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6" r:id="rId5"/>
    <p:sldId id="259" r:id="rId6"/>
    <p:sldId id="297" r:id="rId7"/>
    <p:sldId id="298" r:id="rId8"/>
    <p:sldId id="284" r:id="rId9"/>
    <p:sldId id="283" r:id="rId10"/>
    <p:sldId id="275" r:id="rId11"/>
    <p:sldId id="260" r:id="rId12"/>
    <p:sldId id="265" r:id="rId13"/>
    <p:sldId id="267" r:id="rId14"/>
    <p:sldId id="268" r:id="rId15"/>
    <p:sldId id="269" r:id="rId16"/>
    <p:sldId id="280" r:id="rId17"/>
    <p:sldId id="273" r:id="rId18"/>
    <p:sldId id="274" r:id="rId19"/>
    <p:sldId id="264" r:id="rId20"/>
    <p:sldId id="286" r:id="rId21"/>
    <p:sldId id="300" r:id="rId22"/>
    <p:sldId id="282" r:id="rId23"/>
    <p:sldId id="288" r:id="rId24"/>
    <p:sldId id="289" r:id="rId25"/>
    <p:sldId id="290" r:id="rId26"/>
    <p:sldId id="277" r:id="rId27"/>
    <p:sldId id="279" r:id="rId28"/>
    <p:sldId id="281" r:id="rId29"/>
    <p:sldId id="285" r:id="rId30"/>
    <p:sldId id="299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00FF00"/>
    <a:srgbClr val="FF8000"/>
    <a:srgbClr val="FFFF00"/>
    <a:srgbClr val="F0F0F0"/>
    <a:srgbClr val="FF0000"/>
    <a:srgbClr val="0000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2787"/>
    <p:restoredTop sz="90929"/>
  </p:normalViewPr>
  <p:slideViewPr>
    <p:cSldViewPr>
      <p:cViewPr varScale="1">
        <p:scale>
          <a:sx n="114" d="100"/>
          <a:sy n="114" d="100"/>
        </p:scale>
        <p:origin x="-11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8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3344E-C7FE-A441-B1BF-2DD0BCB2B870}" type="datetimeFigureOut">
              <a:rPr lang="en-US" smtClean="0"/>
              <a:pPr/>
              <a:t>4/6/09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3150F-9328-904E-B8FB-F3C25C525E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3E6A6-41C1-0D45-86A6-C8A68CE2CC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5A7A3-AF7C-B447-8AA3-3EDA868E7B22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8DDD18-35B6-804D-8A97-DDD0E4775459}" type="slidenum">
              <a:rPr lang="en-US"/>
              <a:pPr/>
              <a:t>10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CC566-43C7-104E-93C8-05573372B8E1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E8767-26A5-CD42-9DA2-F09CF1E89825}" type="slidenum">
              <a:rPr lang="en-US"/>
              <a:pPr/>
              <a:t>12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A656C-50FA-A748-B73C-890336CF1678}" type="slidenum">
              <a:rPr lang="en-US"/>
              <a:pPr/>
              <a:t>13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4580AB-32ED-B442-ACDD-AADEA0487B2F}" type="slidenum">
              <a:rPr lang="en-US"/>
              <a:pPr/>
              <a:t>14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89E596-B305-CA48-AD4E-BB859A0EF4C6}" type="slidenum">
              <a:rPr lang="en-US"/>
              <a:pPr/>
              <a:t>15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3EE76-81CD-1143-B06C-98DF2B33E759}" type="slidenum">
              <a:rPr lang="en-US"/>
              <a:pPr/>
              <a:t>16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389A17-6529-0C4D-88D7-5BA648FB8C1A}" type="slidenum">
              <a:rPr lang="en-US"/>
              <a:pPr/>
              <a:t>17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D1BAB0-D53D-2541-8C10-56C3EC34F767}" type="slidenum">
              <a:rPr lang="en-US"/>
              <a:pPr/>
              <a:t>18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4005E-0D3A-AE47-876B-5730575AD73B}" type="slidenum">
              <a:rPr lang="en-US"/>
              <a:pPr/>
              <a:t>19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2FC24-E146-5E4D-AF43-1496C5DD53E5}" type="slidenum">
              <a:rPr lang="en-US"/>
              <a:pPr/>
              <a:t>2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C5BDE-5087-FE41-AE8F-E7A4098C3265}" type="slidenum">
              <a:rPr lang="en-US"/>
              <a:pPr/>
              <a:t>20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01426D-4EC8-0648-9BC3-F394881C8E96}" type="slidenum">
              <a:rPr lang="en-US"/>
              <a:pPr/>
              <a:t>21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01426D-4EC8-0648-9BC3-F394881C8E96}" type="slidenum">
              <a:rPr lang="en-US"/>
              <a:pPr/>
              <a:t>22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02EABE-BA8F-E941-8887-2002CC846E19}" type="slidenum">
              <a:rPr lang="en-US"/>
              <a:pPr/>
              <a:t>23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7D8A4-7B0D-8F4A-B7F1-A55924171F27}" type="slidenum">
              <a:rPr lang="en-US"/>
              <a:pPr/>
              <a:t>24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36CC70-9688-654C-A9D4-3D533845CB49}" type="slidenum">
              <a:rPr lang="en-US"/>
              <a:pPr/>
              <a:t>25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2B193B-2BD6-114D-BABE-A218CEB02256}" type="slidenum">
              <a:rPr lang="en-US"/>
              <a:pPr/>
              <a:t>26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B1AB6-1A97-3345-9552-7B656CF37C64}" type="slidenum">
              <a:rPr lang="en-US"/>
              <a:pPr/>
              <a:t>27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59622-A42B-D74E-925D-733F37AD2688}" type="slidenum">
              <a:rPr lang="en-US"/>
              <a:pPr/>
              <a:t>28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67453-81D0-6F49-873F-372CF0E4883D}" type="slidenum">
              <a:rPr lang="en-US"/>
              <a:pPr/>
              <a:t>29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65599-5115-4B4E-A138-4AF95453D75A}" type="slidenum">
              <a:rPr lang="en-US"/>
              <a:pPr/>
              <a:t>3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2125D-BDF2-D044-9623-F9D09E03928E}" type="slidenum">
              <a:rPr lang="en-US"/>
              <a:pPr/>
              <a:t>30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DC30F7-A372-9147-9AF7-E89D05EC01D1}" type="slidenum">
              <a:rPr lang="en-US"/>
              <a:pPr/>
              <a:t>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1CDA3-E1FA-FA45-923A-819BD4C19A78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7CA03-68B2-EF47-A2ED-27D7B2917071}" type="slidenum">
              <a:rPr lang="en-US"/>
              <a:pPr/>
              <a:t>6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336FE8-EA24-7A43-9188-53355E8CD597}" type="slidenum">
              <a:rPr lang="en-US"/>
              <a:pPr/>
              <a:t>7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8380F-60DD-994F-939C-673D932E9FF0}" type="slidenum">
              <a:rPr lang="en-US"/>
              <a:pPr/>
              <a:t>8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74C892-4E0B-DF43-A299-FEBBFBE0108F}" type="slidenum">
              <a:rPr lang="en-US"/>
              <a:pPr/>
              <a:t>9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ADD245E-AF7B-7D4B-9761-39C8C057B03F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A72067B-8C79-A449-A10F-BC2817726E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8E33BE-49B4-4845-BB4B-B733431897AD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AC12A7A-B3A9-F645-8207-EFEB9DDAB6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24D168-2438-5A49-85A3-EAB1CEF08F10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1782D62-139B-DC42-87F2-548B91AA45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7D6110A-3A7B-D34F-8D24-8E1F0207840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E53CD3C-0F06-2C45-877E-20536B6B63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4EF34A-37A7-414B-8B3E-9E1E1EB8469C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67FCDFF-FC70-FB47-8C11-CC316A0A16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442468-DE7B-484B-914F-C27373618B20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9811E86-E86E-4C45-9B33-A025E0DB9D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B95E82-CB50-F645-B550-F9A8E178B07A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EE7E472-FBD3-6449-8E67-471A3A040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3C4E152-60A0-6442-A9AA-2713DEBA2724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B1138B1-0C92-F249-920C-FE7370094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F39786-AA27-BB4D-95E5-FB216A2FAD15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EC3A82-6BCD-4C48-BC8F-2B4C0E939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D948014-08D5-2A42-A7BF-D80CD3CB76EC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6A457B2-C223-3043-9B02-89D7676B71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8E1A5CE-5401-9B42-8F86-696E8BC2C9C2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0545D01-5706-7349-B8CC-9674FC8F68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B6927A3-8BEF-1540-9BFE-CA75D0DEF1F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Using LSF at SLAC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9D1C56-3233-8041-B6BE-B732F5A9EF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hyperlink" Target="mailto:unix-admin@slac.stanford.edu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slac.stanford.edu/comp/unix/package/lsf/currdoc/html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://www.slac.stanford.edu/comp/unix" TargetMode="External"/><Relationship Id="rId5" Type="http://schemas.openxmlformats.org/officeDocument/2006/relationships/hyperlink" Target="http://www.slac.stanford.edu/comp/unix/package/lsf/currdoc/pdf/manuals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slac.stanford.edu/comp/unix/public-machine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800" dirty="0">
                <a:solidFill>
                  <a:srgbClr val="FF0000"/>
                </a:solidFill>
                <a:latin typeface="Comic Sans MS" pitchFamily="-110" charset="0"/>
              </a:rPr>
              <a:t>LSF</a:t>
            </a:r>
            <a:r>
              <a:rPr lang="en-US" sz="4800" dirty="0" smtClean="0">
                <a:solidFill>
                  <a:srgbClr val="FF0000"/>
                </a:solidFill>
                <a:latin typeface="Comic Sans MS" pitchFamily="-110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-110" charset="0"/>
              </a:rPr>
              <a:t>@</a:t>
            </a:r>
            <a:r>
              <a:rPr lang="en-US" sz="4800" dirty="0" smtClean="0">
                <a:solidFill>
                  <a:srgbClr val="FF0000"/>
                </a:solidFill>
                <a:latin typeface="Comic Sans MS" pitchFamily="-110" charset="0"/>
              </a:rPr>
              <a:t> </a:t>
            </a:r>
            <a:r>
              <a:rPr lang="en-US" sz="4800" dirty="0">
                <a:solidFill>
                  <a:srgbClr val="FF0000"/>
                </a:solidFill>
                <a:latin typeface="Comic Sans MS" pitchFamily="-110" charset="0"/>
              </a:rPr>
              <a:t>SLAC</a:t>
            </a:r>
            <a:r>
              <a:rPr lang="en-US" sz="4800" dirty="0">
                <a:latin typeface="Comic Sans MS" pitchFamily="-110" charset="0"/>
              </a:rPr>
              <a:t/>
            </a:r>
            <a:br>
              <a:rPr lang="en-US" sz="4800" dirty="0">
                <a:latin typeface="Comic Sans MS" pitchFamily="-110" charset="0"/>
              </a:rPr>
            </a:br>
            <a:r>
              <a:rPr lang="en-US" dirty="0">
                <a:latin typeface="Comic Sans MS" pitchFamily="-110" charset="0"/>
              </a:rPr>
              <a:t/>
            </a:r>
            <a:br>
              <a:rPr lang="en-US" dirty="0">
                <a:latin typeface="Comic Sans MS" pitchFamily="-110" charset="0"/>
              </a:rPr>
            </a:br>
            <a:r>
              <a:rPr lang="en-US" sz="2800" dirty="0">
                <a:solidFill>
                  <a:srgbClr val="FF0000"/>
                </a:solidFill>
                <a:latin typeface="Comic Sans MS" pitchFamily="-110" charset="0"/>
              </a:rPr>
              <a:t>Using the SLAC LSF Batch Cluster</a:t>
            </a:r>
            <a:r>
              <a:rPr lang="en-US" sz="3200" dirty="0">
                <a:solidFill>
                  <a:srgbClr val="FF0000"/>
                </a:solidFill>
                <a:latin typeface="Comic Sans MS" pitchFamily="-110" charset="0"/>
              </a:rPr>
              <a:t/>
            </a:r>
            <a:br>
              <a:rPr lang="en-US" sz="3200" dirty="0">
                <a:solidFill>
                  <a:srgbClr val="FF0000"/>
                </a:solidFill>
                <a:latin typeface="Comic Sans MS" pitchFamily="-110" charset="0"/>
              </a:rPr>
            </a:br>
            <a:endParaRPr lang="en-US" dirty="0">
              <a:latin typeface="Comic Sans MS" pitchFamily="-110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00FF"/>
                </a:solidFill>
                <a:latin typeface="Comic Sans MS" pitchFamily="-110" charset="0"/>
              </a:rPr>
              <a:t>Neal Adams</a:t>
            </a:r>
            <a:endParaRPr lang="en-US" dirty="0" smtClean="0">
              <a:solidFill>
                <a:srgbClr val="0000FF"/>
              </a:solidFill>
              <a:latin typeface="Comic Sans MS" pitchFamily="-110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mic Sans MS" pitchFamily="-110" charset="0"/>
              </a:rPr>
              <a:t>SLAC National Accelerator Laboratory</a:t>
            </a:r>
          </a:p>
          <a:p>
            <a:r>
              <a:rPr lang="en-US" sz="2000" dirty="0" err="1">
                <a:solidFill>
                  <a:srgbClr val="0000FF"/>
                </a:solidFill>
                <a:latin typeface="Comic Sans MS" pitchFamily="-110" charset="0"/>
              </a:rPr>
              <a:t>neal@slac.stanford.edu</a:t>
            </a:r>
            <a:endParaRPr lang="en-US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6ABF-350F-014D-9BF7-D1DDA88AD1F8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C98D-EDD8-104D-BA58-63A07F5D5B02}" type="slidenum">
              <a:rPr lang="en-US"/>
              <a:pPr/>
              <a:t>10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Comic Sans MS" pitchFamily="-110" charset="0"/>
              </a:rPr>
              <a:t>Batch Queues</a:t>
            </a:r>
            <a:endParaRPr lang="en-US" dirty="0">
              <a:latin typeface="Comic Sans MS" pitchFamily="-110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1600" dirty="0" smtClean="0">
                <a:latin typeface="Comic Sans MS" pitchFamily="-110" charset="0"/>
              </a:rPr>
              <a:t>Approximately 2700 cores/jobs </a:t>
            </a:r>
            <a:r>
              <a:rPr lang="en-US" sz="1600" dirty="0" smtClean="0">
                <a:latin typeface="Comic Sans MS" pitchFamily="-110" charset="0"/>
              </a:rPr>
              <a:t>slots available to the general queues.</a:t>
            </a:r>
            <a:endParaRPr lang="en-US" sz="16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6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600" dirty="0" smtClean="0">
                <a:latin typeface="Comic Sans MS" pitchFamily="-110" charset="0"/>
              </a:rPr>
              <a:t>Special </a:t>
            </a:r>
            <a:r>
              <a:rPr lang="en-US" sz="1600" dirty="0">
                <a:latin typeface="Comic Sans MS" pitchFamily="-110" charset="0"/>
              </a:rPr>
              <a:t>group queues for running batch jobs on servers purchased for the exclusive use of these </a:t>
            </a:r>
            <a:r>
              <a:rPr lang="en-US" sz="1600" dirty="0" smtClean="0">
                <a:latin typeface="Comic Sans MS" pitchFamily="-110" charset="0"/>
              </a:rPr>
              <a:t>groups (FGST, Babar, KIPAC, SIMES etc).</a:t>
            </a:r>
            <a:endParaRPr lang="en-US" sz="16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6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600" dirty="0">
                <a:latin typeface="Comic Sans MS" pitchFamily="-110" charset="0"/>
              </a:rPr>
              <a:t>Administrative queues for use by the LSF administrators.</a:t>
            </a:r>
          </a:p>
          <a:p>
            <a:pPr marL="609600" indent="-609600">
              <a:lnSpc>
                <a:spcPct val="90000"/>
              </a:lnSpc>
            </a:pPr>
            <a:endParaRPr lang="en-US" sz="16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600" dirty="0" err="1">
                <a:latin typeface="Comic Sans MS" pitchFamily="-110" charset="0"/>
              </a:rPr>
              <a:t>Preemptable</a:t>
            </a:r>
            <a:r>
              <a:rPr lang="en-US" sz="1600" dirty="0">
                <a:latin typeface="Comic Sans MS" pitchFamily="-110" charset="0"/>
              </a:rPr>
              <a:t> queues. (idle</a:t>
            </a:r>
            <a:r>
              <a:rPr lang="en-US" sz="1600" dirty="0" smtClean="0">
                <a:latin typeface="Comic Sans MS" pitchFamily="-110" charset="0"/>
              </a:rPr>
              <a:t>) Jobs </a:t>
            </a:r>
            <a:r>
              <a:rPr lang="en-US" sz="1600" dirty="0">
                <a:latin typeface="Comic Sans MS" pitchFamily="-110" charset="0"/>
              </a:rPr>
              <a:t>preempted by higher priority jobs are suspended until a job slot becomes available.</a:t>
            </a:r>
          </a:p>
          <a:p>
            <a:pPr marL="609600" indent="-609600">
              <a:lnSpc>
                <a:spcPct val="90000"/>
              </a:lnSpc>
            </a:pPr>
            <a:endParaRPr lang="en-US" sz="16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600" dirty="0">
                <a:latin typeface="Comic Sans MS" pitchFamily="-110" charset="0"/>
              </a:rPr>
              <a:t>Parallel processing queues for </a:t>
            </a:r>
            <a:r>
              <a:rPr lang="en-US" sz="1600" dirty="0" err="1">
                <a:latin typeface="Comic Sans MS" pitchFamily="-110" charset="0"/>
              </a:rPr>
              <a:t>Myrinet</a:t>
            </a:r>
            <a:r>
              <a:rPr lang="en-US" sz="1600" dirty="0">
                <a:latin typeface="Comic Sans MS" pitchFamily="-110" charset="0"/>
              </a:rPr>
              <a:t> clusters.</a:t>
            </a:r>
          </a:p>
          <a:p>
            <a:pPr marL="609600" indent="-609600">
              <a:lnSpc>
                <a:spcPct val="90000"/>
              </a:lnSpc>
            </a:pPr>
            <a:endParaRPr lang="en-US" sz="16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4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C0FE-9A3E-2847-81E6-4AE2A029C7DC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23BA-2838-9F47-99BC-0787848674A0}" type="slidenum">
              <a:rPr lang="en-US"/>
              <a:pPr/>
              <a:t>11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Useful LSF Commands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bsub</a:t>
            </a:r>
            <a:r>
              <a:rPr lang="en-US" sz="1800">
                <a:latin typeface="Comic Sans MS" pitchFamily="-110" charset="0"/>
              </a:rPr>
              <a:t>		submit a batch job to LSF</a:t>
            </a: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bjobs</a:t>
            </a:r>
            <a:r>
              <a:rPr lang="en-US" sz="1800">
                <a:latin typeface="Comic Sans MS" pitchFamily="-110" charset="0"/>
              </a:rPr>
              <a:t>		display batch job information</a:t>
            </a: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bkill</a:t>
            </a:r>
            <a:r>
              <a:rPr lang="en-US" sz="1800">
                <a:latin typeface="Comic Sans MS" pitchFamily="-110" charset="0"/>
              </a:rPr>
              <a:t>		kill batch job</a:t>
            </a: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bmod	</a:t>
            </a:r>
            <a:r>
              <a:rPr lang="en-US" sz="1800">
                <a:latin typeface="Comic Sans MS" pitchFamily="-110" charset="0"/>
              </a:rPr>
              <a:t>	modify job submission options</a:t>
            </a: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bqueues</a:t>
            </a:r>
            <a:r>
              <a:rPr lang="en-US" sz="1800">
                <a:latin typeface="Comic Sans MS" pitchFamily="-110" charset="0"/>
              </a:rPr>
              <a:t>		display batch queue information</a:t>
            </a: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busers</a:t>
            </a:r>
            <a:r>
              <a:rPr lang="en-US" sz="1800">
                <a:latin typeface="Comic Sans MS" pitchFamily="-110" charset="0"/>
              </a:rPr>
              <a:t>		displays information about batch users</a:t>
            </a:r>
          </a:p>
          <a:p>
            <a:pPr>
              <a:buFontTx/>
              <a:buNone/>
            </a:pPr>
            <a:endParaRPr lang="en-US" sz="1400">
              <a:latin typeface="Comic Sans MS" pitchFamily="-110" charset="0"/>
            </a:endParaRPr>
          </a:p>
          <a:p>
            <a:pPr>
              <a:buFontTx/>
              <a:buNone/>
            </a:pPr>
            <a:r>
              <a:rPr lang="en-US" sz="1800" b="1">
                <a:latin typeface="Comic Sans MS" pitchFamily="-110" charset="0"/>
              </a:rPr>
              <a:t>lshosts</a:t>
            </a:r>
            <a:r>
              <a:rPr lang="en-US" sz="1800">
                <a:latin typeface="Comic Sans MS" pitchFamily="-110" charset="0"/>
              </a:rPr>
              <a:t>		display LSF host information</a:t>
            </a:r>
          </a:p>
          <a:p>
            <a:pPr>
              <a:buFontTx/>
              <a:buNone/>
            </a:pPr>
            <a:endParaRPr lang="en-US" sz="1800">
              <a:latin typeface="Comic Sans MS" pitchFamily="-110" charset="0"/>
            </a:endParaRPr>
          </a:p>
          <a:p>
            <a:pPr>
              <a:buFontTx/>
              <a:buNone/>
            </a:pPr>
            <a:r>
              <a:rPr lang="en-US" sz="1800">
                <a:latin typeface="Comic Sans MS" pitchFamily="-110" charset="0"/>
              </a:rPr>
              <a:t>For more details use: </a:t>
            </a:r>
            <a:r>
              <a:rPr lang="en-US" sz="1800" i="1">
                <a:solidFill>
                  <a:srgbClr val="0000FF"/>
                </a:solidFill>
                <a:latin typeface="Comic Sans MS" pitchFamily="-110" charset="0"/>
              </a:rPr>
              <a:t>man &lt;command_name&gt;</a:t>
            </a:r>
            <a:r>
              <a:rPr lang="en-US" sz="1800">
                <a:latin typeface="Comic Sans MS" pitchFamily="-110" charset="0"/>
              </a:rPr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1CF6-820E-EC44-8D2D-10AE3AF57C6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8320-FE3F-F04A-8009-A553A76B6876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Using bsub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latin typeface="Comic Sans MS" pitchFamily="-110" charset="0"/>
              </a:rPr>
              <a:t>To submit batch jobs to the SLAC LSF cluster use the</a:t>
            </a:r>
            <a:r>
              <a:rPr lang="en-US" sz="2000" i="1">
                <a:latin typeface="Comic Sans MS" pitchFamily="-110" charset="0"/>
              </a:rPr>
              <a:t> bsub </a:t>
            </a:r>
            <a:r>
              <a:rPr lang="en-US" sz="2000">
                <a:latin typeface="Comic Sans MS" pitchFamily="-110" charset="0"/>
              </a:rPr>
              <a:t>command.</a:t>
            </a:r>
          </a:p>
          <a:p>
            <a:pPr lvl="1">
              <a:buFontTx/>
              <a:buNone/>
            </a:pPr>
            <a:endParaRPr lang="en-US" sz="1600"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1800" i="1">
                <a:solidFill>
                  <a:srgbClr val="0000FF"/>
                </a:solidFill>
                <a:latin typeface="Comic Sans MS" pitchFamily="-110" charset="0"/>
              </a:rPr>
              <a:t>bsub</a:t>
            </a:r>
            <a:r>
              <a:rPr lang="en-US" sz="1800">
                <a:latin typeface="Comic Sans MS" pitchFamily="-110" charset="0"/>
              </a:rPr>
              <a:t> [</a:t>
            </a:r>
            <a:r>
              <a:rPr lang="en-US" sz="1800" i="1">
                <a:solidFill>
                  <a:srgbClr val="FF0000"/>
                </a:solidFill>
                <a:latin typeface="Comic Sans MS" pitchFamily="-110" charset="0"/>
              </a:rPr>
              <a:t>bsub options</a:t>
            </a:r>
            <a:r>
              <a:rPr lang="en-US" sz="1800">
                <a:latin typeface="Comic Sans MS" pitchFamily="-110" charset="0"/>
              </a:rPr>
              <a:t>] </a:t>
            </a:r>
            <a:r>
              <a:rPr lang="en-US" sz="1800" i="1">
                <a:solidFill>
                  <a:srgbClr val="00FF00"/>
                </a:solidFill>
                <a:latin typeface="Comic Sans MS" pitchFamily="-110" charset="0"/>
              </a:rPr>
              <a:t>command</a:t>
            </a:r>
            <a:r>
              <a:rPr lang="en-US" sz="1800">
                <a:solidFill>
                  <a:srgbClr val="00FF00"/>
                </a:solidFill>
                <a:latin typeface="Comic Sans MS" pitchFamily="-110" charset="0"/>
              </a:rPr>
              <a:t> [</a:t>
            </a:r>
            <a:r>
              <a:rPr lang="en-US" sz="1800" i="1">
                <a:solidFill>
                  <a:srgbClr val="00FF00"/>
                </a:solidFill>
                <a:latin typeface="Comic Sans MS" pitchFamily="-110" charset="0"/>
              </a:rPr>
              <a:t>arguments</a:t>
            </a:r>
            <a:r>
              <a:rPr lang="en-US" sz="1800">
                <a:solidFill>
                  <a:srgbClr val="00FF00"/>
                </a:solidFill>
                <a:latin typeface="Comic Sans MS" pitchFamily="-110" charset="0"/>
              </a:rPr>
              <a:t>]</a:t>
            </a:r>
            <a:endParaRPr lang="en-US" sz="1800">
              <a:latin typeface="Comic Sans MS" pitchFamily="-110" charset="0"/>
            </a:endParaRPr>
          </a:p>
          <a:p>
            <a:pPr lvl="1">
              <a:buFontTx/>
              <a:buNone/>
            </a:pPr>
            <a:endParaRPr lang="en-US" sz="1800"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1800">
                <a:latin typeface="Comic Sans MS" pitchFamily="-110" charset="0"/>
              </a:rPr>
              <a:t>For example:</a:t>
            </a:r>
          </a:p>
          <a:p>
            <a:pPr lvl="1">
              <a:buFontTx/>
              <a:buNone/>
            </a:pPr>
            <a:endParaRPr lang="en-US" sz="1800"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bsub </a:t>
            </a:r>
            <a:r>
              <a:rPr lang="en-US" sz="1800">
                <a:solidFill>
                  <a:srgbClr val="FF0000"/>
                </a:solidFill>
                <a:latin typeface="Comic Sans MS" pitchFamily="-110" charset="0"/>
              </a:rPr>
              <a:t>-o </a:t>
            </a:r>
            <a:r>
              <a:rPr lang="en-US" sz="1800" i="1">
                <a:solidFill>
                  <a:srgbClr val="FF0000"/>
                </a:solidFill>
                <a:latin typeface="Comic Sans MS" pitchFamily="-110" charset="0"/>
              </a:rPr>
              <a:t>outputfilename</a:t>
            </a:r>
            <a:r>
              <a:rPr lang="en-US" sz="180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800">
                <a:solidFill>
                  <a:srgbClr val="00FF00"/>
                </a:solidFill>
                <a:latin typeface="Comic Sans MS" pitchFamily="-110" charset="0"/>
              </a:rPr>
              <a:t>date -u</a:t>
            </a:r>
            <a:endParaRPr lang="en-US" sz="1600">
              <a:latin typeface="Comic Sans MS" pitchFamily="-110" charset="0"/>
            </a:endParaRPr>
          </a:p>
          <a:p>
            <a:pPr>
              <a:buFontTx/>
              <a:buNone/>
            </a:pPr>
            <a:endParaRPr lang="en-US" sz="18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8596A-5B69-464E-8E82-6EE4C921CF72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0D31-F60C-214F-BD49-5365BF4E7222}" type="slidenum">
              <a:rPr lang="en-US"/>
              <a:pPr/>
              <a:t>13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Using bsub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600">
                <a:latin typeface="Comic Sans MS" pitchFamily="-110" charset="0"/>
              </a:rPr>
              <a:t>Example of a simple bsub:</a:t>
            </a:r>
          </a:p>
          <a:p>
            <a:pPr>
              <a:buFontTx/>
              <a:buNone/>
            </a:pPr>
            <a:endParaRPr lang="en-US" sz="1600">
              <a:latin typeface="Comic Sans MS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iris01 sf/neal&gt; </a:t>
            </a:r>
            <a:r>
              <a:rPr lang="en-US" sz="1200">
                <a:solidFill>
                  <a:srgbClr val="FF0000"/>
                </a:solidFill>
                <a:latin typeface="Courier" pitchFamily="-110" charset="0"/>
              </a:rPr>
              <a:t>bsub hostname</a:t>
            </a: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Job &lt;235254&gt; is submitted to default queue &lt;short&gt;.</a:t>
            </a:r>
          </a:p>
          <a:p>
            <a:pPr>
              <a:buFontTx/>
              <a:buNone/>
            </a:pPr>
            <a:endParaRPr lang="en-US" sz="10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iris01 sf/neal&gt;</a:t>
            </a:r>
            <a:r>
              <a:rPr lang="en-US" sz="1200">
                <a:solidFill>
                  <a:srgbClr val="FF0000"/>
                </a:solidFill>
                <a:latin typeface="Courier" pitchFamily="-110" charset="0"/>
              </a:rPr>
              <a:t> bjobs</a:t>
            </a: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JOBID   USER    STAT  QUEUE      FROM_HOST   EXEC_HOST   JOB_NAME   SUBMIT_TIME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235254  neal    </a:t>
            </a:r>
            <a:r>
              <a:rPr lang="en-US" sz="1200">
                <a:solidFill>
                  <a:srgbClr val="00FF00"/>
                </a:solidFill>
                <a:latin typeface="Courier" pitchFamily="-110" charset="0"/>
              </a:rPr>
              <a:t>PEND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  short      iris01                  hostname   Mar  4 19:17</a:t>
            </a:r>
          </a:p>
          <a:p>
            <a:pPr>
              <a:buFontTx/>
              <a:buNone/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iris01 sf/neal&gt; </a:t>
            </a:r>
            <a:r>
              <a:rPr lang="en-US" sz="1200">
                <a:solidFill>
                  <a:srgbClr val="FF0000"/>
                </a:solidFill>
                <a:latin typeface="Courier" pitchFamily="-110" charset="0"/>
              </a:rPr>
              <a:t>bjobs</a:t>
            </a: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JOBID   USER    STAT  QUEUE      FROM_HOST   EXEC_HOST   JOB_NAME   SUBMIT_TIME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235254  neal    </a:t>
            </a:r>
            <a:r>
              <a:rPr lang="en-US" sz="1200">
                <a:solidFill>
                  <a:srgbClr val="00FF00"/>
                </a:solidFill>
                <a:latin typeface="Courier" pitchFamily="-110" charset="0"/>
              </a:rPr>
              <a:t>RUN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   short      iris01      </a:t>
            </a:r>
            <a:r>
              <a:rPr lang="en-US" sz="1200">
                <a:solidFill>
                  <a:srgbClr val="00FF00"/>
                </a:solidFill>
                <a:latin typeface="Courier" pitchFamily="-110" charset="0"/>
              </a:rPr>
              <a:t>yili0146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    hostname   Mar  4 19:17</a:t>
            </a:r>
          </a:p>
          <a:p>
            <a:pPr>
              <a:buFontTx/>
              <a:buNone/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iris01 sf/neal&gt; </a:t>
            </a:r>
            <a:r>
              <a:rPr lang="en-US" sz="1200">
                <a:solidFill>
                  <a:srgbClr val="FF0000"/>
                </a:solidFill>
                <a:latin typeface="Courier" pitchFamily="-110" charset="0"/>
              </a:rPr>
              <a:t>bjobs 235254</a:t>
            </a: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JOBID   USER    STAT  QUEUE      FROM_HOST   EXEC_HOST   JOB_NAME   SUBMIT_TIME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235254  neal    </a:t>
            </a:r>
            <a:r>
              <a:rPr lang="en-US" sz="1200">
                <a:solidFill>
                  <a:srgbClr val="00FF00"/>
                </a:solidFill>
                <a:latin typeface="Courier" pitchFamily="-110" charset="0"/>
              </a:rPr>
              <a:t>DONE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  short      iris01      yili0146    hostname   Mar  4 19:17</a:t>
            </a:r>
          </a:p>
          <a:p>
            <a:pPr>
              <a:buFontTx/>
              <a:buNone/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endParaRPr lang="en-US" sz="1200"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E2A08-DEBE-1E42-B2BF-AE0B8FA6A363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0E30-F397-B84B-A168-6A39DB961FCD}" type="slidenum">
              <a:rPr lang="en-US"/>
              <a:pPr/>
              <a:t>14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Using bsub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</a:rPr>
              <a:t>Output from my simple batch job:</a:t>
            </a:r>
            <a:endParaRPr lang="en-US" sz="14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Job &lt;hostname&gt; was submitted from host &lt;iris01&gt; by user &lt;neal&gt;.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Job was executed on host(s) &lt;yili0146&gt;, in queue &lt;short&gt;, as user &lt;neal&gt;.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&lt;/u/sf/neal&gt; was used as the home directory.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&lt;/u/sf/neal&gt; was used as the working directory.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Started at Sun Mar  4 19:21:19 2007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Results reported at Sun Mar  4 19:21:57 2007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Your job looked like: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>
              <a:solidFill>
                <a:srgbClr val="0000FF"/>
              </a:solidFill>
              <a:latin typeface="Monaco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------------------------------------------------------------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# LSBATCH: User input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hostname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------------------------------------------------------------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>
              <a:solidFill>
                <a:srgbClr val="0000FF"/>
              </a:solidFill>
              <a:latin typeface="Monaco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Successfully completed.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Resource usage summary: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CPU time   :      0.22 sec.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Max Memory :         3 MB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Max Swap   :        11 MB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Max Processes  :         3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Max Threads    :         3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>
              <a:solidFill>
                <a:srgbClr val="0000FF"/>
              </a:solidFill>
              <a:latin typeface="Monaco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Monaco" pitchFamily="-110" charset="0"/>
              </a:rPr>
              <a:t>The output (if any) follows: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00">
                <a:solidFill>
                  <a:srgbClr val="FF0000"/>
                </a:solidFill>
                <a:latin typeface="Monaco" pitchFamily="-110" charset="0"/>
              </a:rPr>
              <a:t>yili0146</a:t>
            </a:r>
            <a:endParaRPr lang="en-US" sz="1000">
              <a:solidFill>
                <a:srgbClr val="0000FF"/>
              </a:solidFill>
              <a:latin typeface="Monaco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DF-D3EF-AE4E-81CB-1F0BB34D96BF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2FFC2-D037-474C-B47C-E527B64A0202}" type="slidenum">
              <a:rPr lang="en-US"/>
              <a:pPr/>
              <a:t>15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Using bsub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Comic Sans MS" pitchFamily="-110" charset="0"/>
              </a:rPr>
              <a:t>Default behavior using bsub at SLAC.</a:t>
            </a:r>
          </a:p>
          <a:p>
            <a:pPr>
              <a:lnSpc>
                <a:spcPct val="90000"/>
              </a:lnSpc>
            </a:pPr>
            <a:endParaRPr lang="en-US" sz="1600">
              <a:solidFill>
                <a:srgbClr val="000000"/>
              </a:solidFill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Comic Sans MS" pitchFamily="-110" charset="0"/>
              </a:rPr>
              <a:t>Job will be submitted to the default </a:t>
            </a:r>
            <a:r>
              <a:rPr lang="en-US" sz="1600" i="1">
                <a:solidFill>
                  <a:srgbClr val="000000"/>
                </a:solidFill>
                <a:latin typeface="Comic Sans MS" pitchFamily="-110" charset="0"/>
              </a:rPr>
              <a:t>short</a:t>
            </a:r>
            <a:r>
              <a:rPr lang="en-US" sz="1600">
                <a:solidFill>
                  <a:srgbClr val="000000"/>
                </a:solidFill>
                <a:latin typeface="Comic Sans MS" pitchFamily="-110" charset="0"/>
              </a:rPr>
              <a:t> job queue.</a:t>
            </a:r>
          </a:p>
          <a:p>
            <a:pPr>
              <a:lnSpc>
                <a:spcPct val="90000"/>
              </a:lnSpc>
            </a:pPr>
            <a:endParaRPr lang="en-US" sz="1600">
              <a:solidFill>
                <a:srgbClr val="000000"/>
              </a:solidFill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Comic Sans MS" pitchFamily="-110" charset="0"/>
              </a:rPr>
              <a:t>Output will be returned via email.</a:t>
            </a:r>
          </a:p>
          <a:p>
            <a:pPr>
              <a:lnSpc>
                <a:spcPct val="90000"/>
              </a:lnSpc>
            </a:pPr>
            <a:endParaRPr lang="en-US" sz="1600">
              <a:solidFill>
                <a:srgbClr val="000000"/>
              </a:solidFill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600">
                <a:solidFill>
                  <a:srgbClr val="000000"/>
                </a:solidFill>
                <a:latin typeface="Comic Sans MS" pitchFamily="-110" charset="0"/>
              </a:rPr>
              <a:t>Job will be scheduled on a host of the same OS type.</a:t>
            </a:r>
          </a:p>
          <a:p>
            <a:pPr lvl="1">
              <a:buFontTx/>
              <a:buNone/>
            </a:pPr>
            <a:endParaRPr lang="en-US" sz="1600"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1400">
                <a:solidFill>
                  <a:srgbClr val="0000FF"/>
                </a:solidFill>
                <a:latin typeface="Comic Sans MS" pitchFamily="-110" charset="0"/>
              </a:rPr>
              <a:t>SUN5</a:t>
            </a:r>
          </a:p>
          <a:p>
            <a:pPr lvl="1">
              <a:buFontTx/>
              <a:buNone/>
            </a:pPr>
            <a:r>
              <a:rPr lang="en-US" sz="1400">
                <a:solidFill>
                  <a:srgbClr val="0000FF"/>
                </a:solidFill>
                <a:latin typeface="Comic Sans MS" pitchFamily="-110" charset="0"/>
              </a:rPr>
              <a:t>LINUX</a:t>
            </a:r>
          </a:p>
          <a:p>
            <a:pPr lvl="1">
              <a:buFontTx/>
              <a:buNone/>
            </a:pPr>
            <a:r>
              <a:rPr lang="en-US" sz="1400">
                <a:solidFill>
                  <a:srgbClr val="0000FF"/>
                </a:solidFill>
                <a:latin typeface="Comic Sans MS" pitchFamily="-110" charset="0"/>
              </a:rPr>
              <a:t>MACOSX</a:t>
            </a:r>
          </a:p>
          <a:p>
            <a:pPr lvl="1">
              <a:buFontTx/>
              <a:buNone/>
            </a:pPr>
            <a:r>
              <a:rPr lang="en-US" sz="1400">
                <a:solidFill>
                  <a:srgbClr val="0000FF"/>
                </a:solidFill>
                <a:latin typeface="Comic Sans MS" pitchFamily="-110" charset="0"/>
              </a:rPr>
              <a:t>WINDOWS</a:t>
            </a:r>
          </a:p>
          <a:p>
            <a:pPr lvl="1">
              <a:buFontTx/>
              <a:buNone/>
            </a:pPr>
            <a:endParaRPr lang="en-US" sz="1000">
              <a:latin typeface="Comic Sans MS" pitchFamily="-110" charset="0"/>
            </a:endParaRPr>
          </a:p>
          <a:p>
            <a:pPr>
              <a:buFontTx/>
              <a:buNone/>
            </a:pPr>
            <a:endParaRPr lang="en-US" sz="1200">
              <a:solidFill>
                <a:srgbClr val="000000"/>
              </a:solidFill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6557-5238-8F4B-8B60-D1F5A35D227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FE5B-D580-F148-BD60-C5FFB6DB2E1C}" type="slidenum">
              <a:rPr lang="en-US"/>
              <a:pPr/>
              <a:t>16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A few useful bsub options.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1600" dirty="0" smtClean="0">
              <a:solidFill>
                <a:srgbClr val="000000"/>
              </a:solidFill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Submit with a output file specification: 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-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o</a:t>
            </a: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 smtClean="0">
              <a:solidFill>
                <a:srgbClr val="0000FF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Comic Sans MS" pitchFamily="-106" charset="0"/>
              </a:rPr>
              <a:t>Example: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–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o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~/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myjunk/date.output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date</a:t>
            </a: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Submit with a CPU limit (normalized): 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-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c</a:t>
            </a: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 smtClean="0">
              <a:solidFill>
                <a:srgbClr val="0000FF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Comic Sans MS" pitchFamily="-106" charset="0"/>
              </a:rPr>
              <a:t>Example: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-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c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24:00 date</a:t>
            </a: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Submit with a RUN limit (</a:t>
            </a:r>
            <a:r>
              <a:rPr lang="en-US" sz="1400" dirty="0" err="1">
                <a:solidFill>
                  <a:srgbClr val="000000"/>
                </a:solidFill>
                <a:latin typeface="Comic Sans MS" pitchFamily="-106" charset="0"/>
              </a:rPr>
              <a:t>wallclock</a:t>
            </a:r>
            <a:r>
              <a:rPr lang="en-US" sz="1400" dirty="0">
                <a:solidFill>
                  <a:srgbClr val="000000"/>
                </a:solidFill>
                <a:latin typeface="Comic Sans MS" pitchFamily="-106" charset="0"/>
              </a:rPr>
              <a:t>): 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-W</a:t>
            </a: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 smtClean="0">
              <a:solidFill>
                <a:srgbClr val="0000FF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Comic Sans MS" pitchFamily="-106" charset="0"/>
              </a:rPr>
              <a:t>Example: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-W 24:00 date</a:t>
            </a:r>
          </a:p>
          <a:p>
            <a:pPr>
              <a:lnSpc>
                <a:spcPct val="90000"/>
              </a:lnSpc>
            </a:pPr>
            <a:endParaRPr lang="en-US" sz="1400" dirty="0" smtClean="0">
              <a:latin typeface="Comic Sans MS" pitchFamily="-106" charset="0"/>
            </a:endParaRPr>
          </a:p>
          <a:p>
            <a:pPr>
              <a:lnSpc>
                <a:spcPct val="90000"/>
              </a:lnSpc>
            </a:pPr>
            <a:r>
              <a:rPr lang="en-US" sz="1400" dirty="0" smtClean="0">
                <a:latin typeface="Comic Sans MS" pitchFamily="-106" charset="0"/>
              </a:rPr>
              <a:t>Submit with a </a:t>
            </a:r>
            <a:r>
              <a:rPr lang="en-US" sz="1400" dirty="0" err="1" smtClean="0">
                <a:latin typeface="Comic Sans MS" pitchFamily="-106" charset="0"/>
              </a:rPr>
              <a:t>jobname</a:t>
            </a:r>
            <a:r>
              <a:rPr lang="en-US" sz="1400" dirty="0" smtClean="0">
                <a:latin typeface="Comic Sans MS" pitchFamily="-106" charset="0"/>
              </a:rPr>
              <a:t>: 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-J “</a:t>
            </a:r>
            <a:r>
              <a:rPr lang="en-US" sz="1400" dirty="0" err="1" smtClean="0">
                <a:solidFill>
                  <a:srgbClr val="0000FF"/>
                </a:solidFill>
                <a:latin typeface="Comic Sans MS" pitchFamily="-106" charset="0"/>
              </a:rPr>
              <a:t>job_name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”</a:t>
            </a:r>
            <a:r>
              <a:rPr lang="en-US" sz="1400" dirty="0" smtClean="0">
                <a:latin typeface="Comic Sans MS" pitchFamily="-106" charset="0"/>
              </a:rPr>
              <a:t> </a:t>
            </a:r>
            <a:endParaRPr lang="en-US" sz="1400" dirty="0" smtClean="0">
              <a:solidFill>
                <a:srgbClr val="0000FF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 smtClean="0">
              <a:solidFill>
                <a:srgbClr val="0000FF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dirty="0" smtClean="0">
                <a:latin typeface="Comic Sans MS" pitchFamily="-106" charset="0"/>
              </a:rPr>
              <a:t>Example: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-106" charset="0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bsub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 -J “</a:t>
            </a:r>
            <a:r>
              <a:rPr lang="en-US" sz="1400" dirty="0" err="1" smtClean="0">
                <a:solidFill>
                  <a:srgbClr val="FF0000"/>
                </a:solidFill>
                <a:latin typeface="Comic Sans MS" pitchFamily="-106" charset="0"/>
              </a:rPr>
              <a:t>Date_job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-106" charset="0"/>
              </a:rPr>
              <a:t>” date</a:t>
            </a:r>
            <a:endParaRPr lang="en-US" sz="1400" dirty="0">
              <a:solidFill>
                <a:srgbClr val="000000"/>
              </a:solidFill>
              <a:latin typeface="Comic Sans MS" pitchFamily="-106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600" dirty="0">
              <a:solidFill>
                <a:srgbClr val="0000FF"/>
              </a:solidFill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BA73B-EE82-9246-857F-7BC59EBE90C4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73B9D-CC06-C942-9418-5C970D826AB0}" type="slidenum">
              <a:rPr lang="en-US"/>
              <a:pPr/>
              <a:t>17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Useful LSF Commands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400" dirty="0" err="1">
                <a:latin typeface="Comic Sans MS" pitchFamily="-110" charset="0"/>
              </a:rPr>
              <a:t>bqueues</a:t>
            </a:r>
            <a:endParaRPr lang="en-US" sz="14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87 iris01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neal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/bin&gt; </a:t>
            </a:r>
            <a:r>
              <a:rPr lang="en-US" sz="1000" dirty="0" err="1">
                <a:solidFill>
                  <a:srgbClr val="FF0000"/>
                </a:solidFill>
                <a:latin typeface="Courier" pitchFamily="-110" charset="0"/>
              </a:rPr>
              <a:t>bqueues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QUEUE_NAME      PRIO STATUS          MAX JL/U JL/P JL/H NJOBS  PEND   RUN  SUSP</a:t>
            </a:r>
            <a:endParaRPr lang="en-US" sz="1000" dirty="0" smtClean="0">
              <a:solidFill>
                <a:srgbClr val="0000FF"/>
              </a:solidFill>
              <a:latin typeface="Courier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smtClean="0">
                <a:solidFill>
                  <a:srgbClr val="0000FF"/>
                </a:solidFill>
                <a:latin typeface="Courier" pitchFamily="-110" charset="0"/>
              </a:rPr>
              <a:t>…</a:t>
            </a:r>
            <a:endParaRPr lang="en-US" sz="1000" dirty="0">
              <a:solidFill>
                <a:srgbClr val="0000FF"/>
              </a:solidFill>
              <a:latin typeface="Courier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short           185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-    -    -    -     0     0     0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medium          180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-    -    -    -   153   102    51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long            175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-    -    -    -   897   757   140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xlong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    170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-    -    1    2  1636  1359   277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genmpiq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  168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-    -    -    -     0     0     0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xxl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      165 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Open:Active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160   64    -    1    56     1    55     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…</a:t>
            </a:r>
          </a:p>
          <a:p>
            <a:pPr>
              <a:lnSpc>
                <a:spcPct val="90000"/>
              </a:lnSpc>
            </a:pPr>
            <a:endParaRPr lang="en-US" sz="1000" dirty="0">
              <a:latin typeface="Courier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400" dirty="0" err="1">
                <a:latin typeface="Comic Sans MS" pitchFamily="-110" charset="0"/>
              </a:rPr>
              <a:t>busers</a:t>
            </a:r>
            <a:endParaRPr lang="en-US" sz="10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85 iris01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neal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/bin&gt; </a:t>
            </a:r>
            <a:r>
              <a:rPr lang="en-US" sz="1000" dirty="0" err="1">
                <a:solidFill>
                  <a:srgbClr val="FF0000"/>
                </a:solidFill>
                <a:latin typeface="Courier" pitchFamily="-110" charset="0"/>
              </a:rPr>
              <a:t>busers</a:t>
            </a:r>
            <a:endParaRPr lang="en-US" sz="1000" dirty="0">
              <a:solidFill>
                <a:srgbClr val="0000FF"/>
              </a:solidFill>
              <a:latin typeface="Courier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USER/GROUP          JL/P    MAX  NJOBS   PEND    RUN  SSUSP  USUSP    RSV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neal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            -      -      0      0      0      0      0      0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000" dirty="0">
              <a:solidFill>
                <a:srgbClr val="0000FF"/>
              </a:solidFill>
              <a:latin typeface="Courier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79 sprocket </a:t>
            </a: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sf/neal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&gt; </a:t>
            </a:r>
            <a:r>
              <a:rPr lang="en-US" sz="1000" dirty="0" err="1">
                <a:solidFill>
                  <a:srgbClr val="FF0000"/>
                </a:solidFill>
                <a:latin typeface="Courier" pitchFamily="-110" charset="0"/>
              </a:rPr>
              <a:t>busers</a:t>
            </a:r>
            <a:r>
              <a:rPr lang="en-US" sz="1000" dirty="0">
                <a:solidFill>
                  <a:srgbClr val="FF0000"/>
                </a:solidFill>
                <a:latin typeface="Courier" pitchFamily="-110" charset="0"/>
              </a:rPr>
              <a:t> </a:t>
            </a:r>
            <a:r>
              <a:rPr lang="en-US" sz="1000" dirty="0" err="1">
                <a:solidFill>
                  <a:srgbClr val="FF0000"/>
                </a:solidFill>
                <a:latin typeface="Courier" pitchFamily="-110" charset="0"/>
              </a:rPr>
              <a:t>moritzb</a:t>
            </a:r>
            <a:endParaRPr lang="en-US" sz="1000" dirty="0">
              <a:solidFill>
                <a:srgbClr val="0000FF"/>
              </a:solidFill>
              <a:latin typeface="Courier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USER/GROUP          JL/P    MAX  NJOBS   PEND    RUN  SSUSP  USUSP    RSV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000" dirty="0" err="1">
                <a:solidFill>
                  <a:srgbClr val="0000FF"/>
                </a:solidFill>
                <a:latin typeface="Courier" pitchFamily="-110" charset="0"/>
              </a:rPr>
              <a:t>moritzb</a:t>
            </a:r>
            <a:r>
              <a:rPr lang="en-US" sz="1000" dirty="0">
                <a:solidFill>
                  <a:srgbClr val="0000FF"/>
                </a:solidFill>
                <a:latin typeface="Courier" pitchFamily="-110" charset="0"/>
              </a:rPr>
              <a:t>                -      -    384      0    384      0      0      0</a:t>
            </a:r>
            <a:endParaRPr lang="en-US" sz="1000" dirty="0">
              <a:latin typeface="Courier" pitchFamily="-110" charset="0"/>
            </a:endParaRPr>
          </a:p>
          <a:p>
            <a:pPr>
              <a:lnSpc>
                <a:spcPct val="90000"/>
              </a:lnSpc>
            </a:pPr>
            <a:endParaRPr lang="en-US" sz="1000" dirty="0"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FA6B1-A870-9E42-BC0D-A37BAE4E4235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C3AC5-5F8E-264D-A0E1-550A9E68C833}" type="slidenum">
              <a:rPr lang="en-US"/>
              <a:pPr/>
              <a:t>18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Useful LSF Commands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latin typeface="Comic Sans MS" pitchFamily="-110" charset="0"/>
              </a:rPr>
              <a:t>lshosts</a:t>
            </a:r>
          </a:p>
          <a:p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50 sprocket sf/neal&gt; </a:t>
            </a:r>
            <a:r>
              <a:rPr lang="en-US" sz="1000">
                <a:solidFill>
                  <a:srgbClr val="FF0000"/>
                </a:solidFill>
                <a:latin typeface="Courier" pitchFamily="-110" charset="0"/>
              </a:rPr>
              <a:t>lshosts</a:t>
            </a:r>
            <a:endParaRPr lang="en-US" sz="10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HOST_NAME      type    model  cpuf ncpus maxmem maxswp server RESOURCES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farmboss1     LINUX AMD_2400   6.7     4 15976M 16386M    Yes (linux linux64 rhel40 master)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farmboss2     LINUX AMD_2400   6.7     4 15976M 16386M    Yes (linux linux64 rhel40  master)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farmnfs        SUN5   UF_900   2.8     2  4096M  7209M    Yes (solaris sol9 master)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farmhand       SUN5  UT1_440   1.0     1   256M  2220M    Yes (bcs solaris sol9)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sunlics1       SUN5  UT1_440   1.0     2  2048M  5731M    Yes (lics solaris sol10)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sunlics2       SUN5  UT1_440   1.0     2  2048M  3673M    Yes (lics solaris sol10)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sunlics3       SUN5  UT1_440   1.0     2  2048M  5726M    Yes (lics solaris sol10)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sprocket      LINUX   PC_200   0.5     1  2009M  4094M    Yes (linux linux64 rhel40 dungheap)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adam         MACOSX  G5_2000   4.8     -      -      -    Yes (macosx ppc_darwin)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[…]</a:t>
            </a:r>
          </a:p>
          <a:p>
            <a:pPr>
              <a:buFontTx/>
              <a:buNone/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51 sprocket sf/neal&gt; </a:t>
            </a:r>
            <a:r>
              <a:rPr lang="en-US" sz="1000">
                <a:solidFill>
                  <a:srgbClr val="FF0000"/>
                </a:solidFill>
                <a:latin typeface="Courier" pitchFamily="-110" charset="0"/>
              </a:rPr>
              <a:t>lshosts cob0001</a:t>
            </a:r>
            <a:endParaRPr lang="en-US" sz="1000">
              <a:solidFill>
                <a:srgbClr val="0000FF"/>
              </a:solidFill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HOST_NAME      type    model  cpuf ncpus maxmem maxswp server RESOURCES</a:t>
            </a:r>
          </a:p>
          <a:p>
            <a:pPr>
              <a:buFontTx/>
              <a:buNone/>
            </a:pPr>
            <a:r>
              <a:rPr lang="en-US" sz="1000">
                <a:solidFill>
                  <a:srgbClr val="0000FF"/>
                </a:solidFill>
                <a:latin typeface="Courier" pitchFamily="-110" charset="0"/>
              </a:rPr>
              <a:t>cob0001       LINUX AMD_2000   7.7     4  3959M 16386M    Yes (bs linux rhel30 cob)</a:t>
            </a:r>
          </a:p>
          <a:p>
            <a:pPr>
              <a:buFontTx/>
              <a:buNone/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A2049-0954-B648-B49C-DDADBBCF9ACD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675F-6D02-E04E-8F59-4DC57CF014F4}" type="slidenum">
              <a:rPr lang="en-US"/>
              <a:pPr/>
              <a:t>19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0000"/>
                </a:solidFill>
                <a:latin typeface="Comic Sans MS" pitchFamily="-110" charset="0"/>
              </a:rPr>
              <a:t>Batch Job Scheduling Policy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latin typeface="Comic Sans MS" pitchFamily="-110" charset="0"/>
              </a:rPr>
              <a:t>By default LSF is configured for FCFS scheduling.</a:t>
            </a:r>
          </a:p>
          <a:p>
            <a:endParaRPr lang="en-US" sz="2000">
              <a:latin typeface="Comic Sans MS" pitchFamily="-110" charset="0"/>
            </a:endParaRPr>
          </a:p>
          <a:p>
            <a:r>
              <a:rPr lang="en-US" sz="2000">
                <a:latin typeface="Comic Sans MS" pitchFamily="-110" charset="0"/>
              </a:rPr>
              <a:t>SLAC uses fairshare scheduling in the general queues.</a:t>
            </a:r>
          </a:p>
          <a:p>
            <a:endParaRPr lang="en-US" sz="2000">
              <a:latin typeface="Comic Sans MS" pitchFamily="-110" charset="0"/>
            </a:endParaRPr>
          </a:p>
          <a:p>
            <a:r>
              <a:rPr lang="en-US" sz="2000">
                <a:latin typeface="Comic Sans MS" pitchFamily="-110" charset="0"/>
              </a:rPr>
              <a:t>Fairshare controls how resources are shared between competing users or user groups.</a:t>
            </a:r>
          </a:p>
          <a:p>
            <a:endParaRPr lang="en-US" sz="2000">
              <a:latin typeface="Comic Sans MS" pitchFamily="-110" charset="0"/>
            </a:endParaRPr>
          </a:p>
          <a:p>
            <a:r>
              <a:rPr lang="en-US" sz="2000">
                <a:latin typeface="Comic Sans MS" pitchFamily="-110" charset="0"/>
              </a:rPr>
              <a:t>Job priorities are dynamic and change based upon your usage in the queues over the last few days. (Usage values decay over a period of hours.)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FC20-943A-D846-9021-4E2ADF5974C2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6BF60-A12C-7947-8CFD-C2B68C675F65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What is LSF?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latin typeface="Comic Sans MS" pitchFamily="-110" charset="0"/>
              </a:rPr>
              <a:t>Load Sharing Facility (LSF) product by Platform Computing Corporation.</a:t>
            </a:r>
          </a:p>
          <a:p>
            <a:endParaRPr lang="en-US" sz="2000">
              <a:latin typeface="Comic Sans MS" pitchFamily="-110" charset="0"/>
            </a:endParaRPr>
          </a:p>
          <a:p>
            <a:r>
              <a:rPr lang="en-US" sz="2000">
                <a:latin typeface="Comic Sans MS" pitchFamily="-110" charset="0"/>
              </a:rPr>
              <a:t>Allows queuing and scheduling of  batch jobs.</a:t>
            </a:r>
          </a:p>
          <a:p>
            <a:endParaRPr lang="en-US" sz="2000">
              <a:latin typeface="Comic Sans MS" pitchFamily="-110" charset="0"/>
            </a:endParaRPr>
          </a:p>
          <a:p>
            <a:r>
              <a:rPr lang="en-US" sz="2000">
                <a:latin typeface="Comic Sans MS" pitchFamily="-110" charset="0"/>
              </a:rPr>
              <a:t>Provides scheduling of jobs based on load conditions and resource requirements specified by the user.</a:t>
            </a:r>
          </a:p>
          <a:p>
            <a:pPr>
              <a:buFontTx/>
              <a:buNone/>
            </a:pPr>
            <a:endParaRPr lang="en-US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9AAC-8BBB-E246-8692-6D50643778D4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D786-3D77-8A42-9039-5E3752B03504}" type="slidenum">
              <a:rPr lang="en-US"/>
              <a:pPr/>
              <a:t>20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What is an LSF “resource”?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>
                <a:latin typeface="Comic Sans MS" pitchFamily="-110" charset="0"/>
              </a:rPr>
              <a:t>LSF uses built-in and configured resources to track resource availability and usage.</a:t>
            </a:r>
          </a:p>
          <a:p>
            <a:endParaRPr lang="en-US" sz="1800">
              <a:latin typeface="Comic Sans MS" pitchFamily="-110" charset="0"/>
            </a:endParaRPr>
          </a:p>
          <a:p>
            <a:r>
              <a:rPr lang="en-US" sz="1800">
                <a:latin typeface="Comic Sans MS" pitchFamily="-110" charset="0"/>
              </a:rPr>
              <a:t>Jobs are scheduled according to the resources available on individual hosts.</a:t>
            </a:r>
          </a:p>
          <a:p>
            <a:endParaRPr lang="en-US" sz="1800">
              <a:latin typeface="Comic Sans MS" pitchFamily="-110" charset="0"/>
            </a:endParaRPr>
          </a:p>
          <a:p>
            <a:r>
              <a:rPr lang="en-US" sz="1800">
                <a:latin typeface="Comic Sans MS" pitchFamily="-110" charset="0"/>
              </a:rPr>
              <a:t>LSF monitors resource usage of running jobs.</a:t>
            </a:r>
          </a:p>
          <a:p>
            <a:endParaRPr lang="en-US" sz="1800">
              <a:latin typeface="Comic Sans MS" pitchFamily="-110" charset="0"/>
            </a:endParaRPr>
          </a:p>
          <a:p>
            <a:r>
              <a:rPr lang="en-US" sz="1800">
                <a:latin typeface="Comic Sans MS" pitchFamily="-110" charset="0"/>
              </a:rPr>
              <a:t>Users may specify resource requirements for particular jobs.</a:t>
            </a:r>
            <a:endParaRPr lang="en-US" sz="1200"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36A2-9ABF-E747-954D-C0AA5DCD841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389-E40D-BC45-965A-693A3BB3C6C0}" type="slidenum">
              <a:rPr lang="en-US"/>
              <a:pPr/>
              <a:t>21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Good Practice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1400" dirty="0">
                <a:latin typeface="Comic Sans MS" pitchFamily="-110" charset="0"/>
              </a:rPr>
              <a:t>Specify output files for batch job output. (</a:t>
            </a:r>
            <a:r>
              <a:rPr lang="en-US" sz="1400" dirty="0" err="1">
                <a:latin typeface="Comic Sans MS" pitchFamily="-110" charset="0"/>
              </a:rPr>
              <a:t>bsub</a:t>
            </a:r>
            <a:r>
              <a:rPr lang="en-US" sz="1400" dirty="0">
                <a:latin typeface="Comic Sans MS" pitchFamily="-110" charset="0"/>
              </a:rPr>
              <a:t> with -</a:t>
            </a:r>
            <a:r>
              <a:rPr lang="en-US" sz="1400" dirty="0" err="1">
                <a:latin typeface="Comic Sans MS" pitchFamily="-110" charset="0"/>
              </a:rPr>
              <a:t>o</a:t>
            </a:r>
            <a:r>
              <a:rPr lang="en-US" sz="1400" dirty="0">
                <a:latin typeface="Comic Sans MS" pitchFamily="-110" charset="0"/>
              </a:rPr>
              <a:t> or -</a:t>
            </a:r>
            <a:r>
              <a:rPr lang="en-US" sz="1400" dirty="0" err="1">
                <a:latin typeface="Comic Sans MS" pitchFamily="-110" charset="0"/>
              </a:rPr>
              <a:t>oo</a:t>
            </a:r>
            <a:r>
              <a:rPr lang="en-US" sz="1400" dirty="0">
                <a:latin typeface="Comic Sans MS" pitchFamily="-110" charset="0"/>
              </a:rPr>
              <a:t> options)</a:t>
            </a:r>
            <a:r>
              <a:rPr lang="en-US" sz="1400" dirty="0" smtClean="0">
                <a:latin typeface="Comic Sans MS" pitchFamily="-110" charset="0"/>
              </a:rPr>
              <a:t>. Make </a:t>
            </a:r>
            <a:r>
              <a:rPr lang="en-US" sz="1400" dirty="0">
                <a:latin typeface="Comic Sans MS" pitchFamily="-110" charset="0"/>
              </a:rPr>
              <a:t>sure the file path exists and that you have the appropriate permissions.</a:t>
            </a: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>
                <a:latin typeface="Comic Sans MS" pitchFamily="-110" charset="0"/>
              </a:rPr>
              <a:t>Use /</a:t>
            </a:r>
            <a:r>
              <a:rPr lang="en-US" sz="1400" dirty="0" err="1">
                <a:latin typeface="Comic Sans MS" pitchFamily="-110" charset="0"/>
              </a:rPr>
              <a:t>nfs</a:t>
            </a:r>
            <a:r>
              <a:rPr lang="en-US" sz="1400" dirty="0">
                <a:latin typeface="Comic Sans MS" pitchFamily="-110" charset="0"/>
              </a:rPr>
              <a:t> for NFS file </a:t>
            </a:r>
            <a:r>
              <a:rPr lang="en-US" sz="1400" dirty="0" smtClean="0">
                <a:latin typeface="Comic Sans MS" pitchFamily="-110" charset="0"/>
              </a:rPr>
              <a:t>path names</a:t>
            </a:r>
            <a:r>
              <a:rPr lang="en-US" sz="1400" dirty="0">
                <a:latin typeface="Comic Sans MS" pitchFamily="-110" charset="0"/>
              </a:rPr>
              <a:t>. Do not use the </a:t>
            </a:r>
            <a:r>
              <a:rPr lang="en-US" sz="1400" dirty="0" err="1">
                <a:latin typeface="Comic Sans MS" pitchFamily="-110" charset="0"/>
              </a:rPr>
              <a:t>automounter</a:t>
            </a:r>
            <a:r>
              <a:rPr lang="en-US" sz="1400" dirty="0" smtClean="0">
                <a:latin typeface="Comic Sans MS" pitchFamily="-110" charset="0"/>
              </a:rPr>
              <a:t> /a </a:t>
            </a:r>
            <a:r>
              <a:rPr lang="en-US" sz="1400" dirty="0">
                <a:latin typeface="Comic Sans MS" pitchFamily="-110" charset="0"/>
              </a:rPr>
              <a:t>path</a:t>
            </a:r>
            <a:r>
              <a:rPr lang="en-US" sz="1400" dirty="0" smtClean="0">
                <a:latin typeface="Comic Sans MS" pitchFamily="-110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solidFill>
                <a:srgbClr val="000000"/>
              </a:solidFill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 smtClean="0">
                <a:solidFill>
                  <a:srgbClr val="000000"/>
                </a:solidFill>
                <a:latin typeface="Comic Sans MS" pitchFamily="-110" charset="0"/>
              </a:rPr>
              <a:t>Everything required by the batch job (incl. binary) needs to be visible from  the batch nodes. (i.e. in AFS or NFS).</a:t>
            </a:r>
            <a:endParaRPr lang="en-US" sz="1400" dirty="0" smtClean="0">
              <a:solidFill>
                <a:srgbClr val="0000FF"/>
              </a:solidFill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 smtClean="0">
                <a:latin typeface="Comic Sans MS" pitchFamily="-110" charset="0"/>
              </a:rPr>
              <a:t>Before submitting 100s of jobs to LSF, please try submitting a smaller number to ensure that you get the expected results.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400" dirty="0" smtClean="0">
              <a:solidFill>
                <a:srgbClr val="0000FF"/>
              </a:solidFill>
              <a:latin typeface="Courier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>
                <a:latin typeface="Comic Sans MS" pitchFamily="-110" charset="0"/>
              </a:rPr>
              <a:t>LSF can handle tens of thousands of jobs. However we would prefer that not all of them are yours</a:t>
            </a:r>
            <a:r>
              <a:rPr lang="en-US" sz="1400" dirty="0" smtClean="0">
                <a:latin typeface="Comic Sans MS" pitchFamily="-110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 smtClean="0">
                <a:latin typeface="Comic Sans MS" pitchFamily="-110" charset="0"/>
              </a:rPr>
              <a:t>Scripting batch commands is OK but please be nice! Running commands such as </a:t>
            </a:r>
            <a:r>
              <a:rPr lang="en-US" sz="1400" dirty="0" err="1" smtClean="0">
                <a:latin typeface="Comic Sans MS" pitchFamily="-110" charset="0"/>
              </a:rPr>
              <a:t>bjobs</a:t>
            </a:r>
            <a:r>
              <a:rPr lang="en-US" sz="1400" dirty="0" smtClean="0">
                <a:latin typeface="Comic Sans MS" pitchFamily="-110" charset="0"/>
              </a:rPr>
              <a:t> every second is unnecessary and can cause excessive load on the LSF master.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14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36A2-9ABF-E747-954D-C0AA5DCD841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389-E40D-BC45-965A-693A3BB3C6C0}" type="slidenum">
              <a:rPr lang="en-US"/>
              <a:pPr/>
              <a:t>22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Comic Sans MS" pitchFamily="-110" charset="0"/>
              </a:rPr>
              <a:t>Good Practice</a:t>
            </a:r>
            <a:endParaRPr lang="en-US" dirty="0">
              <a:latin typeface="Comic Sans MS" pitchFamily="-110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endParaRPr lang="en-US" sz="18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8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800" dirty="0" smtClean="0">
                <a:latin typeface="Comic Sans MS" pitchFamily="-110" charset="0"/>
              </a:rPr>
              <a:t>Have your jobs use local /scratch space on the LSF servers for job files and output files!</a:t>
            </a: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 smtClean="0">
                <a:latin typeface="Comic Sans MS" pitchFamily="-110" charset="0"/>
              </a:rPr>
              <a:t>Having many jobs doing many reads and writes to either AFS or NFS file systems can degrade the performance of their servers. </a:t>
            </a: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400" dirty="0" smtClean="0">
                <a:latin typeface="Comic Sans MS" pitchFamily="-110" charset="0"/>
              </a:rPr>
              <a:t>Work locally (/scratch) then move the data.</a:t>
            </a:r>
          </a:p>
          <a:p>
            <a:pPr marL="609600" indent="-609600">
              <a:lnSpc>
                <a:spcPct val="90000"/>
              </a:lnSpc>
            </a:pPr>
            <a:endParaRPr lang="en-US" sz="1400" dirty="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1400" dirty="0" smtClean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2AF4-230A-854A-B8CA-694018724739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B663-4D76-9444-93C7-07A41F7005B9}" type="slidenum">
              <a:rPr lang="en-US"/>
              <a:pPr/>
              <a:t>23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0000"/>
                </a:solidFill>
                <a:latin typeface="Comic Sans MS" pitchFamily="-110" charset="0"/>
              </a:rPr>
              <a:t>Using /scratch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600">
                <a:latin typeface="Comic Sans MS" pitchFamily="-110" charset="0"/>
              </a:rPr>
              <a:t>Using local /scratch space is more efficient for constant writing and/or reading than doing so via NFS or AFS (i.e. over the network).</a:t>
            </a:r>
          </a:p>
          <a:p>
            <a:pPr>
              <a:lnSpc>
                <a:spcPct val="90000"/>
              </a:lnSpc>
            </a:pPr>
            <a:endParaRPr lang="en-US" sz="160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600">
                <a:latin typeface="Comic Sans MS" pitchFamily="-110" charset="0"/>
              </a:rPr>
              <a:t>Most of our batch server machines have local /scratch file systems that can be used as temporary space for your batch job input and output files.</a:t>
            </a:r>
          </a:p>
          <a:p>
            <a:pPr>
              <a:lnSpc>
                <a:spcPct val="90000"/>
              </a:lnSpc>
            </a:pPr>
            <a:endParaRPr lang="en-US" sz="160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600">
                <a:latin typeface="Comic Sans MS" pitchFamily="-110" charset="0"/>
              </a:rPr>
              <a:t>Create a wrapper for your batch program that does the following.</a:t>
            </a:r>
          </a:p>
          <a:p>
            <a:pPr lvl="1">
              <a:lnSpc>
                <a:spcPct val="90000"/>
              </a:lnSpc>
            </a:pPr>
            <a:endParaRPr lang="en-US" sz="1400">
              <a:latin typeface="Comic Sans MS" pitchFamily="-110" charset="0"/>
            </a:endParaRPr>
          </a:p>
          <a:p>
            <a:pPr lvl="1">
              <a:lnSpc>
                <a:spcPct val="90000"/>
              </a:lnSpc>
            </a:pPr>
            <a:r>
              <a:rPr lang="en-US" sz="1400">
                <a:latin typeface="Comic Sans MS" pitchFamily="-110" charset="0"/>
              </a:rPr>
              <a:t>Create a directory in /scratch using the batch job ID ($LSB_JOBID).</a:t>
            </a:r>
          </a:p>
          <a:p>
            <a:pPr lvl="1">
              <a:lnSpc>
                <a:spcPct val="90000"/>
              </a:lnSpc>
            </a:pPr>
            <a:r>
              <a:rPr lang="en-US" sz="1400">
                <a:latin typeface="Comic Sans MS" pitchFamily="-110" charset="0"/>
              </a:rPr>
              <a:t>Copy any required input files to your /scratch directory.</a:t>
            </a:r>
          </a:p>
          <a:p>
            <a:pPr lvl="1">
              <a:lnSpc>
                <a:spcPct val="90000"/>
              </a:lnSpc>
            </a:pPr>
            <a:r>
              <a:rPr lang="en-US" sz="1400">
                <a:latin typeface="Comic Sans MS" pitchFamily="-110" charset="0"/>
              </a:rPr>
              <a:t>Write your program output to the newly created directory.</a:t>
            </a:r>
          </a:p>
          <a:p>
            <a:pPr lvl="1">
              <a:lnSpc>
                <a:spcPct val="90000"/>
              </a:lnSpc>
            </a:pPr>
            <a:r>
              <a:rPr lang="en-US" sz="1400">
                <a:latin typeface="Comic Sans MS" pitchFamily="-110" charset="0"/>
              </a:rPr>
              <a:t>When the program/script/command finishes copy the output file to a more permanent location.</a:t>
            </a:r>
          </a:p>
          <a:p>
            <a:pPr lvl="1">
              <a:lnSpc>
                <a:spcPct val="90000"/>
              </a:lnSpc>
            </a:pPr>
            <a:r>
              <a:rPr lang="en-US" sz="1400">
                <a:latin typeface="Comic Sans MS" pitchFamily="-110" charset="0"/>
              </a:rPr>
              <a:t>Remove your job directory.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>
                <a:latin typeface="Comic Sans MS" pitchFamily="-110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sz="16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6F8F-0A8B-7645-ADCD-019E741C000E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B6E7E-321B-DC43-AD80-F23BE62AB522}" type="slidenum">
              <a:rPr lang="en-US"/>
              <a:pPr/>
              <a:t>24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0000"/>
                </a:solidFill>
                <a:latin typeface="Comic Sans MS" pitchFamily="-110" charset="0"/>
              </a:rPr>
              <a:t>Using /scratch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</a:rPr>
              <a:t>Sample shell script using /scratch.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/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#!/bin/tcsh -f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Shell script for demonstrating use of batch server local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/scratch space. NVA 3/2008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Make a directory for my job in /scratch using batch job ID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variable set by LSF and mktemp for randomness.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set JOBFILEDIR=`mktemp -d /scratch/$LSB_JOBID.XXXXXX`</a:t>
            </a: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Create environmental variables for the job output file.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set OUTPUTFILE=$JOBFILEDIR/lsfhosts.out</a:t>
            </a: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Copy my input file to the local job file directory.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cp -p /u/sf/neal/lsf.hosts $JOBFILEDIR/lsf.hosts</a:t>
            </a: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Run commands and redirect output to my output file.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echo "The approx. number of licensed CPUs in our LSF cluster" &gt; $OUTPUTFILE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/u/sf/neal/bin/addup 5 $JOBFILEDIR/lsf.hosts &gt;&gt; $OUTPUTFILE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echo "This is a test for job $LSB_JOBID" &gt;&gt; $OUTPUTFILE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echo "The JOBFILEDIR is $JOBFILEDIR" &gt;&gt; $OUTPUTFILE</a:t>
            </a: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Copy my output file from batch server to the output file I specified using "bsub -o" ($LSB_OUTPUTFILE).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cp -p $OUTPUTFILE $LSB_OUTPUTFILE</a:t>
            </a: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900">
              <a:latin typeface="Courier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latin typeface="Courier" pitchFamily="-110" charset="0"/>
              </a:rPr>
              <a:t># Clean up after myself!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900">
                <a:solidFill>
                  <a:srgbClr val="0000FF"/>
                </a:solidFill>
                <a:latin typeface="Courier" pitchFamily="-110" charset="0"/>
              </a:rPr>
              <a:t>rm -R $JOBFILEDIR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9F1-EE09-3D42-81EF-B7FA73E7290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7759D-39CC-CA43-BDA1-9EB3335DEBDC}" type="slidenum">
              <a:rPr lang="en-US"/>
              <a:pPr/>
              <a:t>25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FF0000"/>
                </a:solidFill>
                <a:latin typeface="Comic Sans MS" pitchFamily="-110" charset="0"/>
              </a:rPr>
              <a:t>Using /scratch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>
                <a:latin typeface="Comic Sans MS" pitchFamily="-110" charset="0"/>
              </a:rPr>
              <a:t>Running the  sample shell script in LSF.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41 iris03 sf/neal&gt; 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bsub -R scratch </a:t>
            </a:r>
            <a:r>
              <a:rPr lang="en-US" sz="1200">
                <a:solidFill>
                  <a:srgbClr val="FF0000"/>
                </a:solidFill>
                <a:latin typeface="Courier" pitchFamily="-110" charset="0"/>
              </a:rPr>
              <a:t>-o ~neal/tmp/scr_test.out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 ~neal/bin/scr_test</a:t>
            </a:r>
            <a:endParaRPr lang="en-US" sz="1200"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Job &lt;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698922</a:t>
            </a:r>
            <a:r>
              <a:rPr lang="en-US" sz="1200">
                <a:latin typeface="Courier" pitchFamily="-110" charset="0"/>
              </a:rPr>
              <a:t>&gt; is submitted to default queue &lt;short&gt;.</a:t>
            </a:r>
          </a:p>
          <a:p>
            <a:pPr>
              <a:buFontTx/>
              <a:buNone/>
            </a:pPr>
            <a:endParaRPr lang="en-US" sz="1200"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48 iris03 sf/neal&gt; bjobs 698922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JOBID   USER    STAT  QUEUE      FROM_HOST   EXEC_HOST   JOB_NAME   SUBMIT_TIME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698922  neal    DONE  short      iris03      boer0008    */scr_test Jul 24 19:33</a:t>
            </a:r>
          </a:p>
          <a:p>
            <a:pPr>
              <a:buFontTx/>
              <a:buNone/>
            </a:pPr>
            <a:endParaRPr lang="en-US" sz="1200"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53 iris03 sf/neal&gt; 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ls -l ~neal/tmp/scr_test.out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-rw-r--r--    1 neal     sf           1013 Jul 24 19:33 /u/sf/neal/tmp/scr_test.out</a:t>
            </a:r>
          </a:p>
          <a:p>
            <a:pPr>
              <a:buFontTx/>
              <a:buNone/>
            </a:pPr>
            <a:endParaRPr lang="en-US" sz="1200">
              <a:latin typeface="Courier" pitchFamily="-110" charset="0"/>
            </a:endParaRP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54 iris03 sf/neal&gt; </a:t>
            </a:r>
            <a:r>
              <a:rPr lang="en-US" sz="1200">
                <a:solidFill>
                  <a:srgbClr val="0000FF"/>
                </a:solidFill>
                <a:latin typeface="Courier" pitchFamily="-110" charset="0"/>
              </a:rPr>
              <a:t>cat ~neal/tmp/scr_test.out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The approx. number of licensed CPUs in our LSF cluster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5788</a:t>
            </a:r>
          </a:p>
          <a:p>
            <a:pPr>
              <a:buFontTx/>
              <a:buNone/>
            </a:pPr>
            <a:r>
              <a:rPr lang="en-US" sz="1200">
                <a:latin typeface="Courier" pitchFamily="-110" charset="0"/>
              </a:rPr>
              <a:t>This is a test for job 698922</a:t>
            </a:r>
            <a:endParaRPr lang="en-US" sz="1200"/>
          </a:p>
          <a:p>
            <a:pPr>
              <a:buFontTx/>
              <a:buNone/>
            </a:pPr>
            <a:endParaRPr lang="en-US" sz="12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A80E-0D05-1643-BC81-A94BDAC39585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9E43-1D25-7C48-B9A0-4D320AA1412D}" type="slidenum">
              <a:rPr lang="en-US"/>
              <a:pPr/>
              <a:t>26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Batch Job Exit Codes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1600">
                <a:latin typeface="Comic Sans MS" pitchFamily="-110" charset="0"/>
              </a:rPr>
              <a:t>Job exit codes  1-128 are from whatever the user is running while those exceeding 128 are the signal values modulo 128.</a:t>
            </a:r>
            <a:endParaRPr lang="en-US" sz="1400">
              <a:latin typeface="Comic Sans MS" pitchFamily="-110" charset="0"/>
            </a:endParaRPr>
          </a:p>
          <a:p>
            <a:pPr marL="990600" lvl="1" indent="-533400">
              <a:lnSpc>
                <a:spcPct val="90000"/>
              </a:lnSpc>
              <a:buFontTx/>
              <a:buNone/>
            </a:pP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</a:rPr>
              <a:t>Example: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2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200">
                <a:latin typeface="Comic Sans MS" pitchFamily="-110" charset="0"/>
              </a:rPr>
              <a:t>A job exit code of 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137</a:t>
            </a:r>
            <a:r>
              <a:rPr lang="en-US" sz="1200">
                <a:latin typeface="Comic Sans MS" pitchFamily="-110" charset="0"/>
              </a:rPr>
              <a:t> would indicate that the job was sent SIGKILL (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137-128</a:t>
            </a:r>
            <a:r>
              <a:rPr lang="en-US" sz="1200">
                <a:latin typeface="Comic Sans MS" pitchFamily="-110" charset="0"/>
              </a:rPr>
              <a:t>=</a:t>
            </a:r>
            <a:r>
              <a:rPr lang="en-US" sz="1200">
                <a:solidFill>
                  <a:srgbClr val="FF0000"/>
                </a:solidFill>
                <a:latin typeface="Comic Sans MS" pitchFamily="-110" charset="0"/>
              </a:rPr>
              <a:t>9</a:t>
            </a:r>
            <a:r>
              <a:rPr lang="en-US" sz="1200">
                <a:latin typeface="Comic Sans MS" pitchFamily="-110" charset="0"/>
              </a:rPr>
              <a:t>) or kill signal </a:t>
            </a:r>
            <a:r>
              <a:rPr lang="en-US" sz="1200">
                <a:solidFill>
                  <a:srgbClr val="FF0000"/>
                </a:solidFill>
                <a:latin typeface="Comic Sans MS" pitchFamily="-110" charset="0"/>
              </a:rPr>
              <a:t>9</a:t>
            </a:r>
            <a:r>
              <a:rPr lang="en-US" sz="1200">
                <a:latin typeface="Comic Sans MS" pitchFamily="-110" charset="0"/>
              </a:rPr>
              <a:t>.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2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200">
                <a:latin typeface="Comic Sans MS" pitchFamily="-110" charset="0"/>
              </a:rPr>
              <a:t>A job exit code of 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152</a:t>
            </a:r>
            <a:r>
              <a:rPr lang="en-US" sz="1200">
                <a:latin typeface="Comic Sans MS" pitchFamily="-110" charset="0"/>
              </a:rPr>
              <a:t> would indicate that the job was sent SIGXCPU (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152-128</a:t>
            </a:r>
            <a:r>
              <a:rPr lang="en-US" sz="1200">
                <a:latin typeface="Comic Sans MS" pitchFamily="-110" charset="0"/>
              </a:rPr>
              <a:t>=</a:t>
            </a:r>
            <a:r>
              <a:rPr lang="en-US" sz="1200">
                <a:solidFill>
                  <a:srgbClr val="FF0000"/>
                </a:solidFill>
                <a:latin typeface="Comic Sans MS" pitchFamily="-110" charset="0"/>
              </a:rPr>
              <a:t>24</a:t>
            </a:r>
            <a:r>
              <a:rPr lang="en-US" sz="1200">
                <a:latin typeface="Comic Sans MS" pitchFamily="-110" charset="0"/>
              </a:rPr>
              <a:t>) or kill signal </a:t>
            </a:r>
            <a:r>
              <a:rPr lang="en-US" sz="1200">
                <a:solidFill>
                  <a:srgbClr val="FF0000"/>
                </a:solidFill>
                <a:latin typeface="Comic Sans MS" pitchFamily="-110" charset="0"/>
              </a:rPr>
              <a:t>24</a:t>
            </a:r>
            <a:r>
              <a:rPr lang="en-US" sz="1200">
                <a:latin typeface="Comic Sans MS" pitchFamily="-110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endParaRPr lang="en-US" sz="14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600">
                <a:latin typeface="Comic Sans MS" pitchFamily="-110" charset="0"/>
              </a:rPr>
              <a:t>To determine the signal name and number use </a:t>
            </a:r>
            <a:r>
              <a:rPr lang="en-US" sz="1600" i="1">
                <a:solidFill>
                  <a:srgbClr val="0000FF"/>
                </a:solidFill>
                <a:latin typeface="Comic Sans MS" pitchFamily="-110" charset="0"/>
              </a:rPr>
              <a:t>man</a:t>
            </a:r>
            <a:r>
              <a:rPr lang="en-US" sz="1600" i="1">
                <a:latin typeface="Comic Sans MS" pitchFamily="-110" charset="0"/>
              </a:rPr>
              <a:t>.</a:t>
            </a: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600">
                <a:latin typeface="Comic Sans MS" pitchFamily="-110" charset="0"/>
              </a:rPr>
              <a:t>Linux:</a:t>
            </a:r>
            <a:r>
              <a:rPr lang="en-US" sz="1000">
                <a:latin typeface="Comic Sans MS" pitchFamily="-110" charset="0"/>
              </a:rPr>
              <a:t> </a:t>
            </a:r>
            <a:r>
              <a:rPr lang="en-US" sz="1400">
                <a:solidFill>
                  <a:srgbClr val="0000FF"/>
                </a:solidFill>
                <a:latin typeface="Courier" pitchFamily="-110" charset="0"/>
              </a:rPr>
              <a:t>man 7 signal</a:t>
            </a:r>
            <a:endParaRPr lang="en-US" sz="10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600">
                <a:latin typeface="Comic Sans MS" pitchFamily="-110" charset="0"/>
              </a:rPr>
              <a:t>Solaris:</a:t>
            </a:r>
            <a:r>
              <a:rPr lang="en-US" sz="1000">
                <a:latin typeface="Comic Sans MS" pitchFamily="-110" charset="0"/>
              </a:rPr>
              <a:t> </a:t>
            </a:r>
            <a:r>
              <a:rPr lang="en-US" sz="1400">
                <a:solidFill>
                  <a:srgbClr val="0000FF"/>
                </a:solidFill>
                <a:latin typeface="Courier" pitchFamily="-110" charset="0"/>
              </a:rPr>
              <a:t>man -s3head signal</a:t>
            </a:r>
            <a:endParaRPr lang="en-US" sz="10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6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F2AE-C76A-9749-9F69-00259930821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AB2A-E03E-064F-9EDC-242667A753D5}" type="slidenum">
              <a:rPr lang="en-US"/>
              <a:pPr/>
              <a:t>27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Is LSF having problems?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FF8000"/>
                </a:solidFill>
                <a:latin typeface="Courier" pitchFamily="-110" charset="0"/>
              </a:rPr>
              <a:t>batch system daemon not responding ... still trying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FF8000"/>
                </a:solidFill>
                <a:latin typeface="Courier" pitchFamily="-110" charset="0"/>
              </a:rPr>
              <a:t>batch system daemon not responding ... still trying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FF8000"/>
                </a:solidFill>
                <a:latin typeface="Courier" pitchFamily="-110" charset="0"/>
              </a:rPr>
              <a:t>batch system daemon not responding ... still trying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2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200">
                <a:latin typeface="Comic Sans MS" pitchFamily="-110" charset="0"/>
              </a:rPr>
              <a:t>SLAC’s LSF cluster can be very busy at times causing the LSF master to respond slowly to your command requests (bsub, bjobs, etc). 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2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000">
                <a:latin typeface="Comic Sans MS" pitchFamily="-110" charset="0"/>
              </a:rPr>
              <a:t>This does not effect jobs already running or pending in the LSF cluster.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000">
                <a:latin typeface="Comic Sans MS" pitchFamily="-110" charset="0"/>
              </a:rPr>
              <a:t> It only affects LSF’s ability to talk to you. The commands will eventually complete.</a:t>
            </a:r>
          </a:p>
          <a:p>
            <a:pPr marL="609600" indent="-609600">
              <a:lnSpc>
                <a:spcPct val="90000"/>
              </a:lnSpc>
            </a:pPr>
            <a:endParaRPr lang="en-US" sz="12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200">
                <a:latin typeface="Comic Sans MS" pitchFamily="-110" charset="0"/>
              </a:rPr>
              <a:t>If you see these messages 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Monday through Thursday</a:t>
            </a:r>
            <a:r>
              <a:rPr lang="en-US" sz="1200">
                <a:latin typeface="Comic Sans MS" pitchFamily="-110" charset="0"/>
              </a:rPr>
              <a:t> </a:t>
            </a:r>
            <a:r>
              <a:rPr lang="en-US" sz="1200">
                <a:solidFill>
                  <a:srgbClr val="0000FF"/>
                </a:solidFill>
                <a:latin typeface="Comic Sans MS" pitchFamily="-110" charset="0"/>
              </a:rPr>
              <a:t>between 19:35 and 19:55 (7:35-7:55PM)</a:t>
            </a:r>
            <a:r>
              <a:rPr lang="en-US" sz="1200">
                <a:latin typeface="Comic Sans MS" pitchFamily="-110" charset="0"/>
              </a:rPr>
              <a:t> we automatically run an LSF reconfiguration during those times.</a:t>
            </a:r>
          </a:p>
          <a:p>
            <a:pPr marL="609600" indent="-609600">
              <a:lnSpc>
                <a:spcPct val="90000"/>
              </a:lnSpc>
            </a:pPr>
            <a:endParaRPr lang="en-US" sz="1200">
              <a:solidFill>
                <a:srgbClr val="0000FF"/>
              </a:solidFill>
              <a:latin typeface="Courier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200">
                <a:latin typeface="Comic Sans MS" pitchFamily="-110" charset="0"/>
              </a:rPr>
              <a:t>Scheduled outage or reconfiguration of the LSF cluster (usually announced in comp-out).</a:t>
            </a:r>
          </a:p>
          <a:p>
            <a:pPr marL="609600" indent="-609600">
              <a:lnSpc>
                <a:spcPct val="90000"/>
              </a:lnSpc>
            </a:pPr>
            <a:endParaRPr lang="en-US" sz="12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200">
                <a:latin typeface="Comic Sans MS" pitchFamily="-110" charset="0"/>
              </a:rPr>
              <a:t>If you experience this for very long periods (&gt; 30 minutes) please do not hesitate to notify us by emailing </a:t>
            </a:r>
            <a:r>
              <a:rPr lang="en-US" sz="1200">
                <a:latin typeface="Comic Sans MS" pitchFamily="-110" charset="0"/>
                <a:hlinkClick r:id="rId3"/>
              </a:rPr>
              <a:t>unix-admin@slac.stanford.edu</a:t>
            </a:r>
            <a:r>
              <a:rPr lang="en-US" sz="1200">
                <a:latin typeface="Comic Sans MS" pitchFamily="-110" charset="0"/>
              </a:rPr>
              <a:t>. This can indicate a problem with LSF.</a:t>
            </a:r>
          </a:p>
          <a:p>
            <a:pPr marL="609600" indent="-609600">
              <a:lnSpc>
                <a:spcPct val="90000"/>
              </a:lnSpc>
            </a:pPr>
            <a:endParaRPr lang="en-US" sz="12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FA0AF-8B41-464E-8FA9-13A8B1ADDBC2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4064-B13F-6644-A85D-FA759D41FFE0}" type="slidenum">
              <a:rPr lang="en-US"/>
              <a:pPr/>
              <a:t>28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LSF Documentation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1800">
                <a:latin typeface="Comic Sans MS" pitchFamily="-110" charset="0"/>
              </a:rPr>
              <a:t>SLAC specific LSF documentation.</a:t>
            </a:r>
            <a:r>
              <a:rPr lang="en-US" sz="1600">
                <a:latin typeface="Comic Sans MS" pitchFamily="-110" charset="0"/>
              </a:rPr>
              <a:t> </a:t>
            </a:r>
          </a:p>
          <a:p>
            <a:pPr marL="609600" indent="-609600">
              <a:lnSpc>
                <a:spcPct val="90000"/>
              </a:lnSpc>
            </a:pP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  <a:hlinkClick r:id="rId3"/>
              </a:rPr>
              <a:t>http://www.slac.stanford.edu/comp/unix</a:t>
            </a: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</a:rPr>
              <a:t>Click on “High Performance”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400">
              <a:latin typeface="Comic Sans MS" pitchFamily="-110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1800">
                <a:latin typeface="Comic Sans MS" pitchFamily="-110" charset="0"/>
              </a:rPr>
              <a:t>Platform LSF documentation.</a:t>
            </a:r>
            <a:endParaRPr lang="en-US" sz="1800">
              <a:latin typeface="Comic Sans MS" pitchFamily="-110" charset="0"/>
              <a:hlinkClick r:id="rId4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 sz="1400">
              <a:latin typeface="Comic Sans MS" pitchFamily="-110" charset="0"/>
              <a:hlinkClick r:id="rId4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  <a:hlinkClick r:id="rId4"/>
              </a:rPr>
              <a:t>http://www.slac.stanford.edu/comp/unix/package/lsf/currdoc/html/index.html</a:t>
            </a: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sz="1400">
                <a:latin typeface="Comic Sans MS" pitchFamily="-110" charset="0"/>
                <a:hlinkClick r:id="rId5"/>
              </a:rPr>
              <a:t>http://www.slac.stanford.edu/comp/unix/package/lsf/currdoc/pdf/manuals/</a:t>
            </a:r>
            <a:endParaRPr lang="en-US" sz="1400">
              <a:latin typeface="Comic Sans MS" pitchFamily="-110" charset="0"/>
            </a:endParaRPr>
          </a:p>
          <a:p>
            <a:pPr marL="1371600" lvl="2" indent="-457200"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340C4-F9C4-DA41-9CB2-7FA5007DB58D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05277-1D93-5545-82CF-31D63B62B319}" type="slidenum">
              <a:rPr lang="en-US"/>
              <a:pPr/>
              <a:t>29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solidFill>
                  <a:srgbClr val="FF0000"/>
                </a:solidFill>
                <a:latin typeface="Comic Sans MS" pitchFamily="-110" charset="0"/>
              </a:rPr>
              <a:t>Problem Reporting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-110" charset="0"/>
              </a:rPr>
              <a:t>Send email to:</a:t>
            </a:r>
            <a:endParaRPr lang="en-US" sz="2400">
              <a:solidFill>
                <a:srgbClr val="0000FF"/>
              </a:solidFill>
              <a:latin typeface="Comic Sans MS" pitchFamily="-110" charset="0"/>
            </a:endParaRPr>
          </a:p>
          <a:p>
            <a:pPr marL="990600" lvl="1" indent="-533400" algn="ctr">
              <a:lnSpc>
                <a:spcPct val="90000"/>
              </a:lnSpc>
              <a:buFontTx/>
              <a:buNone/>
            </a:pPr>
            <a:endParaRPr lang="en-US" sz="2400">
              <a:solidFill>
                <a:srgbClr val="0000FF"/>
              </a:solidFill>
              <a:latin typeface="Comic Sans MS" pitchFamily="-110" charset="0"/>
            </a:endParaRPr>
          </a:p>
          <a:p>
            <a:pPr marL="990600" lvl="1" indent="-533400" algn="ctr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rgbClr val="0000FF"/>
                </a:solidFill>
                <a:latin typeface="Comic Sans MS" pitchFamily="-110" charset="0"/>
              </a:rPr>
              <a:t>unix-admin@slac.stanford.edu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7CC8-F462-D94A-9A6D-05127C0FA3DD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8E7C-3A9F-9845-95C4-C7EFED536F19}" type="slidenum">
              <a:rPr lang="en-US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What is a batch job?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>
                <a:latin typeface="Comic Sans MS" pitchFamily="-110" charset="0"/>
              </a:rPr>
              <a:t>“A unit of work run in the LSF system.”</a:t>
            </a:r>
          </a:p>
          <a:p>
            <a:endParaRPr lang="en-US" sz="2400">
              <a:latin typeface="Comic Sans MS" pitchFamily="-110" charset="0"/>
            </a:endParaRPr>
          </a:p>
          <a:p>
            <a:r>
              <a:rPr lang="en-US" sz="2400">
                <a:latin typeface="Comic Sans MS" pitchFamily="-110" charset="0"/>
              </a:rPr>
              <a:t>A batch job can be a script, command or program.</a:t>
            </a:r>
          </a:p>
          <a:p>
            <a:endParaRPr lang="en-US" sz="2400"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2000">
                <a:latin typeface="Comic Sans MS" pitchFamily="-110" charset="0"/>
              </a:rPr>
              <a:t>Example: </a:t>
            </a: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bsub </a:t>
            </a:r>
            <a:r>
              <a:rPr lang="en-US" sz="2000" i="1">
                <a:solidFill>
                  <a:srgbClr val="FF0000"/>
                </a:solidFill>
                <a:latin typeface="Comic Sans MS" pitchFamily="-110" charset="0"/>
              </a:rPr>
              <a:t>hostname</a:t>
            </a:r>
            <a:endParaRPr lang="en-US" sz="2400">
              <a:latin typeface="Comic Sans MS" pitchFamily="-110" charset="0"/>
            </a:endParaRPr>
          </a:p>
          <a:p>
            <a:pPr>
              <a:buFontTx/>
              <a:buNone/>
            </a:pPr>
            <a:endParaRPr lang="en-US" sz="1200"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66CA-C148-F148-8294-A447EA4C00C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7246-A258-854C-9A2B-6B0C816A0D16}" type="slidenum">
              <a:rPr lang="en-US"/>
              <a:pPr/>
              <a:t>30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omic Sans MS" pitchFamily="-110" charset="0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algn="ctr">
              <a:lnSpc>
                <a:spcPct val="90000"/>
              </a:lnSpc>
              <a:buFontTx/>
              <a:buNone/>
            </a:pPr>
            <a:r>
              <a:rPr lang="en-US" sz="5400">
                <a:solidFill>
                  <a:srgbClr val="0000FF"/>
                </a:solidFill>
                <a:latin typeface="Comic Sans MS" pitchFamily="-110" charset="0"/>
              </a:rPr>
              <a:t>Questions ?</a:t>
            </a:r>
            <a:endParaRPr lang="en-US" sz="54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B15F1-81D0-1240-83E1-8FFB031219AC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C1DB-8AC0-394B-8CE1-D5A351D7FD3C}" type="slidenum">
              <a:rPr lang="en-US"/>
              <a:pPr/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Why batch over interactive?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latin typeface="Comic Sans MS" pitchFamily="-110" charset="0"/>
              </a:rPr>
              <a:t>Running jobs in the LSF batch system does not tie up shared interactive resources.</a:t>
            </a:r>
          </a:p>
          <a:p>
            <a:endParaRPr lang="en-US" sz="2000" dirty="0">
              <a:latin typeface="Comic Sans MS" pitchFamily="-110" charset="0"/>
            </a:endParaRPr>
          </a:p>
          <a:p>
            <a:r>
              <a:rPr lang="en-US" sz="2000" dirty="0">
                <a:latin typeface="Comic Sans MS" pitchFamily="-110" charset="0"/>
              </a:rPr>
              <a:t>No contention with other user’s jobs.</a:t>
            </a:r>
          </a:p>
          <a:p>
            <a:endParaRPr lang="en-US" sz="2000" dirty="0">
              <a:latin typeface="Comic Sans MS" pitchFamily="-110" charset="0"/>
            </a:endParaRPr>
          </a:p>
          <a:p>
            <a:r>
              <a:rPr lang="en-US" sz="2000" dirty="0">
                <a:latin typeface="Comic Sans MS" pitchFamily="-110" charset="0"/>
              </a:rPr>
              <a:t>The user does not have to look for a machine with the appropriate resources. LSF does it for you.</a:t>
            </a:r>
          </a:p>
          <a:p>
            <a:endParaRPr lang="en-US" sz="2000" dirty="0">
              <a:latin typeface="Comic Sans MS" pitchFamily="-110" charset="0"/>
            </a:endParaRPr>
          </a:p>
          <a:p>
            <a:r>
              <a:rPr lang="en-US" sz="2000" dirty="0">
                <a:latin typeface="Comic Sans MS" pitchFamily="-110" charset="0"/>
              </a:rPr>
              <a:t>Many available job slots!</a:t>
            </a:r>
          </a:p>
          <a:p>
            <a:pPr lvl="1"/>
            <a:r>
              <a:rPr lang="en-US" sz="1800" dirty="0">
                <a:latin typeface="Comic Sans MS" pitchFamily="-110" charset="0"/>
              </a:rPr>
              <a:t>Approximately</a:t>
            </a:r>
            <a:r>
              <a:rPr lang="en-US" sz="1800" dirty="0" smtClean="0">
                <a:latin typeface="Comic Sans MS" pitchFamily="-110" charset="0"/>
              </a:rPr>
              <a:t> 2100 </a:t>
            </a:r>
            <a:r>
              <a:rPr lang="en-US" sz="1800" dirty="0">
                <a:latin typeface="Comic Sans MS" pitchFamily="-110" charset="0"/>
              </a:rPr>
              <a:t>multi-core LSF servers.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5801C-E8A3-0B4D-9C73-CE48474620D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251D-56B9-8E4A-A0FD-8B01F84D5F17}" type="slidenum">
              <a:rPr lang="en-US"/>
              <a:pPr/>
              <a:t>5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LSF Servers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>
                <a:latin typeface="Comic Sans MS" pitchFamily="-110" charset="0"/>
              </a:rPr>
              <a:t>LSF commands for querying and job submission can only be performed from licensed LSF hosts. 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Comic Sans MS" pitchFamily="-110" charset="0"/>
              </a:rPr>
              <a:t>Public interactive servers licensed for LSF.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b="1" dirty="0">
                <a:solidFill>
                  <a:srgbClr val="0000FF"/>
                </a:solidFill>
                <a:latin typeface="Comic Sans MS" pitchFamily="-110" charset="0"/>
              </a:rPr>
              <a:t>Linux: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omic Sans MS" pitchFamily="-110" charset="0"/>
              </a:rPr>
              <a:t>noric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 and iris (RHEL3,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-110" charset="0"/>
              </a:rPr>
              <a:t>RHEL4, RHEL5 (test))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mic Sans MS" pitchFamily="-110" charset="0"/>
              </a:rPr>
              <a:t>Solaris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: </a:t>
            </a:r>
            <a:r>
              <a:rPr lang="en-US" sz="1800" dirty="0" err="1">
                <a:solidFill>
                  <a:srgbClr val="0000FF"/>
                </a:solidFill>
                <a:latin typeface="Comic Sans MS" pitchFamily="-110" charset="0"/>
              </a:rPr>
              <a:t>tersk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 and flora (Solaris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-110" charset="0"/>
              </a:rPr>
              <a:t> 10</a:t>
            </a: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)</a:t>
            </a:r>
            <a:endParaRPr lang="en-US" sz="18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Comic Sans MS" pitchFamily="-110" charset="0"/>
              </a:rPr>
              <a:t>We do not allow interactive logins on most of our batch servers.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Comic Sans MS" pitchFamily="-110" charset="0"/>
              </a:rPr>
              <a:t>Some exceptions for group specific servers (SDC, </a:t>
            </a:r>
            <a:r>
              <a:rPr lang="en-US" sz="1600" dirty="0" smtClean="0">
                <a:latin typeface="Comic Sans MS" pitchFamily="-110" charset="0"/>
              </a:rPr>
              <a:t>KIPAC, SIMES, etc)</a:t>
            </a:r>
            <a:endParaRPr lang="en-US" sz="16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latin typeface="Comic Sans MS" pitchFamily="-110" charset="0"/>
              </a:rPr>
              <a:t>Refer to: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 dirty="0">
                <a:latin typeface="Comic Sans MS" pitchFamily="-110" charset="0"/>
                <a:hlinkClick r:id="rId3"/>
              </a:rPr>
              <a:t>http://www.slac.stanford.edu/comp/unix/public-machines.html</a:t>
            </a:r>
            <a:endParaRPr lang="en-US" sz="16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 dirty="0">
                <a:latin typeface="Comic Sans MS" pitchFamily="-110" charset="0"/>
              </a:rPr>
              <a:t>for a description of </a:t>
            </a:r>
            <a:r>
              <a:rPr lang="en-US" sz="1600" dirty="0" err="1">
                <a:latin typeface="Comic Sans MS" pitchFamily="-110" charset="0"/>
              </a:rPr>
              <a:t>SLAC’s</a:t>
            </a:r>
            <a:r>
              <a:rPr lang="en-US" sz="1600" dirty="0">
                <a:latin typeface="Comic Sans MS" pitchFamily="-110" charset="0"/>
              </a:rPr>
              <a:t> public access machines and batch servers.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2800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FFB0F-0D1D-B546-81FA-8B31E47C84F7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1112-EEA3-7045-9F44-365E49339067}" type="slidenum">
              <a:rPr lang="en-US"/>
              <a:pPr/>
              <a:t>6</a:t>
            </a:fld>
            <a:endParaRPr 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Interactive Servers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latin typeface="Comic Sans MS" pitchFamily="-110" charset="0"/>
              </a:rPr>
              <a:t>Load balanced interactive server pools accessible via </a:t>
            </a:r>
            <a:r>
              <a:rPr lang="en-US" sz="1800" dirty="0" err="1">
                <a:latin typeface="Comic Sans MS" pitchFamily="-110" charset="0"/>
              </a:rPr>
              <a:t>ssh</a:t>
            </a:r>
            <a:r>
              <a:rPr lang="en-US" sz="1800" dirty="0">
                <a:latin typeface="Comic Sans MS" pitchFamily="-110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u="sng" dirty="0">
                <a:latin typeface="Comic Sans MS" pitchFamily="-110" charset="0"/>
              </a:rPr>
              <a:t>Pool Name	Intended Use</a:t>
            </a:r>
            <a:endParaRPr lang="en-US" sz="18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iris</a:t>
            </a:r>
            <a:r>
              <a:rPr lang="en-US" sz="1800" dirty="0">
                <a:latin typeface="Comic Sans MS" pitchFamily="-110" charset="0"/>
              </a:rPr>
              <a:t>		Linux light interactive work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 err="1">
                <a:solidFill>
                  <a:srgbClr val="0000FF"/>
                </a:solidFill>
                <a:latin typeface="Comic Sans MS" pitchFamily="-110" charset="0"/>
              </a:rPr>
              <a:t>noric</a:t>
            </a:r>
            <a:r>
              <a:rPr lang="en-US" sz="1800" dirty="0">
                <a:latin typeface="Comic Sans MS" pitchFamily="-110" charset="0"/>
              </a:rPr>
              <a:t>		Linux compute intensive interactive work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FF"/>
                </a:solidFill>
                <a:latin typeface="Comic Sans MS" pitchFamily="-110" charset="0"/>
              </a:rPr>
              <a:t>flora</a:t>
            </a:r>
            <a:r>
              <a:rPr lang="en-US" sz="1800" dirty="0">
                <a:latin typeface="Comic Sans MS" pitchFamily="-110" charset="0"/>
              </a:rPr>
              <a:t>		Solaris light interactive work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 err="1">
                <a:solidFill>
                  <a:srgbClr val="0000FF"/>
                </a:solidFill>
                <a:latin typeface="Comic Sans MS" pitchFamily="-110" charset="0"/>
              </a:rPr>
              <a:t>tersk</a:t>
            </a:r>
            <a:r>
              <a:rPr lang="en-US" sz="1800" dirty="0">
                <a:latin typeface="Comic Sans MS" pitchFamily="-110" charset="0"/>
              </a:rPr>
              <a:t>		Solaris compute intensive work</a:t>
            </a:r>
            <a:endParaRPr lang="en-US" sz="1800" dirty="0" smtClean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dirty="0" smtClean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latin typeface="Comic Sans MS" pitchFamily="-110" charset="0"/>
              </a:rPr>
              <a:t>You may and should </a:t>
            </a:r>
            <a:r>
              <a:rPr lang="en-US" sz="1800" dirty="0" err="1">
                <a:latin typeface="Comic Sans MS" pitchFamily="-110" charset="0"/>
              </a:rPr>
              <a:t>ssh</a:t>
            </a:r>
            <a:r>
              <a:rPr lang="en-US" sz="1800" dirty="0">
                <a:latin typeface="Comic Sans MS" pitchFamily="-110" charset="0"/>
              </a:rPr>
              <a:t> into any of these via their pool names.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6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 dirty="0">
                <a:latin typeface="Comic Sans MS" pitchFamily="-110" charset="0"/>
              </a:rPr>
              <a:t>For example: </a:t>
            </a:r>
            <a:r>
              <a:rPr lang="en-US" sz="1600" dirty="0" err="1">
                <a:solidFill>
                  <a:srgbClr val="0000FF"/>
                </a:solidFill>
                <a:latin typeface="Comic Sans MS" pitchFamily="-110" charset="0"/>
              </a:rPr>
              <a:t>ssh</a:t>
            </a:r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mic Sans MS" pitchFamily="-110" charset="0"/>
              </a:rPr>
              <a:t>noric</a:t>
            </a: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2800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896E-9460-EA4B-9555-049E9CD9A3DB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9779-445F-CD44-9430-954F71F4FF85}" type="slidenum">
              <a:rPr lang="en-US"/>
              <a:pPr/>
              <a:t>7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Interactive Servers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latin typeface="Comic Sans MS" pitchFamily="-110" charset="0"/>
              </a:rPr>
              <a:t>Linux</a:t>
            </a:r>
            <a:r>
              <a:rPr lang="en-US" sz="1600" dirty="0" smtClean="0">
                <a:latin typeface="Comic Sans MS" pitchFamily="-110" charset="0"/>
              </a:rPr>
              <a:t> load </a:t>
            </a:r>
            <a:r>
              <a:rPr lang="en-US" sz="1600" dirty="0">
                <a:latin typeface="Comic Sans MS" pitchFamily="-110" charset="0"/>
              </a:rPr>
              <a:t>balanced interactive servers accessible by kernel.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u="sng" dirty="0">
                <a:latin typeface="Comic Sans MS" pitchFamily="-110" charset="0"/>
              </a:rPr>
              <a:t>Pool Name	Intended Use</a:t>
            </a: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rhel3-32</a:t>
            </a:r>
            <a:r>
              <a:rPr lang="en-US" sz="1600" dirty="0">
                <a:latin typeface="Comic Sans MS" pitchFamily="-110" charset="0"/>
              </a:rPr>
              <a:t>		Interactive compute intensive work.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rhel4-32</a:t>
            </a:r>
            <a:r>
              <a:rPr lang="en-US" sz="1600" dirty="0">
                <a:latin typeface="Comic Sans MS" pitchFamily="-110" charset="0"/>
              </a:rPr>
              <a:t>		Interactive compute intensive work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rhel4-64</a:t>
            </a:r>
            <a:r>
              <a:rPr lang="en-US" sz="1600" dirty="0">
                <a:latin typeface="Comic Sans MS" pitchFamily="-110" charset="0"/>
              </a:rPr>
              <a:t>	</a:t>
            </a:r>
            <a:r>
              <a:rPr lang="en-US" sz="1600" dirty="0" smtClean="0">
                <a:latin typeface="Comic Sans MS" pitchFamily="-110" charset="0"/>
              </a:rPr>
              <a:t>	Interactive compute intensive work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solidFill>
                  <a:srgbClr val="0000FF"/>
                </a:solidFill>
                <a:latin typeface="Comic Sans MS" pitchFamily="-110" charset="0"/>
              </a:rPr>
              <a:t>r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-110" charset="0"/>
              </a:rPr>
              <a:t>hel5-64-test	</a:t>
            </a:r>
            <a:r>
              <a:rPr lang="en-US" sz="1600" dirty="0" smtClean="0">
                <a:latin typeface="Comic Sans MS" pitchFamily="-110" charset="0"/>
              </a:rPr>
              <a:t>Interactive compute intensive work (RHEL5 testing)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dirty="0" smtClean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600" dirty="0">
              <a:latin typeface="Comic Sans MS" pitchFamily="-110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dirty="0">
                <a:latin typeface="Comic Sans MS" pitchFamily="-110" charset="0"/>
              </a:rPr>
              <a:t>You may and should </a:t>
            </a:r>
            <a:r>
              <a:rPr lang="en-US" sz="1600" dirty="0" err="1">
                <a:latin typeface="Comic Sans MS" pitchFamily="-110" charset="0"/>
              </a:rPr>
              <a:t>ssh</a:t>
            </a:r>
            <a:r>
              <a:rPr lang="en-US" sz="1600" dirty="0">
                <a:latin typeface="Comic Sans MS" pitchFamily="-110" charset="0"/>
              </a:rPr>
              <a:t> into any of these via their pool names.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400" dirty="0">
              <a:latin typeface="Comic Sans MS" pitchFamily="-110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400" dirty="0">
                <a:latin typeface="Comic Sans MS" pitchFamily="-110" charset="0"/>
              </a:rPr>
              <a:t>For example: </a:t>
            </a:r>
            <a:r>
              <a:rPr lang="en-US" sz="1400" dirty="0" err="1">
                <a:solidFill>
                  <a:srgbClr val="0000FF"/>
                </a:solidFill>
                <a:latin typeface="Comic Sans MS" pitchFamily="-110" charset="0"/>
              </a:rPr>
              <a:t>ssh</a:t>
            </a:r>
            <a:r>
              <a:rPr lang="en-US" sz="1400" dirty="0">
                <a:solidFill>
                  <a:srgbClr val="0000FF"/>
                </a:solidFill>
                <a:latin typeface="Comic Sans MS" pitchFamily="-110" charset="0"/>
              </a:rPr>
              <a:t> rhel4-64</a:t>
            </a:r>
            <a:endParaRPr lang="en-US" sz="1400" dirty="0">
              <a:latin typeface="Comic Sans MS" pitchFamily="-110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6826-6C84-B044-B329-0CC3FB88EEB7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08F8-E053-6847-A624-B047C28D79A9}" type="slidenum">
              <a:rPr lang="en-US"/>
              <a:pPr/>
              <a:t>8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What is a batch queue?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latin typeface="Comic Sans MS"/>
                <a:cs typeface="Comic Sans MS"/>
              </a:rPr>
              <a:t>A cluster-wide container for jobs. All jobs wait in queues until they are scheduled and dispatched to hosts.</a:t>
            </a:r>
          </a:p>
          <a:p>
            <a:endParaRPr lang="en-US" sz="2000" dirty="0" smtClean="0"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Each queue can use all server hosts in the cluster, or a configured subset of the server hosts.</a:t>
            </a:r>
          </a:p>
          <a:p>
            <a:endParaRPr lang="en-US" sz="2000" dirty="0" smtClean="0">
              <a:latin typeface="Comic Sans MS" pitchFamily="-110" charset="0"/>
            </a:endParaRPr>
          </a:p>
          <a:p>
            <a:r>
              <a:rPr lang="en-US" sz="2000" dirty="0">
                <a:latin typeface="Comic Sans MS" pitchFamily="-110" charset="0"/>
              </a:rPr>
              <a:t>Each of our</a:t>
            </a:r>
            <a:r>
              <a:rPr lang="en-US" sz="2000" dirty="0" smtClean="0">
                <a:latin typeface="Comic Sans MS" pitchFamily="-110" charset="0"/>
              </a:rPr>
              <a:t> “general” </a:t>
            </a:r>
            <a:r>
              <a:rPr lang="en-US" sz="2000" dirty="0">
                <a:latin typeface="Comic Sans MS" pitchFamily="-110" charset="0"/>
              </a:rPr>
              <a:t>queues are differentiated by their CPU</a:t>
            </a:r>
            <a:r>
              <a:rPr lang="en-US" sz="2000" dirty="0" smtClean="0">
                <a:latin typeface="Comic Sans MS" pitchFamily="-110" charset="0"/>
              </a:rPr>
              <a:t> and RUN (wall clock) time limits and use a subset of our LSF server hosts.</a:t>
            </a:r>
            <a:endParaRPr lang="en-US" sz="2000" dirty="0">
              <a:latin typeface="Courier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D4582-F92B-2A45-AE0C-D4D2CE2BC036}" type="datetime1">
              <a:rPr lang="en-US"/>
              <a:pPr/>
              <a:t>4/6/09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Using LSF at SLAC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5F8A-9CD8-BC48-9148-AC79312C3CC6}" type="slidenum">
              <a:rPr lang="en-US"/>
              <a:pPr/>
              <a:t>9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0000"/>
                </a:solidFill>
                <a:latin typeface="Comic Sans MS" pitchFamily="-110" charset="0"/>
              </a:rPr>
              <a:t>General Queues</a:t>
            </a:r>
            <a:endParaRPr lang="en-US">
              <a:latin typeface="Comic Sans MS" pitchFamily="-110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>
                <a:latin typeface="Comic Sans MS" pitchFamily="-110" charset="0"/>
              </a:rPr>
              <a:t>The following “general” queues are accessible to all SLAC users.</a:t>
            </a:r>
          </a:p>
          <a:p>
            <a:pPr lvl="1">
              <a:buFontTx/>
              <a:buNone/>
            </a:pPr>
            <a:endParaRPr lang="en-US" sz="2000">
              <a:solidFill>
                <a:srgbClr val="0000FF"/>
              </a:solidFill>
              <a:latin typeface="Comic Sans MS" pitchFamily="-110" charset="0"/>
            </a:endParaRP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express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short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medium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long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xlong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xxl</a:t>
            </a:r>
          </a:p>
          <a:p>
            <a:pPr lvl="1">
              <a:buFontTx/>
              <a:buNone/>
            </a:pPr>
            <a:r>
              <a:rPr lang="en-US" sz="2000">
                <a:solidFill>
                  <a:srgbClr val="0000FF"/>
                </a:solidFill>
                <a:latin typeface="Comic Sans MS" pitchFamily="-110" charset="0"/>
              </a:rPr>
              <a:t>idle</a:t>
            </a:r>
            <a:endParaRPr lang="en-US" sz="2000">
              <a:latin typeface="Comic Sans MS" pitchFamily="-110" charset="0"/>
            </a:endParaRPr>
          </a:p>
          <a:p>
            <a:pPr>
              <a:buFontTx/>
              <a:buNone/>
            </a:pPr>
            <a:endParaRPr lang="en-US" sz="2000">
              <a:latin typeface="Comic Sans MS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26451</TotalTime>
  <Words>3004</Words>
  <Application>Microsoft PowerPoint</Application>
  <PresentationFormat>On-screen Show (4:3)</PresentationFormat>
  <Paragraphs>477</Paragraphs>
  <Slides>30</Slides>
  <Notes>30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Blank Presentation</vt:lpstr>
      <vt:lpstr>LSF @ SLAC  Using the SLAC LSF Batch Cluster </vt:lpstr>
      <vt:lpstr>What is LSF?</vt:lpstr>
      <vt:lpstr>What is a batch job?</vt:lpstr>
      <vt:lpstr>Why batch over interactive?</vt:lpstr>
      <vt:lpstr>LSF Servers</vt:lpstr>
      <vt:lpstr>Interactive Servers</vt:lpstr>
      <vt:lpstr>Interactive Servers</vt:lpstr>
      <vt:lpstr>What is a batch queue?</vt:lpstr>
      <vt:lpstr>General Queues</vt:lpstr>
      <vt:lpstr>Batch Queues</vt:lpstr>
      <vt:lpstr>Useful LSF Commands</vt:lpstr>
      <vt:lpstr>Using bsub</vt:lpstr>
      <vt:lpstr>Using bsub</vt:lpstr>
      <vt:lpstr>Using bsub</vt:lpstr>
      <vt:lpstr>Using bsub</vt:lpstr>
      <vt:lpstr>A few useful bsub options.</vt:lpstr>
      <vt:lpstr>Useful LSF Commands</vt:lpstr>
      <vt:lpstr>Useful LSF Commands</vt:lpstr>
      <vt:lpstr>Batch Job Scheduling Policy</vt:lpstr>
      <vt:lpstr>What is an LSF “resource”?</vt:lpstr>
      <vt:lpstr>Good Practice</vt:lpstr>
      <vt:lpstr>Good Practice</vt:lpstr>
      <vt:lpstr>Using /scratch</vt:lpstr>
      <vt:lpstr>Using /scratch</vt:lpstr>
      <vt:lpstr>Using /scratch</vt:lpstr>
      <vt:lpstr>Batch Job Exit Codes</vt:lpstr>
      <vt:lpstr>Is LSF having problems?</vt:lpstr>
      <vt:lpstr>LSF Documentation</vt:lpstr>
      <vt:lpstr>Problem Reporting</vt:lpstr>
      <vt:lpstr>Slide 30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LSF at SLAC</dc:title>
  <dc:creator>Neal Adams</dc:creator>
  <cp:lastModifiedBy>Neal Adams</cp:lastModifiedBy>
  <cp:revision>170</cp:revision>
  <cp:lastPrinted>2007-03-14T22:46:39Z</cp:lastPrinted>
  <dcterms:created xsi:type="dcterms:W3CDTF">2009-04-06T15:51:50Z</dcterms:created>
  <dcterms:modified xsi:type="dcterms:W3CDTF">2009-04-06T16:48:35Z</dcterms:modified>
</cp:coreProperties>
</file>