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C7FBB-708A-4467-AED2-4C09B4A2B43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9D9F3-CAF3-4FD6-BAC2-E3EE99352A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E8A7-871A-4099-BA41-4EC43E1D9C94}" type="datetime1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285B-EB4D-43E0-A82E-CDBFF44497A0}" type="datetime1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52543-0C9D-44F5-A0FC-621448207D22}" type="datetime1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454D-08CC-4DB9-BDF5-2747248E6CAB}" type="datetime1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F87-69B1-4805-912D-B960438E2418}" type="datetime1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7A2B-FD2D-457C-9592-747FE7DAE8E6}" type="datetime1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880-687A-42F4-9928-E066E902EC86}" type="datetime1">
              <a:rPr lang="en-US" smtClean="0"/>
              <a:t>3/25/2009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4B70-68E2-47AE-804A-7A51E98ACFFF}" type="datetime1">
              <a:rPr lang="en-US" smtClean="0"/>
              <a:t>3/25/2009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88-EB92-4D4C-A0EC-B8137D5D2203}" type="datetime1">
              <a:rPr lang="en-US" smtClean="0"/>
              <a:t>3/25/2009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4B38-941E-4095-8D34-80B2E273CB76}" type="datetime1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851A-DC65-4308-B24D-5D21A1F85708}" type="datetime1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AA730-1FA5-4313-BDD8-5237FE8510E3}" type="datetime1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Eric Thomas TIPP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F78F6-C93F-477F-8955-4FB7924E6A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3" descr="\\Alnts3\rlindner\LHCb\Geometry\21-08-01\x-21-08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653239" y="2042961"/>
            <a:ext cx="3707693" cy="251737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</p:pic>
      <p:pic>
        <p:nvPicPr>
          <p:cNvPr id="38" name="Picture 37" descr="cool-cro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43293"/>
            <a:ext cx="3048000" cy="2662134"/>
          </a:xfrm>
          <a:prstGeom prst="rect">
            <a:avLst/>
          </a:prstGeom>
          <a:effectLst>
            <a:innerShdw blurRad="660400" dist="50800" dir="5400000">
              <a:srgbClr val="FFFF66">
                <a:alpha val="17000"/>
              </a:srgbClr>
            </a:innerShdw>
          </a:effectLst>
        </p:spPr>
      </p:pic>
      <p:pic>
        <p:nvPicPr>
          <p:cNvPr id="39" name="Picture 38" descr="DSC031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191000"/>
            <a:ext cx="4003002" cy="26670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3200400" y="1752600"/>
            <a:ext cx="877163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C6F14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38600" y="4803577"/>
            <a:ext cx="3543471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Two phases evaporative system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Large evaporation heat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Low material budget</a:t>
            </a:r>
            <a:endParaRPr lang="en-US" i="1" dirty="0"/>
          </a:p>
        </p:txBody>
      </p:sp>
      <p:cxnSp>
        <p:nvCxnSpPr>
          <p:cNvPr id="45" name="Straight Connector 44"/>
          <p:cNvCxnSpPr/>
          <p:nvPr/>
        </p:nvCxnSpPr>
        <p:spPr>
          <a:xfrm rot="5400000">
            <a:off x="5524500" y="3009900"/>
            <a:ext cx="190500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 flipH="1" flipV="1">
            <a:off x="8001000" y="8382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114800" y="2057400"/>
            <a:ext cx="236220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477000" y="3048000"/>
            <a:ext cx="32004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50"/>
          <p:cNvGrpSpPr/>
          <p:nvPr/>
        </p:nvGrpSpPr>
        <p:grpSpPr>
          <a:xfrm>
            <a:off x="77302" y="76200"/>
            <a:ext cx="1903898" cy="1371600"/>
            <a:chOff x="4191000" y="381000"/>
            <a:chExt cx="2362200" cy="1524000"/>
          </a:xfrm>
        </p:grpSpPr>
        <p:sp>
          <p:nvSpPr>
            <p:cNvPr id="16" name="Text Box 32"/>
            <p:cNvSpPr txBox="1">
              <a:spLocks noChangeArrowheads="1"/>
            </p:cNvSpPr>
            <p:nvPr/>
          </p:nvSpPr>
          <p:spPr bwMode="auto">
            <a:xfrm>
              <a:off x="4570898" y="533400"/>
              <a:ext cx="1581923" cy="13361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Arial Rounded MT Bold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dirty="0" err="1" smtClean="0">
                  <a:solidFill>
                    <a:schemeClr val="accent1">
                      <a:lumMod val="75000"/>
                    </a:schemeClr>
                  </a:solidFill>
                </a:rPr>
                <a:t>LHCb</a:t>
              </a:r>
              <a:endParaRPr lang="en-GB" sz="2400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>
                <a:buClr>
                  <a:srgbClr val="000000"/>
                </a:buClr>
                <a:buSzPct val="100000"/>
                <a:buFont typeface="Arial Rounded MT Bold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dirty="0" smtClean="0">
                  <a:solidFill>
                    <a:schemeClr val="accent1">
                      <a:lumMod val="75000"/>
                    </a:schemeClr>
                  </a:solidFill>
                </a:rPr>
                <a:t>Detector</a:t>
              </a:r>
              <a:endParaRPr lang="en-GB" sz="2400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>
                <a:buClr>
                  <a:srgbClr val="000000"/>
                </a:buClr>
                <a:buSzPct val="100000"/>
                <a:buFont typeface="Arial Rounded MT Bold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dirty="0" smtClean="0">
                  <a:solidFill>
                    <a:schemeClr val="accent1">
                      <a:lumMod val="75000"/>
                    </a:schemeClr>
                  </a:solidFill>
                </a:rPr>
                <a:t>Cooling</a:t>
              </a:r>
              <a:endParaRPr lang="en-GB" sz="24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191000" y="381000"/>
              <a:ext cx="2362200" cy="1524000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200400" y="3124200"/>
            <a:ext cx="607859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H20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00400" y="2209800"/>
            <a:ext cx="877163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C6F14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00400" y="2667000"/>
            <a:ext cx="877163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C6F14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24200" y="1295400"/>
            <a:ext cx="1903085" cy="369332"/>
          </a:xfrm>
          <a:prstGeom prst="rect">
            <a:avLst/>
          </a:prstGeom>
          <a:solidFill>
            <a:srgbClr val="92D050"/>
          </a:solidFill>
          <a:ln w="5715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Detector Cooling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114800" y="4727377"/>
            <a:ext cx="659155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03422" y="1752600"/>
            <a:ext cx="1311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2D050"/>
                </a:solidFill>
              </a:rPr>
              <a:t>RICH1 RICH2</a:t>
            </a:r>
            <a:endParaRPr lang="en-US" sz="1400" b="1" dirty="0">
              <a:solidFill>
                <a:srgbClr val="92D05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114800" y="2514600"/>
            <a:ext cx="236220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495800" y="2209800"/>
            <a:ext cx="1309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2D050"/>
                </a:solidFill>
              </a:rPr>
              <a:t>Inner Tracker</a:t>
            </a:r>
            <a:endParaRPr lang="en-US" sz="1400" b="1" dirty="0">
              <a:solidFill>
                <a:srgbClr val="92D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81482" y="2667000"/>
            <a:ext cx="1479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2D050"/>
                </a:solidFill>
              </a:rPr>
              <a:t>Trigger Tracker</a:t>
            </a:r>
            <a:endParaRPr lang="en-US" sz="1400" b="1" dirty="0">
              <a:solidFill>
                <a:srgbClr val="92D05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4114800" y="2971800"/>
            <a:ext cx="236220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810000" y="3429000"/>
            <a:ext cx="266700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267200" y="3124200"/>
            <a:ext cx="2159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2D050"/>
                </a:solidFill>
              </a:rPr>
              <a:t>Outer Tracker / PS/SPD</a:t>
            </a:r>
            <a:endParaRPr lang="en-US" sz="1400" b="1" dirty="0">
              <a:solidFill>
                <a:srgbClr val="92D05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6477000" y="3276600"/>
            <a:ext cx="32004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477000" y="3657600"/>
            <a:ext cx="32004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800600" y="4955977"/>
            <a:ext cx="266700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927291" y="4648200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2D050"/>
                </a:solidFill>
              </a:rPr>
              <a:t>VELO</a:t>
            </a:r>
            <a:endParaRPr lang="en-US" sz="1400" b="1" dirty="0">
              <a:solidFill>
                <a:srgbClr val="92D050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2895600" y="609600"/>
            <a:ext cx="1905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3314700" y="952500"/>
            <a:ext cx="6858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971800" y="838200"/>
            <a:ext cx="5029200" cy="0"/>
          </a:xfrm>
          <a:prstGeom prst="line">
            <a:avLst/>
          </a:prstGeom>
          <a:ln w="76200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770147" y="1219200"/>
            <a:ext cx="1992853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Electronic cooling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 rot="5400000">
            <a:off x="7315200" y="3048000"/>
            <a:ext cx="28956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8077200" y="2209800"/>
            <a:ext cx="685800" cy="0"/>
          </a:xfrm>
          <a:prstGeom prst="line">
            <a:avLst/>
          </a:prstGeom>
          <a:ln w="76200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077200" y="2743200"/>
            <a:ext cx="685800" cy="0"/>
          </a:xfrm>
          <a:prstGeom prst="line">
            <a:avLst/>
          </a:prstGeom>
          <a:ln w="76200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8077200" y="2971800"/>
            <a:ext cx="685800" cy="0"/>
          </a:xfrm>
          <a:prstGeom prst="line">
            <a:avLst/>
          </a:prstGeom>
          <a:ln w="76200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8077200" y="3352800"/>
            <a:ext cx="685800" cy="0"/>
          </a:xfrm>
          <a:prstGeom prst="line">
            <a:avLst/>
          </a:prstGeom>
          <a:ln w="76200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8077200" y="3733800"/>
            <a:ext cx="685800" cy="0"/>
          </a:xfrm>
          <a:prstGeom prst="line">
            <a:avLst/>
          </a:prstGeom>
          <a:ln w="76200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077200" y="4419600"/>
            <a:ext cx="685800" cy="0"/>
          </a:xfrm>
          <a:prstGeom prst="line">
            <a:avLst/>
          </a:prstGeom>
          <a:ln w="76200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477000" y="2895600"/>
            <a:ext cx="32004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477000" y="3810000"/>
            <a:ext cx="32004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477000" y="3962400"/>
            <a:ext cx="32004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3657600" y="1066800"/>
            <a:ext cx="4572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>
            <a:off x="7810500" y="1028700"/>
            <a:ext cx="3810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4076700" y="4381500"/>
            <a:ext cx="6858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895600" y="164068"/>
            <a:ext cx="2065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CHILLED WATER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021035" y="468868"/>
            <a:ext cx="179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MIXED WATER</a:t>
            </a:r>
            <a:endParaRPr lang="en-US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990600"/>
            <a:ext cx="811344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No major problem to reports.</a:t>
            </a:r>
          </a:p>
          <a:p>
            <a:pPr>
              <a:buFontTx/>
              <a:buChar char="-"/>
            </a:pPr>
            <a:r>
              <a:rPr lang="en-US" dirty="0" smtClean="0"/>
              <a:t> Performances inline with specifications</a:t>
            </a:r>
          </a:p>
          <a:p>
            <a:pPr>
              <a:buFontTx/>
              <a:buChar char="-"/>
            </a:pPr>
            <a:r>
              <a:rPr lang="en-US" dirty="0" smtClean="0"/>
              <a:t> Commissioning and consolidation done in 2008.</a:t>
            </a:r>
          </a:p>
          <a:p>
            <a:pPr>
              <a:buFontTx/>
              <a:buChar char="-"/>
            </a:pPr>
            <a:r>
              <a:rPr lang="en-US" dirty="0" smtClean="0"/>
              <a:t> Current goal: stable operation before the startup of 2009 run</a:t>
            </a:r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Problems being addressed.</a:t>
            </a: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Leaks in C6F14 circuits (RICH/IT), ~03-04l/week</a:t>
            </a:r>
          </a:p>
          <a:p>
            <a:pPr>
              <a:buFontTx/>
              <a:buChar char="-"/>
            </a:pPr>
            <a:r>
              <a:rPr lang="en-US" dirty="0" smtClean="0"/>
              <a:t>Back-up chiller for IT/TT needs to be tested as well as real performances (max temp.</a:t>
            </a:r>
          </a:p>
          <a:p>
            <a:pPr>
              <a:buFontTx/>
              <a:buChar char="-"/>
            </a:pPr>
            <a:r>
              <a:rPr lang="en-US" dirty="0" smtClean="0"/>
              <a:t>to be reached for simultaneous use by IT and TT).</a:t>
            </a:r>
          </a:p>
          <a:p>
            <a:pPr>
              <a:buFontTx/>
              <a:buChar char="-"/>
            </a:pPr>
            <a:r>
              <a:rPr lang="en-US" dirty="0" smtClean="0"/>
              <a:t>Problematic flow switch.</a:t>
            </a: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114</Words>
  <Application>Microsoft Office PowerPoint</Application>
  <PresentationFormat>On-screen Show (4:3)</PresentationFormat>
  <Paragraphs>33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ethomas</dc:creator>
  <cp:lastModifiedBy>ethomas</cp:lastModifiedBy>
  <cp:revision>2</cp:revision>
  <dcterms:created xsi:type="dcterms:W3CDTF">2009-03-25T07:53:43Z</dcterms:created>
  <dcterms:modified xsi:type="dcterms:W3CDTF">2009-03-25T08:06:07Z</dcterms:modified>
</cp:coreProperties>
</file>