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wdp" ContentType="image/vnd.ms-photo"/>
  <Default Extension="gif" ContentType="image/gif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448" r:id="rId3"/>
    <p:sldId id="501" r:id="rId4"/>
    <p:sldId id="508" r:id="rId5"/>
    <p:sldId id="519" r:id="rId6"/>
    <p:sldId id="525" r:id="rId7"/>
    <p:sldId id="534" r:id="rId8"/>
    <p:sldId id="529" r:id="rId9"/>
    <p:sldId id="537" r:id="rId10"/>
    <p:sldId id="526" r:id="rId11"/>
    <p:sldId id="528" r:id="rId12"/>
    <p:sldId id="535" r:id="rId13"/>
    <p:sldId id="536" r:id="rId14"/>
    <p:sldId id="515" r:id="rId15"/>
    <p:sldId id="492" r:id="rId16"/>
    <p:sldId id="517" r:id="rId17"/>
    <p:sldId id="539" r:id="rId18"/>
    <p:sldId id="540" r:id="rId19"/>
    <p:sldId id="541" r:id="rId20"/>
    <p:sldId id="542" r:id="rId21"/>
    <p:sldId id="538" r:id="rId22"/>
    <p:sldId id="485" r:id="rId23"/>
  </p:sldIdLst>
  <p:sldSz cx="9144000" cy="6858000" type="screen4x3"/>
  <p:notesSz cx="6858000" cy="91440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2600"/>
    <a:srgbClr val="00FA00"/>
    <a:srgbClr val="93CEFF"/>
    <a:srgbClr val="E06071"/>
    <a:srgbClr val="FF869E"/>
    <a:srgbClr val="F26C2E"/>
    <a:srgbClr val="DA225B"/>
    <a:srgbClr val="F49857"/>
    <a:srgbClr val="5FA7E2"/>
    <a:srgbClr val="FFFF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14" autoAdjust="0"/>
    <p:restoredTop sz="95433" autoAdjust="0"/>
  </p:normalViewPr>
  <p:slideViewPr>
    <p:cSldViewPr>
      <p:cViewPr varScale="1">
        <p:scale>
          <a:sx n="102" d="100"/>
          <a:sy n="102" d="100"/>
        </p:scale>
        <p:origin x="1448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04DF5D-D071-E846-8540-730658D50CD3}" type="datetime1">
              <a:rPr lang="pt-BR" smtClean="0"/>
              <a:t>18/08/16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DC7E47-4ED3-444E-91CA-F18ADFDA314E}" type="slidenum">
              <a:rPr lang="en-US" smtClean="0"/>
              <a:t>‹n.º›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71681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4C90471A-F2B1-6048-AE09-26050E322588}" type="datetime1">
              <a:rPr lang="pt-BR" smtClean="0"/>
              <a:t>18/08/16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CA5D3BF3-D352-46FC-8343-31F56E6730EA}" type="slidenum">
              <a:rPr lang="en-US" smtClean="0"/>
              <a:pPr/>
              <a:t>‹n.º›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295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6414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ultimate track recording rate was 5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Mtracks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was limited only by the beam intensity that the SPS could provide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8698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ultimate track recording rate was 5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Mtracks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was limited only by the beam intensity that the SPS could provide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9628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ultimate track recording rate was 5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Mtracks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was limited only by the beam intensity that the SPS could provide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1998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ultimate track recording rate was 5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Mtracks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was limited only by the beam intensity that the SPS could provide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8114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ultimate track recording rate was 5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Mtracks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was limited only by the beam intensity that the SPS could provide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1716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ultimate track recording rate was 5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Mtracks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was limited only by the beam intensity that the SPS could provide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959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ultimate track recording rate was 5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Mtracks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was limited only by the beam intensity that the SPS could provide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245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ultimate track recording rate was 5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Mtracks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was limited only by the beam intensity that the SPS could provide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37563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ultimate track recording rate was 5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Mtracks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was limited only by the beam intensity that the SPS could provide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476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ultimate track recording rate was 5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Mtracks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was limited only by the beam intensity that the SPS could provide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733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ultimate track recording rate was 5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Mtracks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was limited only by the beam intensity that the SPS could provide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56090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ultimate track recording rate was 5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Mtracks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was limited only by the beam intensity that the SPS could provide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91720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ultimate track recording rate was 5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Mtracks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was limited only by the beam intensity that the SPS could provide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87704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ultimate track recording rate was 5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Mtracks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was limited only by the beam intensity that the SPS could provide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4560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ultimate track recording rate was 5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Mtracks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was limited only by the beam intensity that the SPS could provide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8935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ultimate track recording rate was 5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Mtracks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was limited only by the beam intensity that the SPS could provide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8082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ultimate track recording rate was 5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Mtracks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was limited only by the beam intensity that the SPS could provide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649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ultimate track recording rate was 5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Mtracks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was limited only by the beam intensity that the SPS could provide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592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ultimate track recording rate was 5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Mtracks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was limited only by the beam intensity that the SPS could provide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6805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ultimate track recording rate was 5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Mtracks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was limited only by the beam intensity that the SPS could provide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56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ultimate track recording rate was 5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Mtracks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was limited only by the beam intensity that the SPS could provide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935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8"/>
            <a:ext cx="6515100" cy="685800"/>
          </a:xfrm>
        </p:spPr>
        <p:txBody>
          <a:bodyPr anchor="ctr"/>
          <a:lstStyle>
            <a:lvl1pPr marL="0" indent="0" algn="l">
              <a:buNone/>
              <a:defRPr sz="28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x-none" smtClean="0"/>
              <a:t>Click to edit Master subtitle style</a:t>
            </a:r>
            <a:endParaRPr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  <a:extLst/>
          </a:lstStyle>
          <a:p>
            <a:pPr algn="ctr"/>
            <a:r>
              <a:rPr lang="en-US" sz="2000" smtClean="0">
                <a:solidFill>
                  <a:srgbClr val="FFFFFF"/>
                </a:solidFill>
              </a:rPr>
              <a:t>10/03/16</a:t>
            </a: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41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  <a:extLst/>
          </a:lstStyle>
          <a:p>
            <a:pPr algn="r"/>
            <a:r>
              <a:rPr lang="en-US" smtClean="0">
                <a:solidFill>
                  <a:schemeClr val="tx2"/>
                </a:solidFill>
              </a:rPr>
              <a:t>mvicente@cern.ch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F82E0A0-C266-4798-8C8F-B9F91E9DA37E}" type="slidenum">
              <a:rPr lang="en-US" smtClean="0">
                <a:solidFill>
                  <a:schemeClr val="tx2"/>
                </a:solidFill>
              </a:rPr>
              <a:pPr/>
              <a:t>‹n.º›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2" name="Rectangle 11"/>
          <p:cNvSpPr>
            <a:spLocks noGrp="1"/>
          </p:cNvSpPr>
          <p:nvPr>
            <p:ph type="title"/>
          </p:nvPr>
        </p:nvSpPr>
        <p:spPr>
          <a:xfrm>
            <a:off x="2362200" y="3124200"/>
            <a:ext cx="6477000" cy="2717800"/>
          </a:xfrm>
        </p:spPr>
        <p:txBody>
          <a:bodyPr rtlCol="0" anchor="b"/>
          <a:lstStyle>
            <a:lvl1pPr>
              <a:defRPr cap="all" baseline="0"/>
            </a:lvl1pPr>
            <a:extLst/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10/03/16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mvicente@cern.ch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‹n.º›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sz="quarter" idx="13"/>
          </p:nvPr>
        </p:nvSpPr>
        <p:spPr>
          <a:xfrm>
            <a:off x="609600" y="1803400"/>
            <a:ext cx="8153400" cy="4368800"/>
          </a:xfrm>
        </p:spPr>
        <p:txBody>
          <a:bodyPr/>
          <a:lstStyle>
            <a:extLst/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2" y="2743201"/>
            <a:ext cx="7123113" cy="1673225"/>
          </a:xfrm>
        </p:spPr>
        <p:txBody>
          <a:bodyPr anchor="t"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10/03/16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1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  <a:extLst/>
          </a:lstStyle>
          <a:p>
            <a:pPr algn="ctr"/>
            <a:fld id="{8F82E0A0-C266-4798-8C8F-B9F91E9DA37E}" type="slidenum">
              <a:rPr lang="en-US" sz="2400" b="1" smtClean="0">
                <a:solidFill>
                  <a:srgbClr val="FFFFFF"/>
                </a:solidFill>
              </a:rPr>
              <a:pPr algn="ctr"/>
              <a:t>‹n.º›</a:t>
            </a:fld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extLst/>
          </a:lstStyle>
          <a:p>
            <a:r>
              <a:rPr lang="en-US" smtClean="0"/>
              <a:t>mvicente@cern.ch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09600" y="1803403"/>
            <a:ext cx="3886200" cy="4358165"/>
          </a:xfrm>
        </p:spPr>
        <p:txBody>
          <a:bodyPr/>
          <a:lstStyle>
            <a:extLst/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844901" y="1803401"/>
            <a:ext cx="3886200" cy="4358167"/>
          </a:xfrm>
        </p:spPr>
        <p:txBody>
          <a:bodyPr/>
          <a:lstStyle>
            <a:extLst/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10/03/16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>
            <a:extLst/>
          </a:lstStyle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‹n.º›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mvicente@cern.ch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57480"/>
            <a:ext cx="8153400" cy="134112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559757"/>
            <a:ext cx="3886200" cy="3505200"/>
          </a:xfrm>
        </p:spPr>
        <p:txBody>
          <a:bodyPr/>
          <a:lstStyle>
            <a:extLst/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559757"/>
            <a:ext cx="3886200" cy="3505200"/>
          </a:xfrm>
        </p:spPr>
        <p:txBody>
          <a:bodyPr/>
          <a:lstStyle>
            <a:extLst/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10/03/16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>
            <a:extLst/>
          </a:lstStyle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‹n.º›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mvicente@cern.ch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609600" y="1816382"/>
            <a:ext cx="3886200" cy="707136"/>
          </a:xfrm>
          <a:solidFill>
            <a:schemeClr val="accent2"/>
          </a:solidFill>
        </p:spPr>
        <p:txBody>
          <a:bodyPr rtlCol="0" anchor="ctr"/>
          <a:lstStyle>
            <a:lvl1pPr>
              <a:buFontTx/>
              <a:buNone/>
              <a:defRPr sz="2000" b="1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4800600" y="1816382"/>
            <a:ext cx="3886200" cy="707136"/>
          </a:xfrm>
          <a:solidFill>
            <a:schemeClr val="accent4"/>
          </a:solidFill>
        </p:spPr>
        <p:txBody>
          <a:bodyPr rtlCol="0" anchor="ctr"/>
          <a:lstStyle>
            <a:lvl1pPr>
              <a:buFontTx/>
              <a:buNone/>
              <a:defRPr sz="2000" b="1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lang="x-none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10/03/16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mvicente@cern.ch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3F7CB7D-F184-43C7-B6FD-03D728E1BBFF}" type="slidenum">
              <a:rPr lang="en-US" smtClean="0">
                <a:solidFill>
                  <a:srgbClr val="FFFFFF"/>
                </a:solidFill>
              </a:rPr>
              <a:pPr/>
              <a:t>‹n.º›</a:t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10/03/16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mvicente@cern.ch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3F7CB7D-F184-43C7-B6FD-03D728E1BBFF}" type="slidenum">
              <a:rPr lang="en-US" smtClean="0">
                <a:solidFill>
                  <a:schemeClr val="tx2"/>
                </a:solidFill>
              </a:rPr>
              <a:pPr/>
              <a:t>‹n.º›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7480"/>
            <a:ext cx="8153400" cy="1341120"/>
          </a:xfrm>
        </p:spPr>
        <p:txBody>
          <a:bodyPr anchor="b"/>
          <a:lstStyle>
            <a:lvl1pPr algn="l">
              <a:buNone/>
              <a:defRPr sz="4200" b="0"/>
            </a:lvl1pPr>
            <a:extLst/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10/03/16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mvicente@cern.ch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3F7CB7D-F184-43C7-B6FD-03D728E1BBFF}" type="slidenum">
              <a:rPr lang="en-US" smtClean="0">
                <a:solidFill>
                  <a:srgbClr val="FFFFFF"/>
                </a:solidFill>
              </a:rPr>
              <a:pPr/>
              <a:t>‹n.º›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905000"/>
            <a:ext cx="1600200" cy="41656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2362200" y="1905000"/>
            <a:ext cx="6400800" cy="4267200"/>
          </a:xfrm>
        </p:spPr>
        <p:txBody>
          <a:bodyPr/>
          <a:lstStyle>
            <a:extLst/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57668" y="0"/>
            <a:ext cx="7586332" cy="4559808"/>
          </a:xfrm>
          <a:solidFill>
            <a:schemeClr val="tx2">
              <a:shade val="50000"/>
            </a:schemeClr>
          </a:solidFill>
          <a:ln>
            <a:noFill/>
          </a:ln>
        </p:spPr>
        <p:txBody>
          <a:bodyPr/>
          <a:lstStyle>
            <a:lvl1pPr>
              <a:buNone/>
              <a:defRPr sz="3200"/>
            </a:lvl1pPr>
            <a:extLst/>
          </a:lstStyle>
          <a:p>
            <a:r>
              <a:rPr lang="x-none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  <a:extLst/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89520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724400"/>
            <a:ext cx="7315200" cy="6096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  <a:extLst/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2"/>
            <a:ext cx="2667000" cy="365125"/>
          </a:xfrm>
        </p:spPr>
        <p:txBody>
          <a:bodyPr rtlCol="0"/>
          <a:lstStyle>
            <a:extLst/>
          </a:lstStyle>
          <a:p>
            <a:r>
              <a:rPr lang="en-US" smtClean="0"/>
              <a:t>10/03/16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8"/>
          </a:xfrm>
        </p:spPr>
        <p:txBody>
          <a:bodyPr rtlCol="0"/>
          <a:lstStyle>
            <a:lvl1pPr>
              <a:defRPr sz="2800"/>
            </a:lvl1pPr>
            <a:extLst/>
          </a:lstStyle>
          <a:p>
            <a:pPr algn="ctr"/>
            <a:fld id="{8F82E0A0-C266-4798-8C8F-B9F91E9DA37E}" type="slidenum">
              <a:rPr lang="en-US" sz="2800" b="1" smtClean="0">
                <a:solidFill>
                  <a:srgbClr val="FFFFFF"/>
                </a:solidFill>
              </a:rPr>
              <a:pPr algn="ctr"/>
              <a:t>‹n.º›</a:t>
            </a:fld>
            <a:endParaRPr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9"/>
            <a:ext cx="4572000" cy="365125"/>
          </a:xfrm>
        </p:spPr>
        <p:txBody>
          <a:bodyPr rtlCol="0"/>
          <a:lstStyle>
            <a:extLst/>
          </a:lstStyle>
          <a:p>
            <a:r>
              <a:rPr lang="en-US" smtClean="0"/>
              <a:t>mvicente@cern.ch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803400"/>
            <a:ext cx="8153400" cy="432308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2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  <a:extLst/>
          </a:lstStyle>
          <a:p>
            <a:r>
              <a:rPr lang="en-US" sz="1400" smtClean="0">
                <a:solidFill>
                  <a:schemeClr val="tx2"/>
                </a:solidFill>
              </a:rPr>
              <a:t>10/03/16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5" y="6248209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>
              <a:defRPr sz="1400">
                <a:solidFill>
                  <a:schemeClr val="tx2"/>
                </a:solidFill>
              </a:defRPr>
            </a:lvl1pPr>
            <a:extLst/>
          </a:lstStyle>
          <a:p>
            <a:pPr algn="r"/>
            <a:r>
              <a:rPr lang="en-US" sz="1400" smtClean="0">
                <a:solidFill>
                  <a:schemeClr val="tx2"/>
                </a:solidFill>
              </a:rPr>
              <a:t>mvicente@cern.ch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460227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505947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505947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498010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  <a:extLst/>
          </a:lstStyle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‹n.º›</a:t>
            </a:fld>
            <a:endParaRPr lang="en-US" sz="1400" b="1" dirty="0">
              <a:solidFill>
                <a:srgbClr val="FFFFFF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157480"/>
            <a:ext cx="8153400" cy="134112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/>
  <p:txStyles>
    <p:titleStyle>
      <a:lvl1pPr algn="l" rtl="0" eaLnBrk="1" latinLnBrk="0" hangingPunct="1">
        <a:spcBef>
          <a:spcPct val="0"/>
        </a:spcBef>
        <a:buNone/>
        <a:defRPr sz="4200" kern="1200">
          <a:solidFill>
            <a:schemeClr val="tx2"/>
          </a:solidFill>
          <a:latin typeface="+mj-lt"/>
          <a:ea typeface="+mj-ea"/>
          <a:cs typeface="+mj-cs"/>
        </a:defRPr>
      </a:lvl1pPr>
      <a:extLst/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None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eg"/><Relationship Id="rId5" Type="http://schemas.microsoft.com/office/2007/relationships/hdphoto" Target="../media/hdphoto1.wdp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22.png"/><Relationship Id="rId9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24.png"/><Relationship Id="rId9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5.jpeg"/><Relationship Id="rId5" Type="http://schemas.openxmlformats.org/officeDocument/2006/relationships/image" Target="../media/image6.jp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5.jpeg"/><Relationship Id="rId6" Type="http://schemas.openxmlformats.org/officeDocument/2006/relationships/image" Target="../media/image6.jpg"/><Relationship Id="rId7" Type="http://schemas.openxmlformats.org/officeDocument/2006/relationships/image" Target="../media/image7.png"/><Relationship Id="rId8" Type="http://schemas.openxmlformats.org/officeDocument/2006/relationships/image" Target="../media/image8.png"/><Relationship Id="rId9" Type="http://schemas.openxmlformats.org/officeDocument/2006/relationships/image" Target="../media/image9.png"/><Relationship Id="rId10" Type="http://schemas.openxmlformats.org/officeDocument/2006/relationships/image" Target="../media/image12.png"/><Relationship Id="rId11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28.png"/><Relationship Id="rId9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30.png"/><Relationship Id="rId9" Type="http://schemas.openxmlformats.org/officeDocument/2006/relationships/image" Target="../media/image31.png"/><Relationship Id="rId10" Type="http://schemas.openxmlformats.org/officeDocument/2006/relationships/image" Target="../media/image32.png"/><Relationship Id="rId11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5.png"/><Relationship Id="rId12" Type="http://schemas.microsoft.com/office/2007/relationships/hdphoto" Target="../media/hdphoto3.wdp"/><Relationship Id="rId13" Type="http://schemas.openxmlformats.org/officeDocument/2006/relationships/image" Target="../media/image36.png"/><Relationship Id="rId14" Type="http://schemas.openxmlformats.org/officeDocument/2006/relationships/image" Target="../media/image37.png"/><Relationship Id="rId15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5.jpeg"/><Relationship Id="rId4" Type="http://schemas.openxmlformats.org/officeDocument/2006/relationships/image" Target="../media/image6.jp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30.png"/><Relationship Id="rId9" Type="http://schemas.openxmlformats.org/officeDocument/2006/relationships/image" Target="../media/image34.png"/><Relationship Id="rId10" Type="http://schemas.microsoft.com/office/2007/relationships/hdphoto" Target="../media/hdphoto2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40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5" Type="http://schemas.openxmlformats.org/officeDocument/2006/relationships/image" Target="../media/image43.png"/><Relationship Id="rId6" Type="http://schemas.openxmlformats.org/officeDocument/2006/relationships/image" Target="../media/image5.jpeg"/><Relationship Id="rId7" Type="http://schemas.openxmlformats.org/officeDocument/2006/relationships/image" Target="../media/image6.jp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3.png"/><Relationship Id="rId1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5.jpeg"/><Relationship Id="rId4" Type="http://schemas.openxmlformats.org/officeDocument/2006/relationships/image" Target="../media/image6.jp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44.png"/><Relationship Id="rId9" Type="http://schemas.openxmlformats.org/officeDocument/2006/relationships/image" Target="../media/image31.png"/><Relationship Id="rId10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46.png"/><Relationship Id="rId9" Type="http://schemas.openxmlformats.org/officeDocument/2006/relationships/image" Target="../media/image47.png"/><Relationship Id="rId10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5.jpeg"/><Relationship Id="rId6" Type="http://schemas.openxmlformats.org/officeDocument/2006/relationships/image" Target="../media/image6.jpg"/><Relationship Id="rId7" Type="http://schemas.openxmlformats.org/officeDocument/2006/relationships/image" Target="../media/image7.png"/><Relationship Id="rId8" Type="http://schemas.openxmlformats.org/officeDocument/2006/relationships/image" Target="../media/image8.png"/><Relationship Id="rId9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4.png"/><Relationship Id="rId9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5.jpeg"/><Relationship Id="rId5" Type="http://schemas.openxmlformats.org/officeDocument/2006/relationships/image" Target="../media/image6.jp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5.jpeg"/><Relationship Id="rId5" Type="http://schemas.openxmlformats.org/officeDocument/2006/relationships/image" Target="../media/image6.jp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8.png"/><Relationship Id="rId9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5.jpeg"/><Relationship Id="rId5" Type="http://schemas.openxmlformats.org/officeDocument/2006/relationships/image" Target="../media/image6.jp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18.png"/><Relationship Id="rId10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667" b="20070"/>
          <a:stretch/>
        </p:blipFill>
        <p:spPr>
          <a:xfrm>
            <a:off x="1066799" y="1631425"/>
            <a:ext cx="8077201" cy="4312175"/>
          </a:xfrm>
          <a:prstGeom prst="rect">
            <a:avLst/>
          </a:prstGeom>
        </p:spPr>
      </p:pic>
      <p:pic>
        <p:nvPicPr>
          <p:cNvPr id="16" name="Picture 15" descr="11465.jpeg"/>
          <p:cNvPicPr>
            <a:picLocks noChangeAspect="1"/>
          </p:cNvPicPr>
          <p:nvPr/>
        </p:nvPicPr>
        <p:blipFill rotWithShape="1">
          <a:blip r:embed="rId4">
            <a:alphaModFix amt="27000"/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62200" y="6044487"/>
            <a:ext cx="6781800" cy="702909"/>
          </a:xfrm>
          <a:prstGeom prst="rect">
            <a:avLst/>
          </a:prstGeom>
          <a:effectLst/>
        </p:spPr>
      </p:pic>
      <p:sp>
        <p:nvSpPr>
          <p:cNvPr id="17" name="TextBox 16"/>
          <p:cNvSpPr txBox="1"/>
          <p:nvPr/>
        </p:nvSpPr>
        <p:spPr>
          <a:xfrm>
            <a:off x="-40575" y="6098597"/>
            <a:ext cx="2296654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-150" dirty="0" err="1" smtClean="0"/>
              <a:t>CLICdp</a:t>
            </a:r>
            <a:r>
              <a:rPr lang="en-US" b="1" spc="-150" dirty="0" smtClean="0"/>
              <a:t> WG Vertex meeting</a:t>
            </a:r>
          </a:p>
          <a:p>
            <a:r>
              <a:rPr lang="en-US" sz="1600" dirty="0" smtClean="0"/>
              <a:t>               </a:t>
            </a:r>
            <a:r>
              <a:rPr lang="en-US" sz="1600" dirty="0" smtClean="0"/>
              <a:t>19/08/2016</a:t>
            </a:r>
            <a:endParaRPr lang="en-US" sz="1600" dirty="0"/>
          </a:p>
        </p:txBody>
      </p:sp>
      <p:sp>
        <p:nvSpPr>
          <p:cNvPr id="2" name="Rectangle 1"/>
          <p:cNvSpPr/>
          <p:nvPr/>
        </p:nvSpPr>
        <p:spPr>
          <a:xfrm>
            <a:off x="3968663" y="6235446"/>
            <a:ext cx="51054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70000"/>
              </a:lnSpc>
            </a:pPr>
            <a:r>
              <a:rPr lang="en-US" sz="2800" b="1" dirty="0" err="1" smtClean="0"/>
              <a:t>Mateus</a:t>
            </a:r>
            <a:r>
              <a:rPr lang="en-US" sz="2800" b="1" dirty="0" smtClean="0"/>
              <a:t> Vicente</a:t>
            </a:r>
          </a:p>
          <a:p>
            <a:pPr algn="r">
              <a:lnSpc>
                <a:spcPct val="70000"/>
              </a:lnSpc>
            </a:pPr>
            <a:endParaRPr lang="en-US" sz="3200" b="1" dirty="0" smtClean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152400"/>
            <a:ext cx="5161550" cy="85348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52400" y="1295400"/>
            <a:ext cx="772264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200" b="1" dirty="0" smtClean="0">
                <a:solidFill>
                  <a:srgbClr val="F26C2E"/>
                </a:solidFill>
                <a:latin typeface="Arial Black" charset="0"/>
                <a:ea typeface="Arial Black" charset="0"/>
                <a:cs typeface="Arial Black" charset="0"/>
              </a:rPr>
              <a:t>Capacitive Coupling Simulation </a:t>
            </a:r>
          </a:p>
          <a:p>
            <a:pPr algn="just"/>
            <a:r>
              <a:rPr lang="en-US" sz="3200" b="1" dirty="0" smtClean="0">
                <a:solidFill>
                  <a:srgbClr val="F26C2E"/>
                </a:solidFill>
                <a:latin typeface="Arial Black" charset="0"/>
                <a:ea typeface="Arial Black" charset="0"/>
                <a:cs typeface="Arial Black" charset="0"/>
              </a:rPr>
              <a:t> </a:t>
            </a:r>
            <a:r>
              <a:rPr lang="en-US" sz="3200" b="1" dirty="0" smtClean="0">
                <a:solidFill>
                  <a:srgbClr val="F26C2E"/>
                </a:solidFill>
                <a:latin typeface="Arial Black" charset="0"/>
                <a:ea typeface="Arial Black" charset="0"/>
                <a:cs typeface="Arial Black" charset="0"/>
              </a:rPr>
              <a:t>+ Lens </a:t>
            </a:r>
            <a:r>
              <a:rPr lang="en-US" sz="3200" b="1" dirty="0" smtClean="0">
                <a:solidFill>
                  <a:srgbClr val="F26C2E"/>
                </a:solidFill>
                <a:latin typeface="Arial Black" charset="0"/>
                <a:ea typeface="Arial Black" charset="0"/>
                <a:cs typeface="Arial Black" charset="0"/>
              </a:rPr>
              <a:t>Correction </a:t>
            </a:r>
            <a:endParaRPr lang="en-US" sz="3200" b="1" dirty="0" smtClean="0">
              <a:solidFill>
                <a:srgbClr val="F26C2E"/>
              </a:solidFill>
              <a:latin typeface="Arial Black" charset="0"/>
              <a:ea typeface="Arial Black" charset="0"/>
              <a:cs typeface="Arial Black" charset="0"/>
            </a:endParaRPr>
          </a:p>
          <a:p>
            <a:pPr algn="just"/>
            <a:r>
              <a:rPr lang="en-US" sz="3200" b="1" dirty="0" smtClean="0">
                <a:solidFill>
                  <a:srgbClr val="F26C2E"/>
                </a:solidFill>
                <a:latin typeface="Arial Black" charset="0"/>
                <a:ea typeface="Arial Black" charset="0"/>
                <a:cs typeface="Arial Black" charset="0"/>
              </a:rPr>
              <a:t>  for </a:t>
            </a:r>
            <a:r>
              <a:rPr lang="en-US" sz="3200" b="1" dirty="0" smtClean="0">
                <a:solidFill>
                  <a:srgbClr val="F26C2E"/>
                </a:solidFill>
                <a:latin typeface="Arial Black" charset="0"/>
                <a:ea typeface="Arial Black" charset="0"/>
                <a:cs typeface="Arial Black" charset="0"/>
              </a:rPr>
              <a:t>Flip-Chip</a:t>
            </a:r>
            <a:endParaRPr lang="en-US" sz="2000" b="1" dirty="0">
              <a:solidFill>
                <a:srgbClr val="F26C2E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-609600" y="6416482"/>
            <a:ext cx="5421083" cy="365125"/>
          </a:xfrm>
        </p:spPr>
        <p:txBody>
          <a:bodyPr/>
          <a:lstStyle/>
          <a:p>
            <a:r>
              <a:rPr lang="en-US" dirty="0" err="1" smtClean="0"/>
              <a:t>mvicente@cern.ch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508124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10</a:t>
            </a:fld>
            <a:endParaRPr lang="en-US"/>
          </a:p>
        </p:txBody>
      </p:sp>
      <p:pic>
        <p:nvPicPr>
          <p:cNvPr id="7" name="Picture 6" descr="11465.jpeg"/>
          <p:cNvPicPr>
            <a:picLocks noChangeAspect="1"/>
          </p:cNvPicPr>
          <p:nvPr/>
        </p:nvPicPr>
        <p:blipFill rotWithShape="1">
          <a:blip r:embed="rId3">
            <a:alphaModFix amt="20000"/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3984" y="1507341"/>
            <a:ext cx="8550016" cy="226689"/>
          </a:xfrm>
          <a:prstGeom prst="rect">
            <a:avLst/>
          </a:prstGeom>
          <a:effectLst/>
        </p:spPr>
      </p:pic>
      <p:pic>
        <p:nvPicPr>
          <p:cNvPr id="17" name="Picture 9" descr="cer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0" y="6172200"/>
            <a:ext cx="685800" cy="596503"/>
          </a:xfrm>
          <a:prstGeom prst="rect">
            <a:avLst/>
          </a:prstGeom>
        </p:spPr>
      </p:pic>
      <p:pic>
        <p:nvPicPr>
          <p:cNvPr id="18" name="Picture 17" descr="ATLAS-Logo-Square-Blue-RGB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4379" y="76200"/>
            <a:ext cx="618900" cy="618900"/>
          </a:xfrm>
          <a:prstGeom prst="rect">
            <a:avLst/>
          </a:prstGeom>
        </p:spPr>
      </p:pic>
      <p:pic>
        <p:nvPicPr>
          <p:cNvPr id="19" name="Picture 16" descr="CLIC-Logo-Color-7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4765" y="657465"/>
            <a:ext cx="853835" cy="85383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36" y="6129412"/>
            <a:ext cx="660721" cy="653169"/>
          </a:xfrm>
          <a:prstGeom prst="rect">
            <a:avLst/>
          </a:prstGeom>
        </p:spPr>
      </p:pic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609600" y="157480"/>
            <a:ext cx="8153400" cy="1341120"/>
          </a:xfrm>
        </p:spPr>
        <p:txBody>
          <a:bodyPr>
            <a:normAutofit/>
          </a:bodyPr>
          <a:lstStyle/>
          <a:p>
            <a:r>
              <a:rPr lang="en-US" b="1" dirty="0" smtClean="0"/>
              <a:t>Lens Distortion</a:t>
            </a:r>
            <a:br>
              <a:rPr lang="en-US" b="1" dirty="0" smtClean="0"/>
            </a:b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pt-BR" sz="3600" dirty="0">
                <a:solidFill>
                  <a:schemeClr val="bg1">
                    <a:lumMod val="50000"/>
                  </a:schemeClr>
                </a:solidFill>
              </a:rPr>
              <a:t>”</a:t>
            </a:r>
            <a:r>
              <a:rPr lang="pt-BR" sz="3600" dirty="0" err="1">
                <a:solidFill>
                  <a:schemeClr val="bg1">
                    <a:lumMod val="50000"/>
                  </a:schemeClr>
                </a:solidFill>
              </a:rPr>
              <a:t>Digitizing</a:t>
            </a:r>
            <a:r>
              <a:rPr lang="pt-BR" sz="3600" dirty="0">
                <a:solidFill>
                  <a:schemeClr val="bg1">
                    <a:lumMod val="50000"/>
                  </a:schemeClr>
                </a:solidFill>
              </a:rPr>
              <a:t>” </a:t>
            </a:r>
            <a:r>
              <a:rPr lang="pt-BR" sz="3600" dirty="0" err="1">
                <a:solidFill>
                  <a:schemeClr val="bg1">
                    <a:lumMod val="50000"/>
                  </a:schemeClr>
                </a:solidFill>
              </a:rPr>
              <a:t>the</a:t>
            </a:r>
            <a:r>
              <a:rPr lang="pt-BR" sz="3600" dirty="0">
                <a:solidFill>
                  <a:schemeClr val="bg1">
                    <a:lumMod val="50000"/>
                  </a:schemeClr>
                </a:solidFill>
              </a:rPr>
              <a:t> pixel </a:t>
            </a:r>
            <a:r>
              <a:rPr lang="pt-BR" sz="3600" dirty="0" err="1">
                <a:solidFill>
                  <a:schemeClr val="bg1">
                    <a:lumMod val="50000"/>
                  </a:schemeClr>
                </a:solidFill>
              </a:rPr>
              <a:t>information</a:t>
            </a:r>
            <a:r>
              <a:rPr lang="pt-BR" sz="36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  <a:t>- </a:t>
            </a: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  <a:t>CHIP</a:t>
            </a:r>
            <a:endParaRPr lang="en-US" sz="3600" baseline="30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Content Placeholder 5"/>
          <p:cNvSpPr txBox="1">
            <a:spLocks/>
          </p:cNvSpPr>
          <p:nvPr/>
        </p:nvSpPr>
        <p:spPr>
          <a:xfrm>
            <a:off x="509279" y="1905784"/>
            <a:ext cx="5021039" cy="479816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en-US" sz="2000" dirty="0" smtClean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974" y="3037969"/>
            <a:ext cx="4174178" cy="2646785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9658" y="3011611"/>
            <a:ext cx="4258139" cy="2699500"/>
          </a:xfrm>
          <a:prstGeom prst="rect">
            <a:avLst/>
          </a:prstGeom>
        </p:spPr>
      </p:pic>
      <p:sp>
        <p:nvSpPr>
          <p:cNvPr id="12" name="CaixaDeTexto 11"/>
          <p:cNvSpPr txBox="1"/>
          <p:nvPr/>
        </p:nvSpPr>
        <p:spPr>
          <a:xfrm>
            <a:off x="1306160" y="2674695"/>
            <a:ext cx="1914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Pixel </a:t>
            </a:r>
            <a:r>
              <a:rPr lang="pt-BR" dirty="0" err="1" smtClean="0"/>
              <a:t>X</a:t>
            </a:r>
            <a:r>
              <a:rPr lang="pt-BR" dirty="0" smtClean="0"/>
              <a:t> Offset [um]</a:t>
            </a:r>
            <a:endParaRPr lang="pt-BR" dirty="0"/>
          </a:p>
        </p:txBody>
      </p:sp>
      <p:sp>
        <p:nvSpPr>
          <p:cNvPr id="29" name="CaixaDeTexto 28"/>
          <p:cNvSpPr txBox="1"/>
          <p:nvPr/>
        </p:nvSpPr>
        <p:spPr>
          <a:xfrm>
            <a:off x="5855824" y="2681595"/>
            <a:ext cx="1914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Pixel </a:t>
            </a:r>
            <a:r>
              <a:rPr lang="pt-BR" dirty="0" err="1"/>
              <a:t>Y</a:t>
            </a:r>
            <a:r>
              <a:rPr lang="pt-BR" dirty="0" smtClean="0"/>
              <a:t> Offset [um]</a:t>
            </a:r>
            <a:endParaRPr lang="pt-BR" dirty="0"/>
          </a:p>
        </p:txBody>
      </p:sp>
      <p:sp>
        <p:nvSpPr>
          <p:cNvPr id="24" name="CaixaDeTexto 23"/>
          <p:cNvSpPr txBox="1"/>
          <p:nvPr/>
        </p:nvSpPr>
        <p:spPr>
          <a:xfrm>
            <a:off x="2590800" y="5621179"/>
            <a:ext cx="13051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00" dirty="0" smtClean="0"/>
              <a:t>Picture </a:t>
            </a:r>
            <a:r>
              <a:rPr lang="pt-BR" sz="1000" dirty="0" err="1" smtClean="0"/>
              <a:t>X</a:t>
            </a:r>
            <a:r>
              <a:rPr lang="pt-BR" sz="1000" dirty="0" smtClean="0"/>
              <a:t> position [um]</a:t>
            </a:r>
            <a:endParaRPr lang="pt-BR" sz="1000" dirty="0"/>
          </a:p>
        </p:txBody>
      </p:sp>
      <p:sp>
        <p:nvSpPr>
          <p:cNvPr id="30" name="CaixaDeTexto 29"/>
          <p:cNvSpPr txBox="1"/>
          <p:nvPr/>
        </p:nvSpPr>
        <p:spPr>
          <a:xfrm rot="16200000">
            <a:off x="-486067" y="3575402"/>
            <a:ext cx="13051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00" dirty="0" smtClean="0"/>
              <a:t>Picture </a:t>
            </a:r>
            <a:r>
              <a:rPr lang="pt-BR" sz="1000" dirty="0" err="1" smtClean="0"/>
              <a:t>Y</a:t>
            </a:r>
            <a:r>
              <a:rPr lang="pt-BR" sz="1000" dirty="0" smtClean="0"/>
              <a:t> position [um]</a:t>
            </a:r>
            <a:endParaRPr lang="pt-BR" sz="1000" dirty="0"/>
          </a:p>
        </p:txBody>
      </p:sp>
      <p:sp>
        <p:nvSpPr>
          <p:cNvPr id="31" name="CaixaDeTexto 30"/>
          <p:cNvSpPr txBox="1"/>
          <p:nvPr/>
        </p:nvSpPr>
        <p:spPr>
          <a:xfrm>
            <a:off x="7239000" y="5609595"/>
            <a:ext cx="13051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00" dirty="0" smtClean="0"/>
              <a:t>Picture </a:t>
            </a:r>
            <a:r>
              <a:rPr lang="pt-BR" sz="1000" dirty="0" err="1" smtClean="0"/>
              <a:t>X</a:t>
            </a:r>
            <a:r>
              <a:rPr lang="pt-BR" sz="1000" dirty="0" smtClean="0"/>
              <a:t> position [um]</a:t>
            </a:r>
            <a:endParaRPr lang="pt-BR" sz="1000" dirty="0"/>
          </a:p>
        </p:txBody>
      </p:sp>
      <p:sp>
        <p:nvSpPr>
          <p:cNvPr id="32" name="CaixaDeTexto 31"/>
          <p:cNvSpPr txBox="1"/>
          <p:nvPr/>
        </p:nvSpPr>
        <p:spPr>
          <a:xfrm rot="16200000">
            <a:off x="4009733" y="3651601"/>
            <a:ext cx="13051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00" dirty="0" smtClean="0"/>
              <a:t>Picture </a:t>
            </a:r>
            <a:r>
              <a:rPr lang="pt-BR" sz="1000" dirty="0" err="1"/>
              <a:t>Y</a:t>
            </a:r>
            <a:r>
              <a:rPr lang="pt-BR" sz="1000" dirty="0" smtClean="0"/>
              <a:t> position [um]</a:t>
            </a:r>
            <a:endParaRPr lang="pt-BR" sz="1000" dirty="0"/>
          </a:p>
        </p:txBody>
      </p:sp>
      <p:sp>
        <p:nvSpPr>
          <p:cNvPr id="23" name="Date Placeholder 2"/>
          <p:cNvSpPr>
            <a:spLocks noGrp="1"/>
          </p:cNvSpPr>
          <p:nvPr>
            <p:ph type="dt" sz="half" idx="10"/>
          </p:nvPr>
        </p:nvSpPr>
        <p:spPr>
          <a:xfrm>
            <a:off x="4876795" y="6416675"/>
            <a:ext cx="2667000" cy="365125"/>
          </a:xfrm>
        </p:spPr>
        <p:txBody>
          <a:bodyPr/>
          <a:lstStyle/>
          <a:p>
            <a:r>
              <a:rPr lang="en-US" smtClean="0"/>
              <a:t>19</a:t>
            </a:r>
            <a:r>
              <a:rPr lang="en-US" smtClean="0"/>
              <a:t>/08/16</a:t>
            </a:r>
            <a:endParaRPr lang="en-US" dirty="0"/>
          </a:p>
        </p:txBody>
      </p:sp>
      <p:sp>
        <p:nvSpPr>
          <p:cNvPr id="26" name="Content Placeholder 5"/>
          <p:cNvSpPr txBox="1">
            <a:spLocks/>
          </p:cNvSpPr>
          <p:nvPr/>
        </p:nvSpPr>
        <p:spPr>
          <a:xfrm>
            <a:off x="661679" y="1905000"/>
            <a:ext cx="8341600" cy="34290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pt-BR" sz="2000" dirty="0" err="1" smtClean="0"/>
              <a:t>Storing</a:t>
            </a:r>
            <a:r>
              <a:rPr lang="pt-BR" sz="2000" dirty="0" smtClean="0"/>
              <a:t> </a:t>
            </a:r>
            <a:r>
              <a:rPr lang="pt-BR" sz="2000" dirty="0" err="1" smtClean="0"/>
              <a:t>the</a:t>
            </a:r>
            <a:r>
              <a:rPr lang="pt-BR" sz="2000" dirty="0" smtClean="0"/>
              <a:t> pixel </a:t>
            </a:r>
            <a:r>
              <a:rPr lang="pt-BR" sz="2000" dirty="0" err="1" smtClean="0"/>
              <a:t>X</a:t>
            </a:r>
            <a:r>
              <a:rPr lang="pt-BR" sz="2000" dirty="0" smtClean="0"/>
              <a:t> </a:t>
            </a:r>
            <a:r>
              <a:rPr lang="pt-BR" sz="2000" dirty="0" err="1" smtClean="0"/>
              <a:t>and</a:t>
            </a:r>
            <a:r>
              <a:rPr lang="pt-BR" sz="2000" dirty="0" smtClean="0"/>
              <a:t> </a:t>
            </a:r>
            <a:r>
              <a:rPr lang="pt-BR" sz="2000" dirty="0" err="1" smtClean="0"/>
              <a:t>Y</a:t>
            </a:r>
            <a:r>
              <a:rPr lang="pt-BR" sz="2000" dirty="0" smtClean="0"/>
              <a:t> position in a </a:t>
            </a:r>
            <a:r>
              <a:rPr lang="pt-BR" sz="2000" dirty="0" err="1" smtClean="0"/>
              <a:t>histogram</a:t>
            </a:r>
            <a:endParaRPr lang="pt-BR" sz="2000" dirty="0" smtClean="0"/>
          </a:p>
          <a:p>
            <a:pPr lvl="1"/>
            <a:r>
              <a:rPr lang="pt-BR" sz="1400" b="1" dirty="0" smtClean="0"/>
              <a:t>Offset = Pixel X,Y position – </a:t>
            </a:r>
            <a:r>
              <a:rPr lang="pt-BR" sz="1400" b="1" dirty="0" err="1" smtClean="0"/>
              <a:t>bin_address_position</a:t>
            </a:r>
            <a:r>
              <a:rPr lang="pt-BR" sz="1400" b="1" dirty="0" smtClean="0"/>
              <a:t>*25um</a:t>
            </a:r>
            <a:endParaRPr lang="en-US" sz="1400" b="1" dirty="0" smtClean="0"/>
          </a:p>
        </p:txBody>
      </p:sp>
    </p:spTree>
    <p:extLst>
      <p:ext uri="{BB962C8B-B14F-4D97-AF65-F5344CB8AC3E}">
        <p14:creationId xmlns:p14="http://schemas.microsoft.com/office/powerpoint/2010/main" val="14189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-609600" y="6416482"/>
            <a:ext cx="5421083" cy="365125"/>
          </a:xfrm>
        </p:spPr>
        <p:txBody>
          <a:bodyPr/>
          <a:lstStyle/>
          <a:p>
            <a:r>
              <a:rPr lang="en-US" dirty="0" err="1" smtClean="0"/>
              <a:t>mvicente@cern.ch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508124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11</a:t>
            </a:fld>
            <a:endParaRPr lang="en-US"/>
          </a:p>
        </p:txBody>
      </p:sp>
      <p:pic>
        <p:nvPicPr>
          <p:cNvPr id="7" name="Picture 6" descr="11465.jpeg"/>
          <p:cNvPicPr>
            <a:picLocks noChangeAspect="1"/>
          </p:cNvPicPr>
          <p:nvPr/>
        </p:nvPicPr>
        <p:blipFill rotWithShape="1">
          <a:blip r:embed="rId3">
            <a:alphaModFix amt="20000"/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3984" y="1507341"/>
            <a:ext cx="8550016" cy="226689"/>
          </a:xfrm>
          <a:prstGeom prst="rect">
            <a:avLst/>
          </a:prstGeom>
          <a:effectLst/>
        </p:spPr>
      </p:pic>
      <p:pic>
        <p:nvPicPr>
          <p:cNvPr id="17" name="Picture 9" descr="cer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0" y="6172200"/>
            <a:ext cx="685800" cy="596503"/>
          </a:xfrm>
          <a:prstGeom prst="rect">
            <a:avLst/>
          </a:prstGeom>
        </p:spPr>
      </p:pic>
      <p:pic>
        <p:nvPicPr>
          <p:cNvPr id="18" name="Picture 17" descr="ATLAS-Logo-Square-Blue-RGB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4379" y="76200"/>
            <a:ext cx="618900" cy="618900"/>
          </a:xfrm>
          <a:prstGeom prst="rect">
            <a:avLst/>
          </a:prstGeom>
        </p:spPr>
      </p:pic>
      <p:pic>
        <p:nvPicPr>
          <p:cNvPr id="19" name="Picture 16" descr="CLIC-Logo-Color-7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4765" y="657465"/>
            <a:ext cx="853835" cy="85383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36" y="6129412"/>
            <a:ext cx="660721" cy="653169"/>
          </a:xfrm>
          <a:prstGeom prst="rect">
            <a:avLst/>
          </a:prstGeom>
        </p:spPr>
      </p:pic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609600" y="157480"/>
            <a:ext cx="8153400" cy="1341120"/>
          </a:xfrm>
        </p:spPr>
        <p:txBody>
          <a:bodyPr>
            <a:normAutofit/>
          </a:bodyPr>
          <a:lstStyle/>
          <a:p>
            <a:r>
              <a:rPr lang="en-US" b="1" dirty="0" smtClean="0"/>
              <a:t>Lens Distortion</a:t>
            </a:r>
            <a:br>
              <a:rPr lang="en-US" b="1" dirty="0" smtClean="0"/>
            </a:b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pt-BR" sz="3600" dirty="0">
                <a:solidFill>
                  <a:schemeClr val="bg1">
                    <a:lumMod val="50000"/>
                  </a:schemeClr>
                </a:solidFill>
              </a:rPr>
              <a:t>”</a:t>
            </a:r>
            <a:r>
              <a:rPr lang="pt-BR" sz="3600" dirty="0" err="1">
                <a:solidFill>
                  <a:schemeClr val="bg1">
                    <a:lumMod val="50000"/>
                  </a:schemeClr>
                </a:solidFill>
              </a:rPr>
              <a:t>Digitizing</a:t>
            </a:r>
            <a:r>
              <a:rPr lang="pt-BR" sz="3600" dirty="0">
                <a:solidFill>
                  <a:schemeClr val="bg1">
                    <a:lumMod val="50000"/>
                  </a:schemeClr>
                </a:solidFill>
              </a:rPr>
              <a:t>” </a:t>
            </a:r>
            <a:r>
              <a:rPr lang="pt-BR" sz="3600" dirty="0" err="1">
                <a:solidFill>
                  <a:schemeClr val="bg1">
                    <a:lumMod val="50000"/>
                  </a:schemeClr>
                </a:solidFill>
              </a:rPr>
              <a:t>the</a:t>
            </a:r>
            <a:r>
              <a:rPr lang="pt-BR" sz="3600" dirty="0">
                <a:solidFill>
                  <a:schemeClr val="bg1">
                    <a:lumMod val="50000"/>
                  </a:schemeClr>
                </a:solidFill>
              </a:rPr>
              <a:t> pixel </a:t>
            </a:r>
            <a:r>
              <a:rPr lang="pt-BR" sz="3600" dirty="0" err="1">
                <a:solidFill>
                  <a:schemeClr val="bg1">
                    <a:lumMod val="50000"/>
                  </a:schemeClr>
                </a:solidFill>
              </a:rPr>
              <a:t>information</a:t>
            </a:r>
            <a:r>
              <a:rPr lang="pt-BR" sz="36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  <a:t>- SUB</a:t>
            </a:r>
            <a:endParaRPr lang="en-US" sz="3600" baseline="30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Content Placeholder 5"/>
          <p:cNvSpPr txBox="1">
            <a:spLocks/>
          </p:cNvSpPr>
          <p:nvPr/>
        </p:nvSpPr>
        <p:spPr>
          <a:xfrm>
            <a:off x="661679" y="2163928"/>
            <a:ext cx="5021039" cy="436197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en-US" sz="2000" dirty="0" smtClean="0"/>
          </a:p>
        </p:txBody>
      </p:sp>
      <p:sp>
        <p:nvSpPr>
          <p:cNvPr id="21" name="Content Placeholder 5"/>
          <p:cNvSpPr txBox="1">
            <a:spLocks/>
          </p:cNvSpPr>
          <p:nvPr/>
        </p:nvSpPr>
        <p:spPr>
          <a:xfrm>
            <a:off x="509279" y="1905784"/>
            <a:ext cx="5021039" cy="479816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en-US" sz="2000" dirty="0" smtClean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974" y="3052021"/>
            <a:ext cx="4174178" cy="2618681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9658" y="3024006"/>
            <a:ext cx="4258139" cy="2674710"/>
          </a:xfrm>
          <a:prstGeom prst="rect">
            <a:avLst/>
          </a:prstGeom>
        </p:spPr>
      </p:pic>
      <p:sp>
        <p:nvSpPr>
          <p:cNvPr id="23" name="CaixaDeTexto 22"/>
          <p:cNvSpPr txBox="1"/>
          <p:nvPr/>
        </p:nvSpPr>
        <p:spPr>
          <a:xfrm>
            <a:off x="2590800" y="5621179"/>
            <a:ext cx="13051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00" dirty="0" smtClean="0"/>
              <a:t>Picture </a:t>
            </a:r>
            <a:r>
              <a:rPr lang="pt-BR" sz="1000" dirty="0" err="1" smtClean="0"/>
              <a:t>X</a:t>
            </a:r>
            <a:r>
              <a:rPr lang="pt-BR" sz="1000" dirty="0" smtClean="0"/>
              <a:t> position [um]</a:t>
            </a:r>
            <a:endParaRPr lang="pt-BR" sz="1000" dirty="0"/>
          </a:p>
        </p:txBody>
      </p:sp>
      <p:sp>
        <p:nvSpPr>
          <p:cNvPr id="26" name="CaixaDeTexto 25"/>
          <p:cNvSpPr txBox="1"/>
          <p:nvPr/>
        </p:nvSpPr>
        <p:spPr>
          <a:xfrm rot="16200000">
            <a:off x="-486067" y="3575402"/>
            <a:ext cx="13051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00" dirty="0" smtClean="0"/>
              <a:t>Picture </a:t>
            </a:r>
            <a:r>
              <a:rPr lang="pt-BR" sz="1000" dirty="0" err="1" smtClean="0"/>
              <a:t>Y</a:t>
            </a:r>
            <a:r>
              <a:rPr lang="pt-BR" sz="1000" dirty="0" smtClean="0"/>
              <a:t> position [um]</a:t>
            </a:r>
            <a:endParaRPr lang="pt-BR" sz="1000" dirty="0"/>
          </a:p>
        </p:txBody>
      </p:sp>
      <p:sp>
        <p:nvSpPr>
          <p:cNvPr id="27" name="CaixaDeTexto 26"/>
          <p:cNvSpPr txBox="1"/>
          <p:nvPr/>
        </p:nvSpPr>
        <p:spPr>
          <a:xfrm>
            <a:off x="7239000" y="5609595"/>
            <a:ext cx="13051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00" dirty="0" smtClean="0"/>
              <a:t>Picture </a:t>
            </a:r>
            <a:r>
              <a:rPr lang="pt-BR" sz="1000" dirty="0" err="1" smtClean="0"/>
              <a:t>X</a:t>
            </a:r>
            <a:r>
              <a:rPr lang="pt-BR" sz="1000" dirty="0" smtClean="0"/>
              <a:t> position [um]</a:t>
            </a:r>
            <a:endParaRPr lang="pt-BR" sz="1000" dirty="0"/>
          </a:p>
        </p:txBody>
      </p:sp>
      <p:sp>
        <p:nvSpPr>
          <p:cNvPr id="28" name="CaixaDeTexto 27"/>
          <p:cNvSpPr txBox="1"/>
          <p:nvPr/>
        </p:nvSpPr>
        <p:spPr>
          <a:xfrm rot="16200000">
            <a:off x="4009733" y="3651601"/>
            <a:ext cx="13051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00" dirty="0" smtClean="0"/>
              <a:t>Picture </a:t>
            </a:r>
            <a:r>
              <a:rPr lang="pt-BR" sz="1000" dirty="0" err="1"/>
              <a:t>Y</a:t>
            </a:r>
            <a:r>
              <a:rPr lang="pt-BR" sz="1000" dirty="0" smtClean="0"/>
              <a:t> position [um]</a:t>
            </a:r>
            <a:endParaRPr lang="pt-BR" sz="1000" dirty="0"/>
          </a:p>
        </p:txBody>
      </p:sp>
      <p:sp>
        <p:nvSpPr>
          <p:cNvPr id="31" name="CaixaDeTexto 30"/>
          <p:cNvSpPr txBox="1"/>
          <p:nvPr/>
        </p:nvSpPr>
        <p:spPr>
          <a:xfrm>
            <a:off x="1306160" y="2674695"/>
            <a:ext cx="1914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Pixel </a:t>
            </a:r>
            <a:r>
              <a:rPr lang="pt-BR" dirty="0" err="1" smtClean="0"/>
              <a:t>X</a:t>
            </a:r>
            <a:r>
              <a:rPr lang="pt-BR" dirty="0" smtClean="0"/>
              <a:t> Offset [um]</a:t>
            </a:r>
            <a:endParaRPr lang="pt-BR" dirty="0"/>
          </a:p>
        </p:txBody>
      </p:sp>
      <p:sp>
        <p:nvSpPr>
          <p:cNvPr id="32" name="CaixaDeTexto 31"/>
          <p:cNvSpPr txBox="1"/>
          <p:nvPr/>
        </p:nvSpPr>
        <p:spPr>
          <a:xfrm>
            <a:off x="5855824" y="2681595"/>
            <a:ext cx="1914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Pixel </a:t>
            </a:r>
            <a:r>
              <a:rPr lang="pt-BR" dirty="0" err="1"/>
              <a:t>Y</a:t>
            </a:r>
            <a:r>
              <a:rPr lang="pt-BR" dirty="0" smtClean="0"/>
              <a:t> Offset [um]</a:t>
            </a:r>
            <a:endParaRPr lang="pt-BR" dirty="0"/>
          </a:p>
        </p:txBody>
      </p:sp>
      <p:sp>
        <p:nvSpPr>
          <p:cNvPr id="24" name="Date Placeholder 2"/>
          <p:cNvSpPr>
            <a:spLocks noGrp="1"/>
          </p:cNvSpPr>
          <p:nvPr>
            <p:ph type="dt" sz="half" idx="10"/>
          </p:nvPr>
        </p:nvSpPr>
        <p:spPr>
          <a:xfrm>
            <a:off x="4876795" y="6416675"/>
            <a:ext cx="2667000" cy="365125"/>
          </a:xfrm>
        </p:spPr>
        <p:txBody>
          <a:bodyPr/>
          <a:lstStyle/>
          <a:p>
            <a:r>
              <a:rPr lang="en-US" smtClean="0"/>
              <a:t>19</a:t>
            </a:r>
            <a:r>
              <a:rPr lang="en-US" smtClean="0"/>
              <a:t>/08/16</a:t>
            </a:r>
            <a:endParaRPr lang="en-US" dirty="0"/>
          </a:p>
        </p:txBody>
      </p:sp>
      <p:sp>
        <p:nvSpPr>
          <p:cNvPr id="30" name="Content Placeholder 5"/>
          <p:cNvSpPr txBox="1">
            <a:spLocks/>
          </p:cNvSpPr>
          <p:nvPr/>
        </p:nvSpPr>
        <p:spPr>
          <a:xfrm>
            <a:off x="661679" y="1905000"/>
            <a:ext cx="8341600" cy="34290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pt-BR" sz="2000" dirty="0" err="1" smtClean="0"/>
              <a:t>Storing</a:t>
            </a:r>
            <a:r>
              <a:rPr lang="pt-BR" sz="2000" dirty="0" smtClean="0"/>
              <a:t> </a:t>
            </a:r>
            <a:r>
              <a:rPr lang="pt-BR" sz="2000" dirty="0" err="1" smtClean="0"/>
              <a:t>the</a:t>
            </a:r>
            <a:r>
              <a:rPr lang="pt-BR" sz="2000" dirty="0" smtClean="0"/>
              <a:t> pixel </a:t>
            </a:r>
            <a:r>
              <a:rPr lang="pt-BR" sz="2000" dirty="0" err="1" smtClean="0"/>
              <a:t>X</a:t>
            </a:r>
            <a:r>
              <a:rPr lang="pt-BR" sz="2000" dirty="0" smtClean="0"/>
              <a:t> </a:t>
            </a:r>
            <a:r>
              <a:rPr lang="pt-BR" sz="2000" dirty="0" err="1" smtClean="0"/>
              <a:t>and</a:t>
            </a:r>
            <a:r>
              <a:rPr lang="pt-BR" sz="2000" dirty="0" smtClean="0"/>
              <a:t> </a:t>
            </a:r>
            <a:r>
              <a:rPr lang="pt-BR" sz="2000" dirty="0" err="1" smtClean="0"/>
              <a:t>Y</a:t>
            </a:r>
            <a:r>
              <a:rPr lang="pt-BR" sz="2000" dirty="0" smtClean="0"/>
              <a:t> position in a </a:t>
            </a:r>
            <a:r>
              <a:rPr lang="pt-BR" sz="2000" dirty="0" err="1" smtClean="0"/>
              <a:t>histogram</a:t>
            </a:r>
            <a:endParaRPr lang="pt-BR" sz="2000" dirty="0" smtClean="0"/>
          </a:p>
          <a:p>
            <a:pPr lvl="1"/>
            <a:r>
              <a:rPr lang="pt-BR" sz="1400" b="1" dirty="0" smtClean="0"/>
              <a:t>Offset = Pixel X,Y position – </a:t>
            </a:r>
            <a:r>
              <a:rPr lang="pt-BR" sz="1400" b="1" dirty="0" err="1" smtClean="0"/>
              <a:t>bin_address_position</a:t>
            </a:r>
            <a:r>
              <a:rPr lang="pt-BR" sz="1400" b="1" dirty="0" smtClean="0"/>
              <a:t>*25um</a:t>
            </a:r>
            <a:endParaRPr lang="en-US" sz="1400" b="1" dirty="0" smtClean="0"/>
          </a:p>
        </p:txBody>
      </p:sp>
    </p:spTree>
    <p:extLst>
      <p:ext uri="{BB962C8B-B14F-4D97-AF65-F5344CB8AC3E}">
        <p14:creationId xmlns:p14="http://schemas.microsoft.com/office/powerpoint/2010/main" val="672138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2741155"/>
            <a:ext cx="6245475" cy="3684831"/>
          </a:xfrm>
          <a:prstGeom prst="rect">
            <a:avLst/>
          </a:prstGeom>
        </p:spPr>
      </p:pic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-609600" y="6416482"/>
            <a:ext cx="5421083" cy="365125"/>
          </a:xfrm>
        </p:spPr>
        <p:txBody>
          <a:bodyPr/>
          <a:lstStyle/>
          <a:p>
            <a:r>
              <a:rPr lang="en-US" dirty="0" err="1" smtClean="0"/>
              <a:t>mvicente@cern.ch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508124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12</a:t>
            </a:fld>
            <a:endParaRPr lang="en-US"/>
          </a:p>
        </p:txBody>
      </p:sp>
      <p:pic>
        <p:nvPicPr>
          <p:cNvPr id="7" name="Picture 6" descr="11465.jpeg"/>
          <p:cNvPicPr>
            <a:picLocks noChangeAspect="1"/>
          </p:cNvPicPr>
          <p:nvPr/>
        </p:nvPicPr>
        <p:blipFill rotWithShape="1">
          <a:blip r:embed="rId4">
            <a:alphaModFix amt="20000"/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3984" y="1507341"/>
            <a:ext cx="8550016" cy="226689"/>
          </a:xfrm>
          <a:prstGeom prst="rect">
            <a:avLst/>
          </a:prstGeom>
          <a:effectLst/>
        </p:spPr>
      </p:pic>
      <p:pic>
        <p:nvPicPr>
          <p:cNvPr id="17" name="Picture 9" descr="cern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0" y="6172200"/>
            <a:ext cx="685800" cy="596503"/>
          </a:xfrm>
          <a:prstGeom prst="rect">
            <a:avLst/>
          </a:prstGeom>
        </p:spPr>
      </p:pic>
      <p:pic>
        <p:nvPicPr>
          <p:cNvPr id="18" name="Picture 17" descr="ATLAS-Logo-Square-Blue-RGB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4379" y="76200"/>
            <a:ext cx="618900" cy="618900"/>
          </a:xfrm>
          <a:prstGeom prst="rect">
            <a:avLst/>
          </a:prstGeom>
        </p:spPr>
      </p:pic>
      <p:pic>
        <p:nvPicPr>
          <p:cNvPr id="19" name="Picture 16" descr="CLIC-Logo-Color-7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4765" y="657465"/>
            <a:ext cx="853835" cy="85383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36" y="6129412"/>
            <a:ext cx="660721" cy="653169"/>
          </a:xfrm>
          <a:prstGeom prst="rect">
            <a:avLst/>
          </a:prstGeom>
        </p:spPr>
      </p:pic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609600" y="157480"/>
            <a:ext cx="8153400" cy="1341120"/>
          </a:xfrm>
        </p:spPr>
        <p:txBody>
          <a:bodyPr>
            <a:normAutofit/>
          </a:bodyPr>
          <a:lstStyle/>
          <a:p>
            <a:r>
              <a:rPr lang="en-US" b="1" dirty="0" smtClean="0"/>
              <a:t>Lens Distortion</a:t>
            </a:r>
            <a:br>
              <a:rPr lang="en-US" b="1" dirty="0" smtClean="0"/>
            </a:b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pt-BR" sz="3600" dirty="0" err="1" smtClean="0">
                <a:solidFill>
                  <a:schemeClr val="bg1">
                    <a:lumMod val="50000"/>
                  </a:schemeClr>
                </a:solidFill>
              </a:rPr>
              <a:t>Correcting</a:t>
            </a:r>
            <a:r>
              <a:rPr lang="pt-BR" sz="3600" dirty="0" smtClean="0">
                <a:solidFill>
                  <a:schemeClr val="bg1">
                    <a:lumMod val="50000"/>
                  </a:schemeClr>
                </a:solidFill>
              </a:rPr>
              <a:t> for </a:t>
            </a:r>
            <a:r>
              <a:rPr lang="pt-BR" sz="3600" dirty="0" err="1" smtClean="0">
                <a:solidFill>
                  <a:schemeClr val="bg1">
                    <a:lumMod val="50000"/>
                  </a:schemeClr>
                </a:solidFill>
              </a:rPr>
              <a:t>the</a:t>
            </a:r>
            <a:r>
              <a:rPr lang="pt-BR" sz="36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pt-BR" sz="3600" dirty="0" err="1" smtClean="0">
                <a:solidFill>
                  <a:schemeClr val="bg1">
                    <a:lumMod val="50000"/>
                  </a:schemeClr>
                </a:solidFill>
              </a:rPr>
              <a:t>distortion</a:t>
            </a:r>
            <a:r>
              <a:rPr lang="pt-BR" sz="3600" dirty="0" smtClean="0">
                <a:solidFill>
                  <a:schemeClr val="bg1">
                    <a:lumMod val="50000"/>
                  </a:schemeClr>
                </a:solidFill>
              </a:rPr>
              <a:t> - Idea</a:t>
            </a:r>
            <a:endParaRPr lang="en-US" sz="3600" baseline="30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Content Placeholder 5"/>
          <p:cNvSpPr txBox="1">
            <a:spLocks/>
          </p:cNvSpPr>
          <p:nvPr/>
        </p:nvSpPr>
        <p:spPr>
          <a:xfrm>
            <a:off x="661679" y="2163928"/>
            <a:ext cx="5021039" cy="436197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en-US" sz="2000" dirty="0" smtClean="0"/>
          </a:p>
        </p:txBody>
      </p:sp>
      <p:sp>
        <p:nvSpPr>
          <p:cNvPr id="21" name="Content Placeholder 5"/>
          <p:cNvSpPr txBox="1">
            <a:spLocks/>
          </p:cNvSpPr>
          <p:nvPr/>
        </p:nvSpPr>
        <p:spPr>
          <a:xfrm>
            <a:off x="509279" y="1905784"/>
            <a:ext cx="5021039" cy="479816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en-US" sz="2000" dirty="0" smtClean="0"/>
          </a:p>
        </p:txBody>
      </p:sp>
      <p:sp>
        <p:nvSpPr>
          <p:cNvPr id="24" name="Date Placeholder 2"/>
          <p:cNvSpPr>
            <a:spLocks noGrp="1"/>
          </p:cNvSpPr>
          <p:nvPr>
            <p:ph type="dt" sz="half" idx="10"/>
          </p:nvPr>
        </p:nvSpPr>
        <p:spPr>
          <a:xfrm>
            <a:off x="4876795" y="6416675"/>
            <a:ext cx="2667000" cy="365125"/>
          </a:xfrm>
        </p:spPr>
        <p:txBody>
          <a:bodyPr/>
          <a:lstStyle/>
          <a:p>
            <a:r>
              <a:rPr lang="en-US" smtClean="0"/>
              <a:t>19</a:t>
            </a:r>
            <a:r>
              <a:rPr lang="en-US" smtClean="0"/>
              <a:t>/08/16</a:t>
            </a:r>
            <a:endParaRPr lang="en-US" dirty="0"/>
          </a:p>
        </p:txBody>
      </p:sp>
      <p:sp>
        <p:nvSpPr>
          <p:cNvPr id="30" name="Content Placeholder 5"/>
          <p:cNvSpPr txBox="1">
            <a:spLocks/>
          </p:cNvSpPr>
          <p:nvPr/>
        </p:nvSpPr>
        <p:spPr>
          <a:xfrm>
            <a:off x="661679" y="1905000"/>
            <a:ext cx="8341600" cy="34290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pt-BR" sz="2000" dirty="0" smtClean="0"/>
              <a:t>Fit a 2D </a:t>
            </a:r>
            <a:r>
              <a:rPr lang="pt-BR" sz="2000" dirty="0" err="1" smtClean="0"/>
              <a:t>function</a:t>
            </a:r>
            <a:r>
              <a:rPr lang="pt-BR" sz="2000" dirty="0" smtClean="0"/>
              <a:t> </a:t>
            </a:r>
            <a:r>
              <a:rPr lang="pt-BR" sz="2000" dirty="0" err="1" smtClean="0"/>
              <a:t>describing</a:t>
            </a:r>
            <a:r>
              <a:rPr lang="pt-BR" sz="2000" dirty="0" smtClean="0"/>
              <a:t> </a:t>
            </a:r>
            <a:r>
              <a:rPr lang="pt-BR" sz="2000" dirty="0" err="1" smtClean="0"/>
              <a:t>the</a:t>
            </a:r>
            <a:r>
              <a:rPr lang="pt-BR" sz="2000" dirty="0" smtClean="0"/>
              <a:t> </a:t>
            </a:r>
            <a:r>
              <a:rPr lang="pt-BR" sz="2000" dirty="0" err="1" smtClean="0"/>
              <a:t>distortion</a:t>
            </a:r>
            <a:endParaRPr lang="pt-BR" sz="2000" dirty="0" smtClean="0"/>
          </a:p>
          <a:p>
            <a:pPr lvl="1"/>
            <a:r>
              <a:rPr lang="pt-BR" sz="1400" dirty="0" err="1" smtClean="0"/>
              <a:t>Correct</a:t>
            </a:r>
            <a:r>
              <a:rPr lang="pt-BR" sz="1400" dirty="0" smtClean="0"/>
              <a:t> X,Y </a:t>
            </a:r>
            <a:r>
              <a:rPr lang="pt-BR" sz="1400" dirty="0" err="1" smtClean="0"/>
              <a:t>measured</a:t>
            </a:r>
            <a:r>
              <a:rPr lang="pt-BR" sz="1400" dirty="0" smtClean="0"/>
              <a:t> pixel position </a:t>
            </a:r>
            <a:r>
              <a:rPr lang="pt-BR" sz="1400" dirty="0" err="1" smtClean="0"/>
              <a:t>with</a:t>
            </a:r>
            <a:r>
              <a:rPr lang="pt-BR" sz="1400" dirty="0" smtClean="0"/>
              <a:t> </a:t>
            </a:r>
            <a:r>
              <a:rPr lang="pt-BR" sz="1400" dirty="0" err="1" smtClean="0"/>
              <a:t>known</a:t>
            </a:r>
            <a:r>
              <a:rPr lang="pt-BR" sz="1400" dirty="0" smtClean="0"/>
              <a:t> X,Y offset</a:t>
            </a:r>
            <a:endParaRPr lang="en-US" sz="1400" dirty="0" smtClean="0"/>
          </a:p>
        </p:txBody>
      </p:sp>
      <p:sp>
        <p:nvSpPr>
          <p:cNvPr id="3" name="CaixaDeTexto 2"/>
          <p:cNvSpPr txBox="1"/>
          <p:nvPr/>
        </p:nvSpPr>
        <p:spPr>
          <a:xfrm rot="20070954">
            <a:off x="2163520" y="3071230"/>
            <a:ext cx="1654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SUB </a:t>
            </a:r>
            <a:r>
              <a:rPr lang="pt-BR" dirty="0" err="1" smtClean="0"/>
              <a:t>X</a:t>
            </a:r>
            <a:r>
              <a:rPr lang="pt-BR" dirty="0" smtClean="0"/>
              <a:t> </a:t>
            </a:r>
            <a:r>
              <a:rPr lang="pt-BR" dirty="0" err="1" smtClean="0"/>
              <a:t>distortion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38763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072120"/>
            <a:ext cx="4233045" cy="3920770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7659" y="2035689"/>
            <a:ext cx="4267741" cy="3955467"/>
          </a:xfrm>
          <a:prstGeom prst="rect">
            <a:avLst/>
          </a:prstGeom>
        </p:spPr>
      </p:pic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-609600" y="6416482"/>
            <a:ext cx="5421083" cy="365125"/>
          </a:xfrm>
        </p:spPr>
        <p:txBody>
          <a:bodyPr/>
          <a:lstStyle/>
          <a:p>
            <a:r>
              <a:rPr lang="en-US" dirty="0" err="1" smtClean="0"/>
              <a:t>mvicente@cern.ch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508124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13</a:t>
            </a:fld>
            <a:endParaRPr lang="en-US"/>
          </a:p>
        </p:txBody>
      </p:sp>
      <p:pic>
        <p:nvPicPr>
          <p:cNvPr id="7" name="Picture 6" descr="11465.jpeg"/>
          <p:cNvPicPr>
            <a:picLocks noChangeAspect="1"/>
          </p:cNvPicPr>
          <p:nvPr/>
        </p:nvPicPr>
        <p:blipFill rotWithShape="1">
          <a:blip r:embed="rId5">
            <a:alphaModFix amt="20000"/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3984" y="1507341"/>
            <a:ext cx="8550016" cy="226689"/>
          </a:xfrm>
          <a:prstGeom prst="rect">
            <a:avLst/>
          </a:prstGeom>
          <a:effectLst/>
        </p:spPr>
      </p:pic>
      <p:pic>
        <p:nvPicPr>
          <p:cNvPr id="17" name="Picture 9" descr="cern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0" y="6172200"/>
            <a:ext cx="685800" cy="596503"/>
          </a:xfrm>
          <a:prstGeom prst="rect">
            <a:avLst/>
          </a:prstGeom>
        </p:spPr>
      </p:pic>
      <p:pic>
        <p:nvPicPr>
          <p:cNvPr id="18" name="Picture 17" descr="ATLAS-Logo-Square-Blue-RGB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4379" y="76200"/>
            <a:ext cx="618900" cy="618900"/>
          </a:xfrm>
          <a:prstGeom prst="rect">
            <a:avLst/>
          </a:prstGeom>
        </p:spPr>
      </p:pic>
      <p:pic>
        <p:nvPicPr>
          <p:cNvPr id="19" name="Picture 16" descr="CLIC-Logo-Color-72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4765" y="657465"/>
            <a:ext cx="853835" cy="85383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36" y="6129412"/>
            <a:ext cx="660721" cy="653169"/>
          </a:xfrm>
          <a:prstGeom prst="rect">
            <a:avLst/>
          </a:prstGeom>
        </p:spPr>
      </p:pic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609600" y="157480"/>
            <a:ext cx="8153400" cy="1341120"/>
          </a:xfrm>
        </p:spPr>
        <p:txBody>
          <a:bodyPr>
            <a:normAutofit/>
          </a:bodyPr>
          <a:lstStyle/>
          <a:p>
            <a:r>
              <a:rPr lang="en-US" b="1" dirty="0" smtClean="0"/>
              <a:t>Lens Distortion</a:t>
            </a:r>
            <a:br>
              <a:rPr lang="en-US" b="1" dirty="0" smtClean="0"/>
            </a:b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pt-BR" sz="3600" dirty="0" err="1" smtClean="0">
                <a:solidFill>
                  <a:schemeClr val="bg1">
                    <a:lumMod val="50000"/>
                  </a:schemeClr>
                </a:solidFill>
              </a:rPr>
              <a:t>Correcting</a:t>
            </a:r>
            <a:r>
              <a:rPr lang="pt-BR" sz="3600" dirty="0" smtClean="0">
                <a:solidFill>
                  <a:schemeClr val="bg1">
                    <a:lumMod val="50000"/>
                  </a:schemeClr>
                </a:solidFill>
              </a:rPr>
              <a:t> for </a:t>
            </a:r>
            <a:r>
              <a:rPr lang="pt-BR" sz="3600" dirty="0" err="1" smtClean="0">
                <a:solidFill>
                  <a:schemeClr val="bg1">
                    <a:lumMod val="50000"/>
                  </a:schemeClr>
                </a:solidFill>
              </a:rPr>
              <a:t>the</a:t>
            </a:r>
            <a:r>
              <a:rPr lang="pt-BR" sz="36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pt-BR" sz="3600" dirty="0" err="1" smtClean="0">
                <a:solidFill>
                  <a:schemeClr val="bg1">
                    <a:lumMod val="50000"/>
                  </a:schemeClr>
                </a:solidFill>
              </a:rPr>
              <a:t>distortion</a:t>
            </a:r>
            <a:r>
              <a:rPr lang="pt-BR" sz="3600" dirty="0" smtClean="0">
                <a:solidFill>
                  <a:schemeClr val="bg1">
                    <a:lumMod val="50000"/>
                  </a:schemeClr>
                </a:solidFill>
              </a:rPr>
              <a:t> - </a:t>
            </a:r>
            <a:r>
              <a:rPr lang="pt-BR" sz="3600" dirty="0" err="1" smtClean="0">
                <a:solidFill>
                  <a:schemeClr val="bg1">
                    <a:lumMod val="50000"/>
                  </a:schemeClr>
                </a:solidFill>
              </a:rPr>
              <a:t>Result</a:t>
            </a:r>
            <a:endParaRPr lang="en-US" sz="3600" baseline="30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Content Placeholder 5"/>
          <p:cNvSpPr txBox="1">
            <a:spLocks/>
          </p:cNvSpPr>
          <p:nvPr/>
        </p:nvSpPr>
        <p:spPr>
          <a:xfrm>
            <a:off x="661679" y="2163928"/>
            <a:ext cx="5021039" cy="436197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en-US" sz="2000" dirty="0" smtClean="0"/>
          </a:p>
        </p:txBody>
      </p:sp>
      <p:sp>
        <p:nvSpPr>
          <p:cNvPr id="21" name="Content Placeholder 5"/>
          <p:cNvSpPr txBox="1">
            <a:spLocks/>
          </p:cNvSpPr>
          <p:nvPr/>
        </p:nvSpPr>
        <p:spPr>
          <a:xfrm>
            <a:off x="509279" y="1905784"/>
            <a:ext cx="5021039" cy="479816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en-US" sz="2000" dirty="0" smtClean="0"/>
          </a:p>
        </p:txBody>
      </p:sp>
      <p:sp>
        <p:nvSpPr>
          <p:cNvPr id="24" name="Date Placeholder 2"/>
          <p:cNvSpPr>
            <a:spLocks noGrp="1"/>
          </p:cNvSpPr>
          <p:nvPr>
            <p:ph type="dt" sz="half" idx="10"/>
          </p:nvPr>
        </p:nvSpPr>
        <p:spPr>
          <a:xfrm>
            <a:off x="4876795" y="6416675"/>
            <a:ext cx="2667000" cy="365125"/>
          </a:xfrm>
        </p:spPr>
        <p:txBody>
          <a:bodyPr/>
          <a:lstStyle/>
          <a:p>
            <a:r>
              <a:rPr lang="en-US" smtClean="0"/>
              <a:t>19</a:t>
            </a:r>
            <a:r>
              <a:rPr lang="en-US" smtClean="0"/>
              <a:t>/08/16</a:t>
            </a:r>
            <a:endParaRPr lang="en-US" dirty="0"/>
          </a:p>
        </p:txBody>
      </p:sp>
      <p:pic>
        <p:nvPicPr>
          <p:cNvPr id="22" name="Imagem 2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6786" y="3363502"/>
            <a:ext cx="1893814" cy="1853347"/>
          </a:xfrm>
          <a:prstGeom prst="rect">
            <a:avLst/>
          </a:prstGeom>
        </p:spPr>
      </p:pic>
      <p:pic>
        <p:nvPicPr>
          <p:cNvPr id="23" name="Imagem 2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1505" y="3365524"/>
            <a:ext cx="1942376" cy="1849302"/>
          </a:xfrm>
          <a:prstGeom prst="rect">
            <a:avLst/>
          </a:prstGeom>
        </p:spPr>
      </p:pic>
      <p:sp>
        <p:nvSpPr>
          <p:cNvPr id="9" name="CaixaDeTexto 8"/>
          <p:cNvSpPr txBox="1"/>
          <p:nvPr/>
        </p:nvSpPr>
        <p:spPr>
          <a:xfrm>
            <a:off x="2288647" y="5819001"/>
            <a:ext cx="19868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 err="1" smtClean="0"/>
              <a:t>Pads</a:t>
            </a:r>
            <a:r>
              <a:rPr lang="pt-BR" sz="1200" dirty="0" smtClean="0"/>
              <a:t> Horizontal </a:t>
            </a:r>
            <a:r>
              <a:rPr lang="pt-BR" sz="1200" dirty="0" err="1" smtClean="0"/>
              <a:t>Distance</a:t>
            </a:r>
            <a:r>
              <a:rPr lang="pt-BR" sz="1200" dirty="0" smtClean="0"/>
              <a:t> [um]</a:t>
            </a:r>
            <a:endParaRPr lang="pt-BR" sz="1200" dirty="0"/>
          </a:p>
        </p:txBody>
      </p:sp>
      <p:sp>
        <p:nvSpPr>
          <p:cNvPr id="26" name="CaixaDeTexto 25"/>
          <p:cNvSpPr txBox="1"/>
          <p:nvPr/>
        </p:nvSpPr>
        <p:spPr>
          <a:xfrm>
            <a:off x="6738074" y="5774671"/>
            <a:ext cx="18283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 err="1" smtClean="0"/>
              <a:t>Pads</a:t>
            </a:r>
            <a:r>
              <a:rPr lang="pt-BR" sz="1200" dirty="0" smtClean="0"/>
              <a:t> Vertical </a:t>
            </a:r>
            <a:r>
              <a:rPr lang="pt-BR" sz="1200" dirty="0" err="1" smtClean="0"/>
              <a:t>Distance</a:t>
            </a:r>
            <a:r>
              <a:rPr lang="pt-BR" sz="1200" dirty="0" smtClean="0"/>
              <a:t> [um]</a:t>
            </a:r>
            <a:endParaRPr lang="pt-BR" sz="1200" dirty="0"/>
          </a:p>
        </p:txBody>
      </p:sp>
      <p:sp>
        <p:nvSpPr>
          <p:cNvPr id="10" name="CaixaDeTexto 9"/>
          <p:cNvSpPr txBox="1"/>
          <p:nvPr/>
        </p:nvSpPr>
        <p:spPr>
          <a:xfrm rot="19996473">
            <a:off x="3523929" y="3764360"/>
            <a:ext cx="2324739" cy="523220"/>
          </a:xfrm>
          <a:prstGeom prst="rect">
            <a:avLst/>
          </a:prstGeom>
          <a:solidFill>
            <a:srgbClr val="FFFF00"/>
          </a:solidFill>
          <a:ln w="57150">
            <a:solidFill>
              <a:schemeClr val="tx1"/>
            </a:solidFill>
            <a:prstDash val="dash"/>
          </a:ln>
        </p:spPr>
        <p:txBody>
          <a:bodyPr wrap="none" rtlCol="0">
            <a:spAutoFit/>
          </a:bodyPr>
          <a:lstStyle/>
          <a:p>
            <a:r>
              <a:rPr lang="pt-BR" sz="2800" smtClean="0">
                <a:solidFill>
                  <a:srgbClr val="FF0000"/>
                </a:solidFill>
              </a:rPr>
              <a:t>PRELIMINARY!!!</a:t>
            </a:r>
            <a:endParaRPr lang="pt-BR" sz="28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109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-609600" y="6416482"/>
            <a:ext cx="5421083" cy="365125"/>
          </a:xfrm>
        </p:spPr>
        <p:txBody>
          <a:bodyPr/>
          <a:lstStyle/>
          <a:p>
            <a:r>
              <a:rPr lang="en-US" dirty="0" err="1" smtClean="0"/>
              <a:t>mvicente@cern.ch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508124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14</a:t>
            </a:fld>
            <a:endParaRPr lang="en-US"/>
          </a:p>
        </p:txBody>
      </p:sp>
      <p:pic>
        <p:nvPicPr>
          <p:cNvPr id="7" name="Picture 6" descr="11465.jpeg"/>
          <p:cNvPicPr>
            <a:picLocks noChangeAspect="1"/>
          </p:cNvPicPr>
          <p:nvPr/>
        </p:nvPicPr>
        <p:blipFill rotWithShape="1">
          <a:blip r:embed="rId3">
            <a:alphaModFix amt="20000"/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3984" y="1507341"/>
            <a:ext cx="8550016" cy="226689"/>
          </a:xfrm>
          <a:prstGeom prst="rect">
            <a:avLst/>
          </a:prstGeom>
          <a:effectLst/>
        </p:spPr>
      </p:pic>
      <p:pic>
        <p:nvPicPr>
          <p:cNvPr id="17" name="Picture 9" descr="cer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0" y="6172200"/>
            <a:ext cx="685800" cy="596503"/>
          </a:xfrm>
          <a:prstGeom prst="rect">
            <a:avLst/>
          </a:prstGeom>
        </p:spPr>
      </p:pic>
      <p:pic>
        <p:nvPicPr>
          <p:cNvPr id="18" name="Picture 17" descr="ATLAS-Logo-Square-Blue-RGB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4379" y="76200"/>
            <a:ext cx="618900" cy="618900"/>
          </a:xfrm>
          <a:prstGeom prst="rect">
            <a:avLst/>
          </a:prstGeom>
        </p:spPr>
      </p:pic>
      <p:pic>
        <p:nvPicPr>
          <p:cNvPr id="19" name="Picture 16" descr="CLIC-Logo-Color-7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4765" y="657465"/>
            <a:ext cx="853835" cy="85383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36" y="6129412"/>
            <a:ext cx="660721" cy="653169"/>
          </a:xfrm>
          <a:prstGeom prst="rect">
            <a:avLst/>
          </a:prstGeom>
        </p:spPr>
      </p:pic>
      <p:sp>
        <p:nvSpPr>
          <p:cNvPr id="23" name="Content Placeholder 5"/>
          <p:cNvSpPr txBox="1">
            <a:spLocks/>
          </p:cNvSpPr>
          <p:nvPr/>
        </p:nvSpPr>
        <p:spPr>
          <a:xfrm>
            <a:off x="509279" y="1905784"/>
            <a:ext cx="5021039" cy="479816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en-US" sz="2000" dirty="0" smtClean="0"/>
          </a:p>
        </p:txBody>
      </p: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609600" y="157480"/>
            <a:ext cx="8153400" cy="1341120"/>
          </a:xfrm>
        </p:spPr>
        <p:txBody>
          <a:bodyPr>
            <a:normAutofit/>
          </a:bodyPr>
          <a:lstStyle/>
          <a:p>
            <a:r>
              <a:rPr lang="en-US" b="1" dirty="0" smtClean="0"/>
              <a:t>Chips Alignment</a:t>
            </a:r>
            <a:br>
              <a:rPr lang="en-US" b="1" dirty="0" smtClean="0"/>
            </a:br>
            <a:r>
              <a:rPr lang="en-US" sz="2800" b="1" dirty="0" smtClean="0"/>
              <a:t> </a:t>
            </a: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  <a:t>Two proposals</a:t>
            </a:r>
            <a:endParaRPr lang="en-US" sz="3600" baseline="30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Content Placeholder 5"/>
          <p:cNvSpPr txBox="1">
            <a:spLocks/>
          </p:cNvSpPr>
          <p:nvPr/>
        </p:nvSpPr>
        <p:spPr>
          <a:xfrm>
            <a:off x="661679" y="2163928"/>
            <a:ext cx="5021039" cy="436197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en-US" sz="2000" dirty="0" smtClean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6192" y="3463562"/>
            <a:ext cx="3525408" cy="1946638"/>
          </a:xfrm>
          <a:prstGeom prst="rect">
            <a:avLst/>
          </a:prstGeom>
        </p:spPr>
      </p:pic>
      <p:sp>
        <p:nvSpPr>
          <p:cNvPr id="21" name="Content Placeholder 5"/>
          <p:cNvSpPr txBox="1">
            <a:spLocks/>
          </p:cNvSpPr>
          <p:nvPr/>
        </p:nvSpPr>
        <p:spPr>
          <a:xfrm>
            <a:off x="661679" y="1981200"/>
            <a:ext cx="6882116" cy="34290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2000" dirty="0" smtClean="0"/>
              <a:t>Two </a:t>
            </a:r>
            <a:r>
              <a:rPr lang="en-US" sz="2000" dirty="0"/>
              <a:t>alignment marks on the two sides of the </a:t>
            </a:r>
            <a:r>
              <a:rPr lang="en-US" sz="2000" dirty="0" smtClean="0"/>
              <a:t>chips</a:t>
            </a:r>
          </a:p>
          <a:p>
            <a:pPr lvl="1"/>
            <a:r>
              <a:rPr lang="en-US" sz="1800" dirty="0"/>
              <a:t>two different implementations of the </a:t>
            </a:r>
            <a:r>
              <a:rPr lang="en-US" sz="1800" dirty="0" smtClean="0"/>
              <a:t>alignment</a:t>
            </a:r>
            <a:endParaRPr lang="en-US" sz="1700" dirty="0" smtClean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717"/>
          <a:stretch/>
        </p:blipFill>
        <p:spPr>
          <a:xfrm>
            <a:off x="294702" y="3124200"/>
            <a:ext cx="5161550" cy="2213957"/>
          </a:xfrm>
          <a:prstGeom prst="rect">
            <a:avLst/>
          </a:prstGeom>
        </p:spPr>
      </p:pic>
      <p:sp>
        <p:nvSpPr>
          <p:cNvPr id="8" name="CaixaDeTexto 7"/>
          <p:cNvSpPr txBox="1"/>
          <p:nvPr/>
        </p:nvSpPr>
        <p:spPr>
          <a:xfrm>
            <a:off x="5569325" y="2971800"/>
            <a:ext cx="1517275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 smtClean="0"/>
              <a:t>A</a:t>
            </a:r>
          </a:p>
          <a:p>
            <a:pPr algn="ctr"/>
            <a:r>
              <a:rPr lang="pt-BR" sz="1600" dirty="0">
                <a:solidFill>
                  <a:schemeClr val="bg1">
                    <a:lumMod val="50000"/>
                  </a:schemeClr>
                </a:solidFill>
              </a:rPr>
              <a:t>”</a:t>
            </a:r>
            <a:r>
              <a:rPr lang="pt-BR" sz="1600" dirty="0" err="1">
                <a:solidFill>
                  <a:schemeClr val="bg1">
                    <a:lumMod val="50000"/>
                  </a:schemeClr>
                </a:solidFill>
              </a:rPr>
              <a:t>Pad</a:t>
            </a:r>
            <a:r>
              <a:rPr lang="pt-BR" sz="16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pt-BR" sz="1600" dirty="0" err="1">
                <a:solidFill>
                  <a:schemeClr val="bg1">
                    <a:lumMod val="50000"/>
                  </a:schemeClr>
                </a:solidFill>
              </a:rPr>
              <a:t>Alignment</a:t>
            </a:r>
            <a:r>
              <a:rPr lang="pt-BR" sz="1600" dirty="0" smtClean="0">
                <a:solidFill>
                  <a:schemeClr val="bg1">
                    <a:lumMod val="50000"/>
                  </a:schemeClr>
                </a:solidFill>
              </a:rPr>
              <a:t>”</a:t>
            </a:r>
            <a:endParaRPr lang="pt-BR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7143647" y="2971800"/>
            <a:ext cx="1619353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 err="1" smtClean="0"/>
              <a:t>B</a:t>
            </a:r>
            <a:endParaRPr lang="pt-BR" dirty="0" smtClean="0"/>
          </a:p>
          <a:p>
            <a:pPr algn="ctr"/>
            <a:r>
              <a:rPr lang="pt-BR" sz="1600" dirty="0" smtClean="0">
                <a:solidFill>
                  <a:schemeClr val="bg1">
                    <a:lumMod val="50000"/>
                  </a:schemeClr>
                </a:solidFill>
              </a:rPr>
              <a:t>”Ideal </a:t>
            </a:r>
            <a:r>
              <a:rPr lang="pt-BR" sz="1600" dirty="0" err="1" smtClean="0">
                <a:solidFill>
                  <a:schemeClr val="bg1">
                    <a:lumMod val="50000"/>
                  </a:schemeClr>
                </a:solidFill>
              </a:rPr>
              <a:t>Alignment</a:t>
            </a:r>
            <a:r>
              <a:rPr lang="pt-BR" sz="1600" dirty="0" smtClean="0">
                <a:solidFill>
                  <a:schemeClr val="bg1">
                    <a:lumMod val="50000"/>
                  </a:schemeClr>
                </a:solidFill>
              </a:rPr>
              <a:t>”</a:t>
            </a:r>
            <a:endParaRPr lang="pt-BR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Seta para Cima e para Baixo 10"/>
          <p:cNvSpPr/>
          <p:nvPr/>
        </p:nvSpPr>
        <p:spPr>
          <a:xfrm>
            <a:off x="1458281" y="4347665"/>
            <a:ext cx="503124" cy="1262556"/>
          </a:xfrm>
          <a:prstGeom prst="upDownArrow">
            <a:avLst/>
          </a:prstGeom>
          <a:solidFill>
            <a:schemeClr val="accent3"/>
          </a:solidFill>
          <a:ln>
            <a:noFill/>
          </a:ln>
          <a:scene3d>
            <a:camera prst="orthographicFront">
              <a:rot lat="19629485" lon="17896898" rev="4511282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6" name="TextBox 8"/>
          <p:cNvSpPr txBox="1"/>
          <p:nvPr/>
        </p:nvSpPr>
        <p:spPr>
          <a:xfrm>
            <a:off x="4591032" y="4999740"/>
            <a:ext cx="8275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smtClean="0">
                <a:solidFill>
                  <a:schemeClr val="bg1">
                    <a:lumMod val="65000"/>
                  </a:schemeClr>
                </a:solidFill>
              </a:rPr>
              <a:t>Pixel pads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5430799" y="5338157"/>
            <a:ext cx="174919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400" dirty="0" err="1" smtClean="0">
                <a:solidFill>
                  <a:schemeClr val="bg1">
                    <a:lumMod val="50000"/>
                  </a:schemeClr>
                </a:solidFill>
              </a:rPr>
              <a:t>Used</a:t>
            </a:r>
            <a:r>
              <a:rPr lang="pt-BR" sz="1400" dirty="0" smtClean="0">
                <a:solidFill>
                  <a:schemeClr val="bg1">
                    <a:lumMod val="50000"/>
                  </a:schemeClr>
                </a:solidFill>
              </a:rPr>
              <a:t> for Cross</a:t>
            </a:r>
          </a:p>
          <a:p>
            <a:pPr algn="ctr"/>
            <a:r>
              <a:rPr lang="pt-BR" sz="1400" dirty="0" err="1" smtClean="0">
                <a:solidFill>
                  <a:schemeClr val="bg1">
                    <a:lumMod val="50000"/>
                  </a:schemeClr>
                </a:solidFill>
              </a:rPr>
              <a:t>Section</a:t>
            </a:r>
            <a:r>
              <a:rPr lang="pt-BR" sz="1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pt-BR" sz="1400" dirty="0" err="1" smtClean="0">
                <a:solidFill>
                  <a:schemeClr val="bg1">
                    <a:lumMod val="50000"/>
                  </a:schemeClr>
                </a:solidFill>
              </a:rPr>
              <a:t>Measurements</a:t>
            </a:r>
            <a:endParaRPr lang="pt-BR" sz="1400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pt-BR" sz="1400" dirty="0" err="1" smtClean="0">
                <a:solidFill>
                  <a:schemeClr val="bg1">
                    <a:lumMod val="50000"/>
                  </a:schemeClr>
                </a:solidFill>
              </a:rPr>
              <a:t>on</a:t>
            </a:r>
            <a:r>
              <a:rPr lang="pt-BR" sz="1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pt-BR" sz="1400" dirty="0" err="1" smtClean="0">
                <a:solidFill>
                  <a:schemeClr val="bg1">
                    <a:lumMod val="50000"/>
                  </a:schemeClr>
                </a:solidFill>
              </a:rPr>
              <a:t>early</a:t>
            </a:r>
            <a:r>
              <a:rPr lang="pt-BR" sz="1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pt-BR" sz="1400" dirty="0" err="1" smtClean="0">
                <a:solidFill>
                  <a:schemeClr val="bg1">
                    <a:lumMod val="50000"/>
                  </a:schemeClr>
                </a:solidFill>
              </a:rPr>
              <a:t>assemblies</a:t>
            </a:r>
            <a:endParaRPr lang="pt-BR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7" name="CaixaDeTexto 26"/>
          <p:cNvSpPr txBox="1"/>
          <p:nvPr/>
        </p:nvSpPr>
        <p:spPr>
          <a:xfrm>
            <a:off x="7236442" y="5337373"/>
            <a:ext cx="15777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400" dirty="0" err="1" smtClean="0">
                <a:solidFill>
                  <a:schemeClr val="bg1">
                    <a:lumMod val="50000"/>
                  </a:schemeClr>
                </a:solidFill>
              </a:rPr>
              <a:t>Used</a:t>
            </a:r>
            <a:r>
              <a:rPr lang="pt-BR" sz="1400" dirty="0" smtClean="0">
                <a:solidFill>
                  <a:schemeClr val="bg1">
                    <a:lumMod val="50000"/>
                  </a:schemeClr>
                </a:solidFill>
              </a:rPr>
              <a:t> For </a:t>
            </a:r>
            <a:r>
              <a:rPr lang="pt-BR" sz="1400" dirty="0">
                <a:solidFill>
                  <a:schemeClr val="bg1">
                    <a:lumMod val="50000"/>
                  </a:schemeClr>
                </a:solidFill>
              </a:rPr>
              <a:t>T</a:t>
            </a:r>
            <a:r>
              <a:rPr lang="pt-BR" sz="1400" dirty="0" smtClean="0">
                <a:solidFill>
                  <a:schemeClr val="bg1">
                    <a:lumMod val="50000"/>
                  </a:schemeClr>
                </a:solidFill>
              </a:rPr>
              <a:t>est </a:t>
            </a:r>
            <a:r>
              <a:rPr lang="pt-BR" sz="1400" dirty="0" err="1" smtClean="0">
                <a:solidFill>
                  <a:schemeClr val="bg1">
                    <a:lumMod val="50000"/>
                  </a:schemeClr>
                </a:solidFill>
              </a:rPr>
              <a:t>Beam</a:t>
            </a:r>
            <a:endParaRPr lang="pt-BR" sz="1400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pt-BR" sz="1400" dirty="0" err="1">
                <a:solidFill>
                  <a:schemeClr val="bg1">
                    <a:lumMod val="50000"/>
                  </a:schemeClr>
                </a:solidFill>
              </a:rPr>
              <a:t>o</a:t>
            </a:r>
            <a:r>
              <a:rPr lang="pt-BR" sz="1400" dirty="0" err="1" smtClean="0">
                <a:solidFill>
                  <a:schemeClr val="bg1">
                    <a:lumMod val="50000"/>
                  </a:schemeClr>
                </a:solidFill>
              </a:rPr>
              <a:t>n</a:t>
            </a:r>
            <a:r>
              <a:rPr lang="pt-BR" sz="1400" dirty="0" smtClean="0">
                <a:solidFill>
                  <a:schemeClr val="bg1">
                    <a:lumMod val="50000"/>
                  </a:schemeClr>
                </a:solidFill>
              </a:rPr>
              <a:t> later </a:t>
            </a:r>
            <a:r>
              <a:rPr lang="pt-BR" sz="1400" dirty="0" err="1" smtClean="0">
                <a:solidFill>
                  <a:schemeClr val="bg1">
                    <a:lumMod val="50000"/>
                  </a:schemeClr>
                </a:solidFill>
              </a:rPr>
              <a:t>samples</a:t>
            </a:r>
            <a:endParaRPr lang="pt-BR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" name="Date Placeholder 2"/>
          <p:cNvSpPr>
            <a:spLocks noGrp="1"/>
          </p:cNvSpPr>
          <p:nvPr>
            <p:ph type="dt" sz="half" idx="10"/>
          </p:nvPr>
        </p:nvSpPr>
        <p:spPr>
          <a:xfrm>
            <a:off x="4876795" y="6416675"/>
            <a:ext cx="2667000" cy="365125"/>
          </a:xfrm>
        </p:spPr>
        <p:txBody>
          <a:bodyPr/>
          <a:lstStyle/>
          <a:p>
            <a:r>
              <a:rPr lang="en-US" smtClean="0"/>
              <a:t>19</a:t>
            </a:r>
            <a:r>
              <a:rPr lang="en-US" smtClean="0"/>
              <a:t>/08/16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68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-609600" y="6416482"/>
            <a:ext cx="5421083" cy="365125"/>
          </a:xfrm>
        </p:spPr>
        <p:txBody>
          <a:bodyPr/>
          <a:lstStyle/>
          <a:p>
            <a:r>
              <a:rPr lang="en-US" dirty="0" err="1" smtClean="0"/>
              <a:t>mvicente@cern.ch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508124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15</a:t>
            </a:fld>
            <a:endParaRPr lang="en-US"/>
          </a:p>
        </p:txBody>
      </p:sp>
      <p:pic>
        <p:nvPicPr>
          <p:cNvPr id="7" name="Picture 6" descr="11465.jpeg"/>
          <p:cNvPicPr>
            <a:picLocks noChangeAspect="1"/>
          </p:cNvPicPr>
          <p:nvPr/>
        </p:nvPicPr>
        <p:blipFill rotWithShape="1">
          <a:blip r:embed="rId3">
            <a:alphaModFix amt="20000"/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3984" y="1507341"/>
            <a:ext cx="8550016" cy="226689"/>
          </a:xfrm>
          <a:prstGeom prst="rect">
            <a:avLst/>
          </a:prstGeom>
          <a:effectLst/>
        </p:spPr>
      </p:pic>
      <p:pic>
        <p:nvPicPr>
          <p:cNvPr id="17" name="Picture 9" descr="cer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0" y="6172200"/>
            <a:ext cx="685800" cy="596503"/>
          </a:xfrm>
          <a:prstGeom prst="rect">
            <a:avLst/>
          </a:prstGeom>
        </p:spPr>
      </p:pic>
      <p:pic>
        <p:nvPicPr>
          <p:cNvPr id="18" name="Picture 17" descr="ATLAS-Logo-Square-Blue-RGB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4379" y="76200"/>
            <a:ext cx="618900" cy="618900"/>
          </a:xfrm>
          <a:prstGeom prst="rect">
            <a:avLst/>
          </a:prstGeom>
        </p:spPr>
      </p:pic>
      <p:pic>
        <p:nvPicPr>
          <p:cNvPr id="19" name="Picture 16" descr="CLIC-Logo-Color-7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4765" y="657465"/>
            <a:ext cx="853835" cy="85383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36" y="6129412"/>
            <a:ext cx="660721" cy="653169"/>
          </a:xfrm>
          <a:prstGeom prst="rect">
            <a:avLst/>
          </a:prstGeom>
        </p:spPr>
      </p:pic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609600" y="157480"/>
            <a:ext cx="8153400" cy="1341120"/>
          </a:xfrm>
        </p:spPr>
        <p:txBody>
          <a:bodyPr>
            <a:normAutofit/>
          </a:bodyPr>
          <a:lstStyle/>
          <a:p>
            <a:r>
              <a:rPr lang="en-US" b="1" dirty="0" smtClean="0"/>
              <a:t>Effect </a:t>
            </a:r>
            <a:r>
              <a:rPr lang="en-US" b="1" dirty="0" smtClean="0"/>
              <a:t>of </a:t>
            </a:r>
            <a:r>
              <a:rPr lang="en-US" b="1" dirty="0" smtClean="0"/>
              <a:t>Y-direction Misalignment</a:t>
            </a:r>
            <a:br>
              <a:rPr lang="en-US" b="1" dirty="0" smtClean="0"/>
            </a:br>
            <a:r>
              <a:rPr lang="en-US" sz="2800" b="1" dirty="0" smtClean="0"/>
              <a:t> </a:t>
            </a: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  <a:t>Cross Pixel Coupling</a:t>
            </a:r>
            <a:endParaRPr lang="en-US" sz="3600" baseline="300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6989" y="1752600"/>
            <a:ext cx="6870023" cy="4212276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6981" y="5798468"/>
            <a:ext cx="413235" cy="625041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8371" y="5791200"/>
            <a:ext cx="440229" cy="639577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2600" y="5798468"/>
            <a:ext cx="413235" cy="625041"/>
          </a:xfrm>
          <a:prstGeom prst="rect">
            <a:avLst/>
          </a:prstGeom>
        </p:spPr>
      </p:pic>
      <p:sp>
        <p:nvSpPr>
          <p:cNvPr id="15" name="Date Placeholder 2"/>
          <p:cNvSpPr>
            <a:spLocks noGrp="1"/>
          </p:cNvSpPr>
          <p:nvPr>
            <p:ph type="dt" sz="half" idx="10"/>
          </p:nvPr>
        </p:nvSpPr>
        <p:spPr>
          <a:xfrm>
            <a:off x="4876795" y="6416675"/>
            <a:ext cx="2667000" cy="365125"/>
          </a:xfrm>
        </p:spPr>
        <p:txBody>
          <a:bodyPr/>
          <a:lstStyle/>
          <a:p>
            <a:r>
              <a:rPr lang="en-US" smtClean="0"/>
              <a:t>19</a:t>
            </a:r>
            <a:r>
              <a:rPr lang="en-US" smtClean="0"/>
              <a:t>/08/16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206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-609600" y="6416482"/>
            <a:ext cx="5421083" cy="365125"/>
          </a:xfrm>
        </p:spPr>
        <p:txBody>
          <a:bodyPr/>
          <a:lstStyle/>
          <a:p>
            <a:r>
              <a:rPr lang="en-US" dirty="0" err="1" smtClean="0"/>
              <a:t>mvicente@cern.ch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508124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16</a:t>
            </a:fld>
            <a:endParaRPr lang="en-US"/>
          </a:p>
        </p:txBody>
      </p:sp>
      <p:pic>
        <p:nvPicPr>
          <p:cNvPr id="7" name="Picture 6" descr="11465.jpeg"/>
          <p:cNvPicPr>
            <a:picLocks noChangeAspect="1"/>
          </p:cNvPicPr>
          <p:nvPr/>
        </p:nvPicPr>
        <p:blipFill rotWithShape="1">
          <a:blip r:embed="rId3">
            <a:alphaModFix amt="20000"/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3984" y="1507341"/>
            <a:ext cx="8550016" cy="226689"/>
          </a:xfrm>
          <a:prstGeom prst="rect">
            <a:avLst/>
          </a:prstGeom>
          <a:effectLst/>
        </p:spPr>
      </p:pic>
      <p:pic>
        <p:nvPicPr>
          <p:cNvPr id="17" name="Picture 9" descr="cer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0" y="6172200"/>
            <a:ext cx="685800" cy="596503"/>
          </a:xfrm>
          <a:prstGeom prst="rect">
            <a:avLst/>
          </a:prstGeom>
        </p:spPr>
      </p:pic>
      <p:pic>
        <p:nvPicPr>
          <p:cNvPr id="18" name="Picture 17" descr="ATLAS-Logo-Square-Blue-RGB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4379" y="76200"/>
            <a:ext cx="618900" cy="618900"/>
          </a:xfrm>
          <a:prstGeom prst="rect">
            <a:avLst/>
          </a:prstGeom>
        </p:spPr>
      </p:pic>
      <p:pic>
        <p:nvPicPr>
          <p:cNvPr id="19" name="Picture 16" descr="CLIC-Logo-Color-7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4765" y="657465"/>
            <a:ext cx="853835" cy="85383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36" y="6129412"/>
            <a:ext cx="660721" cy="653169"/>
          </a:xfrm>
          <a:prstGeom prst="rect">
            <a:avLst/>
          </a:prstGeom>
        </p:spPr>
      </p:pic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609600" y="157480"/>
            <a:ext cx="8153400" cy="1341120"/>
          </a:xfrm>
        </p:spPr>
        <p:txBody>
          <a:bodyPr>
            <a:normAutofit/>
          </a:bodyPr>
          <a:lstStyle/>
          <a:p>
            <a:r>
              <a:rPr lang="en-US" b="1" dirty="0" smtClean="0"/>
              <a:t>Effect on Y-direction Misalignment</a:t>
            </a:r>
            <a:br>
              <a:rPr lang="en-US" b="1" dirty="0" smtClean="0"/>
            </a:br>
            <a:r>
              <a:rPr lang="en-US" sz="2800" b="1" dirty="0" smtClean="0"/>
              <a:t> </a:t>
            </a: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  <a:t>Cross Pixel Coupling </a:t>
            </a:r>
            <a:r>
              <a:rPr lang="en-US" sz="3600" b="1" dirty="0" smtClean="0">
                <a:solidFill>
                  <a:schemeClr val="bg1">
                    <a:lumMod val="50000"/>
                  </a:schemeClr>
                </a:solidFill>
              </a:rPr>
              <a:t>(PRELIMINARY!)</a:t>
            </a:r>
            <a:endParaRPr lang="en-US" sz="3600" b="1" baseline="300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6989" y="1752600"/>
            <a:ext cx="6870023" cy="4212276"/>
          </a:xfrm>
          <a:prstGeom prst="rect">
            <a:avLst/>
          </a:prstGeom>
        </p:spPr>
      </p:pic>
      <p:pic>
        <p:nvPicPr>
          <p:cNvPr id="23" name="Imagem 22"/>
          <p:cNvPicPr>
            <a:picLocks noChangeAspect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45357" y="2544417"/>
            <a:ext cx="1020417" cy="914400"/>
          </a:xfrm>
          <a:prstGeom prst="rect">
            <a:avLst/>
          </a:prstGeom>
        </p:spPr>
      </p:pic>
      <p:pic>
        <p:nvPicPr>
          <p:cNvPr id="24" name="Imagem 23"/>
          <p:cNvPicPr>
            <a:picLocks noChangeAspect="1"/>
          </p:cNvPicPr>
          <p:nvPr/>
        </p:nvPicPr>
        <p:blipFill rotWithShape="1"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-55" t="-108" r="57" b="85"/>
          <a:stretch/>
        </p:blipFill>
        <p:spPr>
          <a:xfrm>
            <a:off x="1136989" y="1753200"/>
            <a:ext cx="6870023" cy="4213250"/>
          </a:xfrm>
          <a:prstGeom prst="rect">
            <a:avLst/>
          </a:prstGeom>
        </p:spPr>
      </p:pic>
      <p:pic>
        <p:nvPicPr>
          <p:cNvPr id="25" name="Imagem 24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93907" y="2847583"/>
            <a:ext cx="334027" cy="613776"/>
          </a:xfrm>
          <a:prstGeom prst="rect">
            <a:avLst/>
          </a:prstGeom>
        </p:spPr>
      </p:pic>
      <p:pic>
        <p:nvPicPr>
          <p:cNvPr id="15" name="Imagem 14"/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36395" y="3001617"/>
            <a:ext cx="4607168" cy="2288445"/>
          </a:xfrm>
          <a:prstGeom prst="rect">
            <a:avLst/>
          </a:prstGeom>
        </p:spPr>
      </p:pic>
      <p:pic>
        <p:nvPicPr>
          <p:cNvPr id="26" name="Imagem 25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900000" flipV="1">
            <a:off x="1267113" y="3065112"/>
            <a:ext cx="1012439" cy="787409"/>
          </a:xfrm>
          <a:prstGeom prst="rect">
            <a:avLst/>
          </a:prstGeom>
        </p:spPr>
      </p:pic>
      <p:pic>
        <p:nvPicPr>
          <p:cNvPr id="27" name="Imagem 2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333999" y="4693757"/>
            <a:ext cx="1203979" cy="596305"/>
          </a:xfrm>
          <a:prstGeom prst="rect">
            <a:avLst/>
          </a:prstGeom>
        </p:spPr>
      </p:pic>
      <p:sp>
        <p:nvSpPr>
          <p:cNvPr id="21" name="Date Placeholder 2"/>
          <p:cNvSpPr>
            <a:spLocks noGrp="1"/>
          </p:cNvSpPr>
          <p:nvPr>
            <p:ph type="dt" sz="half" idx="10"/>
          </p:nvPr>
        </p:nvSpPr>
        <p:spPr>
          <a:xfrm>
            <a:off x="4876795" y="6416675"/>
            <a:ext cx="2667000" cy="365125"/>
          </a:xfrm>
        </p:spPr>
        <p:txBody>
          <a:bodyPr/>
          <a:lstStyle/>
          <a:p>
            <a:r>
              <a:rPr lang="en-US" smtClean="0"/>
              <a:t>19</a:t>
            </a:r>
            <a:r>
              <a:rPr lang="en-US" smtClean="0"/>
              <a:t>/08/16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4703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-609600" y="6416482"/>
            <a:ext cx="5421083" cy="365125"/>
          </a:xfrm>
        </p:spPr>
        <p:txBody>
          <a:bodyPr/>
          <a:lstStyle/>
          <a:p>
            <a:r>
              <a:rPr lang="en-US" dirty="0" err="1" smtClean="0"/>
              <a:t>mvicente@cern.ch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508124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17</a:t>
            </a:fld>
            <a:endParaRPr lang="en-US"/>
          </a:p>
        </p:txBody>
      </p:sp>
      <p:pic>
        <p:nvPicPr>
          <p:cNvPr id="7" name="Picture 6" descr="11465.jpeg"/>
          <p:cNvPicPr>
            <a:picLocks noChangeAspect="1"/>
          </p:cNvPicPr>
          <p:nvPr/>
        </p:nvPicPr>
        <p:blipFill rotWithShape="1">
          <a:blip r:embed="rId3">
            <a:alphaModFix amt="20000"/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3984" y="1507341"/>
            <a:ext cx="8550016" cy="226689"/>
          </a:xfrm>
          <a:prstGeom prst="rect">
            <a:avLst/>
          </a:prstGeom>
          <a:effectLst/>
        </p:spPr>
      </p:pic>
      <p:pic>
        <p:nvPicPr>
          <p:cNvPr id="17" name="Picture 9" descr="cer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0" y="6172200"/>
            <a:ext cx="685800" cy="596503"/>
          </a:xfrm>
          <a:prstGeom prst="rect">
            <a:avLst/>
          </a:prstGeom>
        </p:spPr>
      </p:pic>
      <p:pic>
        <p:nvPicPr>
          <p:cNvPr id="18" name="Picture 17" descr="ATLAS-Logo-Square-Blue-RGB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4379" y="76200"/>
            <a:ext cx="618900" cy="618900"/>
          </a:xfrm>
          <a:prstGeom prst="rect">
            <a:avLst/>
          </a:prstGeom>
        </p:spPr>
      </p:pic>
      <p:pic>
        <p:nvPicPr>
          <p:cNvPr id="19" name="Picture 16" descr="CLIC-Logo-Color-7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4765" y="657465"/>
            <a:ext cx="853835" cy="85383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36" y="6129412"/>
            <a:ext cx="660721" cy="653169"/>
          </a:xfrm>
          <a:prstGeom prst="rect">
            <a:avLst/>
          </a:prstGeom>
        </p:spPr>
      </p:pic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609600" y="157480"/>
            <a:ext cx="8153400" cy="1341120"/>
          </a:xfrm>
        </p:spPr>
        <p:txBody>
          <a:bodyPr>
            <a:normAutofit/>
          </a:bodyPr>
          <a:lstStyle/>
          <a:p>
            <a:r>
              <a:rPr lang="en-US" b="1" dirty="0" smtClean="0"/>
              <a:t>5x5 Matrix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800" b="1" dirty="0" smtClean="0"/>
              <a:t> </a:t>
            </a: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  <a:t>Checking 3x3 central pixels</a:t>
            </a:r>
            <a:endParaRPr lang="en-US" sz="3600" baseline="30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Content Placeholder 5"/>
          <p:cNvSpPr txBox="1">
            <a:spLocks/>
          </p:cNvSpPr>
          <p:nvPr/>
        </p:nvSpPr>
        <p:spPr>
          <a:xfrm>
            <a:off x="661679" y="2163928"/>
            <a:ext cx="5021039" cy="436197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en-US" sz="2000" dirty="0" smtClean="0"/>
          </a:p>
        </p:txBody>
      </p:sp>
      <p:sp>
        <p:nvSpPr>
          <p:cNvPr id="22" name="Date Placeholder 2"/>
          <p:cNvSpPr>
            <a:spLocks noGrp="1"/>
          </p:cNvSpPr>
          <p:nvPr>
            <p:ph type="dt" sz="half" idx="10"/>
          </p:nvPr>
        </p:nvSpPr>
        <p:spPr>
          <a:xfrm>
            <a:off x="4876795" y="6416675"/>
            <a:ext cx="2667000" cy="365125"/>
          </a:xfrm>
        </p:spPr>
        <p:txBody>
          <a:bodyPr/>
          <a:lstStyle/>
          <a:p>
            <a:r>
              <a:rPr lang="en-US" smtClean="0"/>
              <a:t>19</a:t>
            </a:r>
            <a:r>
              <a:rPr lang="en-US" smtClean="0"/>
              <a:t>/08/16</a:t>
            </a:r>
            <a:endParaRPr lang="en-US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37" y="1981200"/>
            <a:ext cx="8312727" cy="3983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82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-609600" y="6416482"/>
            <a:ext cx="5421083" cy="365125"/>
          </a:xfrm>
        </p:spPr>
        <p:txBody>
          <a:bodyPr/>
          <a:lstStyle/>
          <a:p>
            <a:r>
              <a:rPr lang="en-US" dirty="0" err="1" smtClean="0"/>
              <a:t>mvicente@cern.ch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508124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18</a:t>
            </a:fld>
            <a:endParaRPr lang="en-US"/>
          </a:p>
        </p:txBody>
      </p:sp>
      <p:pic>
        <p:nvPicPr>
          <p:cNvPr id="7" name="Picture 6" descr="11465.jpeg"/>
          <p:cNvPicPr>
            <a:picLocks noChangeAspect="1"/>
          </p:cNvPicPr>
          <p:nvPr/>
        </p:nvPicPr>
        <p:blipFill rotWithShape="1">
          <a:blip r:embed="rId3">
            <a:alphaModFix amt="20000"/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3984" y="1507341"/>
            <a:ext cx="8550016" cy="226689"/>
          </a:xfrm>
          <a:prstGeom prst="rect">
            <a:avLst/>
          </a:prstGeom>
          <a:effectLst/>
        </p:spPr>
      </p:pic>
      <p:pic>
        <p:nvPicPr>
          <p:cNvPr id="17" name="Picture 9" descr="cer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0" y="6172200"/>
            <a:ext cx="685800" cy="596503"/>
          </a:xfrm>
          <a:prstGeom prst="rect">
            <a:avLst/>
          </a:prstGeom>
        </p:spPr>
      </p:pic>
      <p:pic>
        <p:nvPicPr>
          <p:cNvPr id="18" name="Picture 17" descr="ATLAS-Logo-Square-Blue-RGB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4379" y="76200"/>
            <a:ext cx="618900" cy="618900"/>
          </a:xfrm>
          <a:prstGeom prst="rect">
            <a:avLst/>
          </a:prstGeom>
        </p:spPr>
      </p:pic>
      <p:pic>
        <p:nvPicPr>
          <p:cNvPr id="19" name="Picture 16" descr="CLIC-Logo-Color-7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4765" y="657465"/>
            <a:ext cx="853835" cy="85383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36" y="6129412"/>
            <a:ext cx="660721" cy="653169"/>
          </a:xfrm>
          <a:prstGeom prst="rect">
            <a:avLst/>
          </a:prstGeom>
        </p:spPr>
      </p:pic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609600" y="157480"/>
            <a:ext cx="8153400" cy="1341120"/>
          </a:xfrm>
        </p:spPr>
        <p:txBody>
          <a:bodyPr>
            <a:normAutofit/>
          </a:bodyPr>
          <a:lstStyle/>
          <a:p>
            <a:r>
              <a:rPr lang="en-US" b="1" dirty="0" smtClean="0"/>
              <a:t>5x5 Matrix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800" b="1" dirty="0" smtClean="0"/>
              <a:t> </a:t>
            </a: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  <a:t>Checking 3x3 central pixels</a:t>
            </a:r>
            <a:endParaRPr lang="en-US" sz="3600" baseline="30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Content Placeholder 5"/>
          <p:cNvSpPr txBox="1">
            <a:spLocks/>
          </p:cNvSpPr>
          <p:nvPr/>
        </p:nvSpPr>
        <p:spPr>
          <a:xfrm>
            <a:off x="661679" y="2163928"/>
            <a:ext cx="5021039" cy="436197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en-US" sz="2000" dirty="0" smtClean="0"/>
          </a:p>
        </p:txBody>
      </p:sp>
      <p:sp>
        <p:nvSpPr>
          <p:cNvPr id="22" name="Date Placeholder 2"/>
          <p:cNvSpPr>
            <a:spLocks noGrp="1"/>
          </p:cNvSpPr>
          <p:nvPr>
            <p:ph type="dt" sz="half" idx="10"/>
          </p:nvPr>
        </p:nvSpPr>
        <p:spPr>
          <a:xfrm>
            <a:off x="4876795" y="6416675"/>
            <a:ext cx="2667000" cy="365125"/>
          </a:xfrm>
        </p:spPr>
        <p:txBody>
          <a:bodyPr/>
          <a:lstStyle/>
          <a:p>
            <a:r>
              <a:rPr lang="en-US" smtClean="0"/>
              <a:t>19</a:t>
            </a:r>
            <a:r>
              <a:rPr lang="en-US" smtClean="0"/>
              <a:t>/08/16</a:t>
            </a:r>
            <a:endParaRPr lang="en-US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405" y="1981200"/>
            <a:ext cx="8273190" cy="3983388"/>
          </a:xfrm>
          <a:prstGeom prst="rect">
            <a:avLst/>
          </a:prstGeom>
        </p:spPr>
      </p:pic>
      <p:sp>
        <p:nvSpPr>
          <p:cNvPr id="13" name="Forma Livre 12"/>
          <p:cNvSpPr/>
          <p:nvPr/>
        </p:nvSpPr>
        <p:spPr>
          <a:xfrm>
            <a:off x="2289153" y="2707990"/>
            <a:ext cx="3861501" cy="1699523"/>
          </a:xfrm>
          <a:custGeom>
            <a:avLst/>
            <a:gdLst>
              <a:gd name="connsiteX0" fmla="*/ 0 w 3510455"/>
              <a:gd name="connsiteY0" fmla="*/ 840828 h 1545021"/>
              <a:gd name="connsiteX1" fmla="*/ 1650124 w 3510455"/>
              <a:gd name="connsiteY1" fmla="*/ 0 h 1545021"/>
              <a:gd name="connsiteX2" fmla="*/ 3510455 w 3510455"/>
              <a:gd name="connsiteY2" fmla="*/ 693683 h 1545021"/>
              <a:gd name="connsiteX3" fmla="*/ 1839310 w 3510455"/>
              <a:gd name="connsiteY3" fmla="*/ 1545021 h 1545021"/>
              <a:gd name="connsiteX4" fmla="*/ 0 w 3510455"/>
              <a:gd name="connsiteY4" fmla="*/ 840828 h 1545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10455" h="1545021">
                <a:moveTo>
                  <a:pt x="0" y="840828"/>
                </a:moveTo>
                <a:lnTo>
                  <a:pt x="1650124" y="0"/>
                </a:lnTo>
                <a:lnTo>
                  <a:pt x="3510455" y="693683"/>
                </a:lnTo>
                <a:lnTo>
                  <a:pt x="1839310" y="1545021"/>
                </a:lnTo>
                <a:lnTo>
                  <a:pt x="0" y="840828"/>
                </a:ln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0518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-609600" y="6416482"/>
            <a:ext cx="5421083" cy="365125"/>
          </a:xfrm>
        </p:spPr>
        <p:txBody>
          <a:bodyPr/>
          <a:lstStyle/>
          <a:p>
            <a:r>
              <a:rPr lang="en-US" dirty="0" err="1" smtClean="0"/>
              <a:t>mvicente@cern.ch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508124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19</a:t>
            </a:fld>
            <a:endParaRPr lang="en-US"/>
          </a:p>
        </p:txBody>
      </p:sp>
      <p:pic>
        <p:nvPicPr>
          <p:cNvPr id="7" name="Picture 6" descr="11465.jpeg"/>
          <p:cNvPicPr>
            <a:picLocks noChangeAspect="1"/>
          </p:cNvPicPr>
          <p:nvPr/>
        </p:nvPicPr>
        <p:blipFill rotWithShape="1">
          <a:blip r:embed="rId3">
            <a:alphaModFix amt="20000"/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3984" y="1507341"/>
            <a:ext cx="8550016" cy="226689"/>
          </a:xfrm>
          <a:prstGeom prst="rect">
            <a:avLst/>
          </a:prstGeom>
          <a:effectLst/>
        </p:spPr>
      </p:pic>
      <p:pic>
        <p:nvPicPr>
          <p:cNvPr id="17" name="Picture 9" descr="cer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0" y="6172200"/>
            <a:ext cx="685800" cy="596503"/>
          </a:xfrm>
          <a:prstGeom prst="rect">
            <a:avLst/>
          </a:prstGeom>
        </p:spPr>
      </p:pic>
      <p:pic>
        <p:nvPicPr>
          <p:cNvPr id="18" name="Picture 17" descr="ATLAS-Logo-Square-Blue-RGB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4379" y="76200"/>
            <a:ext cx="618900" cy="618900"/>
          </a:xfrm>
          <a:prstGeom prst="rect">
            <a:avLst/>
          </a:prstGeom>
        </p:spPr>
      </p:pic>
      <p:pic>
        <p:nvPicPr>
          <p:cNvPr id="19" name="Picture 16" descr="CLIC-Logo-Color-7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4765" y="657465"/>
            <a:ext cx="853835" cy="85383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36" y="6129412"/>
            <a:ext cx="660721" cy="653169"/>
          </a:xfrm>
          <a:prstGeom prst="rect">
            <a:avLst/>
          </a:prstGeom>
        </p:spPr>
      </p:pic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609600" y="157480"/>
            <a:ext cx="8153400" cy="1341120"/>
          </a:xfrm>
        </p:spPr>
        <p:txBody>
          <a:bodyPr>
            <a:normAutofit/>
          </a:bodyPr>
          <a:lstStyle/>
          <a:p>
            <a:r>
              <a:rPr lang="en-US" b="1" dirty="0" smtClean="0"/>
              <a:t>5x5 Matrix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800" b="1" dirty="0" smtClean="0"/>
              <a:t> </a:t>
            </a: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  <a:t>Checking 3x3 central pixels</a:t>
            </a:r>
            <a:endParaRPr lang="en-US" sz="3600" baseline="30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Content Placeholder 5"/>
          <p:cNvSpPr txBox="1">
            <a:spLocks/>
          </p:cNvSpPr>
          <p:nvPr/>
        </p:nvSpPr>
        <p:spPr>
          <a:xfrm>
            <a:off x="661679" y="2163928"/>
            <a:ext cx="5021039" cy="436197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en-US" sz="2000" dirty="0" smtClean="0"/>
          </a:p>
        </p:txBody>
      </p:sp>
      <p:sp>
        <p:nvSpPr>
          <p:cNvPr id="22" name="Date Placeholder 2"/>
          <p:cNvSpPr>
            <a:spLocks noGrp="1"/>
          </p:cNvSpPr>
          <p:nvPr>
            <p:ph type="dt" sz="half" idx="10"/>
          </p:nvPr>
        </p:nvSpPr>
        <p:spPr>
          <a:xfrm>
            <a:off x="4876795" y="6416675"/>
            <a:ext cx="2667000" cy="365125"/>
          </a:xfrm>
        </p:spPr>
        <p:txBody>
          <a:bodyPr/>
          <a:lstStyle/>
          <a:p>
            <a:r>
              <a:rPr lang="en-US" smtClean="0"/>
              <a:t>19</a:t>
            </a:r>
            <a:r>
              <a:rPr lang="en-US" smtClean="0"/>
              <a:t>/08/16</a:t>
            </a:r>
            <a:endParaRPr lang="en-US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19400"/>
            <a:ext cx="9144000" cy="2213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74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 smtClean="0"/>
              <a:t>Outline</a:t>
            </a:r>
            <a:endParaRPr lang="en-US" sz="3600" dirty="0">
              <a:solidFill>
                <a:srgbClr val="7F7F7F"/>
              </a:solidFill>
            </a:endParaRPr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-609600" y="6416482"/>
            <a:ext cx="5421083" cy="365125"/>
          </a:xfrm>
        </p:spPr>
        <p:txBody>
          <a:bodyPr/>
          <a:lstStyle/>
          <a:p>
            <a:r>
              <a:rPr lang="en-US" dirty="0" err="1" smtClean="0"/>
              <a:t>mvicente@cern.ch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508124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2</a:t>
            </a:fld>
            <a:endParaRPr lang="en-US"/>
          </a:p>
        </p:txBody>
      </p:sp>
      <p:pic>
        <p:nvPicPr>
          <p:cNvPr id="7" name="Picture 6" descr="11465.jpeg"/>
          <p:cNvPicPr>
            <a:picLocks noChangeAspect="1"/>
          </p:cNvPicPr>
          <p:nvPr/>
        </p:nvPicPr>
        <p:blipFill rotWithShape="1">
          <a:blip r:embed="rId3">
            <a:alphaModFix amt="20000"/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3984" y="1507341"/>
            <a:ext cx="8550016" cy="226689"/>
          </a:xfrm>
          <a:prstGeom prst="rect">
            <a:avLst/>
          </a:prstGeom>
          <a:effectLst/>
        </p:spPr>
      </p:pic>
      <p:sp>
        <p:nvSpPr>
          <p:cNvPr id="15" name="Content Placeholder 5"/>
          <p:cNvSpPr txBox="1">
            <a:spLocks/>
          </p:cNvSpPr>
          <p:nvPr/>
        </p:nvSpPr>
        <p:spPr>
          <a:xfrm>
            <a:off x="727639" y="2286000"/>
            <a:ext cx="4149155" cy="436197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2000" dirty="0"/>
              <a:t>Flip-chip alignment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(SET29 sample)</a:t>
            </a:r>
          </a:p>
          <a:p>
            <a:pPr lvl="1"/>
            <a:r>
              <a:rPr lang="en-US" sz="1700" dirty="0"/>
              <a:t>Alignment offset</a:t>
            </a:r>
          </a:p>
          <a:p>
            <a:pPr lvl="1"/>
            <a:r>
              <a:rPr lang="en-US" sz="1700" dirty="0"/>
              <a:t>Lens distortion</a:t>
            </a:r>
          </a:p>
          <a:p>
            <a:pPr lvl="2"/>
            <a:r>
              <a:rPr lang="en-US" sz="1400" dirty="0"/>
              <a:t>Effort to correct the distortion</a:t>
            </a:r>
          </a:p>
          <a:p>
            <a:r>
              <a:rPr lang="en-US" sz="1900" dirty="0" smtClean="0"/>
              <a:t>Pixel </a:t>
            </a:r>
            <a:r>
              <a:rPr lang="en-US" sz="1900" dirty="0" smtClean="0"/>
              <a:t>Coupling Simulation</a:t>
            </a:r>
          </a:p>
          <a:p>
            <a:pPr lvl="1"/>
            <a:r>
              <a:rPr lang="en-US" sz="1600" dirty="0" smtClean="0"/>
              <a:t>Possible </a:t>
            </a:r>
            <a:r>
              <a:rPr lang="en-US" sz="1600" dirty="0" smtClean="0"/>
              <a:t>(</a:t>
            </a:r>
            <a:r>
              <a:rPr lang="en-US" sz="1600" dirty="0" err="1" smtClean="0"/>
              <a:t>m</a:t>
            </a:r>
            <a:r>
              <a:rPr lang="en-US" sz="1600" dirty="0" err="1" smtClean="0"/>
              <a:t>is</a:t>
            </a:r>
            <a:r>
              <a:rPr lang="en-US" sz="1600" dirty="0" smtClean="0"/>
              <a:t>)alignments</a:t>
            </a:r>
            <a:endParaRPr lang="en-US" sz="1600" dirty="0"/>
          </a:p>
          <a:p>
            <a:pPr lvl="1"/>
            <a:r>
              <a:rPr lang="en-US" sz="1600" dirty="0" smtClean="0"/>
              <a:t>3D model used</a:t>
            </a:r>
          </a:p>
          <a:p>
            <a:pPr lvl="2"/>
            <a:r>
              <a:rPr lang="en-US" sz="1300" dirty="0" smtClean="0"/>
              <a:t>3x3 and 5x5 pixel matrix </a:t>
            </a:r>
            <a:endParaRPr lang="en-US" sz="1300" dirty="0"/>
          </a:p>
          <a:p>
            <a:pPr lvl="1"/>
            <a:r>
              <a:rPr lang="en-US" sz="1700" dirty="0" smtClean="0"/>
              <a:t>Misalignment effect</a:t>
            </a:r>
            <a:endParaRPr lang="en-US" sz="1400" dirty="0"/>
          </a:p>
          <a:p>
            <a:r>
              <a:rPr lang="en-US" sz="2000" dirty="0" smtClean="0"/>
              <a:t>Conclusions</a:t>
            </a:r>
            <a:endParaRPr lang="en-US" sz="2000" dirty="0" smtClean="0"/>
          </a:p>
        </p:txBody>
      </p:sp>
      <p:pic>
        <p:nvPicPr>
          <p:cNvPr id="17" name="Picture 9" descr="cer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0" y="6172200"/>
            <a:ext cx="685800" cy="596503"/>
          </a:xfrm>
          <a:prstGeom prst="rect">
            <a:avLst/>
          </a:prstGeom>
        </p:spPr>
      </p:pic>
      <p:pic>
        <p:nvPicPr>
          <p:cNvPr id="18" name="Picture 17" descr="ATLAS-Logo-Square-Blue-RGB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4379" y="76200"/>
            <a:ext cx="618900" cy="618900"/>
          </a:xfrm>
          <a:prstGeom prst="rect">
            <a:avLst/>
          </a:prstGeom>
        </p:spPr>
      </p:pic>
      <p:pic>
        <p:nvPicPr>
          <p:cNvPr id="19" name="Picture 16" descr="CLIC-Logo-Color-7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4765" y="657465"/>
            <a:ext cx="853835" cy="85383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36" y="6129412"/>
            <a:ext cx="660721" cy="65316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085519" y="5634335"/>
            <a:ext cx="29868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CLIXpix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and CCPDv3 pixels pads recognized </a:t>
            </a:r>
          </a:p>
          <a:p>
            <a:pPr algn="ctr"/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in the picture from the Flip-Chip machine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10"/>
          </p:nvPr>
        </p:nvSpPr>
        <p:spPr>
          <a:xfrm>
            <a:off x="4876795" y="6416675"/>
            <a:ext cx="2667000" cy="365125"/>
          </a:xfrm>
        </p:spPr>
        <p:txBody>
          <a:bodyPr/>
          <a:lstStyle/>
          <a:p>
            <a:r>
              <a:rPr lang="en-US" smtClean="0"/>
              <a:t>19</a:t>
            </a:r>
            <a:r>
              <a:rPr lang="en-US" smtClean="0"/>
              <a:t>/08/16</a:t>
            </a:r>
            <a:endParaRPr lang="en-US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8282" y="2346830"/>
            <a:ext cx="3301318" cy="3280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600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m 2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17" b="27099"/>
          <a:stretch/>
        </p:blipFill>
        <p:spPr>
          <a:xfrm>
            <a:off x="1143000" y="1818231"/>
            <a:ext cx="6795025" cy="1534569"/>
          </a:xfrm>
          <a:prstGeom prst="rect">
            <a:avLst/>
          </a:prstGeom>
        </p:spPr>
      </p:pic>
      <p:pic>
        <p:nvPicPr>
          <p:cNvPr id="24" name="Imagem 2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212" b="27100"/>
          <a:stretch/>
        </p:blipFill>
        <p:spPr>
          <a:xfrm>
            <a:off x="1143000" y="3326897"/>
            <a:ext cx="6795025" cy="1583284"/>
          </a:xfrm>
          <a:prstGeom prst="rect">
            <a:avLst/>
          </a:prstGeom>
        </p:spPr>
      </p:pic>
      <p:pic>
        <p:nvPicPr>
          <p:cNvPr id="26" name="Imagem 2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39" b="27099"/>
          <a:stretch/>
        </p:blipFill>
        <p:spPr>
          <a:xfrm>
            <a:off x="1143000" y="4884278"/>
            <a:ext cx="6795025" cy="1592722"/>
          </a:xfrm>
          <a:prstGeom prst="rect">
            <a:avLst/>
          </a:prstGeom>
        </p:spPr>
      </p:pic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-609600" y="6416482"/>
            <a:ext cx="5421083" cy="365125"/>
          </a:xfrm>
        </p:spPr>
        <p:txBody>
          <a:bodyPr/>
          <a:lstStyle/>
          <a:p>
            <a:r>
              <a:rPr lang="en-US" dirty="0" err="1" smtClean="0"/>
              <a:t>mvicente@cern.ch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508124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20</a:t>
            </a:fld>
            <a:endParaRPr lang="en-US"/>
          </a:p>
        </p:txBody>
      </p:sp>
      <p:pic>
        <p:nvPicPr>
          <p:cNvPr id="7" name="Picture 6" descr="11465.jpeg"/>
          <p:cNvPicPr>
            <a:picLocks noChangeAspect="1"/>
          </p:cNvPicPr>
          <p:nvPr/>
        </p:nvPicPr>
        <p:blipFill rotWithShape="1">
          <a:blip r:embed="rId6">
            <a:alphaModFix amt="20000"/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3984" y="1507341"/>
            <a:ext cx="8550016" cy="226689"/>
          </a:xfrm>
          <a:prstGeom prst="rect">
            <a:avLst/>
          </a:prstGeom>
          <a:effectLst/>
        </p:spPr>
      </p:pic>
      <p:pic>
        <p:nvPicPr>
          <p:cNvPr id="17" name="Picture 9" descr="cern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0" y="6172200"/>
            <a:ext cx="685800" cy="596503"/>
          </a:xfrm>
          <a:prstGeom prst="rect">
            <a:avLst/>
          </a:prstGeom>
        </p:spPr>
      </p:pic>
      <p:pic>
        <p:nvPicPr>
          <p:cNvPr id="18" name="Picture 17" descr="ATLAS-Logo-Square-Blue-RGB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4379" y="76200"/>
            <a:ext cx="618900" cy="618900"/>
          </a:xfrm>
          <a:prstGeom prst="rect">
            <a:avLst/>
          </a:prstGeom>
        </p:spPr>
      </p:pic>
      <p:pic>
        <p:nvPicPr>
          <p:cNvPr id="19" name="Picture 16" descr="CLIC-Logo-Color-72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4765" y="657465"/>
            <a:ext cx="853835" cy="85383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36" y="6129412"/>
            <a:ext cx="660721" cy="653169"/>
          </a:xfrm>
          <a:prstGeom prst="rect">
            <a:avLst/>
          </a:prstGeom>
        </p:spPr>
      </p:pic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609600" y="157480"/>
            <a:ext cx="8153400" cy="1341120"/>
          </a:xfrm>
        </p:spPr>
        <p:txBody>
          <a:bodyPr>
            <a:normAutofit/>
          </a:bodyPr>
          <a:lstStyle/>
          <a:p>
            <a:r>
              <a:rPr lang="en-US" b="1" dirty="0" smtClean="0"/>
              <a:t>5x5 Matrix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800" b="1" dirty="0" smtClean="0"/>
              <a:t> </a:t>
            </a: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  <a:t>Checking 3x3 central pixels</a:t>
            </a:r>
            <a:endParaRPr lang="en-US" sz="3600" baseline="30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Content Placeholder 5"/>
          <p:cNvSpPr txBox="1">
            <a:spLocks/>
          </p:cNvSpPr>
          <p:nvPr/>
        </p:nvSpPr>
        <p:spPr>
          <a:xfrm>
            <a:off x="661679" y="2163928"/>
            <a:ext cx="5021039" cy="436197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en-US" sz="2000" dirty="0" smtClean="0"/>
          </a:p>
        </p:txBody>
      </p:sp>
      <p:sp>
        <p:nvSpPr>
          <p:cNvPr id="22" name="Date Placeholder 2"/>
          <p:cNvSpPr>
            <a:spLocks noGrp="1"/>
          </p:cNvSpPr>
          <p:nvPr>
            <p:ph type="dt" sz="half" idx="10"/>
          </p:nvPr>
        </p:nvSpPr>
        <p:spPr>
          <a:xfrm>
            <a:off x="4876795" y="6416675"/>
            <a:ext cx="2667000" cy="365125"/>
          </a:xfrm>
        </p:spPr>
        <p:txBody>
          <a:bodyPr/>
          <a:lstStyle/>
          <a:p>
            <a:r>
              <a:rPr lang="en-US" smtClean="0"/>
              <a:t>19</a:t>
            </a:r>
            <a:r>
              <a:rPr lang="en-US" smtClean="0"/>
              <a:t>/08/16</a:t>
            </a:r>
            <a:endParaRPr lang="en-US" dirty="0"/>
          </a:p>
        </p:txBody>
      </p:sp>
      <p:sp>
        <p:nvSpPr>
          <p:cNvPr id="9" name="CaixaDeTexto 8"/>
          <p:cNvSpPr txBox="1"/>
          <p:nvPr/>
        </p:nvSpPr>
        <p:spPr>
          <a:xfrm>
            <a:off x="1147317" y="1916668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13 um</a:t>
            </a: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1249108" y="3440668"/>
            <a:ext cx="630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0 um</a:t>
            </a: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1185789" y="5040868"/>
            <a:ext cx="833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-13 um</a:t>
            </a:r>
            <a:endParaRPr lang="pt-B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244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-609600" y="6416482"/>
            <a:ext cx="5421083" cy="365125"/>
          </a:xfrm>
        </p:spPr>
        <p:txBody>
          <a:bodyPr/>
          <a:lstStyle/>
          <a:p>
            <a:r>
              <a:rPr lang="en-US" dirty="0" err="1" smtClean="0"/>
              <a:t>mvicente@cern.ch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508124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21</a:t>
            </a:fld>
            <a:endParaRPr lang="en-US"/>
          </a:p>
        </p:txBody>
      </p:sp>
      <p:pic>
        <p:nvPicPr>
          <p:cNvPr id="7" name="Picture 6" descr="11465.jpeg"/>
          <p:cNvPicPr>
            <a:picLocks noChangeAspect="1"/>
          </p:cNvPicPr>
          <p:nvPr/>
        </p:nvPicPr>
        <p:blipFill rotWithShape="1">
          <a:blip r:embed="rId3">
            <a:alphaModFix amt="20000"/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3984" y="1507341"/>
            <a:ext cx="8550016" cy="226689"/>
          </a:xfrm>
          <a:prstGeom prst="rect">
            <a:avLst/>
          </a:prstGeom>
          <a:effectLst/>
        </p:spPr>
      </p:pic>
      <p:pic>
        <p:nvPicPr>
          <p:cNvPr id="17" name="Picture 9" descr="cer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0" y="6172200"/>
            <a:ext cx="685800" cy="596503"/>
          </a:xfrm>
          <a:prstGeom prst="rect">
            <a:avLst/>
          </a:prstGeom>
        </p:spPr>
      </p:pic>
      <p:pic>
        <p:nvPicPr>
          <p:cNvPr id="18" name="Picture 17" descr="ATLAS-Logo-Square-Blue-RGB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4379" y="76200"/>
            <a:ext cx="618900" cy="618900"/>
          </a:xfrm>
          <a:prstGeom prst="rect">
            <a:avLst/>
          </a:prstGeom>
        </p:spPr>
      </p:pic>
      <p:pic>
        <p:nvPicPr>
          <p:cNvPr id="19" name="Picture 16" descr="CLIC-Logo-Color-7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4765" y="657465"/>
            <a:ext cx="853835" cy="85383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36" y="6129412"/>
            <a:ext cx="660721" cy="653169"/>
          </a:xfrm>
          <a:prstGeom prst="rect">
            <a:avLst/>
          </a:prstGeom>
        </p:spPr>
      </p:pic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609600" y="157480"/>
            <a:ext cx="8153400" cy="1341120"/>
          </a:xfrm>
        </p:spPr>
        <p:txBody>
          <a:bodyPr>
            <a:normAutofit/>
          </a:bodyPr>
          <a:lstStyle/>
          <a:p>
            <a:r>
              <a:rPr lang="en-US" b="1" dirty="0" smtClean="0"/>
              <a:t>Effect on Y-direction Misalignment</a:t>
            </a:r>
            <a:br>
              <a:rPr lang="en-US" b="1" dirty="0" smtClean="0"/>
            </a:br>
            <a:r>
              <a:rPr lang="en-US" sz="2800" b="1" dirty="0" smtClean="0"/>
              <a:t> </a:t>
            </a: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  <a:t>Cross Pixel Coupling</a:t>
            </a:r>
            <a:endParaRPr lang="en-US" sz="3600" baseline="300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2" y="1872458"/>
            <a:ext cx="7010398" cy="3972558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6981" y="5692291"/>
            <a:ext cx="413235" cy="625041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8371" y="5685023"/>
            <a:ext cx="440229" cy="639577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2600" y="5692291"/>
            <a:ext cx="413235" cy="625041"/>
          </a:xfrm>
          <a:prstGeom prst="rect">
            <a:avLst/>
          </a:prstGeom>
        </p:spPr>
      </p:pic>
      <p:sp>
        <p:nvSpPr>
          <p:cNvPr id="15" name="Date Placeholder 2"/>
          <p:cNvSpPr>
            <a:spLocks noGrp="1"/>
          </p:cNvSpPr>
          <p:nvPr>
            <p:ph type="dt" sz="half" idx="10"/>
          </p:nvPr>
        </p:nvSpPr>
        <p:spPr>
          <a:xfrm>
            <a:off x="4876795" y="6416675"/>
            <a:ext cx="2667000" cy="365125"/>
          </a:xfrm>
        </p:spPr>
        <p:txBody>
          <a:bodyPr/>
          <a:lstStyle/>
          <a:p>
            <a:r>
              <a:rPr lang="en-US" smtClean="0"/>
              <a:t>19</a:t>
            </a:r>
            <a:r>
              <a:rPr lang="en-US" smtClean="0"/>
              <a:t>/08/16</a:t>
            </a:r>
            <a:endParaRPr lang="en-US" dirty="0"/>
          </a:p>
        </p:txBody>
      </p:sp>
      <p:sp>
        <p:nvSpPr>
          <p:cNvPr id="21" name="CaixaDeTexto 20"/>
          <p:cNvSpPr txBox="1"/>
          <p:nvPr/>
        </p:nvSpPr>
        <p:spPr>
          <a:xfrm>
            <a:off x="1887070" y="5029200"/>
            <a:ext cx="11103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smtClean="0"/>
              <a:t>Pixel 1 &amp; 7</a:t>
            </a:r>
            <a:endParaRPr lang="pt-BR" sz="1600"/>
          </a:p>
        </p:txBody>
      </p:sp>
      <p:sp>
        <p:nvSpPr>
          <p:cNvPr id="22" name="CaixaDeTexto 21"/>
          <p:cNvSpPr txBox="1"/>
          <p:nvPr/>
        </p:nvSpPr>
        <p:spPr>
          <a:xfrm>
            <a:off x="1900518" y="4267200"/>
            <a:ext cx="7480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 smtClean="0"/>
              <a:t>Pixel 4</a:t>
            </a:r>
            <a:endParaRPr lang="pt-BR" sz="1600" dirty="0"/>
          </a:p>
        </p:txBody>
      </p:sp>
      <p:sp>
        <p:nvSpPr>
          <p:cNvPr id="23" name="CaixaDeTexto 22"/>
          <p:cNvSpPr txBox="1"/>
          <p:nvPr/>
        </p:nvSpPr>
        <p:spPr>
          <a:xfrm>
            <a:off x="1900517" y="3700046"/>
            <a:ext cx="11103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 smtClean="0"/>
              <a:t>Pixel 3 &amp; 9</a:t>
            </a:r>
            <a:endParaRPr lang="pt-BR" sz="1600" dirty="0"/>
          </a:p>
        </p:txBody>
      </p:sp>
      <p:sp>
        <p:nvSpPr>
          <p:cNvPr id="24" name="CaixaDeTexto 23"/>
          <p:cNvSpPr txBox="1"/>
          <p:nvPr/>
        </p:nvSpPr>
        <p:spPr>
          <a:xfrm>
            <a:off x="1900518" y="3061090"/>
            <a:ext cx="11103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 smtClean="0"/>
              <a:t>Pixel 2 &amp; 8</a:t>
            </a:r>
            <a:endParaRPr lang="pt-BR" sz="1600" dirty="0"/>
          </a:p>
        </p:txBody>
      </p:sp>
      <p:sp>
        <p:nvSpPr>
          <p:cNvPr id="25" name="CaixaDeTexto 24"/>
          <p:cNvSpPr txBox="1"/>
          <p:nvPr/>
        </p:nvSpPr>
        <p:spPr>
          <a:xfrm>
            <a:off x="1900518" y="2428119"/>
            <a:ext cx="7480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 smtClean="0"/>
              <a:t>Pixel 6</a:t>
            </a:r>
            <a:endParaRPr lang="pt-BR" sz="1600" dirty="0"/>
          </a:p>
        </p:txBody>
      </p:sp>
      <p:sp>
        <p:nvSpPr>
          <p:cNvPr id="26" name="CaixaDeTexto 25"/>
          <p:cNvSpPr txBox="1"/>
          <p:nvPr/>
        </p:nvSpPr>
        <p:spPr>
          <a:xfrm>
            <a:off x="1905000" y="1981371"/>
            <a:ext cx="7480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 smtClean="0"/>
              <a:t>Pixel 5</a:t>
            </a:r>
            <a:endParaRPr lang="pt-BR" sz="1600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2465152"/>
            <a:ext cx="983226" cy="909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03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-609600" y="6416482"/>
            <a:ext cx="5421083" cy="365125"/>
          </a:xfrm>
        </p:spPr>
        <p:txBody>
          <a:bodyPr/>
          <a:lstStyle/>
          <a:p>
            <a:r>
              <a:rPr lang="en-US" dirty="0" err="1" smtClean="0"/>
              <a:t>mvicente@cern.ch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508124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US" dirty="0" smtClean="0"/>
              <a:t>26</a:t>
            </a:r>
            <a:endParaRPr lang="en-US" dirty="0"/>
          </a:p>
        </p:txBody>
      </p:sp>
      <p:pic>
        <p:nvPicPr>
          <p:cNvPr id="7" name="Picture 6" descr="11465.jpeg"/>
          <p:cNvPicPr>
            <a:picLocks noChangeAspect="1"/>
          </p:cNvPicPr>
          <p:nvPr/>
        </p:nvPicPr>
        <p:blipFill rotWithShape="1">
          <a:blip r:embed="rId3">
            <a:alphaModFix amt="20000"/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3984" y="1507341"/>
            <a:ext cx="8550016" cy="226689"/>
          </a:xfrm>
          <a:prstGeom prst="rect">
            <a:avLst/>
          </a:prstGeom>
          <a:effectLst/>
        </p:spPr>
      </p:pic>
      <p:pic>
        <p:nvPicPr>
          <p:cNvPr id="17" name="Picture 9" descr="cer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0" y="6172200"/>
            <a:ext cx="685800" cy="596503"/>
          </a:xfrm>
          <a:prstGeom prst="rect">
            <a:avLst/>
          </a:prstGeom>
        </p:spPr>
      </p:pic>
      <p:pic>
        <p:nvPicPr>
          <p:cNvPr id="18" name="Picture 17" descr="ATLAS-Logo-Square-Blue-RGB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4379" y="76200"/>
            <a:ext cx="618900" cy="618900"/>
          </a:xfrm>
          <a:prstGeom prst="rect">
            <a:avLst/>
          </a:prstGeom>
        </p:spPr>
      </p:pic>
      <p:pic>
        <p:nvPicPr>
          <p:cNvPr id="19" name="Picture 16" descr="CLIC-Logo-Color-7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4765" y="657465"/>
            <a:ext cx="853835" cy="85383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36" y="6129412"/>
            <a:ext cx="660721" cy="653169"/>
          </a:xfrm>
          <a:prstGeom prst="rect">
            <a:avLst/>
          </a:prstGeom>
        </p:spPr>
      </p:pic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609600" y="157480"/>
            <a:ext cx="8153400" cy="1341120"/>
          </a:xfrm>
        </p:spPr>
        <p:txBody>
          <a:bodyPr>
            <a:normAutofit/>
          </a:bodyPr>
          <a:lstStyle/>
          <a:p>
            <a:r>
              <a:rPr lang="en-US" b="1" dirty="0" smtClean="0"/>
              <a:t>Conclusions</a:t>
            </a:r>
            <a:br>
              <a:rPr lang="en-US" b="1" dirty="0" smtClean="0"/>
            </a:br>
            <a:r>
              <a:rPr lang="en-US" sz="2800" b="1" dirty="0" smtClean="0"/>
              <a:t> </a:t>
            </a: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  <a:t>and next steps</a:t>
            </a:r>
            <a:endParaRPr lang="en-US" sz="3600" baseline="30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Content Placeholder 5"/>
          <p:cNvSpPr txBox="1">
            <a:spLocks/>
          </p:cNvSpPr>
          <p:nvPr/>
        </p:nvSpPr>
        <p:spPr>
          <a:xfrm>
            <a:off x="152400" y="2057400"/>
            <a:ext cx="5633830" cy="3352800"/>
          </a:xfrm>
          <a:prstGeom prst="rect">
            <a:avLst/>
          </a:prstGeom>
        </p:spPr>
        <p:txBody>
          <a:bodyPr vert="horz">
            <a:no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2400" dirty="0"/>
              <a:t>Flip-Chip machine lens correction</a:t>
            </a:r>
          </a:p>
          <a:p>
            <a:pPr lvl="1"/>
            <a:r>
              <a:rPr lang="en-US" sz="1800" dirty="0" smtClean="0"/>
              <a:t>Progress </a:t>
            </a:r>
            <a:r>
              <a:rPr lang="en-US" sz="1800" dirty="0"/>
              <a:t>made on </a:t>
            </a:r>
            <a:r>
              <a:rPr lang="en-US" sz="1800" dirty="0" smtClean="0"/>
              <a:t>the lens distortion correction</a:t>
            </a:r>
          </a:p>
          <a:p>
            <a:pPr lvl="1"/>
            <a:r>
              <a:rPr lang="en-US" sz="1800" dirty="0" smtClean="0"/>
              <a:t>Offset from ideal position found per pixel</a:t>
            </a:r>
            <a:endParaRPr lang="en-US" sz="1800" dirty="0"/>
          </a:p>
          <a:p>
            <a:pPr lvl="1"/>
            <a:r>
              <a:rPr lang="en-US" sz="1800" dirty="0" smtClean="0"/>
              <a:t>Offset of pads distance, with the correction for      </a:t>
            </a:r>
            <a:r>
              <a:rPr lang="en-US" sz="1800" dirty="0"/>
              <a:t>the </a:t>
            </a:r>
            <a:r>
              <a:rPr lang="en-US" sz="1800" dirty="0" smtClean="0"/>
              <a:t>distortion, under investigation</a:t>
            </a:r>
            <a:endParaRPr lang="en-US" sz="1800" dirty="0"/>
          </a:p>
          <a:p>
            <a:r>
              <a:rPr lang="en-US" sz="2400" dirty="0" smtClean="0"/>
              <a:t>Chip </a:t>
            </a:r>
            <a:r>
              <a:rPr lang="en-US" sz="2400" dirty="0" smtClean="0"/>
              <a:t>coupling new results</a:t>
            </a:r>
          </a:p>
          <a:p>
            <a:pPr lvl="1"/>
            <a:r>
              <a:rPr lang="en-US" sz="1800" dirty="0" smtClean="0"/>
              <a:t>Pixel coupling with different alignments</a:t>
            </a:r>
          </a:p>
          <a:p>
            <a:pPr lvl="2"/>
            <a:r>
              <a:rPr lang="en-US" sz="1500" dirty="0" smtClean="0"/>
              <a:t>Best alignment for </a:t>
            </a:r>
            <a:r>
              <a:rPr lang="en-US" sz="1500" dirty="0" smtClean="0"/>
              <a:t>smaller (asymmetric) cross </a:t>
            </a:r>
            <a:r>
              <a:rPr lang="en-US" sz="1500" dirty="0" smtClean="0"/>
              <a:t>talk: </a:t>
            </a:r>
            <a:r>
              <a:rPr lang="en-US" sz="1500" dirty="0" smtClean="0"/>
              <a:t>B</a:t>
            </a:r>
          </a:p>
          <a:p>
            <a:pPr lvl="1"/>
            <a:r>
              <a:rPr lang="en-US" sz="1800" dirty="0" smtClean="0"/>
              <a:t>5x5 pixels simulation similar to 3x3 matrix</a:t>
            </a:r>
          </a:p>
          <a:p>
            <a:pPr lvl="1"/>
            <a:r>
              <a:rPr lang="en-US" sz="1800" dirty="0" smtClean="0"/>
              <a:t>Analyze this effect in data from </a:t>
            </a:r>
            <a:r>
              <a:rPr lang="en-US" sz="1800" dirty="0" err="1" smtClean="0"/>
              <a:t>testbeam</a:t>
            </a:r>
            <a:endParaRPr lang="en-US" sz="1800" dirty="0" smtClean="0"/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10"/>
          </p:nvPr>
        </p:nvSpPr>
        <p:spPr>
          <a:xfrm>
            <a:off x="4876795" y="6416675"/>
            <a:ext cx="2667000" cy="365125"/>
          </a:xfrm>
        </p:spPr>
        <p:txBody>
          <a:bodyPr/>
          <a:lstStyle/>
          <a:p>
            <a:r>
              <a:rPr lang="en-US" smtClean="0"/>
              <a:t>19</a:t>
            </a:r>
            <a:r>
              <a:rPr lang="en-US" smtClean="0"/>
              <a:t>/08/16</a:t>
            </a:r>
            <a:endParaRPr lang="en-US" dirty="0"/>
          </a:p>
        </p:txBody>
      </p:sp>
      <p:grpSp>
        <p:nvGrpSpPr>
          <p:cNvPr id="3" name="Grupo 2"/>
          <p:cNvGrpSpPr/>
          <p:nvPr/>
        </p:nvGrpSpPr>
        <p:grpSpPr>
          <a:xfrm>
            <a:off x="5239160" y="2092565"/>
            <a:ext cx="3747285" cy="3588435"/>
            <a:chOff x="5239160" y="2092565"/>
            <a:chExt cx="3747285" cy="3588435"/>
          </a:xfrm>
        </p:grpSpPr>
        <p:pic>
          <p:nvPicPr>
            <p:cNvPr id="15" name="Imagem 14"/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548" b="27778"/>
            <a:stretch/>
          </p:blipFill>
          <p:spPr>
            <a:xfrm>
              <a:off x="5239160" y="2092565"/>
              <a:ext cx="3747285" cy="1227465"/>
            </a:xfrm>
            <a:prstGeom prst="rect">
              <a:avLst/>
            </a:prstGeom>
          </p:spPr>
        </p:pic>
        <p:pic>
          <p:nvPicPr>
            <p:cNvPr id="21" name="Imagem 20"/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548" b="27778"/>
            <a:stretch/>
          </p:blipFill>
          <p:spPr>
            <a:xfrm>
              <a:off x="5239160" y="3272718"/>
              <a:ext cx="3747285" cy="1227465"/>
            </a:xfrm>
            <a:prstGeom prst="rect">
              <a:avLst/>
            </a:prstGeom>
          </p:spPr>
        </p:pic>
        <p:pic>
          <p:nvPicPr>
            <p:cNvPr id="22" name="Imagem 21"/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524" b="27777"/>
            <a:stretch/>
          </p:blipFill>
          <p:spPr>
            <a:xfrm>
              <a:off x="5239160" y="4452870"/>
              <a:ext cx="3747285" cy="122813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63997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-609600" y="6416482"/>
            <a:ext cx="5421083" cy="365125"/>
          </a:xfrm>
        </p:spPr>
        <p:txBody>
          <a:bodyPr/>
          <a:lstStyle/>
          <a:p>
            <a:r>
              <a:rPr lang="en-US" dirty="0" err="1" smtClean="0"/>
              <a:t>mvicente@cern.ch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508124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3</a:t>
            </a:fld>
            <a:endParaRPr lang="en-US"/>
          </a:p>
        </p:txBody>
      </p:sp>
      <p:pic>
        <p:nvPicPr>
          <p:cNvPr id="7" name="Picture 6" descr="11465.jpeg"/>
          <p:cNvPicPr>
            <a:picLocks noChangeAspect="1"/>
          </p:cNvPicPr>
          <p:nvPr/>
        </p:nvPicPr>
        <p:blipFill rotWithShape="1">
          <a:blip r:embed="rId3">
            <a:alphaModFix amt="20000"/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3984" y="1507341"/>
            <a:ext cx="8550016" cy="226689"/>
          </a:xfrm>
          <a:prstGeom prst="rect">
            <a:avLst/>
          </a:prstGeom>
          <a:effectLst/>
        </p:spPr>
      </p:pic>
      <p:pic>
        <p:nvPicPr>
          <p:cNvPr id="17" name="Picture 9" descr="cer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0" y="6172200"/>
            <a:ext cx="685800" cy="596503"/>
          </a:xfrm>
          <a:prstGeom prst="rect">
            <a:avLst/>
          </a:prstGeom>
        </p:spPr>
      </p:pic>
      <p:pic>
        <p:nvPicPr>
          <p:cNvPr id="18" name="Picture 17" descr="ATLAS-Logo-Square-Blue-RGB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4379" y="76200"/>
            <a:ext cx="618900" cy="618900"/>
          </a:xfrm>
          <a:prstGeom prst="rect">
            <a:avLst/>
          </a:prstGeom>
        </p:spPr>
      </p:pic>
      <p:pic>
        <p:nvPicPr>
          <p:cNvPr id="19" name="Picture 16" descr="CLIC-Logo-Color-7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4765" y="657465"/>
            <a:ext cx="853835" cy="85383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36" y="6129412"/>
            <a:ext cx="660721" cy="653169"/>
          </a:xfrm>
          <a:prstGeom prst="rect">
            <a:avLst/>
          </a:prstGeom>
        </p:spPr>
      </p:pic>
      <p:sp>
        <p:nvSpPr>
          <p:cNvPr id="23" name="Content Placeholder 5"/>
          <p:cNvSpPr txBox="1">
            <a:spLocks/>
          </p:cNvSpPr>
          <p:nvPr/>
        </p:nvSpPr>
        <p:spPr>
          <a:xfrm>
            <a:off x="509279" y="1905784"/>
            <a:ext cx="5021039" cy="479816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en-US" sz="2000" dirty="0" smtClean="0"/>
          </a:p>
        </p:txBody>
      </p: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609600" y="157480"/>
            <a:ext cx="8153400" cy="1341120"/>
          </a:xfrm>
        </p:spPr>
        <p:txBody>
          <a:bodyPr>
            <a:normAutofit/>
          </a:bodyPr>
          <a:lstStyle/>
          <a:p>
            <a:r>
              <a:rPr lang="en-US" b="1" dirty="0" smtClean="0"/>
              <a:t>Flip-chip + </a:t>
            </a:r>
            <a:r>
              <a:rPr lang="en-US" b="1" dirty="0" err="1" smtClean="0"/>
              <a:t>PixelShop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800" b="1" dirty="0" smtClean="0"/>
              <a:t> </a:t>
            </a: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  <a:t>Alignment Measurement</a:t>
            </a:r>
            <a:endParaRPr lang="en-US" sz="3600" baseline="30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Content Placeholder 5"/>
          <p:cNvSpPr txBox="1">
            <a:spLocks/>
          </p:cNvSpPr>
          <p:nvPr/>
        </p:nvSpPr>
        <p:spPr>
          <a:xfrm>
            <a:off x="661679" y="2163928"/>
            <a:ext cx="5021039" cy="436197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en-US" sz="2000" dirty="0" smtClean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960" y="1905000"/>
            <a:ext cx="7557025" cy="4433848"/>
          </a:xfrm>
          <a:prstGeom prst="rect">
            <a:avLst/>
          </a:prstGeom>
        </p:spPr>
      </p:pic>
      <p:sp>
        <p:nvSpPr>
          <p:cNvPr id="24" name="CaixaDeTexto 23"/>
          <p:cNvSpPr txBox="1"/>
          <p:nvPr/>
        </p:nvSpPr>
        <p:spPr>
          <a:xfrm rot="16200000">
            <a:off x="-553551" y="4896951"/>
            <a:ext cx="22076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 err="1" smtClean="0">
                <a:solidFill>
                  <a:schemeClr val="bg1">
                    <a:lumMod val="50000"/>
                  </a:schemeClr>
                </a:solidFill>
              </a:rPr>
              <a:t>Thanks</a:t>
            </a:r>
            <a:r>
              <a:rPr lang="pt-BR" sz="16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pt-BR" sz="1600" dirty="0" err="1" smtClean="0">
                <a:solidFill>
                  <a:schemeClr val="bg1">
                    <a:lumMod val="50000"/>
                  </a:schemeClr>
                </a:solidFill>
              </a:rPr>
              <a:t>to</a:t>
            </a:r>
            <a:r>
              <a:rPr lang="pt-BR" sz="16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pt-BR" sz="1600" dirty="0" err="1" smtClean="0">
                <a:solidFill>
                  <a:schemeClr val="bg1">
                    <a:lumMod val="50000"/>
                  </a:schemeClr>
                </a:solidFill>
              </a:rPr>
              <a:t>Mathieu</a:t>
            </a:r>
            <a:r>
              <a:rPr lang="pt-BR" sz="1600" dirty="0" smtClean="0">
                <a:solidFill>
                  <a:schemeClr val="bg1">
                    <a:lumMod val="50000"/>
                  </a:schemeClr>
                </a:solidFill>
              </a:rPr>
              <a:t> Benoit</a:t>
            </a:r>
            <a:endParaRPr lang="pt-BR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Date Placeholder 2"/>
          <p:cNvSpPr>
            <a:spLocks noGrp="1"/>
          </p:cNvSpPr>
          <p:nvPr>
            <p:ph type="dt" sz="half" idx="10"/>
          </p:nvPr>
        </p:nvSpPr>
        <p:spPr>
          <a:xfrm>
            <a:off x="4876795" y="6416675"/>
            <a:ext cx="2667000" cy="365125"/>
          </a:xfrm>
        </p:spPr>
        <p:txBody>
          <a:bodyPr/>
          <a:lstStyle/>
          <a:p>
            <a:r>
              <a:rPr lang="en-US" smtClean="0"/>
              <a:t>19</a:t>
            </a:r>
            <a:r>
              <a:rPr lang="en-US" smtClean="0"/>
              <a:t>/08/16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637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1492" y="2618680"/>
            <a:ext cx="3690508" cy="3611650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383" y="2644635"/>
            <a:ext cx="3785136" cy="3603765"/>
          </a:xfrm>
          <a:prstGeom prst="rect">
            <a:avLst/>
          </a:prstGeom>
        </p:spPr>
      </p:pic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-609600" y="6416482"/>
            <a:ext cx="5421083" cy="365125"/>
          </a:xfrm>
        </p:spPr>
        <p:txBody>
          <a:bodyPr/>
          <a:lstStyle/>
          <a:p>
            <a:r>
              <a:rPr lang="en-US" dirty="0" err="1" smtClean="0"/>
              <a:t>mvicente@cern.ch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508124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4</a:t>
            </a:fld>
            <a:endParaRPr lang="en-US"/>
          </a:p>
        </p:txBody>
      </p:sp>
      <p:pic>
        <p:nvPicPr>
          <p:cNvPr id="7" name="Picture 6" descr="11465.jpeg"/>
          <p:cNvPicPr>
            <a:picLocks noChangeAspect="1"/>
          </p:cNvPicPr>
          <p:nvPr/>
        </p:nvPicPr>
        <p:blipFill rotWithShape="1">
          <a:blip r:embed="rId5">
            <a:alphaModFix amt="20000"/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3984" y="1507341"/>
            <a:ext cx="8550016" cy="226689"/>
          </a:xfrm>
          <a:prstGeom prst="rect">
            <a:avLst/>
          </a:prstGeom>
          <a:effectLst/>
        </p:spPr>
      </p:pic>
      <p:pic>
        <p:nvPicPr>
          <p:cNvPr id="17" name="Picture 9" descr="cern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0" y="6172200"/>
            <a:ext cx="685800" cy="596503"/>
          </a:xfrm>
          <a:prstGeom prst="rect">
            <a:avLst/>
          </a:prstGeom>
        </p:spPr>
      </p:pic>
      <p:pic>
        <p:nvPicPr>
          <p:cNvPr id="18" name="Picture 17" descr="ATLAS-Logo-Square-Blue-RGB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4379" y="76200"/>
            <a:ext cx="618900" cy="618900"/>
          </a:xfrm>
          <a:prstGeom prst="rect">
            <a:avLst/>
          </a:prstGeom>
        </p:spPr>
      </p:pic>
      <p:pic>
        <p:nvPicPr>
          <p:cNvPr id="19" name="Picture 16" descr="CLIC-Logo-Color-72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4765" y="657465"/>
            <a:ext cx="853835" cy="85383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36" y="6129412"/>
            <a:ext cx="660721" cy="653169"/>
          </a:xfrm>
          <a:prstGeom prst="rect">
            <a:avLst/>
          </a:prstGeom>
        </p:spPr>
      </p:pic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609600" y="157480"/>
            <a:ext cx="8153400" cy="1341120"/>
          </a:xfrm>
        </p:spPr>
        <p:txBody>
          <a:bodyPr>
            <a:normAutofit/>
          </a:bodyPr>
          <a:lstStyle/>
          <a:p>
            <a:r>
              <a:rPr lang="en-US" b="1" dirty="0" smtClean="0"/>
              <a:t>Flip-chip + </a:t>
            </a:r>
            <a:r>
              <a:rPr lang="en-US" b="1" dirty="0" err="1" smtClean="0"/>
              <a:t>PixelShop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800" b="1" dirty="0" smtClean="0"/>
              <a:t> </a:t>
            </a: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  <a:t>Alignment Measurement (before gluing)  </a:t>
            </a:r>
            <a:endParaRPr lang="en-US" sz="3600" baseline="30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Content Placeholder 5"/>
          <p:cNvSpPr txBox="1">
            <a:spLocks/>
          </p:cNvSpPr>
          <p:nvPr/>
        </p:nvSpPr>
        <p:spPr>
          <a:xfrm>
            <a:off x="661679" y="2163928"/>
            <a:ext cx="5021039" cy="436197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en-US" sz="2000" dirty="0" smtClean="0"/>
          </a:p>
        </p:txBody>
      </p:sp>
      <p:sp>
        <p:nvSpPr>
          <p:cNvPr id="21" name="Content Placeholder 5"/>
          <p:cNvSpPr txBox="1">
            <a:spLocks/>
          </p:cNvSpPr>
          <p:nvPr/>
        </p:nvSpPr>
        <p:spPr>
          <a:xfrm>
            <a:off x="509279" y="1905784"/>
            <a:ext cx="5021039" cy="479816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en-US" sz="2000" dirty="0" smtClean="0"/>
          </a:p>
        </p:txBody>
      </p:sp>
      <p:sp>
        <p:nvSpPr>
          <p:cNvPr id="26" name="Content Placeholder 5"/>
          <p:cNvSpPr txBox="1">
            <a:spLocks/>
          </p:cNvSpPr>
          <p:nvPr/>
        </p:nvSpPr>
        <p:spPr>
          <a:xfrm>
            <a:off x="661679" y="1981200"/>
            <a:ext cx="8341600" cy="34290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2000" dirty="0" smtClean="0"/>
              <a:t>Distance between sensor and read-out chip pixel pads on SET29</a:t>
            </a:r>
          </a:p>
          <a:p>
            <a:pPr lvl="1"/>
            <a:r>
              <a:rPr lang="en-US" sz="1700" b="1" dirty="0" smtClean="0">
                <a:solidFill>
                  <a:schemeClr val="accent3"/>
                </a:solidFill>
              </a:rPr>
              <a:t>Distance (Y) AFTER gluing ~ 1.1 um</a:t>
            </a:r>
          </a:p>
        </p:txBody>
      </p:sp>
      <p:sp>
        <p:nvSpPr>
          <p:cNvPr id="10" name="Rosca 9"/>
          <p:cNvSpPr/>
          <p:nvPr/>
        </p:nvSpPr>
        <p:spPr>
          <a:xfrm>
            <a:off x="6629400" y="2819400"/>
            <a:ext cx="2133600" cy="990600"/>
          </a:xfrm>
          <a:prstGeom prst="donut">
            <a:avLst/>
          </a:prstGeom>
          <a:solidFill>
            <a:schemeClr val="accent2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22" name="Date Placeholder 2"/>
          <p:cNvSpPr>
            <a:spLocks noGrp="1"/>
          </p:cNvSpPr>
          <p:nvPr>
            <p:ph type="dt" sz="half" idx="10"/>
          </p:nvPr>
        </p:nvSpPr>
        <p:spPr>
          <a:xfrm>
            <a:off x="4876795" y="6416675"/>
            <a:ext cx="2667000" cy="365125"/>
          </a:xfrm>
        </p:spPr>
        <p:txBody>
          <a:bodyPr/>
          <a:lstStyle/>
          <a:p>
            <a:r>
              <a:rPr lang="en-US" smtClean="0"/>
              <a:t>19</a:t>
            </a:r>
            <a:r>
              <a:rPr lang="en-US" smtClean="0"/>
              <a:t>/08/16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824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-609600" y="6416482"/>
            <a:ext cx="5421083" cy="365125"/>
          </a:xfrm>
        </p:spPr>
        <p:txBody>
          <a:bodyPr/>
          <a:lstStyle/>
          <a:p>
            <a:r>
              <a:rPr lang="en-US" dirty="0" err="1" smtClean="0"/>
              <a:t>mvicente@cern.ch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508124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5</a:t>
            </a:fld>
            <a:endParaRPr lang="en-US"/>
          </a:p>
        </p:txBody>
      </p:sp>
      <p:pic>
        <p:nvPicPr>
          <p:cNvPr id="7" name="Picture 6" descr="11465.jpeg"/>
          <p:cNvPicPr>
            <a:picLocks noChangeAspect="1"/>
          </p:cNvPicPr>
          <p:nvPr/>
        </p:nvPicPr>
        <p:blipFill rotWithShape="1">
          <a:blip r:embed="rId3">
            <a:alphaModFix amt="20000"/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3984" y="1507341"/>
            <a:ext cx="8550016" cy="226689"/>
          </a:xfrm>
          <a:prstGeom prst="rect">
            <a:avLst/>
          </a:prstGeom>
          <a:effectLst/>
        </p:spPr>
      </p:pic>
      <p:pic>
        <p:nvPicPr>
          <p:cNvPr id="17" name="Picture 9" descr="cer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0" y="6172200"/>
            <a:ext cx="685800" cy="596503"/>
          </a:xfrm>
          <a:prstGeom prst="rect">
            <a:avLst/>
          </a:prstGeom>
        </p:spPr>
      </p:pic>
      <p:pic>
        <p:nvPicPr>
          <p:cNvPr id="18" name="Picture 17" descr="ATLAS-Logo-Square-Blue-RGB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4379" y="76200"/>
            <a:ext cx="618900" cy="618900"/>
          </a:xfrm>
          <a:prstGeom prst="rect">
            <a:avLst/>
          </a:prstGeom>
        </p:spPr>
      </p:pic>
      <p:pic>
        <p:nvPicPr>
          <p:cNvPr id="19" name="Picture 16" descr="CLIC-Logo-Color-7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4765" y="657465"/>
            <a:ext cx="853835" cy="85383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36" y="6129412"/>
            <a:ext cx="660721" cy="653169"/>
          </a:xfrm>
          <a:prstGeom prst="rect">
            <a:avLst/>
          </a:prstGeom>
        </p:spPr>
      </p:pic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609600" y="157480"/>
            <a:ext cx="8153400" cy="1341120"/>
          </a:xfrm>
        </p:spPr>
        <p:txBody>
          <a:bodyPr>
            <a:normAutofit/>
          </a:bodyPr>
          <a:lstStyle/>
          <a:p>
            <a:r>
              <a:rPr lang="en-US" b="1" dirty="0" smtClean="0"/>
              <a:t>Lens Distortion</a:t>
            </a:r>
            <a:br>
              <a:rPr lang="en-US" b="1" dirty="0" smtClean="0"/>
            </a:b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  <a:t> Check Superposing the Same Picture</a:t>
            </a:r>
            <a:endParaRPr lang="en-US" sz="3600" baseline="30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Content Placeholder 5"/>
          <p:cNvSpPr txBox="1">
            <a:spLocks/>
          </p:cNvSpPr>
          <p:nvPr/>
        </p:nvSpPr>
        <p:spPr>
          <a:xfrm>
            <a:off x="661679" y="2163928"/>
            <a:ext cx="5021039" cy="436197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en-US" sz="2000" dirty="0" smtClean="0"/>
          </a:p>
        </p:txBody>
      </p:sp>
      <p:sp>
        <p:nvSpPr>
          <p:cNvPr id="21" name="Content Placeholder 5"/>
          <p:cNvSpPr txBox="1">
            <a:spLocks/>
          </p:cNvSpPr>
          <p:nvPr/>
        </p:nvSpPr>
        <p:spPr>
          <a:xfrm>
            <a:off x="509279" y="1905784"/>
            <a:ext cx="5021039" cy="479816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en-US" sz="2000" dirty="0" smtClean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9140" y="2613624"/>
            <a:ext cx="3787048" cy="3199306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381" y="2613624"/>
            <a:ext cx="3799177" cy="3199306"/>
          </a:xfrm>
          <a:prstGeom prst="rect">
            <a:avLst/>
          </a:prstGeom>
        </p:spPr>
      </p:pic>
      <p:sp>
        <p:nvSpPr>
          <p:cNvPr id="11" name="CaixaDeTexto 10"/>
          <p:cNvSpPr txBox="1"/>
          <p:nvPr/>
        </p:nvSpPr>
        <p:spPr>
          <a:xfrm>
            <a:off x="1041029" y="2133600"/>
            <a:ext cx="2933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err="1" smtClean="0"/>
              <a:t>Bottom</a:t>
            </a:r>
            <a:r>
              <a:rPr lang="pt-BR" dirty="0" smtClean="0"/>
              <a:t> </a:t>
            </a:r>
            <a:r>
              <a:rPr lang="pt-BR" dirty="0" err="1" smtClean="0"/>
              <a:t>left</a:t>
            </a:r>
            <a:r>
              <a:rPr lang="pt-BR" dirty="0" smtClean="0"/>
              <a:t> </a:t>
            </a:r>
            <a:r>
              <a:rPr lang="pt-BR" dirty="0" err="1" smtClean="0"/>
              <a:t>part</a:t>
            </a:r>
            <a:r>
              <a:rPr lang="pt-BR" dirty="0" smtClean="0"/>
              <a:t> </a:t>
            </a:r>
            <a:r>
              <a:rPr lang="pt-BR" dirty="0" err="1" smtClean="0"/>
              <a:t>of</a:t>
            </a:r>
            <a:r>
              <a:rPr lang="pt-BR" dirty="0" smtClean="0"/>
              <a:t> </a:t>
            </a:r>
            <a:r>
              <a:rPr lang="pt-BR" dirty="0" err="1" smtClean="0"/>
              <a:t>the</a:t>
            </a:r>
            <a:r>
              <a:rPr lang="pt-BR" dirty="0" smtClean="0"/>
              <a:t> </a:t>
            </a:r>
            <a:r>
              <a:rPr lang="pt-BR" dirty="0" err="1" smtClean="0"/>
              <a:t>picture</a:t>
            </a:r>
            <a:endParaRPr lang="pt-BR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4524445" y="2133600"/>
            <a:ext cx="4316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Top </a:t>
            </a:r>
            <a:r>
              <a:rPr lang="pt-BR" dirty="0" err="1" smtClean="0"/>
              <a:t>right</a:t>
            </a:r>
            <a:r>
              <a:rPr lang="pt-BR" dirty="0" smtClean="0"/>
              <a:t> corner </a:t>
            </a:r>
            <a:r>
              <a:rPr lang="pt-BR" dirty="0" err="1" smtClean="0"/>
              <a:t>pasted</a:t>
            </a:r>
            <a:r>
              <a:rPr lang="pt-BR" dirty="0" smtClean="0"/>
              <a:t> </a:t>
            </a:r>
            <a:r>
              <a:rPr lang="pt-BR" dirty="0" err="1" smtClean="0"/>
              <a:t>on</a:t>
            </a:r>
            <a:r>
              <a:rPr lang="pt-BR" dirty="0" smtClean="0"/>
              <a:t> top </a:t>
            </a:r>
            <a:r>
              <a:rPr lang="pt-BR" dirty="0" err="1" smtClean="0"/>
              <a:t>of</a:t>
            </a:r>
            <a:r>
              <a:rPr lang="pt-BR" dirty="0" smtClean="0"/>
              <a:t> </a:t>
            </a:r>
            <a:r>
              <a:rPr lang="pt-BR" dirty="0" err="1" smtClean="0"/>
              <a:t>bottom</a:t>
            </a:r>
            <a:r>
              <a:rPr lang="pt-BR" dirty="0" smtClean="0"/>
              <a:t> </a:t>
            </a:r>
            <a:r>
              <a:rPr lang="pt-BR" dirty="0" err="1" smtClean="0"/>
              <a:t>left</a:t>
            </a:r>
            <a:endParaRPr lang="pt-BR" dirty="0"/>
          </a:p>
        </p:txBody>
      </p:sp>
      <p:cxnSp>
        <p:nvCxnSpPr>
          <p:cNvPr id="14" name="Conector Reto 13"/>
          <p:cNvCxnSpPr/>
          <p:nvPr/>
        </p:nvCxnSpPr>
        <p:spPr>
          <a:xfrm>
            <a:off x="3435350" y="3725884"/>
            <a:ext cx="1250950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Conector Reto 22"/>
          <p:cNvCxnSpPr/>
          <p:nvPr/>
        </p:nvCxnSpPr>
        <p:spPr>
          <a:xfrm>
            <a:off x="4495800" y="3837009"/>
            <a:ext cx="1377950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2" name="Date Placeholder 2"/>
          <p:cNvSpPr>
            <a:spLocks noGrp="1"/>
          </p:cNvSpPr>
          <p:nvPr>
            <p:ph type="dt" sz="half" idx="10"/>
          </p:nvPr>
        </p:nvSpPr>
        <p:spPr>
          <a:xfrm>
            <a:off x="4876795" y="6416675"/>
            <a:ext cx="2667000" cy="365125"/>
          </a:xfrm>
        </p:spPr>
        <p:txBody>
          <a:bodyPr/>
          <a:lstStyle/>
          <a:p>
            <a:r>
              <a:rPr lang="en-US" smtClean="0"/>
              <a:t>19</a:t>
            </a:r>
            <a:r>
              <a:rPr lang="en-US" smtClean="0"/>
              <a:t>/08/16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947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0"/>
          <a:stretch/>
        </p:blipFill>
        <p:spPr>
          <a:xfrm>
            <a:off x="76200" y="1735495"/>
            <a:ext cx="8987018" cy="4626081"/>
          </a:xfrm>
          <a:prstGeom prst="rect">
            <a:avLst/>
          </a:prstGeom>
        </p:spPr>
      </p:pic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-609600" y="6416482"/>
            <a:ext cx="5421083" cy="365125"/>
          </a:xfrm>
        </p:spPr>
        <p:txBody>
          <a:bodyPr/>
          <a:lstStyle/>
          <a:p>
            <a:r>
              <a:rPr lang="en-US" dirty="0" err="1" smtClean="0"/>
              <a:t>mvicente@cern.ch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508124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6</a:t>
            </a:fld>
            <a:endParaRPr lang="en-US"/>
          </a:p>
        </p:txBody>
      </p:sp>
      <p:pic>
        <p:nvPicPr>
          <p:cNvPr id="7" name="Picture 6" descr="11465.jpeg"/>
          <p:cNvPicPr>
            <a:picLocks noChangeAspect="1"/>
          </p:cNvPicPr>
          <p:nvPr/>
        </p:nvPicPr>
        <p:blipFill rotWithShape="1">
          <a:blip r:embed="rId4">
            <a:alphaModFix amt="20000"/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3984" y="1507341"/>
            <a:ext cx="8550016" cy="226689"/>
          </a:xfrm>
          <a:prstGeom prst="rect">
            <a:avLst/>
          </a:prstGeom>
          <a:effectLst/>
        </p:spPr>
      </p:pic>
      <p:pic>
        <p:nvPicPr>
          <p:cNvPr id="17" name="Picture 9" descr="cern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0" y="6172200"/>
            <a:ext cx="685800" cy="596503"/>
          </a:xfrm>
          <a:prstGeom prst="rect">
            <a:avLst/>
          </a:prstGeom>
        </p:spPr>
      </p:pic>
      <p:pic>
        <p:nvPicPr>
          <p:cNvPr id="18" name="Picture 17" descr="ATLAS-Logo-Square-Blue-RGB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4379" y="76200"/>
            <a:ext cx="618900" cy="618900"/>
          </a:xfrm>
          <a:prstGeom prst="rect">
            <a:avLst/>
          </a:prstGeom>
        </p:spPr>
      </p:pic>
      <p:pic>
        <p:nvPicPr>
          <p:cNvPr id="19" name="Picture 16" descr="CLIC-Logo-Color-7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4765" y="657465"/>
            <a:ext cx="853835" cy="85383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36" y="6129412"/>
            <a:ext cx="660721" cy="653169"/>
          </a:xfrm>
          <a:prstGeom prst="rect">
            <a:avLst/>
          </a:prstGeom>
        </p:spPr>
      </p:pic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609600" y="157480"/>
            <a:ext cx="8153400" cy="1341120"/>
          </a:xfrm>
        </p:spPr>
        <p:txBody>
          <a:bodyPr>
            <a:normAutofit/>
          </a:bodyPr>
          <a:lstStyle/>
          <a:p>
            <a:r>
              <a:rPr lang="en-US" b="1" dirty="0" smtClean="0"/>
              <a:t>Lens Distortion</a:t>
            </a:r>
            <a:br>
              <a:rPr lang="en-US" b="1" dirty="0" smtClean="0"/>
            </a:b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pt-BR" sz="3600" dirty="0" smtClean="0">
                <a:solidFill>
                  <a:schemeClr val="bg1">
                    <a:lumMod val="50000"/>
                  </a:schemeClr>
                </a:solidFill>
              </a:rPr>
              <a:t>”</a:t>
            </a:r>
            <a:r>
              <a:rPr lang="pt-BR" sz="3600" dirty="0" err="1" smtClean="0">
                <a:solidFill>
                  <a:schemeClr val="bg1">
                    <a:lumMod val="50000"/>
                  </a:schemeClr>
                </a:solidFill>
              </a:rPr>
              <a:t>Digitizing</a:t>
            </a:r>
            <a:r>
              <a:rPr lang="pt-BR" sz="3600" dirty="0" smtClean="0">
                <a:solidFill>
                  <a:schemeClr val="bg1">
                    <a:lumMod val="50000"/>
                  </a:schemeClr>
                </a:solidFill>
              </a:rPr>
              <a:t>” </a:t>
            </a:r>
            <a:r>
              <a:rPr lang="pt-BR" sz="3600" dirty="0" err="1" smtClean="0">
                <a:solidFill>
                  <a:schemeClr val="bg1">
                    <a:lumMod val="50000"/>
                  </a:schemeClr>
                </a:solidFill>
              </a:rPr>
              <a:t>the</a:t>
            </a:r>
            <a:r>
              <a:rPr lang="pt-BR" sz="3600" dirty="0" smtClean="0">
                <a:solidFill>
                  <a:schemeClr val="bg1">
                    <a:lumMod val="50000"/>
                  </a:schemeClr>
                </a:solidFill>
              </a:rPr>
              <a:t> pixel </a:t>
            </a:r>
            <a:r>
              <a:rPr lang="pt-BR" sz="3600" dirty="0" err="1" smtClean="0">
                <a:solidFill>
                  <a:schemeClr val="bg1">
                    <a:lumMod val="50000"/>
                  </a:schemeClr>
                </a:solidFill>
              </a:rPr>
              <a:t>information</a:t>
            </a:r>
            <a:r>
              <a:rPr lang="pt-BR" sz="36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  <a:t>- CHIP</a:t>
            </a:r>
            <a:endParaRPr lang="en-US" sz="3600" baseline="30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Content Placeholder 5"/>
          <p:cNvSpPr txBox="1">
            <a:spLocks/>
          </p:cNvSpPr>
          <p:nvPr/>
        </p:nvSpPr>
        <p:spPr>
          <a:xfrm>
            <a:off x="661679" y="2163928"/>
            <a:ext cx="5021039" cy="436197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en-US" sz="2000" dirty="0" smtClean="0"/>
          </a:p>
        </p:txBody>
      </p:sp>
      <p:sp>
        <p:nvSpPr>
          <p:cNvPr id="21" name="Content Placeholder 5"/>
          <p:cNvSpPr txBox="1">
            <a:spLocks/>
          </p:cNvSpPr>
          <p:nvPr/>
        </p:nvSpPr>
        <p:spPr>
          <a:xfrm>
            <a:off x="509279" y="1905784"/>
            <a:ext cx="5021039" cy="479816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en-US" sz="2000" dirty="0" smtClean="0"/>
          </a:p>
        </p:txBody>
      </p:sp>
      <p:sp>
        <p:nvSpPr>
          <p:cNvPr id="33" name="CaixaDeTexto 32"/>
          <p:cNvSpPr txBox="1"/>
          <p:nvPr/>
        </p:nvSpPr>
        <p:spPr>
          <a:xfrm>
            <a:off x="6407731" y="6162674"/>
            <a:ext cx="17475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 smtClean="0"/>
              <a:t>Picture </a:t>
            </a:r>
            <a:r>
              <a:rPr lang="pt-BR" sz="1400" dirty="0" err="1" smtClean="0"/>
              <a:t>X</a:t>
            </a:r>
            <a:r>
              <a:rPr lang="pt-BR" sz="1400" dirty="0" smtClean="0"/>
              <a:t> position [um]</a:t>
            </a:r>
            <a:endParaRPr lang="pt-BR" sz="1400" dirty="0"/>
          </a:p>
        </p:txBody>
      </p:sp>
      <p:sp>
        <p:nvSpPr>
          <p:cNvPr id="34" name="CaixaDeTexto 33"/>
          <p:cNvSpPr txBox="1"/>
          <p:nvPr/>
        </p:nvSpPr>
        <p:spPr>
          <a:xfrm rot="16200000">
            <a:off x="-778416" y="2527414"/>
            <a:ext cx="17475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 smtClean="0"/>
              <a:t>Picture </a:t>
            </a:r>
            <a:r>
              <a:rPr lang="pt-BR" sz="1400" dirty="0" err="1" smtClean="0"/>
              <a:t>Y</a:t>
            </a:r>
            <a:r>
              <a:rPr lang="pt-BR" sz="1400" dirty="0" smtClean="0"/>
              <a:t> position [um]</a:t>
            </a:r>
            <a:endParaRPr lang="pt-BR" sz="1400" dirty="0"/>
          </a:p>
        </p:txBody>
      </p:sp>
      <p:sp>
        <p:nvSpPr>
          <p:cNvPr id="23" name="Date Placeholder 2"/>
          <p:cNvSpPr>
            <a:spLocks noGrp="1"/>
          </p:cNvSpPr>
          <p:nvPr>
            <p:ph type="dt" sz="half" idx="10"/>
          </p:nvPr>
        </p:nvSpPr>
        <p:spPr>
          <a:xfrm>
            <a:off x="4876795" y="6416675"/>
            <a:ext cx="2667000" cy="365125"/>
          </a:xfrm>
        </p:spPr>
        <p:txBody>
          <a:bodyPr/>
          <a:lstStyle/>
          <a:p>
            <a:r>
              <a:rPr lang="en-US" smtClean="0"/>
              <a:t>19</a:t>
            </a:r>
            <a:r>
              <a:rPr lang="en-US" smtClean="0"/>
              <a:t>/08/16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1830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1"/>
          <a:stretch/>
        </p:blipFill>
        <p:spPr>
          <a:xfrm>
            <a:off x="88392" y="1742771"/>
            <a:ext cx="8996182" cy="4657860"/>
          </a:xfrm>
          <a:prstGeom prst="rect">
            <a:avLst/>
          </a:prstGeom>
        </p:spPr>
      </p:pic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-609600" y="6416482"/>
            <a:ext cx="5421083" cy="365125"/>
          </a:xfrm>
        </p:spPr>
        <p:txBody>
          <a:bodyPr/>
          <a:lstStyle/>
          <a:p>
            <a:r>
              <a:rPr lang="en-US" dirty="0" err="1" smtClean="0"/>
              <a:t>mvicente@cern.ch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508124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7</a:t>
            </a:fld>
            <a:endParaRPr lang="en-US"/>
          </a:p>
        </p:txBody>
      </p:sp>
      <p:pic>
        <p:nvPicPr>
          <p:cNvPr id="7" name="Picture 6" descr="11465.jpeg"/>
          <p:cNvPicPr>
            <a:picLocks noChangeAspect="1"/>
          </p:cNvPicPr>
          <p:nvPr/>
        </p:nvPicPr>
        <p:blipFill rotWithShape="1">
          <a:blip r:embed="rId4">
            <a:alphaModFix amt="20000"/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3984" y="1507341"/>
            <a:ext cx="8550016" cy="226689"/>
          </a:xfrm>
          <a:prstGeom prst="rect">
            <a:avLst/>
          </a:prstGeom>
          <a:effectLst/>
        </p:spPr>
      </p:pic>
      <p:pic>
        <p:nvPicPr>
          <p:cNvPr id="17" name="Picture 9" descr="cern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0" y="6172200"/>
            <a:ext cx="685800" cy="596503"/>
          </a:xfrm>
          <a:prstGeom prst="rect">
            <a:avLst/>
          </a:prstGeom>
        </p:spPr>
      </p:pic>
      <p:pic>
        <p:nvPicPr>
          <p:cNvPr id="18" name="Picture 17" descr="ATLAS-Logo-Square-Blue-RGB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4379" y="76200"/>
            <a:ext cx="618900" cy="618900"/>
          </a:xfrm>
          <a:prstGeom prst="rect">
            <a:avLst/>
          </a:prstGeom>
        </p:spPr>
      </p:pic>
      <p:pic>
        <p:nvPicPr>
          <p:cNvPr id="19" name="Picture 16" descr="CLIC-Logo-Color-7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4765" y="657465"/>
            <a:ext cx="853835" cy="85383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36" y="6129412"/>
            <a:ext cx="660721" cy="653169"/>
          </a:xfrm>
          <a:prstGeom prst="rect">
            <a:avLst/>
          </a:prstGeom>
        </p:spPr>
      </p:pic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609600" y="157480"/>
            <a:ext cx="8153400" cy="1341120"/>
          </a:xfrm>
        </p:spPr>
        <p:txBody>
          <a:bodyPr>
            <a:normAutofit/>
          </a:bodyPr>
          <a:lstStyle/>
          <a:p>
            <a:r>
              <a:rPr lang="en-US" b="1" dirty="0" smtClean="0"/>
              <a:t>Lens Distortion</a:t>
            </a:r>
            <a:br>
              <a:rPr lang="en-US" b="1" dirty="0" smtClean="0"/>
            </a:b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pt-BR" sz="3600" dirty="0" smtClean="0">
                <a:solidFill>
                  <a:schemeClr val="bg1">
                    <a:lumMod val="50000"/>
                  </a:schemeClr>
                </a:solidFill>
              </a:rPr>
              <a:t>”</a:t>
            </a:r>
            <a:r>
              <a:rPr lang="pt-BR" sz="3600" dirty="0" err="1" smtClean="0">
                <a:solidFill>
                  <a:schemeClr val="bg1">
                    <a:lumMod val="50000"/>
                  </a:schemeClr>
                </a:solidFill>
              </a:rPr>
              <a:t>Digitizing</a:t>
            </a:r>
            <a:r>
              <a:rPr lang="pt-BR" sz="3600" dirty="0" smtClean="0">
                <a:solidFill>
                  <a:schemeClr val="bg1">
                    <a:lumMod val="50000"/>
                  </a:schemeClr>
                </a:solidFill>
              </a:rPr>
              <a:t>” </a:t>
            </a:r>
            <a:r>
              <a:rPr lang="pt-BR" sz="3600" dirty="0" err="1" smtClean="0">
                <a:solidFill>
                  <a:schemeClr val="bg1">
                    <a:lumMod val="50000"/>
                  </a:schemeClr>
                </a:solidFill>
              </a:rPr>
              <a:t>the</a:t>
            </a:r>
            <a:r>
              <a:rPr lang="pt-BR" sz="3600" dirty="0" smtClean="0">
                <a:solidFill>
                  <a:schemeClr val="bg1">
                    <a:lumMod val="50000"/>
                  </a:schemeClr>
                </a:solidFill>
              </a:rPr>
              <a:t> pixel </a:t>
            </a:r>
            <a:r>
              <a:rPr lang="pt-BR" sz="3600" dirty="0" err="1" smtClean="0">
                <a:solidFill>
                  <a:schemeClr val="bg1">
                    <a:lumMod val="50000"/>
                  </a:schemeClr>
                </a:solidFill>
              </a:rPr>
              <a:t>information</a:t>
            </a:r>
            <a:r>
              <a:rPr lang="pt-BR" sz="36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  <a:t>- SUB</a:t>
            </a:r>
            <a:endParaRPr lang="en-US" sz="3600" baseline="30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Content Placeholder 5"/>
          <p:cNvSpPr txBox="1">
            <a:spLocks/>
          </p:cNvSpPr>
          <p:nvPr/>
        </p:nvSpPr>
        <p:spPr>
          <a:xfrm>
            <a:off x="661679" y="2163928"/>
            <a:ext cx="5021039" cy="436197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en-US" sz="2000" dirty="0" smtClean="0"/>
          </a:p>
        </p:txBody>
      </p:sp>
      <p:sp>
        <p:nvSpPr>
          <p:cNvPr id="21" name="Content Placeholder 5"/>
          <p:cNvSpPr txBox="1">
            <a:spLocks/>
          </p:cNvSpPr>
          <p:nvPr/>
        </p:nvSpPr>
        <p:spPr>
          <a:xfrm>
            <a:off x="509279" y="1905784"/>
            <a:ext cx="5021039" cy="479816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en-US" sz="2000" dirty="0" smtClean="0"/>
          </a:p>
        </p:txBody>
      </p:sp>
      <p:sp>
        <p:nvSpPr>
          <p:cNvPr id="33" name="CaixaDeTexto 32"/>
          <p:cNvSpPr txBox="1"/>
          <p:nvPr/>
        </p:nvSpPr>
        <p:spPr>
          <a:xfrm>
            <a:off x="6407731" y="6162674"/>
            <a:ext cx="17475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 smtClean="0"/>
              <a:t>Picture </a:t>
            </a:r>
            <a:r>
              <a:rPr lang="pt-BR" sz="1400" dirty="0" err="1" smtClean="0"/>
              <a:t>X</a:t>
            </a:r>
            <a:r>
              <a:rPr lang="pt-BR" sz="1400" dirty="0" smtClean="0"/>
              <a:t> position [um]</a:t>
            </a:r>
            <a:endParaRPr lang="pt-BR" sz="1400" dirty="0"/>
          </a:p>
        </p:txBody>
      </p:sp>
      <p:sp>
        <p:nvSpPr>
          <p:cNvPr id="34" name="CaixaDeTexto 33"/>
          <p:cNvSpPr txBox="1"/>
          <p:nvPr/>
        </p:nvSpPr>
        <p:spPr>
          <a:xfrm rot="16200000">
            <a:off x="-778416" y="2527414"/>
            <a:ext cx="17475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 smtClean="0"/>
              <a:t>Picture </a:t>
            </a:r>
            <a:r>
              <a:rPr lang="pt-BR" sz="1400" dirty="0" err="1" smtClean="0"/>
              <a:t>Y</a:t>
            </a:r>
            <a:r>
              <a:rPr lang="pt-BR" sz="1400" dirty="0" smtClean="0"/>
              <a:t> position [um]</a:t>
            </a:r>
            <a:endParaRPr lang="pt-BR" sz="1400" dirty="0"/>
          </a:p>
        </p:txBody>
      </p:sp>
      <p:sp>
        <p:nvSpPr>
          <p:cNvPr id="23" name="Date Placeholder 2"/>
          <p:cNvSpPr>
            <a:spLocks noGrp="1"/>
          </p:cNvSpPr>
          <p:nvPr>
            <p:ph type="dt" sz="half" idx="10"/>
          </p:nvPr>
        </p:nvSpPr>
        <p:spPr>
          <a:xfrm>
            <a:off x="4876795" y="6416675"/>
            <a:ext cx="2667000" cy="365125"/>
          </a:xfrm>
        </p:spPr>
        <p:txBody>
          <a:bodyPr/>
          <a:lstStyle/>
          <a:p>
            <a:r>
              <a:rPr lang="en-US" smtClean="0"/>
              <a:t>19</a:t>
            </a:r>
            <a:r>
              <a:rPr lang="en-US" smtClean="0"/>
              <a:t>/08/16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610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-609600" y="6416482"/>
            <a:ext cx="5421083" cy="365125"/>
          </a:xfrm>
        </p:spPr>
        <p:txBody>
          <a:bodyPr/>
          <a:lstStyle/>
          <a:p>
            <a:r>
              <a:rPr lang="en-US" dirty="0" err="1" smtClean="0"/>
              <a:t>mvicente@cern.ch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508124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8</a:t>
            </a:fld>
            <a:endParaRPr lang="en-US"/>
          </a:p>
        </p:txBody>
      </p:sp>
      <p:pic>
        <p:nvPicPr>
          <p:cNvPr id="7" name="Picture 6" descr="11465.jpeg"/>
          <p:cNvPicPr>
            <a:picLocks noChangeAspect="1"/>
          </p:cNvPicPr>
          <p:nvPr/>
        </p:nvPicPr>
        <p:blipFill rotWithShape="1">
          <a:blip r:embed="rId3">
            <a:alphaModFix amt="20000"/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3984" y="1507341"/>
            <a:ext cx="8550016" cy="226689"/>
          </a:xfrm>
          <a:prstGeom prst="rect">
            <a:avLst/>
          </a:prstGeom>
          <a:effectLst/>
        </p:spPr>
      </p:pic>
      <p:pic>
        <p:nvPicPr>
          <p:cNvPr id="17" name="Picture 9" descr="cer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0" y="6172200"/>
            <a:ext cx="685800" cy="596503"/>
          </a:xfrm>
          <a:prstGeom prst="rect">
            <a:avLst/>
          </a:prstGeom>
        </p:spPr>
      </p:pic>
      <p:pic>
        <p:nvPicPr>
          <p:cNvPr id="18" name="Picture 17" descr="ATLAS-Logo-Square-Blue-RGB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4379" y="76200"/>
            <a:ext cx="618900" cy="618900"/>
          </a:xfrm>
          <a:prstGeom prst="rect">
            <a:avLst/>
          </a:prstGeom>
        </p:spPr>
      </p:pic>
      <p:pic>
        <p:nvPicPr>
          <p:cNvPr id="19" name="Picture 16" descr="CLIC-Logo-Color-7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4765" y="657465"/>
            <a:ext cx="853835" cy="85383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36" y="6129412"/>
            <a:ext cx="660721" cy="653169"/>
          </a:xfrm>
          <a:prstGeom prst="rect">
            <a:avLst/>
          </a:prstGeom>
        </p:spPr>
      </p:pic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609600" y="157480"/>
            <a:ext cx="8153400" cy="1341120"/>
          </a:xfrm>
        </p:spPr>
        <p:txBody>
          <a:bodyPr>
            <a:normAutofit/>
          </a:bodyPr>
          <a:lstStyle/>
          <a:p>
            <a:r>
              <a:rPr lang="en-US" b="1" dirty="0" smtClean="0"/>
              <a:t>Lens Distortion</a:t>
            </a:r>
            <a:br>
              <a:rPr lang="en-US" b="1" dirty="0" smtClean="0"/>
            </a:b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pt-BR" sz="3600" dirty="0">
                <a:solidFill>
                  <a:schemeClr val="bg1">
                    <a:lumMod val="50000"/>
                  </a:schemeClr>
                </a:solidFill>
              </a:rPr>
              <a:t>”</a:t>
            </a:r>
            <a:r>
              <a:rPr lang="pt-BR" sz="3600" dirty="0" err="1">
                <a:solidFill>
                  <a:schemeClr val="bg1">
                    <a:lumMod val="50000"/>
                  </a:schemeClr>
                </a:solidFill>
              </a:rPr>
              <a:t>Digitizing</a:t>
            </a:r>
            <a:r>
              <a:rPr lang="pt-BR" sz="3600" dirty="0">
                <a:solidFill>
                  <a:schemeClr val="bg1">
                    <a:lumMod val="50000"/>
                  </a:schemeClr>
                </a:solidFill>
              </a:rPr>
              <a:t>” </a:t>
            </a:r>
            <a:r>
              <a:rPr lang="pt-BR" sz="3600" dirty="0" err="1">
                <a:solidFill>
                  <a:schemeClr val="bg1">
                    <a:lumMod val="50000"/>
                  </a:schemeClr>
                </a:solidFill>
              </a:rPr>
              <a:t>the</a:t>
            </a:r>
            <a:r>
              <a:rPr lang="pt-BR" sz="3600" dirty="0">
                <a:solidFill>
                  <a:schemeClr val="bg1">
                    <a:lumMod val="50000"/>
                  </a:schemeClr>
                </a:solidFill>
              </a:rPr>
              <a:t> pixel </a:t>
            </a:r>
            <a:r>
              <a:rPr lang="pt-BR" sz="3600" dirty="0" err="1">
                <a:solidFill>
                  <a:schemeClr val="bg1">
                    <a:lumMod val="50000"/>
                  </a:schemeClr>
                </a:solidFill>
              </a:rPr>
              <a:t>information</a:t>
            </a:r>
            <a:r>
              <a:rPr lang="pt-BR" sz="36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600" dirty="0">
                <a:solidFill>
                  <a:schemeClr val="bg1">
                    <a:lumMod val="50000"/>
                  </a:schemeClr>
                </a:solidFill>
              </a:rPr>
              <a:t>- CHIP</a:t>
            </a:r>
            <a:endParaRPr lang="en-US" sz="3600" baseline="30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Content Placeholder 5"/>
          <p:cNvSpPr txBox="1">
            <a:spLocks/>
          </p:cNvSpPr>
          <p:nvPr/>
        </p:nvSpPr>
        <p:spPr>
          <a:xfrm>
            <a:off x="661679" y="2163928"/>
            <a:ext cx="5021039" cy="436197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en-US" sz="2000" dirty="0" smtClean="0"/>
          </a:p>
        </p:txBody>
      </p:sp>
      <p:sp>
        <p:nvSpPr>
          <p:cNvPr id="21" name="Content Placeholder 5"/>
          <p:cNvSpPr txBox="1">
            <a:spLocks/>
          </p:cNvSpPr>
          <p:nvPr/>
        </p:nvSpPr>
        <p:spPr>
          <a:xfrm>
            <a:off x="509279" y="1905784"/>
            <a:ext cx="5021039" cy="479816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en-US" sz="2000" dirty="0" smtClean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5034" y="3037969"/>
            <a:ext cx="4228058" cy="2646785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5856" y="3011611"/>
            <a:ext cx="4265744" cy="2699500"/>
          </a:xfrm>
          <a:prstGeom prst="rect">
            <a:avLst/>
          </a:prstGeom>
        </p:spPr>
      </p:pic>
      <p:sp>
        <p:nvSpPr>
          <p:cNvPr id="32" name="Content Placeholder 5"/>
          <p:cNvSpPr txBox="1">
            <a:spLocks/>
          </p:cNvSpPr>
          <p:nvPr/>
        </p:nvSpPr>
        <p:spPr>
          <a:xfrm>
            <a:off x="661679" y="1905000"/>
            <a:ext cx="8341600" cy="34290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pt-BR" sz="2000" dirty="0" err="1" smtClean="0"/>
              <a:t>Storing</a:t>
            </a:r>
            <a:r>
              <a:rPr lang="pt-BR" sz="2000" dirty="0" smtClean="0"/>
              <a:t> </a:t>
            </a:r>
            <a:r>
              <a:rPr lang="pt-BR" sz="2000" dirty="0" err="1" smtClean="0"/>
              <a:t>the</a:t>
            </a:r>
            <a:r>
              <a:rPr lang="pt-BR" sz="2000" dirty="0" smtClean="0"/>
              <a:t> pixel </a:t>
            </a:r>
            <a:r>
              <a:rPr lang="pt-BR" sz="2000" dirty="0" err="1" smtClean="0"/>
              <a:t>X</a:t>
            </a:r>
            <a:r>
              <a:rPr lang="pt-BR" sz="2000" dirty="0" smtClean="0"/>
              <a:t> </a:t>
            </a:r>
            <a:r>
              <a:rPr lang="pt-BR" sz="2000" dirty="0" err="1" smtClean="0"/>
              <a:t>and</a:t>
            </a:r>
            <a:r>
              <a:rPr lang="pt-BR" sz="2000" dirty="0" smtClean="0"/>
              <a:t> </a:t>
            </a:r>
            <a:r>
              <a:rPr lang="pt-BR" sz="2000" dirty="0" err="1" smtClean="0"/>
              <a:t>Y</a:t>
            </a:r>
            <a:r>
              <a:rPr lang="pt-BR" sz="2000" dirty="0" smtClean="0"/>
              <a:t> position in a </a:t>
            </a:r>
            <a:r>
              <a:rPr lang="pt-BR" sz="2000" dirty="0" err="1" smtClean="0"/>
              <a:t>histogram</a:t>
            </a:r>
            <a:endParaRPr lang="pt-BR" sz="2000" dirty="0" smtClean="0"/>
          </a:p>
          <a:p>
            <a:pPr lvl="1"/>
            <a:r>
              <a:rPr lang="pt-BR" sz="1400" dirty="0" err="1" smtClean="0"/>
              <a:t>Much</a:t>
            </a:r>
            <a:r>
              <a:rPr lang="pt-BR" sz="1400" dirty="0" smtClean="0"/>
              <a:t> </a:t>
            </a:r>
            <a:r>
              <a:rPr lang="pt-BR" sz="1400" dirty="0" err="1" smtClean="0"/>
              <a:t>easier</a:t>
            </a:r>
            <a:r>
              <a:rPr lang="pt-BR" sz="1400" dirty="0" smtClean="0"/>
              <a:t> </a:t>
            </a:r>
            <a:r>
              <a:rPr lang="pt-BR" sz="1400" dirty="0" err="1" smtClean="0"/>
              <a:t>to</a:t>
            </a:r>
            <a:r>
              <a:rPr lang="pt-BR" sz="1400" dirty="0" smtClean="0"/>
              <a:t> </a:t>
            </a:r>
            <a:r>
              <a:rPr lang="pt-BR" sz="1400" dirty="0" err="1" smtClean="0"/>
              <a:t>handle</a:t>
            </a:r>
            <a:r>
              <a:rPr lang="pt-BR" sz="1400" dirty="0" smtClean="0"/>
              <a:t> </a:t>
            </a:r>
            <a:r>
              <a:rPr lang="pt-BR" sz="1400" dirty="0" err="1" smtClean="0"/>
              <a:t>than</a:t>
            </a:r>
            <a:r>
              <a:rPr lang="pt-BR" sz="1400" dirty="0" smtClean="0"/>
              <a:t> a vector!</a:t>
            </a:r>
            <a:endParaRPr lang="en-US" sz="1400" dirty="0" smtClean="0"/>
          </a:p>
        </p:txBody>
      </p:sp>
      <p:sp>
        <p:nvSpPr>
          <p:cNvPr id="33" name="CaixaDeTexto 32"/>
          <p:cNvSpPr txBox="1"/>
          <p:nvPr/>
        </p:nvSpPr>
        <p:spPr>
          <a:xfrm>
            <a:off x="2590800" y="5621179"/>
            <a:ext cx="13051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00" dirty="0" smtClean="0"/>
              <a:t>Picture </a:t>
            </a:r>
            <a:r>
              <a:rPr lang="pt-BR" sz="1000" dirty="0" err="1" smtClean="0"/>
              <a:t>X</a:t>
            </a:r>
            <a:r>
              <a:rPr lang="pt-BR" sz="1000" dirty="0" smtClean="0"/>
              <a:t> position [um]</a:t>
            </a:r>
            <a:endParaRPr lang="pt-BR" sz="1000" dirty="0"/>
          </a:p>
        </p:txBody>
      </p:sp>
      <p:sp>
        <p:nvSpPr>
          <p:cNvPr id="34" name="CaixaDeTexto 33"/>
          <p:cNvSpPr txBox="1"/>
          <p:nvPr/>
        </p:nvSpPr>
        <p:spPr>
          <a:xfrm rot="16200000">
            <a:off x="-486067" y="3575402"/>
            <a:ext cx="13051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00" dirty="0" smtClean="0"/>
              <a:t>Picture </a:t>
            </a:r>
            <a:r>
              <a:rPr lang="pt-BR" sz="1000" dirty="0" err="1" smtClean="0"/>
              <a:t>Y</a:t>
            </a:r>
            <a:r>
              <a:rPr lang="pt-BR" sz="1000" dirty="0" smtClean="0"/>
              <a:t> position [um]</a:t>
            </a:r>
            <a:endParaRPr lang="pt-BR" sz="1000" dirty="0"/>
          </a:p>
        </p:txBody>
      </p:sp>
      <p:sp>
        <p:nvSpPr>
          <p:cNvPr id="35" name="CaixaDeTexto 34"/>
          <p:cNvSpPr txBox="1"/>
          <p:nvPr/>
        </p:nvSpPr>
        <p:spPr>
          <a:xfrm>
            <a:off x="7239000" y="5609595"/>
            <a:ext cx="13051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00" dirty="0" smtClean="0"/>
              <a:t>Picture </a:t>
            </a:r>
            <a:r>
              <a:rPr lang="pt-BR" sz="1000" dirty="0" err="1" smtClean="0"/>
              <a:t>X</a:t>
            </a:r>
            <a:r>
              <a:rPr lang="pt-BR" sz="1000" dirty="0" smtClean="0"/>
              <a:t> position [um]</a:t>
            </a:r>
            <a:endParaRPr lang="pt-BR" sz="1000" dirty="0"/>
          </a:p>
        </p:txBody>
      </p:sp>
      <p:sp>
        <p:nvSpPr>
          <p:cNvPr id="36" name="CaixaDeTexto 35"/>
          <p:cNvSpPr txBox="1"/>
          <p:nvPr/>
        </p:nvSpPr>
        <p:spPr>
          <a:xfrm rot="16200000">
            <a:off x="4009733" y="3651601"/>
            <a:ext cx="13051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00" dirty="0" smtClean="0"/>
              <a:t>Picture </a:t>
            </a:r>
            <a:r>
              <a:rPr lang="pt-BR" sz="1000" dirty="0" err="1"/>
              <a:t>Y</a:t>
            </a:r>
            <a:r>
              <a:rPr lang="pt-BR" sz="1000" dirty="0" smtClean="0"/>
              <a:t> position [um]</a:t>
            </a:r>
            <a:endParaRPr lang="pt-BR" sz="1000" dirty="0"/>
          </a:p>
        </p:txBody>
      </p:sp>
      <p:sp>
        <p:nvSpPr>
          <p:cNvPr id="37" name="CaixaDeTexto 36"/>
          <p:cNvSpPr txBox="1"/>
          <p:nvPr/>
        </p:nvSpPr>
        <p:spPr>
          <a:xfrm>
            <a:off x="1306160" y="2674695"/>
            <a:ext cx="200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Pixel </a:t>
            </a:r>
            <a:r>
              <a:rPr lang="pt-BR" dirty="0" err="1" smtClean="0"/>
              <a:t>X</a:t>
            </a:r>
            <a:r>
              <a:rPr lang="pt-BR" dirty="0" smtClean="0"/>
              <a:t> Position [um]</a:t>
            </a:r>
            <a:endParaRPr lang="pt-BR" dirty="0"/>
          </a:p>
        </p:txBody>
      </p:sp>
      <p:sp>
        <p:nvSpPr>
          <p:cNvPr id="38" name="CaixaDeTexto 37"/>
          <p:cNvSpPr txBox="1"/>
          <p:nvPr/>
        </p:nvSpPr>
        <p:spPr>
          <a:xfrm>
            <a:off x="5855824" y="2681595"/>
            <a:ext cx="200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Pixel </a:t>
            </a:r>
            <a:r>
              <a:rPr lang="pt-BR" dirty="0" err="1"/>
              <a:t>Y</a:t>
            </a:r>
            <a:r>
              <a:rPr lang="pt-BR" dirty="0" smtClean="0"/>
              <a:t> Position [um]</a:t>
            </a:r>
            <a:endParaRPr lang="pt-BR" dirty="0"/>
          </a:p>
        </p:txBody>
      </p:sp>
      <p:sp>
        <p:nvSpPr>
          <p:cNvPr id="22" name="Date Placeholder 2"/>
          <p:cNvSpPr>
            <a:spLocks noGrp="1"/>
          </p:cNvSpPr>
          <p:nvPr>
            <p:ph type="dt" sz="half" idx="10"/>
          </p:nvPr>
        </p:nvSpPr>
        <p:spPr>
          <a:xfrm>
            <a:off x="4876795" y="6416675"/>
            <a:ext cx="2667000" cy="365125"/>
          </a:xfrm>
        </p:spPr>
        <p:txBody>
          <a:bodyPr/>
          <a:lstStyle/>
          <a:p>
            <a:r>
              <a:rPr lang="en-US" smtClean="0"/>
              <a:t>19</a:t>
            </a:r>
            <a:r>
              <a:rPr lang="en-US" smtClean="0"/>
              <a:t>/08/16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81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809191"/>
            <a:ext cx="4425117" cy="2991353"/>
          </a:xfrm>
          <a:prstGeom prst="rect">
            <a:avLst/>
          </a:prstGeom>
        </p:spPr>
      </p:pic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-609600" y="6416482"/>
            <a:ext cx="5421083" cy="365125"/>
          </a:xfrm>
        </p:spPr>
        <p:txBody>
          <a:bodyPr/>
          <a:lstStyle/>
          <a:p>
            <a:r>
              <a:rPr lang="en-US" dirty="0" err="1" smtClean="0"/>
              <a:t>mvicente@cern.ch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508124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9</a:t>
            </a:fld>
            <a:endParaRPr lang="en-US"/>
          </a:p>
        </p:txBody>
      </p:sp>
      <p:pic>
        <p:nvPicPr>
          <p:cNvPr id="7" name="Picture 6" descr="11465.jpeg"/>
          <p:cNvPicPr>
            <a:picLocks noChangeAspect="1"/>
          </p:cNvPicPr>
          <p:nvPr/>
        </p:nvPicPr>
        <p:blipFill rotWithShape="1">
          <a:blip r:embed="rId4">
            <a:alphaModFix amt="20000"/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3984" y="1507341"/>
            <a:ext cx="8550016" cy="226689"/>
          </a:xfrm>
          <a:prstGeom prst="rect">
            <a:avLst/>
          </a:prstGeom>
          <a:effectLst/>
        </p:spPr>
      </p:pic>
      <p:pic>
        <p:nvPicPr>
          <p:cNvPr id="17" name="Picture 9" descr="cern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0" y="6172200"/>
            <a:ext cx="685800" cy="596503"/>
          </a:xfrm>
          <a:prstGeom prst="rect">
            <a:avLst/>
          </a:prstGeom>
        </p:spPr>
      </p:pic>
      <p:pic>
        <p:nvPicPr>
          <p:cNvPr id="18" name="Picture 17" descr="ATLAS-Logo-Square-Blue-RGB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4379" y="76200"/>
            <a:ext cx="618900" cy="618900"/>
          </a:xfrm>
          <a:prstGeom prst="rect">
            <a:avLst/>
          </a:prstGeom>
        </p:spPr>
      </p:pic>
      <p:pic>
        <p:nvPicPr>
          <p:cNvPr id="19" name="Picture 16" descr="CLIC-Logo-Color-7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4765" y="657465"/>
            <a:ext cx="853835" cy="85383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36" y="6129412"/>
            <a:ext cx="660721" cy="653169"/>
          </a:xfrm>
          <a:prstGeom prst="rect">
            <a:avLst/>
          </a:prstGeom>
        </p:spPr>
      </p:pic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609600" y="157480"/>
            <a:ext cx="8153400" cy="1341120"/>
          </a:xfrm>
        </p:spPr>
        <p:txBody>
          <a:bodyPr>
            <a:normAutofit/>
          </a:bodyPr>
          <a:lstStyle/>
          <a:p>
            <a:r>
              <a:rPr lang="en-US" b="1" dirty="0" smtClean="0"/>
              <a:t>Lens Distortion</a:t>
            </a:r>
            <a:br>
              <a:rPr lang="en-US" b="1" dirty="0" smtClean="0"/>
            </a:b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pt-BR" sz="3600" dirty="0">
                <a:solidFill>
                  <a:schemeClr val="bg1">
                    <a:lumMod val="50000"/>
                  </a:schemeClr>
                </a:solidFill>
              </a:rPr>
              <a:t>”</a:t>
            </a:r>
            <a:r>
              <a:rPr lang="pt-BR" sz="3600" dirty="0" err="1">
                <a:solidFill>
                  <a:schemeClr val="bg1">
                    <a:lumMod val="50000"/>
                  </a:schemeClr>
                </a:solidFill>
              </a:rPr>
              <a:t>Digitizing</a:t>
            </a:r>
            <a:r>
              <a:rPr lang="pt-BR" sz="3600" dirty="0">
                <a:solidFill>
                  <a:schemeClr val="bg1">
                    <a:lumMod val="50000"/>
                  </a:schemeClr>
                </a:solidFill>
              </a:rPr>
              <a:t>” </a:t>
            </a:r>
            <a:r>
              <a:rPr lang="pt-BR" sz="3600" dirty="0" err="1">
                <a:solidFill>
                  <a:schemeClr val="bg1">
                    <a:lumMod val="50000"/>
                  </a:schemeClr>
                </a:solidFill>
              </a:rPr>
              <a:t>the</a:t>
            </a:r>
            <a:r>
              <a:rPr lang="pt-BR" sz="3600" dirty="0">
                <a:solidFill>
                  <a:schemeClr val="bg1">
                    <a:lumMod val="50000"/>
                  </a:schemeClr>
                </a:solidFill>
              </a:rPr>
              <a:t> pixel </a:t>
            </a:r>
            <a:r>
              <a:rPr lang="pt-BR" sz="3600" dirty="0" err="1">
                <a:solidFill>
                  <a:schemeClr val="bg1">
                    <a:lumMod val="50000"/>
                  </a:schemeClr>
                </a:solidFill>
              </a:rPr>
              <a:t>information</a:t>
            </a:r>
            <a:r>
              <a:rPr lang="pt-BR" sz="36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600" dirty="0">
                <a:solidFill>
                  <a:schemeClr val="bg1">
                    <a:lumMod val="50000"/>
                  </a:schemeClr>
                </a:solidFill>
              </a:rPr>
              <a:t>- CHIP</a:t>
            </a:r>
            <a:endParaRPr lang="en-US" sz="3600" baseline="30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Content Placeholder 5"/>
          <p:cNvSpPr txBox="1">
            <a:spLocks/>
          </p:cNvSpPr>
          <p:nvPr/>
        </p:nvSpPr>
        <p:spPr>
          <a:xfrm>
            <a:off x="661679" y="2163928"/>
            <a:ext cx="5021039" cy="436197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en-US" sz="2000" dirty="0" smtClean="0"/>
          </a:p>
        </p:txBody>
      </p:sp>
      <p:sp>
        <p:nvSpPr>
          <p:cNvPr id="21" name="Content Placeholder 5"/>
          <p:cNvSpPr txBox="1">
            <a:spLocks/>
          </p:cNvSpPr>
          <p:nvPr/>
        </p:nvSpPr>
        <p:spPr>
          <a:xfrm>
            <a:off x="509279" y="1905784"/>
            <a:ext cx="5021039" cy="479816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en-US" sz="2000" dirty="0" smtClean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5034" y="3037969"/>
            <a:ext cx="4228058" cy="2646785"/>
          </a:xfrm>
          <a:prstGeom prst="rect">
            <a:avLst/>
          </a:prstGeom>
        </p:spPr>
      </p:pic>
      <p:sp>
        <p:nvSpPr>
          <p:cNvPr id="32" name="Content Placeholder 5"/>
          <p:cNvSpPr txBox="1">
            <a:spLocks/>
          </p:cNvSpPr>
          <p:nvPr/>
        </p:nvSpPr>
        <p:spPr>
          <a:xfrm>
            <a:off x="661679" y="1905000"/>
            <a:ext cx="8341600" cy="34290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pt-BR" sz="2000" dirty="0" err="1" smtClean="0"/>
              <a:t>Storing</a:t>
            </a:r>
            <a:r>
              <a:rPr lang="pt-BR" sz="2000" dirty="0" smtClean="0"/>
              <a:t> </a:t>
            </a:r>
            <a:r>
              <a:rPr lang="pt-BR" sz="2000" dirty="0" err="1" smtClean="0"/>
              <a:t>the</a:t>
            </a:r>
            <a:r>
              <a:rPr lang="pt-BR" sz="2000" dirty="0" smtClean="0"/>
              <a:t> pixel </a:t>
            </a:r>
            <a:r>
              <a:rPr lang="pt-BR" sz="2000" dirty="0" err="1" smtClean="0"/>
              <a:t>X</a:t>
            </a:r>
            <a:r>
              <a:rPr lang="pt-BR" sz="2000" dirty="0" smtClean="0"/>
              <a:t> </a:t>
            </a:r>
            <a:r>
              <a:rPr lang="pt-BR" sz="2000" dirty="0" err="1" smtClean="0"/>
              <a:t>and</a:t>
            </a:r>
            <a:r>
              <a:rPr lang="pt-BR" sz="2000" dirty="0" smtClean="0"/>
              <a:t> </a:t>
            </a:r>
            <a:r>
              <a:rPr lang="pt-BR" sz="2000" dirty="0" err="1" smtClean="0"/>
              <a:t>Y</a:t>
            </a:r>
            <a:r>
              <a:rPr lang="pt-BR" sz="2000" dirty="0" smtClean="0"/>
              <a:t> position in a </a:t>
            </a:r>
            <a:r>
              <a:rPr lang="pt-BR" sz="2000" dirty="0" err="1" smtClean="0"/>
              <a:t>histogram</a:t>
            </a:r>
            <a:endParaRPr lang="pt-BR" sz="2000" dirty="0" smtClean="0"/>
          </a:p>
          <a:p>
            <a:pPr lvl="1"/>
            <a:r>
              <a:rPr lang="pt-BR" sz="1400" dirty="0" err="1" smtClean="0"/>
              <a:t>Much</a:t>
            </a:r>
            <a:r>
              <a:rPr lang="pt-BR" sz="1400" dirty="0" smtClean="0"/>
              <a:t> </a:t>
            </a:r>
            <a:r>
              <a:rPr lang="pt-BR" sz="1400" dirty="0" err="1" smtClean="0"/>
              <a:t>easier</a:t>
            </a:r>
            <a:r>
              <a:rPr lang="pt-BR" sz="1400" dirty="0" smtClean="0"/>
              <a:t> </a:t>
            </a:r>
            <a:r>
              <a:rPr lang="pt-BR" sz="1400" dirty="0" err="1" smtClean="0"/>
              <a:t>to</a:t>
            </a:r>
            <a:r>
              <a:rPr lang="pt-BR" sz="1400" dirty="0" smtClean="0"/>
              <a:t> </a:t>
            </a:r>
            <a:r>
              <a:rPr lang="pt-BR" sz="1400" dirty="0" err="1" smtClean="0"/>
              <a:t>handle</a:t>
            </a:r>
            <a:r>
              <a:rPr lang="pt-BR" sz="1400" dirty="0" smtClean="0"/>
              <a:t> </a:t>
            </a:r>
            <a:r>
              <a:rPr lang="pt-BR" sz="1400" dirty="0" err="1" smtClean="0"/>
              <a:t>than</a:t>
            </a:r>
            <a:r>
              <a:rPr lang="pt-BR" sz="1400" dirty="0" smtClean="0"/>
              <a:t> a vector!</a:t>
            </a:r>
            <a:endParaRPr lang="en-US" sz="1400" dirty="0" smtClean="0"/>
          </a:p>
        </p:txBody>
      </p:sp>
      <p:sp>
        <p:nvSpPr>
          <p:cNvPr id="33" name="CaixaDeTexto 32"/>
          <p:cNvSpPr txBox="1"/>
          <p:nvPr/>
        </p:nvSpPr>
        <p:spPr>
          <a:xfrm>
            <a:off x="2590800" y="5621179"/>
            <a:ext cx="13051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00" dirty="0" smtClean="0"/>
              <a:t>Picture </a:t>
            </a:r>
            <a:r>
              <a:rPr lang="pt-BR" sz="1000" dirty="0" err="1" smtClean="0"/>
              <a:t>X</a:t>
            </a:r>
            <a:r>
              <a:rPr lang="pt-BR" sz="1000" dirty="0" smtClean="0"/>
              <a:t> position [um]</a:t>
            </a:r>
            <a:endParaRPr lang="pt-BR" sz="1000" dirty="0"/>
          </a:p>
        </p:txBody>
      </p:sp>
      <p:sp>
        <p:nvSpPr>
          <p:cNvPr id="34" name="CaixaDeTexto 33"/>
          <p:cNvSpPr txBox="1"/>
          <p:nvPr/>
        </p:nvSpPr>
        <p:spPr>
          <a:xfrm rot="16200000">
            <a:off x="-486067" y="3575402"/>
            <a:ext cx="13051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00" dirty="0" smtClean="0"/>
              <a:t>Picture </a:t>
            </a:r>
            <a:r>
              <a:rPr lang="pt-BR" sz="1000" dirty="0" err="1" smtClean="0"/>
              <a:t>Y</a:t>
            </a:r>
            <a:r>
              <a:rPr lang="pt-BR" sz="1000" dirty="0" smtClean="0"/>
              <a:t> position [um]</a:t>
            </a:r>
            <a:endParaRPr lang="pt-BR" sz="1000" dirty="0"/>
          </a:p>
        </p:txBody>
      </p:sp>
      <p:sp>
        <p:nvSpPr>
          <p:cNvPr id="35" name="CaixaDeTexto 34"/>
          <p:cNvSpPr txBox="1"/>
          <p:nvPr/>
        </p:nvSpPr>
        <p:spPr>
          <a:xfrm>
            <a:off x="7239000" y="5715000"/>
            <a:ext cx="13051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00" dirty="0" smtClean="0"/>
              <a:t>Picture </a:t>
            </a:r>
            <a:r>
              <a:rPr lang="pt-BR" sz="1000" dirty="0" err="1" smtClean="0"/>
              <a:t>Y</a:t>
            </a:r>
            <a:r>
              <a:rPr lang="pt-BR" sz="1000" dirty="0" smtClean="0"/>
              <a:t> </a:t>
            </a:r>
            <a:r>
              <a:rPr lang="pt-BR" sz="1000" dirty="0" smtClean="0"/>
              <a:t>position [um]</a:t>
            </a:r>
            <a:endParaRPr lang="pt-BR" sz="1000" dirty="0"/>
          </a:p>
        </p:txBody>
      </p:sp>
      <p:sp>
        <p:nvSpPr>
          <p:cNvPr id="36" name="CaixaDeTexto 35"/>
          <p:cNvSpPr txBox="1"/>
          <p:nvPr/>
        </p:nvSpPr>
        <p:spPr>
          <a:xfrm rot="16200000">
            <a:off x="3948707" y="3651601"/>
            <a:ext cx="13051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00" dirty="0" smtClean="0"/>
              <a:t>Picture </a:t>
            </a:r>
            <a:r>
              <a:rPr lang="pt-BR" sz="1000" dirty="0" err="1"/>
              <a:t>X</a:t>
            </a:r>
            <a:r>
              <a:rPr lang="pt-BR" sz="1000" dirty="0" smtClean="0"/>
              <a:t> </a:t>
            </a:r>
            <a:r>
              <a:rPr lang="pt-BR" sz="1000" dirty="0" smtClean="0"/>
              <a:t>position [um]</a:t>
            </a:r>
            <a:endParaRPr lang="pt-BR" sz="1000" dirty="0"/>
          </a:p>
        </p:txBody>
      </p:sp>
      <p:sp>
        <p:nvSpPr>
          <p:cNvPr id="37" name="CaixaDeTexto 36"/>
          <p:cNvSpPr txBox="1"/>
          <p:nvPr/>
        </p:nvSpPr>
        <p:spPr>
          <a:xfrm>
            <a:off x="1306160" y="2674695"/>
            <a:ext cx="200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Pixel </a:t>
            </a:r>
            <a:r>
              <a:rPr lang="pt-BR" dirty="0" err="1" smtClean="0"/>
              <a:t>X</a:t>
            </a:r>
            <a:r>
              <a:rPr lang="pt-BR" dirty="0" smtClean="0"/>
              <a:t> Position [um]</a:t>
            </a:r>
            <a:endParaRPr lang="pt-BR" dirty="0"/>
          </a:p>
        </p:txBody>
      </p:sp>
      <p:sp>
        <p:nvSpPr>
          <p:cNvPr id="22" name="Date Placeholder 2"/>
          <p:cNvSpPr>
            <a:spLocks noGrp="1"/>
          </p:cNvSpPr>
          <p:nvPr>
            <p:ph type="dt" sz="half" idx="10"/>
          </p:nvPr>
        </p:nvSpPr>
        <p:spPr>
          <a:xfrm>
            <a:off x="4876795" y="6416675"/>
            <a:ext cx="2667000" cy="365125"/>
          </a:xfrm>
        </p:spPr>
        <p:txBody>
          <a:bodyPr/>
          <a:lstStyle/>
          <a:p>
            <a:r>
              <a:rPr lang="en-US" smtClean="0"/>
              <a:t>19</a:t>
            </a:r>
            <a:r>
              <a:rPr lang="en-US" smtClean="0"/>
              <a:t>/08/16</a:t>
            </a:r>
            <a:endParaRPr lang="en-US" dirty="0"/>
          </a:p>
        </p:txBody>
      </p:sp>
      <p:sp>
        <p:nvSpPr>
          <p:cNvPr id="3" name="Quadro 2"/>
          <p:cNvSpPr/>
          <p:nvPr/>
        </p:nvSpPr>
        <p:spPr>
          <a:xfrm>
            <a:off x="1905000" y="3048000"/>
            <a:ext cx="152400" cy="2562625"/>
          </a:xfrm>
          <a:prstGeom prst="fram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pic>
        <p:nvPicPr>
          <p:cNvPr id="24" name="Imagem 2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900000" flipV="1">
            <a:off x="2198444" y="2299780"/>
            <a:ext cx="2283181" cy="1775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06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idescreen Presentation">
  <a:themeElements>
    <a:clrScheme name="UniGeneve + Atlas + CLIC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0080BD"/>
      </a:accent1>
      <a:accent2>
        <a:srgbClr val="D9225B"/>
      </a:accent2>
      <a:accent3>
        <a:srgbClr val="F58E23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5000"/>
                <a:satMod val="150000"/>
              </a:schemeClr>
            </a:gs>
            <a:gs pos="35000">
              <a:schemeClr val="phClr">
                <a:shade val="60000"/>
                <a:satMod val="150000"/>
              </a:schemeClr>
            </a:gs>
            <a:gs pos="100000">
              <a:schemeClr val="phClr">
                <a:tint val="97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1053</Words>
  <Application>Microsoft Macintosh PowerPoint</Application>
  <PresentationFormat>Apresentação na tela (4:3)</PresentationFormat>
  <Paragraphs>221</Paragraphs>
  <Slides>22</Slides>
  <Notes>22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22</vt:i4>
      </vt:variant>
    </vt:vector>
  </HeadingPairs>
  <TitlesOfParts>
    <vt:vector size="28" baseType="lpstr">
      <vt:lpstr>Arial Black</vt:lpstr>
      <vt:lpstr>Calibri</vt:lpstr>
      <vt:lpstr>Tw Cen MT</vt:lpstr>
      <vt:lpstr>Wingdings</vt:lpstr>
      <vt:lpstr>Wingdings 2</vt:lpstr>
      <vt:lpstr>Widescreen Presentation</vt:lpstr>
      <vt:lpstr>Apresentação do PowerPoint</vt:lpstr>
      <vt:lpstr>Outline</vt:lpstr>
      <vt:lpstr>Flip-chip + PixelShop  Alignment Measurement</vt:lpstr>
      <vt:lpstr>Flip-chip + PixelShop  Alignment Measurement (before gluing)  </vt:lpstr>
      <vt:lpstr>Lens Distortion  Check Superposing the Same Picture</vt:lpstr>
      <vt:lpstr>Lens Distortion  ”Digitizing” the pixel information - CHIP</vt:lpstr>
      <vt:lpstr>Lens Distortion  ”Digitizing” the pixel information - SUB</vt:lpstr>
      <vt:lpstr>Lens Distortion  ”Digitizing” the pixel information - CHIP</vt:lpstr>
      <vt:lpstr>Lens Distortion  ”Digitizing” the pixel information - CHIP</vt:lpstr>
      <vt:lpstr>Lens Distortion  ”Digitizing” the pixel information - CHIP</vt:lpstr>
      <vt:lpstr>Lens Distortion  ”Digitizing” the pixel information - SUB</vt:lpstr>
      <vt:lpstr>Lens Distortion  Correcting for the distortion - Idea</vt:lpstr>
      <vt:lpstr>Lens Distortion  Correcting for the distortion - Result</vt:lpstr>
      <vt:lpstr>Chips Alignment  Two proposals</vt:lpstr>
      <vt:lpstr>Effect of Y-direction Misalignment  Cross Pixel Coupling</vt:lpstr>
      <vt:lpstr>Effect on Y-direction Misalignment  Cross Pixel Coupling (PRELIMINARY!)</vt:lpstr>
      <vt:lpstr>5x5 Matrix  Checking 3x3 central pixels</vt:lpstr>
      <vt:lpstr>5x5 Matrix  Checking 3x3 central pixels</vt:lpstr>
      <vt:lpstr>5x5 Matrix  Checking 3x3 central pixels</vt:lpstr>
      <vt:lpstr>5x5 Matrix  Checking 3x3 central pixels</vt:lpstr>
      <vt:lpstr>Effect on Y-direction Misalignment  Cross Pixel Coupling</vt:lpstr>
      <vt:lpstr>Conclusions  and next steps</vt:lpstr>
    </vt:vector>
  </TitlesOfParts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cp:lastPrinted>2016-08-19T06:08:28Z</cp:lastPrinted>
  <dcterms:created xsi:type="dcterms:W3CDTF">2010-04-19T20:53:40Z</dcterms:created>
  <dcterms:modified xsi:type="dcterms:W3CDTF">2016-08-19T07:07:18Z</dcterms:modified>
</cp:coreProperties>
</file>