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5" r:id="rId1"/>
    <p:sldMasterId id="2147483744" r:id="rId2"/>
  </p:sldMasterIdLst>
  <p:notesMasterIdLst>
    <p:notesMasterId r:id="rId8"/>
  </p:notesMasterIdLst>
  <p:handoutMasterIdLst>
    <p:handoutMasterId r:id="rId9"/>
  </p:handoutMasterIdLst>
  <p:sldIdLst>
    <p:sldId id="256" r:id="rId3"/>
    <p:sldId id="469" r:id="rId4"/>
    <p:sldId id="534" r:id="rId5"/>
    <p:sldId id="547" r:id="rId6"/>
    <p:sldId id="54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A7F4773-4833-1740-ABED-7C2E0081D155}">
          <p14:sldIdLst>
            <p14:sldId id="256"/>
            <p14:sldId id="469"/>
            <p14:sldId id="534"/>
            <p14:sldId id="547"/>
            <p14:sldId id="545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364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6500"/>
    <a:srgbClr val="FF0000"/>
    <a:srgbClr val="84DFCE"/>
    <a:srgbClr val="29A25A"/>
    <a:srgbClr val="FF797B"/>
    <a:srgbClr val="D6E3F7"/>
    <a:srgbClr val="0071C6"/>
    <a:srgbClr val="84BAE7"/>
    <a:srgbClr val="5A8ED6"/>
    <a:srgbClr val="FF79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36" autoAdjust="0"/>
    <p:restoredTop sz="94701" autoAdjust="0"/>
  </p:normalViewPr>
  <p:slideViewPr>
    <p:cSldViewPr>
      <p:cViewPr>
        <p:scale>
          <a:sx n="95" d="100"/>
          <a:sy n="95" d="100"/>
        </p:scale>
        <p:origin x="-480" y="-336"/>
      </p:cViewPr>
      <p:guideLst>
        <p:guide orient="horz" pos="2364"/>
        <p:guide pos="2880"/>
      </p:guideLst>
    </p:cSldViewPr>
  </p:slideViewPr>
  <p:outlineViewPr>
    <p:cViewPr>
      <p:scale>
        <a:sx n="33" d="100"/>
        <a:sy n="33" d="100"/>
      </p:scale>
      <p:origin x="0" y="563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02" y="-9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4AECC-573D-4016-869A-9D8735FEF3D9}" type="datetimeFigureOut">
              <a:rPr lang="en-GB" smtClean="0"/>
              <a:t>27/10/16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8C415-2FE8-4A33-B77C-68B29F32E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5677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EF5BA-093D-4C3D-8B5F-428C319F2942}" type="datetimeFigureOut">
              <a:rPr lang="en-GB" smtClean="0"/>
              <a:t>27/10/16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39D3F9-8874-40AB-81B7-FD1E2DBCA2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08895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9D3F9-8874-40AB-81B7-FD1E2DBCA29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106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9D3F9-8874-40AB-81B7-FD1E2DBCA29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410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9D3F9-8874-40AB-81B7-FD1E2DBCA29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410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9D3F9-8874-40AB-81B7-FD1E2DBCA29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4103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9D3F9-8874-40AB-81B7-FD1E2DBCA29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410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38157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39169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81622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70961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93467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58057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165304"/>
            <a:ext cx="899592" cy="6926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599470" y="6428360"/>
            <a:ext cx="54453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97985-545A-41E2-9F24-D58C3406328E}" type="slidenum">
              <a:rPr lang="en-US">
                <a:solidFill>
                  <a:srgbClr val="0C377B"/>
                </a:solidFill>
              </a:rPr>
              <a:pPr>
                <a:defRPr/>
              </a:pPr>
              <a:t>‹#›</a:t>
            </a:fld>
            <a:endParaRPr lang="en-US" sz="1600">
              <a:solidFill>
                <a:srgbClr val="0C377B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312024" y="6428360"/>
            <a:ext cx="7287446" cy="365125"/>
          </a:xfrm>
          <a:prstGeom prst="rect">
            <a:avLst/>
          </a:prstGeom>
        </p:spPr>
        <p:txBody>
          <a:bodyPr/>
          <a:lstStyle>
            <a:lvl1pPr>
              <a:defRPr sz="1600" i="1"/>
            </a:lvl1pPr>
          </a:lstStyle>
          <a:p>
            <a:pPr>
              <a:defRPr/>
            </a:pPr>
            <a:r>
              <a:rPr lang="en-US" smtClean="0">
                <a:solidFill>
                  <a:srgbClr val="0C377B"/>
                </a:solidFill>
              </a:rPr>
              <a:t>VCI2016 - gianluca.aglieri.rinella@cern.ch</a:t>
            </a:r>
            <a:endParaRPr lang="en-US" dirty="0">
              <a:solidFill>
                <a:srgbClr val="0C377B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83568" y="6381328"/>
            <a:ext cx="8460432" cy="0"/>
          </a:xfrm>
          <a:prstGeom prst="line">
            <a:avLst/>
          </a:pr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292"/>
            <a:ext cx="609824" cy="651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7595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184659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28E6D-C1E9-48AB-B9CA-F72F339B4AF4}" type="datetime1">
              <a:rPr lang="en-GB"/>
              <a:pPr>
                <a:defRPr/>
              </a:pPr>
              <a:t>27/10/16</a:t>
            </a:fld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415966" y="6356350"/>
            <a:ext cx="54801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BC55-B7D8-47F4-898B-B9128EA421BD}" type="slidenum">
              <a:rPr lang="en-US"/>
              <a:pPr>
                <a:defRPr/>
              </a:pPr>
              <a:t>‹#›</a:t>
            </a:fld>
            <a:endParaRPr lang="en-US" sz="1600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146175" y="6356350"/>
            <a:ext cx="3505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379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184659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28E6D-C1E9-48AB-B9CA-F72F339B4AF4}" type="datetime1">
              <a:rPr lang="en-GB"/>
              <a:pPr>
                <a:defRPr/>
              </a:pPr>
              <a:t>27/10/16</a:t>
            </a:fld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415966" y="6356350"/>
            <a:ext cx="54801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BC55-B7D8-47F4-898B-B9128EA421BD}" type="slidenum">
              <a:rPr lang="en-US"/>
              <a:pPr>
                <a:defRPr/>
              </a:pPr>
              <a:t>‹#›</a:t>
            </a:fld>
            <a:endParaRPr lang="en-US" sz="1600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146175" y="6356350"/>
            <a:ext cx="3505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379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184659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28E6D-C1E9-48AB-B9CA-F72F339B4AF4}" type="datetime1">
              <a:rPr lang="en-GB"/>
              <a:pPr>
                <a:defRPr/>
              </a:pPr>
              <a:t>27/10/16</a:t>
            </a:fld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415966" y="6356350"/>
            <a:ext cx="54801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BC55-B7D8-47F4-898B-B9128EA421BD}" type="slidenum">
              <a:rPr lang="en-US"/>
              <a:pPr>
                <a:defRPr/>
              </a:pPr>
              <a:t>‹#›</a:t>
            </a:fld>
            <a:endParaRPr lang="en-US" sz="1600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146175" y="6356350"/>
            <a:ext cx="3505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379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599470" y="6356350"/>
            <a:ext cx="54453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75C61-F945-B742-A3FD-989CAC78D50C}" type="slidenum">
              <a:rPr lang="en-US" smtClean="0">
                <a:solidFill>
                  <a:srgbClr val="336699"/>
                </a:solidFill>
                <a:latin typeface="Bradley Hand ITC" pitchFamily="66" charset="0"/>
              </a:rPr>
              <a:t>‹#›</a:t>
            </a:fld>
            <a:endParaRPr lang="en-US" sz="1600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86190" y="6356350"/>
            <a:ext cx="835781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786190" y="6356350"/>
            <a:ext cx="7813280" cy="3651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i="1"/>
            </a:lvl1pPr>
          </a:lstStyle>
          <a:p>
            <a:pPr>
              <a:defRPr/>
            </a:pPr>
            <a:r>
              <a:rPr lang="en-US" dirty="0" smtClean="0">
                <a:solidFill>
                  <a:srgbClr val="336699"/>
                </a:solidFill>
                <a:latin typeface="Bradley Hand ITC" pitchFamily="66" charset="0"/>
              </a:rPr>
              <a:t>W. Snoeys – Wuppertal – July 4</a:t>
            </a:r>
            <a:r>
              <a:rPr lang="en-US" baseline="30000" dirty="0" smtClean="0">
                <a:solidFill>
                  <a:srgbClr val="336699"/>
                </a:solidFill>
                <a:latin typeface="Bradley Hand ITC" pitchFamily="66" charset="0"/>
              </a:rPr>
              <a:t>th</a:t>
            </a:r>
            <a:r>
              <a:rPr lang="en-US" dirty="0" smtClean="0">
                <a:solidFill>
                  <a:srgbClr val="336699"/>
                </a:solidFill>
                <a:latin typeface="Bradley Hand ITC" pitchFamily="66" charset="0"/>
              </a:rPr>
              <a:t> 2013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557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5A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112568"/>
          </a:xfrm>
        </p:spPr>
        <p:txBody>
          <a:bodyPr/>
          <a:lstStyle>
            <a:lvl1pPr>
              <a:defRPr sz="2400">
                <a:solidFill>
                  <a:srgbClr val="0055A0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72478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7390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5A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112568"/>
          </a:xfrm>
        </p:spPr>
        <p:txBody>
          <a:bodyPr/>
          <a:lstStyle>
            <a:lvl1pPr>
              <a:defRPr sz="2400">
                <a:solidFill>
                  <a:srgbClr val="0055A0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43684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5A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112568"/>
          </a:xfrm>
        </p:spPr>
        <p:txBody>
          <a:bodyPr/>
          <a:lstStyle>
            <a:lvl1pPr marL="0" indent="0">
              <a:buNone/>
              <a:defRPr>
                <a:solidFill>
                  <a:srgbClr val="0055A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65791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09996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59"/>
            <a:ext cx="4038600" cy="51125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51125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86245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8229600" cy="24504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57200" y="3929764"/>
            <a:ext cx="8229600" cy="24504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580712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46367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395"/>
            <a:ext cx="7319156" cy="7763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22184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6919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81061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5A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112568"/>
          </a:xfrm>
        </p:spPr>
        <p:txBody>
          <a:bodyPr/>
          <a:lstStyle>
            <a:lvl1pPr marL="0" indent="0">
              <a:buNone/>
              <a:defRPr>
                <a:solidFill>
                  <a:srgbClr val="0055A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55451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1612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62990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40935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95958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165304"/>
            <a:ext cx="899592" cy="6926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599470" y="6428360"/>
            <a:ext cx="54453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97985-545A-41E2-9F24-D58C3406328E}" type="slidenum">
              <a:rPr lang="en-US">
                <a:solidFill>
                  <a:srgbClr val="0C377B"/>
                </a:solidFill>
              </a:rPr>
              <a:pPr>
                <a:defRPr/>
              </a:pPr>
              <a:t>‹#›</a:t>
            </a:fld>
            <a:endParaRPr lang="en-US" sz="1600">
              <a:solidFill>
                <a:srgbClr val="0C377B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312024" y="6428360"/>
            <a:ext cx="7287446" cy="365125"/>
          </a:xfrm>
          <a:prstGeom prst="rect">
            <a:avLst/>
          </a:prstGeom>
        </p:spPr>
        <p:txBody>
          <a:bodyPr/>
          <a:lstStyle>
            <a:lvl1pPr>
              <a:defRPr sz="1600" i="1"/>
            </a:lvl1pPr>
          </a:lstStyle>
          <a:p>
            <a:pPr>
              <a:defRPr/>
            </a:pPr>
            <a:r>
              <a:rPr lang="en-US" smtClean="0">
                <a:solidFill>
                  <a:srgbClr val="0C377B"/>
                </a:solidFill>
              </a:rPr>
              <a:t>VCI2016 - gianluca.aglieri.rinella@cern.ch</a:t>
            </a:r>
            <a:endParaRPr lang="en-US" dirty="0">
              <a:solidFill>
                <a:srgbClr val="0C377B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83568" y="6381328"/>
            <a:ext cx="8460432" cy="0"/>
          </a:xfrm>
          <a:prstGeom prst="line">
            <a:avLst/>
          </a:pr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292"/>
            <a:ext cx="609824" cy="651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4265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184659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28E6D-C1E9-48AB-B9CA-F72F339B4AF4}" type="datetime1">
              <a:rPr lang="en-GB"/>
              <a:pPr>
                <a:defRPr/>
              </a:pPr>
              <a:t>27/10/16</a:t>
            </a:fld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415966" y="6356350"/>
            <a:ext cx="54801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BC55-B7D8-47F4-898B-B9128EA421BD}" type="slidenum">
              <a:rPr lang="en-US"/>
              <a:pPr>
                <a:defRPr/>
              </a:pPr>
              <a:t>‹#›</a:t>
            </a:fld>
            <a:endParaRPr lang="en-US" sz="1600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146175" y="6356350"/>
            <a:ext cx="3505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099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599470" y="6356350"/>
            <a:ext cx="54453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97985-545A-41E2-9F24-D58C3406328E}" type="slidenum">
              <a:rPr lang="en-US"/>
              <a:pPr>
                <a:defRPr/>
              </a:pPr>
              <a:t>‹#›</a:t>
            </a:fld>
            <a:endParaRPr lang="en-US" sz="160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" y="6196051"/>
            <a:ext cx="609600" cy="651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2798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599470" y="6356350"/>
            <a:ext cx="54453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97985-545A-41E2-9F24-D58C3406328E}" type="slidenum">
              <a:rPr lang="en-US"/>
              <a:pPr>
                <a:defRPr/>
              </a:pPr>
              <a:t>‹#›</a:t>
            </a:fld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226563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184659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28E6D-C1E9-48AB-B9CA-F72F339B4AF4}" type="datetime1">
              <a:rPr lang="en-GB"/>
              <a:pPr>
                <a:defRPr/>
              </a:pPr>
              <a:t>27/10/16</a:t>
            </a:fld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415966" y="6356350"/>
            <a:ext cx="54801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BC55-B7D8-47F4-898B-B9128EA421BD}" type="slidenum">
              <a:rPr lang="en-US"/>
              <a:pPr>
                <a:defRPr/>
              </a:pPr>
              <a:t>‹#›</a:t>
            </a:fld>
            <a:endParaRPr lang="en-US" sz="1600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146175" y="6356350"/>
            <a:ext cx="3505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952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184659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28E6D-C1E9-48AB-B9CA-F72F339B4AF4}" type="datetime1">
              <a:rPr lang="en-GB"/>
              <a:pPr>
                <a:defRPr/>
              </a:pPr>
              <a:t>27/10/16</a:t>
            </a:fld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415966" y="6356350"/>
            <a:ext cx="54801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BC55-B7D8-47F4-898B-B9128EA421BD}" type="slidenum">
              <a:rPr lang="en-US"/>
              <a:pPr>
                <a:defRPr/>
              </a:pPr>
              <a:t>‹#›</a:t>
            </a:fld>
            <a:endParaRPr lang="en-US" sz="1600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146175" y="6356350"/>
            <a:ext cx="3505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34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25152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184659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28E6D-C1E9-48AB-B9CA-F72F339B4AF4}" type="datetime1">
              <a:rPr lang="en-GB"/>
              <a:pPr>
                <a:defRPr/>
              </a:pPr>
              <a:t>27/10/16</a:t>
            </a:fld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415966" y="6356350"/>
            <a:ext cx="54801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BC55-B7D8-47F4-898B-B9128EA421BD}" type="slidenum">
              <a:rPr lang="en-US"/>
              <a:pPr>
                <a:defRPr/>
              </a:pPr>
              <a:t>‹#›</a:t>
            </a:fld>
            <a:endParaRPr lang="en-US" sz="1600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146175" y="6356350"/>
            <a:ext cx="3505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544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/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/>
          </a:bodyPr>
          <a:lstStyle>
            <a:lvl1pPr>
              <a:defRPr sz="40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76200" y="75900"/>
            <a:ext cx="1245910" cy="840088"/>
            <a:chOff x="76200" y="75900"/>
            <a:chExt cx="1245910" cy="840088"/>
          </a:xfrm>
        </p:grpSpPr>
        <p:grpSp>
          <p:nvGrpSpPr>
            <p:cNvPr id="6" name="Group 5"/>
            <p:cNvGrpSpPr/>
            <p:nvPr userDrawn="1"/>
          </p:nvGrpSpPr>
          <p:grpSpPr>
            <a:xfrm>
              <a:off x="76200" y="76073"/>
              <a:ext cx="404660" cy="839915"/>
              <a:chOff x="76200" y="76073"/>
              <a:chExt cx="404660" cy="839915"/>
            </a:xfrm>
          </p:grpSpPr>
          <p:pic>
            <p:nvPicPr>
              <p:cNvPr id="8" name="Picture 7" descr="CERN logo"/>
              <p:cNvPicPr>
                <a:picLocks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511664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8" descr="medipixlogo"/>
              <p:cNvPicPr>
                <a:picLocks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200" y="76073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7" name="Picture 2"/>
            <p:cNvPicPr>
              <a:picLocks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0" y="75900"/>
              <a:ext cx="777600" cy="83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21327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59"/>
            <a:ext cx="4038600" cy="51125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51125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5458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8229600" cy="24504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57200" y="3929764"/>
            <a:ext cx="8229600" cy="24504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364798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00703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395"/>
            <a:ext cx="7319156" cy="7763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0894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48362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40.xml"/><Relationship Id="rId22" Type="http://schemas.openxmlformats.org/officeDocument/2006/relationships/slideLayout" Target="../slideLayouts/slideLayout41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4395"/>
            <a:ext cx="8229600" cy="7763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268760"/>
            <a:ext cx="82296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45586"/>
            <a:ext cx="1522512" cy="274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7134" y="6545586"/>
            <a:ext cx="5129732" cy="274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68772" y="6545586"/>
            <a:ext cx="618028" cy="274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9" name="Picture 8" descr="2012-Jul-04-4_Color_Logo_small_CB.pn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974" y="249172"/>
            <a:ext cx="594486" cy="80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46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734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43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35" r:id="rId15"/>
    <p:sldLayoutId id="2147483739" r:id="rId16"/>
    <p:sldLayoutId id="2147483740" r:id="rId17"/>
    <p:sldLayoutId id="2147483741" r:id="rId18"/>
    <p:sldLayoutId id="2147483769" r:id="rId19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600"/>
        </a:spcBef>
        <a:buFont typeface="Arial" panose="020B0604020202020204" pitchFamily="34" charset="0"/>
        <a:buChar char="•"/>
        <a:defRPr sz="2400" b="0" kern="1200">
          <a:solidFill>
            <a:srgbClr val="0055A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4395"/>
            <a:ext cx="8229600" cy="7763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268760"/>
            <a:ext cx="82296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45586"/>
            <a:ext cx="1522512" cy="274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18/2/2016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7134" y="6545586"/>
            <a:ext cx="5129732" cy="274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VCI2016 - gianluca.aglieri.rinella@cern.ch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68772" y="6545586"/>
            <a:ext cx="618028" cy="274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842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  <p:sldLayoutId id="2147483762" r:id="rId18"/>
    <p:sldLayoutId id="2147483763" r:id="rId19"/>
    <p:sldLayoutId id="2147483764" r:id="rId20"/>
    <p:sldLayoutId id="2147483765" r:id="rId21"/>
    <p:sldLayoutId id="2147483766" r:id="rId22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600"/>
        </a:spcBef>
        <a:buFont typeface="Arial" panose="020B0604020202020204" pitchFamily="34" charset="0"/>
        <a:buChar char="•"/>
        <a:defRPr sz="2400" b="0" kern="1200">
          <a:solidFill>
            <a:srgbClr val="0055A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232756"/>
            <a:ext cx="8676456" cy="1470025"/>
          </a:xfrm>
        </p:spPr>
        <p:txBody>
          <a:bodyPr>
            <a:normAutofit/>
          </a:bodyPr>
          <a:lstStyle/>
          <a:p>
            <a:r>
              <a:rPr lang="en-GB" sz="3200" dirty="0" smtClean="0"/>
              <a:t>Submission plans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008548"/>
            <a:ext cx="7016824" cy="1752600"/>
          </a:xfrm>
        </p:spPr>
        <p:txBody>
          <a:bodyPr>
            <a:normAutofit/>
          </a:bodyPr>
          <a:lstStyle/>
          <a:p>
            <a:pPr algn="l"/>
            <a:endParaRPr lang="en-GB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W. 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Snoeys, H. </a:t>
            </a:r>
            <a:r>
              <a:rPr lang="en-GB" sz="2000" dirty="0" err="1" smtClean="0">
                <a:solidFill>
                  <a:schemeClr val="accent6">
                    <a:lumMod val="50000"/>
                  </a:schemeClr>
                </a:solidFill>
              </a:rPr>
              <a:t>Pernegger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CERN </a:t>
            </a:r>
          </a:p>
        </p:txBody>
      </p:sp>
    </p:spTree>
    <p:extLst>
      <p:ext uri="{BB962C8B-B14F-4D97-AF65-F5344CB8AC3E}">
        <p14:creationId xmlns:p14="http://schemas.microsoft.com/office/powerpoint/2010/main" val="227225286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776333"/>
          </a:xfrm>
        </p:spPr>
        <p:txBody>
          <a:bodyPr>
            <a:noAutofit/>
          </a:bodyPr>
          <a:lstStyle/>
          <a:p>
            <a:r>
              <a:rPr lang="en-GB" sz="3200" dirty="0" smtClean="0"/>
              <a:t>Front </a:t>
            </a:r>
            <a:r>
              <a:rPr lang="en-GB" sz="3200" dirty="0" smtClean="0"/>
              <a:t>end example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6" name="Footer Placeholder 4"/>
          <p:cNvSpPr txBox="1">
            <a:spLocks/>
          </p:cNvSpPr>
          <p:nvPr/>
        </p:nvSpPr>
        <p:spPr>
          <a:xfrm>
            <a:off x="25660" y="6563434"/>
            <a:ext cx="1691680" cy="274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walter.snoeys@cern.ch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3" name="Picture 2" descr="FE_CL4_c_comppulse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" t="19494" r="2739" b="6433"/>
          <a:stretch/>
        </p:blipFill>
        <p:spPr>
          <a:xfrm>
            <a:off x="1223628" y="764704"/>
            <a:ext cx="6768752" cy="4330177"/>
          </a:xfrm>
          <a:prstGeom prst="rect">
            <a:avLst/>
          </a:prstGeom>
        </p:spPr>
      </p:pic>
      <p:sp>
        <p:nvSpPr>
          <p:cNvPr id="6" name="Content Placeholder 7"/>
          <p:cNvSpPr txBox="1">
            <a:spLocks/>
          </p:cNvSpPr>
          <p:nvPr/>
        </p:nvSpPr>
        <p:spPr>
          <a:xfrm>
            <a:off x="107504" y="5373216"/>
            <a:ext cx="8604956" cy="7560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•"/>
              <a:defRPr sz="2400" b="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sz="1800" dirty="0" smtClean="0"/>
              <a:t>Acceptable </a:t>
            </a:r>
            <a:r>
              <a:rPr lang="en-US" sz="1800" dirty="0" smtClean="0"/>
              <a:t>performance for ~ 250 </a:t>
            </a:r>
            <a:r>
              <a:rPr lang="en-US" sz="1800" dirty="0" err="1" smtClean="0"/>
              <a:t>nA</a:t>
            </a:r>
            <a:r>
              <a:rPr lang="en-US" sz="1800" dirty="0" smtClean="0"/>
              <a:t>/pixel, continue optimization but: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sz="1800" dirty="0" smtClean="0"/>
              <a:t>Need evaluation of biasing/supply drops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sz="1800" dirty="0" smtClean="0"/>
              <a:t>Make choice between open loop and closed loop</a:t>
            </a:r>
          </a:p>
          <a:p>
            <a:pPr marL="285750">
              <a:lnSpc>
                <a:spcPct val="110000"/>
              </a:lnSpc>
              <a:buFont typeface="Arial"/>
              <a:buChar char="•"/>
            </a:pPr>
            <a:endParaRPr lang="en-US" sz="1800" dirty="0" smtClean="0"/>
          </a:p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endParaRPr lang="en-US" sz="1800" dirty="0" smtClean="0"/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endParaRPr lang="en-US" sz="1800" dirty="0">
              <a:solidFill>
                <a:srgbClr val="00AB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35929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132387"/>
            <a:ext cx="8712460" cy="920349"/>
          </a:xfrm>
        </p:spPr>
        <p:txBody>
          <a:bodyPr>
            <a:noAutofit/>
          </a:bodyPr>
          <a:lstStyle/>
          <a:p>
            <a:r>
              <a:rPr lang="en-GB" sz="3200" dirty="0" smtClean="0"/>
              <a:t>Architecture: </a:t>
            </a:r>
            <a:r>
              <a:rPr lang="en-GB" sz="3200" dirty="0" smtClean="0"/>
              <a:t>code info as width and/or distance between pulses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4294967295"/>
          </p:nvPr>
        </p:nvSpPr>
        <p:spPr>
          <a:xfrm>
            <a:off x="143508" y="4941168"/>
            <a:ext cx="8820472" cy="1503548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1800" dirty="0" smtClean="0"/>
              <a:t>Still being finalized</a:t>
            </a:r>
            <a:endParaRPr lang="en-US" sz="1800" dirty="0"/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sz="1800" dirty="0" smtClean="0"/>
              <a:t>Asynchronous on-chip</a:t>
            </a:r>
            <a:endParaRPr lang="en-US" sz="1800" dirty="0" smtClean="0"/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sz="1800" dirty="0" smtClean="0"/>
              <a:t>If possible synchronous off-chip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sz="1800" dirty="0" smtClean="0"/>
              <a:t>Du could be small (a few 100 </a:t>
            </a:r>
            <a:r>
              <a:rPr lang="en-US" sz="1800" dirty="0" err="1" smtClean="0"/>
              <a:t>ps</a:t>
            </a:r>
            <a:r>
              <a:rPr lang="en-US" sz="1800" dirty="0" smtClean="0"/>
              <a:t>), </a:t>
            </a:r>
            <a:r>
              <a:rPr lang="en-US" sz="1800" dirty="0" smtClean="0">
                <a:solidFill>
                  <a:srgbClr val="FF0000"/>
                </a:solidFill>
              </a:rPr>
              <a:t>needs to be determined together testing people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76" name="Footer Placeholder 4"/>
          <p:cNvSpPr txBox="1">
            <a:spLocks/>
          </p:cNvSpPr>
          <p:nvPr/>
        </p:nvSpPr>
        <p:spPr>
          <a:xfrm>
            <a:off x="25660" y="6563434"/>
            <a:ext cx="1691680" cy="274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walter.snoeys@cern.ch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cxnSp>
        <p:nvCxnSpPr>
          <p:cNvPr id="46" name="Elbow Connector 45"/>
          <p:cNvCxnSpPr/>
          <p:nvPr/>
        </p:nvCxnSpPr>
        <p:spPr>
          <a:xfrm flipV="1">
            <a:off x="2195736" y="1844824"/>
            <a:ext cx="593007" cy="231454"/>
          </a:xfrm>
          <a:prstGeom prst="bentConnector3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/>
          <p:nvPr/>
        </p:nvCxnSpPr>
        <p:spPr>
          <a:xfrm rot="10800000">
            <a:off x="2788743" y="1844824"/>
            <a:ext cx="847153" cy="231454"/>
          </a:xfrm>
          <a:prstGeom prst="bentConnector3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2492240" y="2276872"/>
            <a:ext cx="698901" cy="0"/>
          </a:xfrm>
          <a:prstGeom prst="straightConnector1">
            <a:avLst/>
          </a:prstGeom>
          <a:ln>
            <a:solidFill>
              <a:srgbClr val="29A25A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/>
          <p:nvPr/>
        </p:nvCxnSpPr>
        <p:spPr>
          <a:xfrm flipV="1">
            <a:off x="3455876" y="1844824"/>
            <a:ext cx="444755" cy="231454"/>
          </a:xfrm>
          <a:prstGeom prst="bentConnector3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/>
          <p:nvPr/>
        </p:nvCxnSpPr>
        <p:spPr>
          <a:xfrm rot="10800000">
            <a:off x="3900631" y="1844824"/>
            <a:ext cx="635365" cy="231454"/>
          </a:xfrm>
          <a:prstGeom prst="bentConnector3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3678254" y="2276872"/>
            <a:ext cx="524176" cy="0"/>
          </a:xfrm>
          <a:prstGeom prst="straightConnector1">
            <a:avLst/>
          </a:prstGeom>
          <a:ln>
            <a:solidFill>
              <a:srgbClr val="29A25A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/>
          <p:cNvCxnSpPr/>
          <p:nvPr/>
        </p:nvCxnSpPr>
        <p:spPr>
          <a:xfrm flipV="1">
            <a:off x="4499992" y="1844824"/>
            <a:ext cx="444755" cy="231454"/>
          </a:xfrm>
          <a:prstGeom prst="bentConnector3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/>
          <p:nvPr/>
        </p:nvCxnSpPr>
        <p:spPr>
          <a:xfrm rot="10800000">
            <a:off x="4944747" y="1844824"/>
            <a:ext cx="635365" cy="231454"/>
          </a:xfrm>
          <a:prstGeom prst="bentConnector3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4722370" y="2276872"/>
            <a:ext cx="524176" cy="0"/>
          </a:xfrm>
          <a:prstGeom prst="straightConnector1">
            <a:avLst/>
          </a:prstGeom>
          <a:ln>
            <a:solidFill>
              <a:srgbClr val="29A25A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3239853" y="1736812"/>
            <a:ext cx="468051" cy="0"/>
          </a:xfrm>
          <a:prstGeom prst="straightConnector1">
            <a:avLst/>
          </a:prstGeom>
          <a:ln>
            <a:solidFill>
              <a:srgbClr val="FF65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>
            <a:off x="4211961" y="1736812"/>
            <a:ext cx="540059" cy="0"/>
          </a:xfrm>
          <a:prstGeom prst="straightConnector1">
            <a:avLst/>
          </a:prstGeom>
          <a:ln>
            <a:solidFill>
              <a:srgbClr val="FF65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192633" y="1808820"/>
            <a:ext cx="288032" cy="2880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1480665" y="1808820"/>
            <a:ext cx="288032" cy="2880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616569" y="1808820"/>
            <a:ext cx="288032" cy="2880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904601" y="1808820"/>
            <a:ext cx="288032" cy="2880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1192633" y="2096852"/>
            <a:ext cx="288032" cy="2880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1480665" y="2096852"/>
            <a:ext cx="288032" cy="2880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616569" y="2096852"/>
            <a:ext cx="288032" cy="2880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904601" y="2096852"/>
            <a:ext cx="288032" cy="2880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1192633" y="2384884"/>
            <a:ext cx="288032" cy="2880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1480665" y="2384884"/>
            <a:ext cx="288032" cy="2880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616569" y="2384884"/>
            <a:ext cx="288032" cy="2880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904601" y="2384884"/>
            <a:ext cx="288032" cy="2880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1192633" y="2672916"/>
            <a:ext cx="288032" cy="2880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1480665" y="2672916"/>
            <a:ext cx="288032" cy="2880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616569" y="2672916"/>
            <a:ext cx="288032" cy="2880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904601" y="2672916"/>
            <a:ext cx="288032" cy="2880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2159732" y="2600908"/>
            <a:ext cx="3667399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635896" y="3248400"/>
            <a:ext cx="13681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29A25A"/>
                </a:solidFill>
              </a:rPr>
              <a:t>Min pulse width</a:t>
            </a:r>
            <a:endParaRPr lang="en-GB" sz="1400" dirty="0">
              <a:solidFill>
                <a:srgbClr val="29A25A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175956" y="4365104"/>
            <a:ext cx="13681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6600"/>
                </a:solidFill>
              </a:rPr>
              <a:t>Max pulse width</a:t>
            </a:r>
            <a:endParaRPr lang="en-GB" sz="1400" dirty="0">
              <a:solidFill>
                <a:srgbClr val="FF6600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 flipH="1">
            <a:off x="4103948" y="3572436"/>
            <a:ext cx="396044" cy="0"/>
          </a:xfrm>
          <a:prstGeom prst="straightConnector1">
            <a:avLst/>
          </a:prstGeom>
          <a:ln>
            <a:solidFill>
              <a:srgbClr val="29A25A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4103949" y="4617132"/>
            <a:ext cx="1476163" cy="0"/>
          </a:xfrm>
          <a:prstGeom prst="straightConnector1">
            <a:avLst/>
          </a:prstGeom>
          <a:ln>
            <a:solidFill>
              <a:srgbClr val="FF65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 flipV="1">
            <a:off x="3707904" y="3716452"/>
            <a:ext cx="796324" cy="612068"/>
          </a:xfrm>
          <a:prstGeom prst="bentConnector3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/>
          <p:nvPr/>
        </p:nvCxnSpPr>
        <p:spPr>
          <a:xfrm rot="10800000">
            <a:off x="4252203" y="3716452"/>
            <a:ext cx="2624053" cy="612068"/>
          </a:xfrm>
          <a:prstGeom prst="bentConnector3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76"/>
          <p:cNvCxnSpPr/>
          <p:nvPr/>
        </p:nvCxnSpPr>
        <p:spPr>
          <a:xfrm rot="10800000">
            <a:off x="4247968" y="3716452"/>
            <a:ext cx="864092" cy="612068"/>
          </a:xfrm>
          <a:prstGeom prst="bentConnector3">
            <a:avLst/>
          </a:prstGeom>
          <a:ln>
            <a:solidFill>
              <a:schemeClr val="accent6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4535996" y="4328520"/>
            <a:ext cx="1476164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/>
          <p:nvPr/>
        </p:nvCxnSpPr>
        <p:spPr>
          <a:xfrm rot="10800000">
            <a:off x="4211960" y="3716452"/>
            <a:ext cx="648072" cy="612068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/>
          <p:nvPr/>
        </p:nvCxnSpPr>
        <p:spPr>
          <a:xfrm rot="10800000">
            <a:off x="4391980" y="3716452"/>
            <a:ext cx="864092" cy="612068"/>
          </a:xfrm>
          <a:prstGeom prst="bentConnector3">
            <a:avLst/>
          </a:prstGeom>
          <a:ln>
            <a:solidFill>
              <a:schemeClr val="accent6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/>
          <p:nvPr/>
        </p:nvCxnSpPr>
        <p:spPr>
          <a:xfrm rot="10800000">
            <a:off x="4535996" y="3716453"/>
            <a:ext cx="864092" cy="612068"/>
          </a:xfrm>
          <a:prstGeom prst="bentConnector3">
            <a:avLst/>
          </a:prstGeom>
          <a:ln>
            <a:solidFill>
              <a:schemeClr val="accent6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Elbow Connector 95"/>
          <p:cNvCxnSpPr/>
          <p:nvPr/>
        </p:nvCxnSpPr>
        <p:spPr>
          <a:xfrm rot="10800000">
            <a:off x="4680008" y="3716453"/>
            <a:ext cx="864092" cy="612068"/>
          </a:xfrm>
          <a:prstGeom prst="bentConnector3">
            <a:avLst/>
          </a:prstGeom>
          <a:ln>
            <a:solidFill>
              <a:schemeClr val="accent6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/>
          <p:nvPr/>
        </p:nvCxnSpPr>
        <p:spPr>
          <a:xfrm rot="10800000">
            <a:off x="4824040" y="3716453"/>
            <a:ext cx="864092" cy="612068"/>
          </a:xfrm>
          <a:prstGeom prst="bentConnector3">
            <a:avLst/>
          </a:prstGeom>
          <a:ln>
            <a:solidFill>
              <a:schemeClr val="accent6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97"/>
          <p:cNvCxnSpPr/>
          <p:nvPr/>
        </p:nvCxnSpPr>
        <p:spPr>
          <a:xfrm rot="10800000">
            <a:off x="4968052" y="3716453"/>
            <a:ext cx="864092" cy="612068"/>
          </a:xfrm>
          <a:prstGeom prst="bentConnector3">
            <a:avLst/>
          </a:prstGeom>
          <a:ln>
            <a:solidFill>
              <a:schemeClr val="accent6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5688124" y="3680448"/>
            <a:ext cx="223224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Example for 3 bits/burst</a:t>
            </a:r>
          </a:p>
          <a:p>
            <a:pPr algn="ctr"/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(8 possible widths)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860032" y="3248980"/>
            <a:ext cx="13681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Unit delay (Du)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02" name="Straight Arrow Connector 101"/>
          <p:cNvCxnSpPr/>
          <p:nvPr/>
        </p:nvCxnSpPr>
        <p:spPr>
          <a:xfrm flipH="1">
            <a:off x="5364088" y="3572436"/>
            <a:ext cx="252028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5940152" y="2420888"/>
            <a:ext cx="6840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time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15107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4294967295"/>
          </p:nvPr>
        </p:nvSpPr>
        <p:spPr>
          <a:xfrm>
            <a:off x="323528" y="80628"/>
            <a:ext cx="8820472" cy="3312367"/>
          </a:xfrm>
        </p:spPr>
        <p:txBody>
          <a:bodyPr>
            <a:noAutofit/>
          </a:bodyPr>
          <a:lstStyle/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Front end</a:t>
            </a:r>
          </a:p>
          <a:p>
            <a:pPr marL="685800" lvl="1">
              <a:lnSpc>
                <a:spcPct val="110000"/>
              </a:lnSpc>
              <a:buFont typeface="Arial"/>
              <a:buChar char="•"/>
            </a:pPr>
            <a:r>
              <a:rPr lang="en-US" sz="2400" dirty="0" smtClean="0"/>
              <a:t>Performance reasonable for 250 </a:t>
            </a:r>
            <a:r>
              <a:rPr lang="en-US" sz="2400" dirty="0" err="1" smtClean="0"/>
              <a:t>nA</a:t>
            </a:r>
            <a:r>
              <a:rPr lang="en-US" sz="2400" dirty="0" smtClean="0"/>
              <a:t> consumption/pixel </a:t>
            </a:r>
            <a:endParaRPr lang="en-US" sz="2400" dirty="0"/>
          </a:p>
          <a:p>
            <a:pPr marL="685800" lvl="1">
              <a:lnSpc>
                <a:spcPct val="110000"/>
              </a:lnSpc>
              <a:buFont typeface="Arial"/>
              <a:buChar char="•"/>
            </a:pPr>
            <a:r>
              <a:rPr lang="en-US" sz="2400" dirty="0" smtClean="0"/>
              <a:t>Make a choice closed or open loop</a:t>
            </a:r>
          </a:p>
          <a:p>
            <a:pPr marL="685800" lvl="1">
              <a:lnSpc>
                <a:spcPct val="110000"/>
              </a:lnSpc>
              <a:buFont typeface="Arial"/>
              <a:buChar char="•"/>
            </a:pPr>
            <a:r>
              <a:rPr lang="en-US" sz="2400" dirty="0"/>
              <a:t>I</a:t>
            </a:r>
            <a:r>
              <a:rPr lang="en-US" sz="2400" dirty="0" smtClean="0"/>
              <a:t>nvestigate biasing/power supply drops</a:t>
            </a:r>
            <a:endParaRPr lang="en-US" dirty="0" smtClean="0"/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Pixel grouping/architecture: </a:t>
            </a:r>
          </a:p>
          <a:p>
            <a:pPr marL="685800" lvl="1">
              <a:lnSpc>
                <a:spcPct val="110000"/>
              </a:lnSpc>
              <a:buFont typeface="Arial"/>
              <a:buChar char="•"/>
            </a:pPr>
            <a:r>
              <a:rPr lang="en-US" sz="2400" dirty="0" smtClean="0"/>
              <a:t>Pixel group 16</a:t>
            </a:r>
            <a:r>
              <a:rPr lang="mr-IN" sz="2400" dirty="0" smtClean="0"/>
              <a:t>…</a:t>
            </a:r>
            <a:r>
              <a:rPr lang="en-US" sz="2400" dirty="0" smtClean="0"/>
              <a:t>64</a:t>
            </a:r>
          </a:p>
          <a:p>
            <a:pPr marL="685800" lvl="1">
              <a:lnSpc>
                <a:spcPct val="110000"/>
              </a:lnSpc>
              <a:buFont typeface="Arial"/>
              <a:buChar char="•"/>
            </a:pPr>
            <a:r>
              <a:rPr lang="en-US" sz="2400" dirty="0" smtClean="0"/>
              <a:t>16 simpler, 64 much less lines </a:t>
            </a:r>
          </a:p>
          <a:p>
            <a:pPr marL="685800" lvl="1">
              <a:lnSpc>
                <a:spcPct val="110000"/>
              </a:lnSpc>
              <a:buFont typeface="Arial"/>
              <a:buChar char="•"/>
            </a:pPr>
            <a:r>
              <a:rPr lang="en-US" sz="2400" dirty="0" smtClean="0"/>
              <a:t>Strategy: deal with double hits and group pixels in close proximity</a:t>
            </a:r>
          </a:p>
          <a:p>
            <a:pPr marL="685800" lvl="1">
              <a:lnSpc>
                <a:spcPct val="110000"/>
              </a:lnSpc>
              <a:buFont typeface="Arial"/>
              <a:buChar char="•"/>
            </a:pPr>
            <a:r>
              <a:rPr lang="en-US" sz="2400" dirty="0" smtClean="0"/>
              <a:t>Choose arrangement in function of tilted tracks.</a:t>
            </a:r>
          </a:p>
          <a:p>
            <a:pPr marL="685800" lvl="1">
              <a:lnSpc>
                <a:spcPct val="110000"/>
              </a:lnSpc>
              <a:buFont typeface="Arial"/>
              <a:buChar char="•"/>
            </a:pPr>
            <a:r>
              <a:rPr lang="en-US" sz="2400" dirty="0" smtClean="0"/>
              <a:t>Asynchronous decoding at the bottom</a:t>
            </a:r>
            <a:endParaRPr lang="en-US" sz="2400" dirty="0"/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err="1" smtClean="0"/>
              <a:t>Test&amp;Mask</a:t>
            </a:r>
            <a:r>
              <a:rPr lang="en-US" dirty="0" smtClean="0"/>
              <a:t>: </a:t>
            </a:r>
            <a:endParaRPr lang="en-US" dirty="0"/>
          </a:p>
          <a:p>
            <a:pPr marL="685800" lvl="1">
              <a:lnSpc>
                <a:spcPct val="110000"/>
              </a:lnSpc>
              <a:buFont typeface="Arial"/>
              <a:buChar char="•"/>
            </a:pPr>
            <a:r>
              <a:rPr lang="en-US" sz="2400" dirty="0" smtClean="0"/>
              <a:t>Foresee lines (and infrastructure) for this</a:t>
            </a:r>
          </a:p>
          <a:p>
            <a:pPr marL="285750">
              <a:lnSpc>
                <a:spcPct val="110000"/>
              </a:lnSpc>
              <a:buFont typeface="Arial"/>
              <a:buChar char="•"/>
            </a:pPr>
            <a:r>
              <a:rPr lang="en-US" sz="2800" dirty="0" smtClean="0">
                <a:solidFill>
                  <a:srgbClr val="FF6500"/>
                </a:solidFill>
              </a:rPr>
              <a:t>Purpose: get column/matrix finalized</a:t>
            </a:r>
            <a:endParaRPr lang="en-US" sz="2800" dirty="0">
              <a:solidFill>
                <a:srgbClr val="FF6500"/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endParaRPr lang="en-US" dirty="0" smtClean="0"/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endParaRPr lang="en-US" dirty="0" smtClean="0"/>
          </a:p>
        </p:txBody>
      </p:sp>
      <p:sp>
        <p:nvSpPr>
          <p:cNvPr id="76" name="Footer Placeholder 4"/>
          <p:cNvSpPr txBox="1">
            <a:spLocks/>
          </p:cNvSpPr>
          <p:nvPr/>
        </p:nvSpPr>
        <p:spPr>
          <a:xfrm>
            <a:off x="25660" y="6563434"/>
            <a:ext cx="1691680" cy="274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walter.snoeys@cern.ch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80565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4294967295"/>
          </p:nvPr>
        </p:nvSpPr>
        <p:spPr>
          <a:xfrm>
            <a:off x="323528" y="296653"/>
            <a:ext cx="8820472" cy="3312367"/>
          </a:xfrm>
        </p:spPr>
        <p:txBody>
          <a:bodyPr>
            <a:noAutofit/>
          </a:bodyPr>
          <a:lstStyle/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Perimeter: </a:t>
            </a:r>
            <a:endParaRPr lang="en-US" dirty="0"/>
          </a:p>
          <a:p>
            <a:pPr marL="685800" lvl="1">
              <a:lnSpc>
                <a:spcPct val="110000"/>
              </a:lnSpc>
              <a:buFont typeface="Arial"/>
              <a:buChar char="•"/>
            </a:pPr>
            <a:r>
              <a:rPr lang="en-US" sz="2400" dirty="0" smtClean="0"/>
              <a:t>Try to go </a:t>
            </a:r>
            <a:r>
              <a:rPr lang="en-US" sz="2400" dirty="0" smtClean="0"/>
              <a:t>synchronous, but conserve low </a:t>
            </a:r>
            <a:r>
              <a:rPr lang="en-US" sz="2400" dirty="0" smtClean="0"/>
              <a:t>power</a:t>
            </a:r>
            <a:endParaRPr lang="en-US" sz="2400" dirty="0" smtClean="0"/>
          </a:p>
          <a:p>
            <a:pPr marL="685800" lvl="1">
              <a:lnSpc>
                <a:spcPct val="110000"/>
              </a:lnSpc>
              <a:buFont typeface="Arial"/>
              <a:buChar char="•"/>
            </a:pPr>
            <a:r>
              <a:rPr lang="en-US" sz="2400" dirty="0" smtClean="0"/>
              <a:t>Can </a:t>
            </a:r>
            <a:r>
              <a:rPr lang="en-US" sz="2400" dirty="0" smtClean="0"/>
              <a:t>compromise (for now) </a:t>
            </a:r>
            <a:r>
              <a:rPr lang="en-US" sz="2400" dirty="0" smtClean="0"/>
              <a:t>if too time consuming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Investigator</a:t>
            </a:r>
            <a:endParaRPr lang="en-US" dirty="0"/>
          </a:p>
          <a:p>
            <a:pPr marL="685800" lvl="1">
              <a:lnSpc>
                <a:spcPct val="110000"/>
              </a:lnSpc>
              <a:buFont typeface="Arial"/>
              <a:buChar char="•"/>
            </a:pPr>
            <a:r>
              <a:rPr lang="en-US" sz="2400" dirty="0" smtClean="0"/>
              <a:t>Input transistor size</a:t>
            </a:r>
          </a:p>
          <a:p>
            <a:pPr marL="685800" lvl="1">
              <a:lnSpc>
                <a:spcPct val="110000"/>
              </a:lnSpc>
              <a:buFont typeface="Arial"/>
              <a:buChar char="•"/>
            </a:pPr>
            <a:r>
              <a:rPr lang="en-US" sz="2400" dirty="0" smtClean="0"/>
              <a:t>Fix dummy pixels</a:t>
            </a:r>
          </a:p>
          <a:p>
            <a:pPr marL="685800" lvl="1">
              <a:lnSpc>
                <a:spcPct val="110000"/>
              </a:lnSpc>
              <a:buFont typeface="Arial"/>
              <a:buChar char="•"/>
            </a:pPr>
            <a:r>
              <a:rPr lang="en-US" sz="2400" dirty="0" smtClean="0"/>
              <a:t>Faster</a:t>
            </a:r>
          </a:p>
          <a:p>
            <a:pPr marL="685800" lvl="1">
              <a:lnSpc>
                <a:spcPct val="110000"/>
              </a:lnSpc>
              <a:buFont typeface="Arial"/>
              <a:buChar char="•"/>
            </a:pPr>
            <a:r>
              <a:rPr lang="en-US" sz="2400" dirty="0" smtClean="0"/>
              <a:t>Separate </a:t>
            </a:r>
            <a:r>
              <a:rPr lang="en-US" sz="2400" dirty="0" err="1" smtClean="0"/>
              <a:t>Pwell</a:t>
            </a:r>
            <a:r>
              <a:rPr lang="en-US" sz="2400" dirty="0" smtClean="0"/>
              <a:t> and Sub</a:t>
            </a:r>
          </a:p>
          <a:p>
            <a:pPr marL="685800" lvl="1">
              <a:lnSpc>
                <a:spcPct val="110000"/>
              </a:lnSpc>
              <a:buFont typeface="Arial"/>
              <a:buChar char="•"/>
            </a:pPr>
            <a:r>
              <a:rPr lang="en-US" sz="2400" dirty="0" smtClean="0"/>
              <a:t>Then detailed geometry to be finalized (splits</a:t>
            </a:r>
            <a:r>
              <a:rPr lang="en-US" sz="2400" dirty="0" smtClean="0"/>
              <a:t>)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Transistor test chip for TID</a:t>
            </a:r>
            <a:endParaRPr lang="en-US" dirty="0"/>
          </a:p>
          <a:p>
            <a:pPr marL="685800" lvl="1">
              <a:lnSpc>
                <a:spcPct val="110000"/>
              </a:lnSpc>
              <a:buFont typeface="Arial"/>
              <a:buChar char="•"/>
            </a:pPr>
            <a:r>
              <a:rPr lang="en-US" sz="2400" dirty="0" smtClean="0"/>
              <a:t>Can we automate certain tests ?</a:t>
            </a:r>
          </a:p>
          <a:p>
            <a:pPr marL="685800" lvl="1">
              <a:lnSpc>
                <a:spcPct val="110000"/>
              </a:lnSpc>
              <a:buFont typeface="Arial"/>
              <a:buChar char="•"/>
            </a:pPr>
            <a:endParaRPr lang="en-US" sz="2400" dirty="0"/>
          </a:p>
          <a:p>
            <a:pPr marL="0" indent="0">
              <a:lnSpc>
                <a:spcPct val="110000"/>
              </a:lnSpc>
              <a:buNone/>
            </a:pPr>
            <a:endParaRPr lang="en-US" sz="2800" dirty="0"/>
          </a:p>
          <a:p>
            <a:pPr marL="685800" lvl="1">
              <a:lnSpc>
                <a:spcPct val="110000"/>
              </a:lnSpc>
              <a:buFont typeface="Arial"/>
              <a:buChar char="•"/>
            </a:pPr>
            <a:endParaRPr lang="en-US" sz="2400" dirty="0" smtClean="0"/>
          </a:p>
          <a:p>
            <a:pPr marL="685800" lvl="1">
              <a:lnSpc>
                <a:spcPct val="110000"/>
              </a:lnSpc>
              <a:buFont typeface="Arial"/>
              <a:buChar char="•"/>
            </a:pPr>
            <a:endParaRPr lang="en-US" dirty="0" smtClean="0"/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endParaRPr lang="en-US" dirty="0" smtClean="0"/>
          </a:p>
        </p:txBody>
      </p:sp>
      <p:sp>
        <p:nvSpPr>
          <p:cNvPr id="76" name="Footer Placeholder 4"/>
          <p:cNvSpPr txBox="1">
            <a:spLocks/>
          </p:cNvSpPr>
          <p:nvPr/>
        </p:nvSpPr>
        <p:spPr>
          <a:xfrm>
            <a:off x="25660" y="6563434"/>
            <a:ext cx="1691680" cy="274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</a:t>
            </a:r>
            <a:r>
              <a:rPr lang="en-GB" dirty="0" err="1" smtClean="0">
                <a:solidFill>
                  <a:srgbClr val="0055A0">
                    <a:tint val="75000"/>
                  </a:srgbClr>
                </a:solidFill>
              </a:rPr>
              <a:t>walter.snoeys@cern.ch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97434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0151102-template">
  <a:themeElements>
    <a:clrScheme name="CERN-Blue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20151102-template">
  <a:themeElements>
    <a:clrScheme name="CERN-Blue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20151102-template.potx</Template>
  <TotalTime>122946</TotalTime>
  <Words>268</Words>
  <Application>Microsoft Macintosh PowerPoint</Application>
  <PresentationFormat>On-screen Show (4:3)</PresentationFormat>
  <Paragraphs>57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20151102-template</vt:lpstr>
      <vt:lpstr>1_20151102-template</vt:lpstr>
      <vt:lpstr>Submission plans</vt:lpstr>
      <vt:lpstr>Front end example</vt:lpstr>
      <vt:lpstr>Architecture: code info as width and/or distance between pulses</vt:lpstr>
      <vt:lpstr>PowerPoint Presentation</vt:lpstr>
      <vt:lpstr>PowerPoint Presentation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gaglieri</dc:creator>
  <cp:lastModifiedBy>walter snoeys</cp:lastModifiedBy>
  <cp:revision>2233</cp:revision>
  <cp:lastPrinted>2014-06-30T10:09:29Z</cp:lastPrinted>
  <dcterms:created xsi:type="dcterms:W3CDTF">2013-10-14T08:46:15Z</dcterms:created>
  <dcterms:modified xsi:type="dcterms:W3CDTF">2016-10-27T07:44:27Z</dcterms:modified>
</cp:coreProperties>
</file>