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84" r:id="rId2"/>
    <p:sldId id="290" r:id="rId3"/>
    <p:sldId id="286" r:id="rId4"/>
    <p:sldId id="307" r:id="rId5"/>
    <p:sldId id="308" r:id="rId6"/>
    <p:sldId id="276" r:id="rId7"/>
    <p:sldId id="270" r:id="rId8"/>
    <p:sldId id="263" r:id="rId9"/>
    <p:sldId id="262" r:id="rId10"/>
    <p:sldId id="264" r:id="rId11"/>
    <p:sldId id="265" r:id="rId12"/>
    <p:sldId id="287" r:id="rId13"/>
    <p:sldId id="288" r:id="rId14"/>
    <p:sldId id="289" r:id="rId15"/>
    <p:sldId id="277" r:id="rId16"/>
    <p:sldId id="279" r:id="rId17"/>
    <p:sldId id="310" r:id="rId18"/>
    <p:sldId id="298" r:id="rId19"/>
    <p:sldId id="305" r:id="rId20"/>
    <p:sldId id="309" r:id="rId21"/>
    <p:sldId id="291" r:id="rId22"/>
    <p:sldId id="281" r:id="rId23"/>
    <p:sldId id="278" r:id="rId24"/>
    <p:sldId id="295" r:id="rId25"/>
    <p:sldId id="300" r:id="rId26"/>
    <p:sldId id="301" r:id="rId27"/>
    <p:sldId id="302" r:id="rId28"/>
    <p:sldId id="304" r:id="rId29"/>
  </p:sldIdLst>
  <p:sldSz cx="12192000" cy="6858000"/>
  <p:notesSz cx="6858000" cy="9144000"/>
  <p:custDataLst>
    <p:tags r:id="rId31"/>
  </p:custData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1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296BA6"/>
    <a:srgbClr val="7F7F7F"/>
    <a:srgbClr val="436B9C"/>
    <a:srgbClr val="BFBFBF"/>
    <a:srgbClr val="2D568D"/>
    <a:srgbClr val="A98100"/>
    <a:srgbClr val="1B1200"/>
    <a:srgbClr val="5B4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25" autoAdjust="0"/>
    <p:restoredTop sz="95221" autoAdjust="0"/>
  </p:normalViewPr>
  <p:slideViewPr>
    <p:cSldViewPr snapToGrid="0" snapToObjects="1" showGuides="1">
      <p:cViewPr varScale="1">
        <p:scale>
          <a:sx n="70" d="100"/>
          <a:sy n="70" d="100"/>
        </p:scale>
        <p:origin x="282" y="72"/>
      </p:cViewPr>
      <p:guideLst>
        <p:guide orient="horz" pos="2160"/>
        <p:guide pos="3840"/>
        <p:guide orient="horz" pos="21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26055F-682B-3E49-A75E-86A83C59A06F}" type="datetimeFigureOut">
              <a:rPr lang="it-IT" smtClean="0"/>
              <a:t>20/06/2016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6C2F5-E8AB-0645-AACC-3CEBA166E2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487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6C2F5-E8AB-0645-AACC-3CEBA166E28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7905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6C2F5-E8AB-0645-AACC-3CEBA166E28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3363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6C2F5-E8AB-0645-AACC-3CEBA166E28B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6C2F5-E8AB-0645-AACC-3CEBA166E28B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0661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6C2F5-E8AB-0645-AACC-3CEBA166E28B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1616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6C2F5-E8AB-0645-AACC-3CEBA166E28B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9819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61C55-42D9-4847-B1A3-D3CE547D4C55}" type="datetimeFigureOut">
              <a:rPr lang="it-IT" smtClean="0"/>
              <a:t>20/06/2016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794DB-A636-9D49-B98A-5B726B2BD4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6355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61C55-42D9-4847-B1A3-D3CE547D4C55}" type="datetimeFigureOut">
              <a:rPr lang="it-IT" smtClean="0"/>
              <a:t>20/06/2016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794DB-A636-9D49-B98A-5B726B2BD4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0157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61C55-42D9-4847-B1A3-D3CE547D4C55}" type="datetimeFigureOut">
              <a:rPr lang="it-IT" smtClean="0"/>
              <a:t>20/06/2016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794DB-A636-9D49-B98A-5B726B2BD4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967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61C55-42D9-4847-B1A3-D3CE547D4C55}" type="datetimeFigureOut">
              <a:rPr lang="it-IT" smtClean="0"/>
              <a:t>20/06/2016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794DB-A636-9D49-B98A-5B726B2BD4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374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61C55-42D9-4847-B1A3-D3CE547D4C55}" type="datetimeFigureOut">
              <a:rPr lang="it-IT" smtClean="0"/>
              <a:t>20/06/2016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794DB-A636-9D49-B98A-5B726B2BD4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0101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61C55-42D9-4847-B1A3-D3CE547D4C55}" type="datetimeFigureOut">
              <a:rPr lang="it-IT" smtClean="0"/>
              <a:t>20/06/2016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794DB-A636-9D49-B98A-5B726B2BD4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2704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61C55-42D9-4847-B1A3-D3CE547D4C55}" type="datetimeFigureOut">
              <a:rPr lang="it-IT" smtClean="0"/>
              <a:t>20/06/2016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794DB-A636-9D49-B98A-5B726B2BD4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2666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61C55-42D9-4847-B1A3-D3CE547D4C55}" type="datetimeFigureOut">
              <a:rPr lang="it-IT" smtClean="0"/>
              <a:t>20/06/2016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794DB-A636-9D49-B98A-5B726B2BD4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2353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61C55-42D9-4847-B1A3-D3CE547D4C55}" type="datetimeFigureOut">
              <a:rPr lang="it-IT" smtClean="0"/>
              <a:t>20/06/2016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794DB-A636-9D49-B98A-5B726B2BD4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6994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61C55-42D9-4847-B1A3-D3CE547D4C55}" type="datetimeFigureOut">
              <a:rPr lang="it-IT" smtClean="0"/>
              <a:t>20/06/2016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794DB-A636-9D49-B98A-5B726B2BD4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0099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61C55-42D9-4847-B1A3-D3CE547D4C55}" type="datetimeFigureOut">
              <a:rPr lang="it-IT" smtClean="0"/>
              <a:t>20/06/2016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794DB-A636-9D49-B98A-5B726B2BD4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6665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ggetto 6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20923675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5" name="Diapositiva think-cell" r:id="rId15" imgW="270" imgH="270" progId="TCLayout.ActiveDocument.1">
                  <p:embed/>
                </p:oleObj>
              </mc:Choice>
              <mc:Fallback>
                <p:oleObj name="Diapositiva think-cell" r:id="rId1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61C55-42D9-4847-B1A3-D3CE547D4C55}" type="datetimeFigureOut">
              <a:rPr lang="it-IT" smtClean="0"/>
              <a:t>20/06/2016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794DB-A636-9D49-B98A-5B726B2BD4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576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0.png"/><Relationship Id="rId3" Type="http://schemas.openxmlformats.org/officeDocument/2006/relationships/image" Target="../media/image32.png"/><Relationship Id="rId7" Type="http://schemas.openxmlformats.org/officeDocument/2006/relationships/image" Target="../media/image19.png"/><Relationship Id="rId12" Type="http://schemas.openxmlformats.org/officeDocument/2006/relationships/image" Target="../media/image31.png"/><Relationship Id="rId17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9.png"/><Relationship Id="rId5" Type="http://schemas.openxmlformats.org/officeDocument/2006/relationships/image" Target="../media/image36.png"/><Relationship Id="rId15" Type="http://schemas.openxmlformats.org/officeDocument/2006/relationships/image" Target="../media/image20.png"/><Relationship Id="rId10" Type="http://schemas.openxmlformats.org/officeDocument/2006/relationships/image" Target="../media/image22.png"/><Relationship Id="rId4" Type="http://schemas.openxmlformats.org/officeDocument/2006/relationships/image" Target="../media/image35.png"/><Relationship Id="rId9" Type="http://schemas.openxmlformats.org/officeDocument/2006/relationships/image" Target="../media/image38.png"/><Relationship Id="rId1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6.png"/><Relationship Id="rId18" Type="http://schemas.openxmlformats.org/officeDocument/2006/relationships/image" Target="../media/image24.png"/><Relationship Id="rId26" Type="http://schemas.openxmlformats.org/officeDocument/2006/relationships/image" Target="../media/image42.png"/><Relationship Id="rId3" Type="http://schemas.openxmlformats.org/officeDocument/2006/relationships/slideLayout" Target="../slideLayouts/slideLayout2.xml"/><Relationship Id="rId21" Type="http://schemas.openxmlformats.org/officeDocument/2006/relationships/image" Target="../media/image28.png"/><Relationship Id="rId7" Type="http://schemas.openxmlformats.org/officeDocument/2006/relationships/image" Target="../media/image18.png"/><Relationship Id="rId12" Type="http://schemas.openxmlformats.org/officeDocument/2006/relationships/image" Target="../media/image21.png"/><Relationship Id="rId17" Type="http://schemas.openxmlformats.org/officeDocument/2006/relationships/image" Target="../media/image23.png"/><Relationship Id="rId25" Type="http://schemas.openxmlformats.org/officeDocument/2006/relationships/image" Target="../media/image41.png"/><Relationship Id="rId2" Type="http://schemas.openxmlformats.org/officeDocument/2006/relationships/tags" Target="../tags/tag4.xml"/><Relationship Id="rId16" Type="http://schemas.openxmlformats.org/officeDocument/2006/relationships/image" Target="../media/image39.png"/><Relationship Id="rId20" Type="http://schemas.openxmlformats.org/officeDocument/2006/relationships/image" Target="../media/image27.png"/><Relationship Id="rId29" Type="http://schemas.openxmlformats.org/officeDocument/2006/relationships/image" Target="../media/image45.png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11" Type="http://schemas.openxmlformats.org/officeDocument/2006/relationships/image" Target="../media/image20.png"/><Relationship Id="rId24" Type="http://schemas.openxmlformats.org/officeDocument/2006/relationships/image" Target="../media/image40.png"/><Relationship Id="rId5" Type="http://schemas.openxmlformats.org/officeDocument/2006/relationships/oleObject" Target="../embeddings/oleObject3.bin"/><Relationship Id="rId15" Type="http://schemas.openxmlformats.org/officeDocument/2006/relationships/image" Target="../media/image38.png"/><Relationship Id="rId23" Type="http://schemas.openxmlformats.org/officeDocument/2006/relationships/image" Target="../media/image30.png"/><Relationship Id="rId28" Type="http://schemas.openxmlformats.org/officeDocument/2006/relationships/image" Target="../media/image44.jpg"/><Relationship Id="rId10" Type="http://schemas.openxmlformats.org/officeDocument/2006/relationships/image" Target="../media/image36.png"/><Relationship Id="rId19" Type="http://schemas.openxmlformats.org/officeDocument/2006/relationships/image" Target="../media/image25.pn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35.png"/><Relationship Id="rId14" Type="http://schemas.openxmlformats.org/officeDocument/2006/relationships/image" Target="../media/image22.png"/><Relationship Id="rId22" Type="http://schemas.openxmlformats.org/officeDocument/2006/relationships/image" Target="../media/image29.png"/><Relationship Id="rId27" Type="http://schemas.openxmlformats.org/officeDocument/2006/relationships/image" Target="../media/image43.png"/><Relationship Id="rId30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0.png"/><Relationship Id="rId18" Type="http://schemas.openxmlformats.org/officeDocument/2006/relationships/image" Target="../media/image46.png"/><Relationship Id="rId3" Type="http://schemas.openxmlformats.org/officeDocument/2006/relationships/image" Target="../media/image32.png"/><Relationship Id="rId7" Type="http://schemas.openxmlformats.org/officeDocument/2006/relationships/image" Target="../media/image19.png"/><Relationship Id="rId12" Type="http://schemas.openxmlformats.org/officeDocument/2006/relationships/image" Target="../media/image31.png"/><Relationship Id="rId17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9.png"/><Relationship Id="rId5" Type="http://schemas.openxmlformats.org/officeDocument/2006/relationships/image" Target="../media/image36.png"/><Relationship Id="rId15" Type="http://schemas.openxmlformats.org/officeDocument/2006/relationships/image" Target="../media/image20.png"/><Relationship Id="rId10" Type="http://schemas.openxmlformats.org/officeDocument/2006/relationships/image" Target="../media/image22.png"/><Relationship Id="rId19" Type="http://schemas.openxmlformats.org/officeDocument/2006/relationships/image" Target="../media/image47.png"/><Relationship Id="rId4" Type="http://schemas.openxmlformats.org/officeDocument/2006/relationships/image" Target="../media/image35.png"/><Relationship Id="rId9" Type="http://schemas.openxmlformats.org/officeDocument/2006/relationships/image" Target="../media/image38.png"/><Relationship Id="rId1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6.png"/><Relationship Id="rId18" Type="http://schemas.openxmlformats.org/officeDocument/2006/relationships/image" Target="../media/image24.png"/><Relationship Id="rId26" Type="http://schemas.openxmlformats.org/officeDocument/2006/relationships/image" Target="../media/image42.png"/><Relationship Id="rId3" Type="http://schemas.openxmlformats.org/officeDocument/2006/relationships/slideLayout" Target="../slideLayouts/slideLayout2.xml"/><Relationship Id="rId21" Type="http://schemas.openxmlformats.org/officeDocument/2006/relationships/image" Target="../media/image28.png"/><Relationship Id="rId7" Type="http://schemas.openxmlformats.org/officeDocument/2006/relationships/image" Target="../media/image18.png"/><Relationship Id="rId12" Type="http://schemas.openxmlformats.org/officeDocument/2006/relationships/image" Target="../media/image21.png"/><Relationship Id="rId17" Type="http://schemas.openxmlformats.org/officeDocument/2006/relationships/image" Target="../media/image23.png"/><Relationship Id="rId25" Type="http://schemas.openxmlformats.org/officeDocument/2006/relationships/image" Target="../media/image41.png"/><Relationship Id="rId2" Type="http://schemas.openxmlformats.org/officeDocument/2006/relationships/tags" Target="../tags/tag5.xml"/><Relationship Id="rId16" Type="http://schemas.openxmlformats.org/officeDocument/2006/relationships/image" Target="../media/image39.png"/><Relationship Id="rId20" Type="http://schemas.openxmlformats.org/officeDocument/2006/relationships/image" Target="../media/image27.png"/><Relationship Id="rId29" Type="http://schemas.openxmlformats.org/officeDocument/2006/relationships/image" Target="../media/image45.png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11" Type="http://schemas.openxmlformats.org/officeDocument/2006/relationships/image" Target="../media/image20.png"/><Relationship Id="rId24" Type="http://schemas.openxmlformats.org/officeDocument/2006/relationships/image" Target="../media/image40.png"/><Relationship Id="rId32" Type="http://schemas.openxmlformats.org/officeDocument/2006/relationships/image" Target="../media/image49.png"/><Relationship Id="rId5" Type="http://schemas.openxmlformats.org/officeDocument/2006/relationships/oleObject" Target="../embeddings/oleObject4.bin"/><Relationship Id="rId15" Type="http://schemas.openxmlformats.org/officeDocument/2006/relationships/image" Target="../media/image38.png"/><Relationship Id="rId23" Type="http://schemas.openxmlformats.org/officeDocument/2006/relationships/image" Target="../media/image30.png"/><Relationship Id="rId28" Type="http://schemas.openxmlformats.org/officeDocument/2006/relationships/image" Target="../media/image44.jpg"/><Relationship Id="rId10" Type="http://schemas.openxmlformats.org/officeDocument/2006/relationships/image" Target="../media/image36.png"/><Relationship Id="rId19" Type="http://schemas.openxmlformats.org/officeDocument/2006/relationships/image" Target="../media/image25.png"/><Relationship Id="rId31" Type="http://schemas.openxmlformats.org/officeDocument/2006/relationships/image" Target="../media/image48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35.png"/><Relationship Id="rId14" Type="http://schemas.openxmlformats.org/officeDocument/2006/relationships/image" Target="../media/image22.png"/><Relationship Id="rId22" Type="http://schemas.openxmlformats.org/officeDocument/2006/relationships/image" Target="../media/image29.png"/><Relationship Id="rId27" Type="http://schemas.openxmlformats.org/officeDocument/2006/relationships/image" Target="../media/image43.png"/><Relationship Id="rId30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jpg"/><Relationship Id="rId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microsoft.com/office/2007/relationships/hdphoto" Target="../media/hdphoto1.wdp"/><Relationship Id="rId7" Type="http://schemas.openxmlformats.org/officeDocument/2006/relationships/image" Target="../media/image5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hdphoto" Target="../media/hdphoto1.wdp"/><Relationship Id="rId7" Type="http://schemas.openxmlformats.org/officeDocument/2006/relationships/image" Target="../media/image5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g"/><Relationship Id="rId3" Type="http://schemas.openxmlformats.org/officeDocument/2006/relationships/image" Target="../media/image60.jpg"/><Relationship Id="rId7" Type="http://schemas.openxmlformats.org/officeDocument/2006/relationships/image" Target="../media/image64.jpg"/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g"/><Relationship Id="rId5" Type="http://schemas.openxmlformats.org/officeDocument/2006/relationships/image" Target="../media/image62.jpg"/><Relationship Id="rId4" Type="http://schemas.openxmlformats.org/officeDocument/2006/relationships/image" Target="../media/image61.jp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11" Type="http://schemas.openxmlformats.org/officeDocument/2006/relationships/image" Target="../media/image8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75.jpeg"/><Relationship Id="rId3" Type="http://schemas.openxmlformats.org/officeDocument/2006/relationships/image" Target="../media/image5.png"/><Relationship Id="rId7" Type="http://schemas.openxmlformats.org/officeDocument/2006/relationships/image" Target="../media/image69.png"/><Relationship Id="rId12" Type="http://schemas.openxmlformats.org/officeDocument/2006/relationships/image" Target="../media/image74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67.png"/><Relationship Id="rId10" Type="http://schemas.openxmlformats.org/officeDocument/2006/relationships/image" Target="../media/image72.jpg"/><Relationship Id="rId4" Type="http://schemas.microsoft.com/office/2007/relationships/hdphoto" Target="../media/hdphoto1.wdp"/><Relationship Id="rId9" Type="http://schemas.openxmlformats.org/officeDocument/2006/relationships/image" Target="../media/image7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85.png"/><Relationship Id="rId3" Type="http://schemas.microsoft.com/office/2007/relationships/hdphoto" Target="../media/hdphoto1.wdp"/><Relationship Id="rId7" Type="http://schemas.openxmlformats.org/officeDocument/2006/relationships/image" Target="../media/image79.png"/><Relationship Id="rId12" Type="http://schemas.openxmlformats.org/officeDocument/2006/relationships/image" Target="../media/image84.png"/><Relationship Id="rId2" Type="http://schemas.openxmlformats.org/officeDocument/2006/relationships/image" Target="../media/image5.png"/><Relationship Id="rId16" Type="http://schemas.openxmlformats.org/officeDocument/2006/relationships/image" Target="../media/image7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8.png"/><Relationship Id="rId11" Type="http://schemas.openxmlformats.org/officeDocument/2006/relationships/image" Target="../media/image83.png"/><Relationship Id="rId5" Type="http://schemas.openxmlformats.org/officeDocument/2006/relationships/image" Target="../media/image77.png"/><Relationship Id="rId15" Type="http://schemas.openxmlformats.org/officeDocument/2006/relationships/image" Target="../media/image87.png"/><Relationship Id="rId10" Type="http://schemas.openxmlformats.org/officeDocument/2006/relationships/image" Target="../media/image82.png"/><Relationship Id="rId4" Type="http://schemas.openxmlformats.org/officeDocument/2006/relationships/image" Target="../media/image76.png"/><Relationship Id="rId9" Type="http://schemas.openxmlformats.org/officeDocument/2006/relationships/image" Target="../media/image81.png"/><Relationship Id="rId14" Type="http://schemas.openxmlformats.org/officeDocument/2006/relationships/image" Target="../media/image86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8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9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0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1.png"/><Relationship Id="rId4" Type="http://schemas.openxmlformats.org/officeDocument/2006/relationships/hyperlink" Target="http://www.waterencyclopedia.com/Ge-Hy/Globalization-and-Water.html#ixzz4BwBJ63TP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5.png"/><Relationship Id="rId7" Type="http://schemas.openxmlformats.org/officeDocument/2006/relationships/image" Target="../media/image1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microsoft.com/office/2007/relationships/hdphoto" Target="../media/hdphoto1.wdp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>
            <a:alphaModFix amt="7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07" r="20179" b="15401"/>
          <a:stretch/>
        </p:blipFill>
        <p:spPr>
          <a:xfrm>
            <a:off x="3010" y="1126085"/>
            <a:ext cx="12208040" cy="5731915"/>
          </a:xfrm>
          <a:prstGeom prst="rect">
            <a:avLst/>
          </a:prstGeom>
        </p:spPr>
      </p:pic>
      <p:pic>
        <p:nvPicPr>
          <p:cNvPr id="2050" name="Picture 2" descr="d:\utenti\d028001\Desktop\CERN\Marketing\LogoSub-SfondoBianc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767" y="1126085"/>
            <a:ext cx="7775575" cy="192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46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Rettangolo 235"/>
          <p:cNvSpPr/>
          <p:nvPr/>
        </p:nvSpPr>
        <p:spPr>
          <a:xfrm>
            <a:off x="-11738" y="-2125"/>
            <a:ext cx="12203738" cy="36898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0" name="Figura a mano libera 159"/>
          <p:cNvSpPr/>
          <p:nvPr/>
        </p:nvSpPr>
        <p:spPr>
          <a:xfrm>
            <a:off x="4833244" y="1678061"/>
            <a:ext cx="8808369" cy="2020982"/>
          </a:xfrm>
          <a:custGeom>
            <a:avLst/>
            <a:gdLst>
              <a:gd name="connsiteX0" fmla="*/ 8086725 w 8086725"/>
              <a:gd name="connsiteY0" fmla="*/ 2006695 h 2020982"/>
              <a:gd name="connsiteX1" fmla="*/ 7400925 w 8086725"/>
              <a:gd name="connsiteY1" fmla="*/ 1135157 h 2020982"/>
              <a:gd name="connsiteX2" fmla="*/ 6243637 w 8086725"/>
              <a:gd name="connsiteY2" fmla="*/ 420782 h 2020982"/>
              <a:gd name="connsiteX3" fmla="*/ 4086225 w 8086725"/>
              <a:gd name="connsiteY3" fmla="*/ 6445 h 2020982"/>
              <a:gd name="connsiteX4" fmla="*/ 1343025 w 8086725"/>
              <a:gd name="connsiteY4" fmla="*/ 735107 h 2020982"/>
              <a:gd name="connsiteX5" fmla="*/ 0 w 8086725"/>
              <a:gd name="connsiteY5" fmla="*/ 2020982 h 20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86725" h="2020982">
                <a:moveTo>
                  <a:pt x="8086725" y="2006695"/>
                </a:moveTo>
                <a:cubicBezTo>
                  <a:pt x="7897415" y="1703085"/>
                  <a:pt x="7708106" y="1399476"/>
                  <a:pt x="7400925" y="1135157"/>
                </a:cubicBezTo>
                <a:cubicBezTo>
                  <a:pt x="7093744" y="870838"/>
                  <a:pt x="6796087" y="608901"/>
                  <a:pt x="6243637" y="420782"/>
                </a:cubicBezTo>
                <a:cubicBezTo>
                  <a:pt x="5691187" y="232663"/>
                  <a:pt x="4902994" y="-45942"/>
                  <a:pt x="4086225" y="6445"/>
                </a:cubicBezTo>
                <a:cubicBezTo>
                  <a:pt x="3269456" y="58832"/>
                  <a:pt x="2024062" y="399351"/>
                  <a:pt x="1343025" y="735107"/>
                </a:cubicBezTo>
                <a:cubicBezTo>
                  <a:pt x="661987" y="1070863"/>
                  <a:pt x="0" y="2020982"/>
                  <a:pt x="0" y="2020982"/>
                </a:cubicBezTo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/>
          <p:cNvSpPr/>
          <p:nvPr/>
        </p:nvSpPr>
        <p:spPr>
          <a:xfrm>
            <a:off x="12158766" y="1934551"/>
            <a:ext cx="900777" cy="16795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Rettangolo 40"/>
          <p:cNvSpPr/>
          <p:nvPr/>
        </p:nvSpPr>
        <p:spPr>
          <a:xfrm>
            <a:off x="-261257" y="3800263"/>
            <a:ext cx="13912251" cy="3057737"/>
          </a:xfrm>
          <a:prstGeom prst="rect">
            <a:avLst/>
          </a:prstGeom>
          <a:solidFill>
            <a:srgbClr val="A98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5" name="Rettangolo 154"/>
          <p:cNvSpPr/>
          <p:nvPr/>
        </p:nvSpPr>
        <p:spPr>
          <a:xfrm>
            <a:off x="10051568" y="2038261"/>
            <a:ext cx="1189933" cy="16442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2" name="Rettangolo 151"/>
          <p:cNvSpPr/>
          <p:nvPr/>
        </p:nvSpPr>
        <p:spPr>
          <a:xfrm>
            <a:off x="7876292" y="3242791"/>
            <a:ext cx="710006" cy="4509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7" name="Rettangolo 136"/>
          <p:cNvSpPr/>
          <p:nvPr/>
        </p:nvSpPr>
        <p:spPr>
          <a:xfrm>
            <a:off x="5396558" y="1980862"/>
            <a:ext cx="1196929" cy="1686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Rettangolo 35"/>
          <p:cNvSpPr/>
          <p:nvPr/>
        </p:nvSpPr>
        <p:spPr>
          <a:xfrm>
            <a:off x="3302694" y="1589588"/>
            <a:ext cx="697213" cy="2031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ttangolo 29"/>
          <p:cNvSpPr/>
          <p:nvPr/>
        </p:nvSpPr>
        <p:spPr>
          <a:xfrm>
            <a:off x="928580" y="3180584"/>
            <a:ext cx="808946" cy="511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4" name="Rettangolo 123"/>
          <p:cNvSpPr/>
          <p:nvPr/>
        </p:nvSpPr>
        <p:spPr>
          <a:xfrm>
            <a:off x="1817248" y="6260852"/>
            <a:ext cx="1321017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4" name="Rettangolo 113"/>
          <p:cNvSpPr/>
          <p:nvPr/>
        </p:nvSpPr>
        <p:spPr>
          <a:xfrm>
            <a:off x="8699936" y="6224256"/>
            <a:ext cx="1527970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6" name="Connettore 1 115"/>
          <p:cNvCxnSpPr/>
          <p:nvPr/>
        </p:nvCxnSpPr>
        <p:spPr>
          <a:xfrm rot="10800000">
            <a:off x="8694855" y="6440650"/>
            <a:ext cx="152796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ttore 1 116"/>
          <p:cNvCxnSpPr/>
          <p:nvPr/>
        </p:nvCxnSpPr>
        <p:spPr>
          <a:xfrm rot="10800000">
            <a:off x="8694855" y="6203580"/>
            <a:ext cx="152796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ttangolo 111"/>
          <p:cNvSpPr/>
          <p:nvPr/>
        </p:nvSpPr>
        <p:spPr>
          <a:xfrm>
            <a:off x="6537755" y="6224256"/>
            <a:ext cx="1220286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ttangolo 21"/>
          <p:cNvSpPr/>
          <p:nvPr/>
        </p:nvSpPr>
        <p:spPr>
          <a:xfrm rot="16200000">
            <a:off x="901308" y="5644681"/>
            <a:ext cx="885835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4" name="Rettangolo 73"/>
          <p:cNvSpPr/>
          <p:nvPr/>
        </p:nvSpPr>
        <p:spPr>
          <a:xfrm>
            <a:off x="4075782" y="6245593"/>
            <a:ext cx="1502611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78" name="Connettore 1 77"/>
          <p:cNvCxnSpPr/>
          <p:nvPr/>
        </p:nvCxnSpPr>
        <p:spPr>
          <a:xfrm rot="10800000">
            <a:off x="4077991" y="6455070"/>
            <a:ext cx="154884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ttore 1 78"/>
          <p:cNvCxnSpPr/>
          <p:nvPr/>
        </p:nvCxnSpPr>
        <p:spPr>
          <a:xfrm rot="10800000">
            <a:off x="4077991" y="6218000"/>
            <a:ext cx="154884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ttangolo 20"/>
          <p:cNvSpPr/>
          <p:nvPr/>
        </p:nvSpPr>
        <p:spPr>
          <a:xfrm>
            <a:off x="-355636" y="6263684"/>
            <a:ext cx="1199588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" name="Connettore 1 5"/>
          <p:cNvCxnSpPr/>
          <p:nvPr/>
        </p:nvCxnSpPr>
        <p:spPr>
          <a:xfrm flipV="1">
            <a:off x="-244515" y="3749222"/>
            <a:ext cx="12600000" cy="0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>
            <a:off x="603727" y="6121295"/>
            <a:ext cx="1471054" cy="489000"/>
          </a:xfrm>
          <a:prstGeom prst="rect">
            <a:avLst/>
          </a:prstGeom>
        </p:spPr>
      </p:pic>
      <p:grpSp>
        <p:nvGrpSpPr>
          <p:cNvPr id="65" name="Gruppo 64"/>
          <p:cNvGrpSpPr/>
          <p:nvPr/>
        </p:nvGrpSpPr>
        <p:grpSpPr>
          <a:xfrm>
            <a:off x="-355636" y="6239828"/>
            <a:ext cx="1208379" cy="237070"/>
            <a:chOff x="11768989" y="4982633"/>
            <a:chExt cx="1329769" cy="237070"/>
          </a:xfrm>
        </p:grpSpPr>
        <p:cxnSp>
          <p:nvCxnSpPr>
            <p:cNvPr id="12" name="Connettore 1 11"/>
            <p:cNvCxnSpPr/>
            <p:nvPr/>
          </p:nvCxnSpPr>
          <p:spPr>
            <a:xfrm>
              <a:off x="11768989" y="4982633"/>
              <a:ext cx="132976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>
              <a:off x="11768989" y="5219703"/>
              <a:ext cx="132976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Connettore 1 15"/>
          <p:cNvCxnSpPr/>
          <p:nvPr/>
        </p:nvCxnSpPr>
        <p:spPr>
          <a:xfrm rot="5400000">
            <a:off x="1018063" y="5736127"/>
            <a:ext cx="89433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 rot="5400000">
            <a:off x="780993" y="5736127"/>
            <a:ext cx="89433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1 18"/>
          <p:cNvCxnSpPr/>
          <p:nvPr/>
        </p:nvCxnSpPr>
        <p:spPr>
          <a:xfrm rot="10800000">
            <a:off x="1812099" y="6475863"/>
            <a:ext cx="133131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1 19"/>
          <p:cNvCxnSpPr/>
          <p:nvPr/>
        </p:nvCxnSpPr>
        <p:spPr>
          <a:xfrm rot="10800000">
            <a:off x="1812099" y="6238793"/>
            <a:ext cx="133131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magin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286" y="784244"/>
            <a:ext cx="3067756" cy="3067756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907" y="1964847"/>
            <a:ext cx="1730614" cy="1730614"/>
          </a:xfrm>
          <a:prstGeom prst="rect">
            <a:avLst/>
          </a:prstGeom>
        </p:spPr>
      </p:pic>
      <p:pic>
        <p:nvPicPr>
          <p:cNvPr id="32" name="Immagine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028" y="2580233"/>
            <a:ext cx="1168989" cy="1168989"/>
          </a:xfrm>
          <a:prstGeom prst="rect">
            <a:avLst/>
          </a:prstGeom>
        </p:spPr>
      </p:pic>
      <p:pic>
        <p:nvPicPr>
          <p:cNvPr id="35" name="Immagine 34"/>
          <p:cNvPicPr>
            <a:picLocks noChangeAspect="1"/>
          </p:cNvPicPr>
          <p:nvPr/>
        </p:nvPicPr>
        <p:blipFill>
          <a:blip r:embed="rId7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0640" y="871283"/>
            <a:ext cx="854175" cy="854175"/>
          </a:xfrm>
          <a:prstGeom prst="rect">
            <a:avLst/>
          </a:prstGeom>
        </p:spPr>
      </p:pic>
      <p:pic>
        <p:nvPicPr>
          <p:cNvPr id="40" name="Immagine 3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01" y="2565334"/>
            <a:ext cx="1184658" cy="1184658"/>
          </a:xfrm>
          <a:prstGeom prst="rect">
            <a:avLst/>
          </a:prstGeom>
        </p:spPr>
      </p:pic>
      <p:pic>
        <p:nvPicPr>
          <p:cNvPr id="48" name="Immagine 47"/>
          <p:cNvPicPr>
            <a:picLocks noChangeAspect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993" y="5118820"/>
            <a:ext cx="887623" cy="887623"/>
          </a:xfrm>
          <a:prstGeom prst="rect">
            <a:avLst/>
          </a:prstGeom>
        </p:spPr>
      </p:pic>
      <p:pic>
        <p:nvPicPr>
          <p:cNvPr id="51" name="Immagine 5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4729" y="1864173"/>
            <a:ext cx="1820480" cy="1820480"/>
          </a:xfrm>
          <a:prstGeom prst="rect">
            <a:avLst/>
          </a:prstGeom>
        </p:spPr>
      </p:pic>
      <p:sp>
        <p:nvSpPr>
          <p:cNvPr id="102" name="Rettangolo 101"/>
          <p:cNvSpPr/>
          <p:nvPr/>
        </p:nvSpPr>
        <p:spPr>
          <a:xfrm rot="16200000">
            <a:off x="5624060" y="5638348"/>
            <a:ext cx="885831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6" name="Connettore 1 55"/>
          <p:cNvCxnSpPr/>
          <p:nvPr/>
        </p:nvCxnSpPr>
        <p:spPr>
          <a:xfrm rot="5400000">
            <a:off x="5738345" y="5736126"/>
            <a:ext cx="8943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1 56"/>
          <p:cNvCxnSpPr/>
          <p:nvPr/>
        </p:nvCxnSpPr>
        <p:spPr>
          <a:xfrm rot="5400000">
            <a:off x="5501275" y="5736126"/>
            <a:ext cx="8943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Immagine 5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>
            <a:off x="2885061" y="6108595"/>
            <a:ext cx="1471054" cy="489000"/>
          </a:xfrm>
          <a:prstGeom prst="rect">
            <a:avLst/>
          </a:prstGeom>
        </p:spPr>
      </p:pic>
      <p:pic>
        <p:nvPicPr>
          <p:cNvPr id="70" name="Immagine 69"/>
          <p:cNvPicPr>
            <a:picLocks noChangeAspect="1"/>
          </p:cNvPicPr>
          <p:nvPr/>
        </p:nvPicPr>
        <p:blipFill>
          <a:blip r:embed="rId10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857" y="2723050"/>
            <a:ext cx="1134103" cy="1134103"/>
          </a:xfrm>
          <a:prstGeom prst="rect">
            <a:avLst/>
          </a:prstGeom>
        </p:spPr>
      </p:pic>
      <p:pic>
        <p:nvPicPr>
          <p:cNvPr id="72" name="Immagine 71"/>
          <p:cNvPicPr>
            <a:picLocks noChangeAspect="1"/>
          </p:cNvPicPr>
          <p:nvPr/>
        </p:nvPicPr>
        <p:blipFill>
          <a:blip r:embed="rId11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322" y="2445364"/>
            <a:ext cx="1373343" cy="1373343"/>
          </a:xfrm>
          <a:prstGeom prst="rect">
            <a:avLst/>
          </a:prstGeom>
        </p:spPr>
      </p:pic>
      <p:sp>
        <p:nvSpPr>
          <p:cNvPr id="101" name="Rettangolo 100"/>
          <p:cNvSpPr/>
          <p:nvPr/>
        </p:nvSpPr>
        <p:spPr>
          <a:xfrm rot="16200000">
            <a:off x="3199457" y="5638348"/>
            <a:ext cx="885830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1" name="Connettore 1 60"/>
          <p:cNvCxnSpPr/>
          <p:nvPr/>
        </p:nvCxnSpPr>
        <p:spPr>
          <a:xfrm rot="5400000">
            <a:off x="3311296" y="5736126"/>
            <a:ext cx="8943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ttore 1 61"/>
          <p:cNvCxnSpPr/>
          <p:nvPr/>
        </p:nvCxnSpPr>
        <p:spPr>
          <a:xfrm rot="5400000">
            <a:off x="3074226" y="5736126"/>
            <a:ext cx="8943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Immagine 7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>
            <a:off x="5336929" y="6091398"/>
            <a:ext cx="1471054" cy="489000"/>
          </a:xfrm>
          <a:prstGeom prst="rect">
            <a:avLst/>
          </a:prstGeom>
        </p:spPr>
      </p:pic>
      <p:cxnSp>
        <p:nvCxnSpPr>
          <p:cNvPr id="96" name="Connettore 1 95"/>
          <p:cNvCxnSpPr/>
          <p:nvPr/>
        </p:nvCxnSpPr>
        <p:spPr>
          <a:xfrm rot="10800000">
            <a:off x="6532675" y="6440650"/>
            <a:ext cx="12202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ttore 1 96"/>
          <p:cNvCxnSpPr/>
          <p:nvPr/>
        </p:nvCxnSpPr>
        <p:spPr>
          <a:xfrm rot="10800000">
            <a:off x="6532675" y="6203580"/>
            <a:ext cx="12202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ttangolo 104"/>
          <p:cNvSpPr/>
          <p:nvPr/>
        </p:nvSpPr>
        <p:spPr>
          <a:xfrm rot="16200000">
            <a:off x="7816608" y="5643707"/>
            <a:ext cx="873829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7" name="Connettore 1 106"/>
          <p:cNvCxnSpPr/>
          <p:nvPr/>
        </p:nvCxnSpPr>
        <p:spPr>
          <a:xfrm rot="5400000">
            <a:off x="7928988" y="5738564"/>
            <a:ext cx="88221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ttore 1 107"/>
          <p:cNvCxnSpPr/>
          <p:nvPr/>
        </p:nvCxnSpPr>
        <p:spPr>
          <a:xfrm rot="5400000">
            <a:off x="7691918" y="5738564"/>
            <a:ext cx="88221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ttangolo 102"/>
          <p:cNvSpPr/>
          <p:nvPr/>
        </p:nvSpPr>
        <p:spPr>
          <a:xfrm rot="16200000">
            <a:off x="10258055" y="5642862"/>
            <a:ext cx="873829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0" name="Connettore 1 109"/>
          <p:cNvCxnSpPr/>
          <p:nvPr/>
        </p:nvCxnSpPr>
        <p:spPr>
          <a:xfrm rot="5400000">
            <a:off x="10374108" y="5732575"/>
            <a:ext cx="88221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ttore 1 110"/>
          <p:cNvCxnSpPr/>
          <p:nvPr/>
        </p:nvCxnSpPr>
        <p:spPr>
          <a:xfrm rot="5400000">
            <a:off x="10137038" y="5732575"/>
            <a:ext cx="88221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Arco a tutto sesto 37"/>
          <p:cNvSpPr/>
          <p:nvPr/>
        </p:nvSpPr>
        <p:spPr>
          <a:xfrm rot="5400000">
            <a:off x="3334767" y="5407982"/>
            <a:ext cx="317495" cy="287867"/>
          </a:xfrm>
          <a:prstGeom prst="blockArc">
            <a:avLst>
              <a:gd name="adj1" fmla="val 10800000"/>
              <a:gd name="adj2" fmla="val 21593114"/>
              <a:gd name="adj3" fmla="val 49806"/>
            </a:avLst>
          </a:prstGeom>
          <a:solidFill>
            <a:srgbClr val="A98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18" name="Arco a tutto sesto 117"/>
          <p:cNvSpPr/>
          <p:nvPr/>
        </p:nvSpPr>
        <p:spPr>
          <a:xfrm rot="5400000">
            <a:off x="10391758" y="5399258"/>
            <a:ext cx="317495" cy="287867"/>
          </a:xfrm>
          <a:prstGeom prst="blockArc">
            <a:avLst>
              <a:gd name="adj1" fmla="val 10800000"/>
              <a:gd name="adj2" fmla="val 21593114"/>
              <a:gd name="adj3" fmla="val 49806"/>
            </a:avLst>
          </a:prstGeom>
          <a:solidFill>
            <a:srgbClr val="A98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20" name="Arco a tutto sesto 119"/>
          <p:cNvSpPr/>
          <p:nvPr/>
        </p:nvSpPr>
        <p:spPr>
          <a:xfrm rot="10800000">
            <a:off x="7225562" y="6035840"/>
            <a:ext cx="317495" cy="287867"/>
          </a:xfrm>
          <a:prstGeom prst="blockArc">
            <a:avLst>
              <a:gd name="adj1" fmla="val 10800000"/>
              <a:gd name="adj2" fmla="val 21593114"/>
              <a:gd name="adj3" fmla="val 49806"/>
            </a:avLst>
          </a:prstGeom>
          <a:solidFill>
            <a:srgbClr val="A98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121" name="Immagine 120"/>
          <p:cNvPicPr>
            <a:picLocks noChangeAspect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923" y="5121109"/>
            <a:ext cx="887623" cy="887623"/>
          </a:xfrm>
          <a:prstGeom prst="rect">
            <a:avLst/>
          </a:prstGeom>
        </p:spPr>
      </p:pic>
      <p:pic>
        <p:nvPicPr>
          <p:cNvPr id="122" name="Immagine 121"/>
          <p:cNvPicPr>
            <a:picLocks noChangeAspect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703" y="5099379"/>
            <a:ext cx="887623" cy="887623"/>
          </a:xfrm>
          <a:prstGeom prst="rect">
            <a:avLst/>
          </a:prstGeom>
        </p:spPr>
      </p:pic>
      <p:grpSp>
        <p:nvGrpSpPr>
          <p:cNvPr id="7" name="Gruppo 6"/>
          <p:cNvGrpSpPr/>
          <p:nvPr/>
        </p:nvGrpSpPr>
        <p:grpSpPr>
          <a:xfrm>
            <a:off x="893765" y="4103590"/>
            <a:ext cx="898146" cy="898146"/>
            <a:chOff x="1767966" y="1795470"/>
            <a:chExt cx="597650" cy="597650"/>
          </a:xfrm>
        </p:grpSpPr>
        <p:sp>
          <p:nvSpPr>
            <p:cNvPr id="4" name="Ovale 3"/>
            <p:cNvSpPr/>
            <p:nvPr/>
          </p:nvSpPr>
          <p:spPr>
            <a:xfrm>
              <a:off x="1792504" y="1820695"/>
              <a:ext cx="548574" cy="547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39" name="Immagine 3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7966" y="1795470"/>
              <a:ext cx="597650" cy="597650"/>
            </a:xfrm>
            <a:prstGeom prst="rect">
              <a:avLst/>
            </a:prstGeom>
          </p:spPr>
        </p:pic>
      </p:grpSp>
      <p:pic>
        <p:nvPicPr>
          <p:cNvPr id="3" name="Immagine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158" y="342315"/>
            <a:ext cx="1657337" cy="1657337"/>
          </a:xfrm>
          <a:prstGeom prst="rect">
            <a:avLst/>
          </a:prstGeom>
        </p:spPr>
      </p:pic>
      <p:pic>
        <p:nvPicPr>
          <p:cNvPr id="27" name="Immagine 2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558450" y="-53138"/>
            <a:ext cx="1537331" cy="1537331"/>
          </a:xfrm>
          <a:prstGeom prst="rect">
            <a:avLst/>
          </a:prstGeom>
        </p:spPr>
      </p:pic>
      <p:sp>
        <p:nvSpPr>
          <p:cNvPr id="125" name="Rettangolo 124"/>
          <p:cNvSpPr/>
          <p:nvPr/>
        </p:nvSpPr>
        <p:spPr>
          <a:xfrm>
            <a:off x="8329938" y="445277"/>
            <a:ext cx="756730" cy="6905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6" name="Rettangolo 125"/>
          <p:cNvSpPr/>
          <p:nvPr/>
        </p:nvSpPr>
        <p:spPr>
          <a:xfrm>
            <a:off x="7344724" y="473440"/>
            <a:ext cx="756730" cy="6905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7" name="Rettangolo 126"/>
          <p:cNvSpPr/>
          <p:nvPr/>
        </p:nvSpPr>
        <p:spPr>
          <a:xfrm>
            <a:off x="8458328" y="612236"/>
            <a:ext cx="756730" cy="6905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8" name="Rettangolo 127"/>
          <p:cNvSpPr/>
          <p:nvPr/>
        </p:nvSpPr>
        <p:spPr>
          <a:xfrm>
            <a:off x="7250123" y="593680"/>
            <a:ext cx="756730" cy="6905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62" name="Immagine 16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07" y="1369583"/>
            <a:ext cx="767749" cy="767749"/>
          </a:xfrm>
          <a:prstGeom prst="rect">
            <a:avLst/>
          </a:prstGeom>
        </p:spPr>
      </p:pic>
      <p:pic>
        <p:nvPicPr>
          <p:cNvPr id="163" name="Immagine 16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673" y="367315"/>
            <a:ext cx="767749" cy="767749"/>
          </a:xfrm>
          <a:prstGeom prst="rect">
            <a:avLst/>
          </a:prstGeom>
        </p:spPr>
      </p:pic>
      <p:pic>
        <p:nvPicPr>
          <p:cNvPr id="164" name="Immagine 163"/>
          <p:cNvPicPr>
            <a:picLocks noChangeAspect="1"/>
          </p:cNvPicPr>
          <p:nvPr/>
        </p:nvPicPr>
        <p:blipFill>
          <a:blip r:embed="rId7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6424" y="784244"/>
            <a:ext cx="992901" cy="992901"/>
          </a:xfrm>
          <a:prstGeom prst="rect">
            <a:avLst/>
          </a:prstGeom>
        </p:spPr>
      </p:pic>
      <p:pic>
        <p:nvPicPr>
          <p:cNvPr id="165" name="Immagine 164"/>
          <p:cNvPicPr>
            <a:picLocks noChangeAspect="1"/>
          </p:cNvPicPr>
          <p:nvPr/>
        </p:nvPicPr>
        <p:blipFill>
          <a:blip r:embed="rId7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3983" y="974652"/>
            <a:ext cx="854175" cy="854175"/>
          </a:xfrm>
          <a:prstGeom prst="rect">
            <a:avLst/>
          </a:prstGeom>
        </p:spPr>
      </p:pic>
      <p:sp>
        <p:nvSpPr>
          <p:cNvPr id="37" name="Nuvola 36"/>
          <p:cNvSpPr/>
          <p:nvPr/>
        </p:nvSpPr>
        <p:spPr>
          <a:xfrm>
            <a:off x="741794" y="333925"/>
            <a:ext cx="1949521" cy="1140198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8" name="Nuvola 167"/>
          <p:cNvSpPr/>
          <p:nvPr/>
        </p:nvSpPr>
        <p:spPr>
          <a:xfrm>
            <a:off x="3957529" y="367315"/>
            <a:ext cx="1510269" cy="883297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69" name="Gruppo 168"/>
          <p:cNvGrpSpPr/>
          <p:nvPr/>
        </p:nvGrpSpPr>
        <p:grpSpPr>
          <a:xfrm>
            <a:off x="3208355" y="4103590"/>
            <a:ext cx="898146" cy="898146"/>
            <a:chOff x="1767966" y="1795470"/>
            <a:chExt cx="597650" cy="597650"/>
          </a:xfrm>
        </p:grpSpPr>
        <p:sp>
          <p:nvSpPr>
            <p:cNvPr id="170" name="Ovale 169"/>
            <p:cNvSpPr/>
            <p:nvPr/>
          </p:nvSpPr>
          <p:spPr>
            <a:xfrm>
              <a:off x="1792504" y="1820695"/>
              <a:ext cx="548574" cy="547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71" name="Immagine 170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7966" y="1795470"/>
              <a:ext cx="597650" cy="597650"/>
            </a:xfrm>
            <a:prstGeom prst="rect">
              <a:avLst/>
            </a:prstGeom>
          </p:spPr>
        </p:pic>
      </p:grpSp>
      <p:pic>
        <p:nvPicPr>
          <p:cNvPr id="172" name="Immagine 17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912234" y="4092669"/>
            <a:ext cx="919990" cy="919990"/>
          </a:xfrm>
          <a:prstGeom prst="rect">
            <a:avLst/>
          </a:prstGeom>
        </p:spPr>
      </p:pic>
      <p:pic>
        <p:nvPicPr>
          <p:cNvPr id="174" name="Immagine 17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595260" y="4092668"/>
            <a:ext cx="919990" cy="919990"/>
          </a:xfrm>
          <a:prstGeom prst="rect">
            <a:avLst/>
          </a:prstGeom>
        </p:spPr>
      </p:pic>
      <p:grpSp>
        <p:nvGrpSpPr>
          <p:cNvPr id="175" name="Gruppo 174"/>
          <p:cNvGrpSpPr/>
          <p:nvPr/>
        </p:nvGrpSpPr>
        <p:grpSpPr>
          <a:xfrm>
            <a:off x="5638371" y="4103590"/>
            <a:ext cx="898146" cy="898146"/>
            <a:chOff x="1767966" y="1795470"/>
            <a:chExt cx="597650" cy="597650"/>
          </a:xfrm>
        </p:grpSpPr>
        <p:sp>
          <p:nvSpPr>
            <p:cNvPr id="176" name="Ovale 175"/>
            <p:cNvSpPr/>
            <p:nvPr/>
          </p:nvSpPr>
          <p:spPr>
            <a:xfrm>
              <a:off x="1792504" y="1820695"/>
              <a:ext cx="548574" cy="547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77" name="Immagine 176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7966" y="1795470"/>
              <a:ext cx="597650" cy="597650"/>
            </a:xfrm>
            <a:prstGeom prst="rect">
              <a:avLst/>
            </a:prstGeom>
          </p:spPr>
        </p:pic>
      </p:grpSp>
      <p:pic>
        <p:nvPicPr>
          <p:cNvPr id="178" name="Immagine 17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342250" y="4092669"/>
            <a:ext cx="919990" cy="919990"/>
          </a:xfrm>
          <a:prstGeom prst="rect">
            <a:avLst/>
          </a:prstGeom>
        </p:spPr>
      </p:pic>
      <p:grpSp>
        <p:nvGrpSpPr>
          <p:cNvPr id="180" name="Gruppo 179"/>
          <p:cNvGrpSpPr/>
          <p:nvPr/>
        </p:nvGrpSpPr>
        <p:grpSpPr>
          <a:xfrm>
            <a:off x="7809099" y="4103590"/>
            <a:ext cx="898146" cy="898146"/>
            <a:chOff x="1767966" y="1795470"/>
            <a:chExt cx="597650" cy="597650"/>
          </a:xfrm>
        </p:grpSpPr>
        <p:sp>
          <p:nvSpPr>
            <p:cNvPr id="181" name="Ovale 180"/>
            <p:cNvSpPr/>
            <p:nvPr/>
          </p:nvSpPr>
          <p:spPr>
            <a:xfrm>
              <a:off x="1792504" y="1820695"/>
              <a:ext cx="548574" cy="547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82" name="Immagine 181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7966" y="1795470"/>
              <a:ext cx="597650" cy="597650"/>
            </a:xfrm>
            <a:prstGeom prst="rect">
              <a:avLst/>
            </a:prstGeom>
          </p:spPr>
        </p:pic>
      </p:grpSp>
      <p:pic>
        <p:nvPicPr>
          <p:cNvPr id="183" name="Immagine 18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512978" y="4092668"/>
            <a:ext cx="919990" cy="919990"/>
          </a:xfrm>
          <a:prstGeom prst="rect">
            <a:avLst/>
          </a:prstGeom>
        </p:spPr>
      </p:pic>
      <p:grpSp>
        <p:nvGrpSpPr>
          <p:cNvPr id="185" name="Gruppo 184"/>
          <p:cNvGrpSpPr/>
          <p:nvPr/>
        </p:nvGrpSpPr>
        <p:grpSpPr>
          <a:xfrm>
            <a:off x="10260879" y="4103590"/>
            <a:ext cx="898146" cy="898146"/>
            <a:chOff x="1767966" y="1795470"/>
            <a:chExt cx="597650" cy="597650"/>
          </a:xfrm>
        </p:grpSpPr>
        <p:sp>
          <p:nvSpPr>
            <p:cNvPr id="186" name="Ovale 185"/>
            <p:cNvSpPr/>
            <p:nvPr/>
          </p:nvSpPr>
          <p:spPr>
            <a:xfrm>
              <a:off x="1792504" y="1820695"/>
              <a:ext cx="548574" cy="547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87" name="Immagine 186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7966" y="1795470"/>
              <a:ext cx="597650" cy="597650"/>
            </a:xfrm>
            <a:prstGeom prst="rect">
              <a:avLst/>
            </a:prstGeom>
          </p:spPr>
        </p:pic>
      </p:grpSp>
      <p:pic>
        <p:nvPicPr>
          <p:cNvPr id="195" name="Immagine 19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2298" y="1043831"/>
            <a:ext cx="2138696" cy="2836159"/>
          </a:xfrm>
          <a:prstGeom prst="rect">
            <a:avLst/>
          </a:prstGeom>
        </p:spPr>
      </p:pic>
      <p:pic>
        <p:nvPicPr>
          <p:cNvPr id="209" name="Immagine 20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982112" y="4092668"/>
            <a:ext cx="919990" cy="919990"/>
          </a:xfrm>
          <a:prstGeom prst="rect">
            <a:avLst/>
          </a:prstGeom>
        </p:spPr>
      </p:pic>
      <p:cxnSp>
        <p:nvCxnSpPr>
          <p:cNvPr id="210" name="Connettore 1 209"/>
          <p:cNvCxnSpPr/>
          <p:nvPr/>
        </p:nvCxnSpPr>
        <p:spPr>
          <a:xfrm rot="10800000">
            <a:off x="11159025" y="6455069"/>
            <a:ext cx="9419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Connettore 1 210"/>
          <p:cNvCxnSpPr/>
          <p:nvPr/>
        </p:nvCxnSpPr>
        <p:spPr>
          <a:xfrm rot="10800000">
            <a:off x="11159025" y="6217999"/>
            <a:ext cx="9419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ttangolo 211"/>
          <p:cNvSpPr/>
          <p:nvPr/>
        </p:nvSpPr>
        <p:spPr>
          <a:xfrm>
            <a:off x="11164155" y="6239203"/>
            <a:ext cx="941989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5" name="Gruppo 44"/>
          <p:cNvGrpSpPr/>
          <p:nvPr/>
        </p:nvGrpSpPr>
        <p:grpSpPr>
          <a:xfrm>
            <a:off x="12482022" y="5287799"/>
            <a:ext cx="237070" cy="884002"/>
            <a:chOff x="962547" y="3805523"/>
            <a:chExt cx="237070" cy="1106458"/>
          </a:xfrm>
        </p:grpSpPr>
        <p:sp>
          <p:nvSpPr>
            <p:cNvPr id="214" name="Rettangolo 213"/>
            <p:cNvSpPr/>
            <p:nvPr/>
          </p:nvSpPr>
          <p:spPr>
            <a:xfrm rot="16200000">
              <a:off x="532508" y="4269426"/>
              <a:ext cx="1093725" cy="191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15" name="Connettore 1 214"/>
            <p:cNvCxnSpPr/>
            <p:nvPr/>
          </p:nvCxnSpPr>
          <p:spPr>
            <a:xfrm rot="5400000">
              <a:off x="647506" y="4357634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ttore 1 215"/>
            <p:cNvCxnSpPr/>
            <p:nvPr/>
          </p:nvCxnSpPr>
          <p:spPr>
            <a:xfrm rot="5400000">
              <a:off x="410436" y="4357634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3" name="Immagine 2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>
            <a:off x="11846119" y="6102003"/>
            <a:ext cx="1471054" cy="489000"/>
          </a:xfrm>
          <a:prstGeom prst="rect">
            <a:avLst/>
          </a:prstGeom>
        </p:spPr>
      </p:pic>
      <p:sp>
        <p:nvSpPr>
          <p:cNvPr id="237" name="Figura a mano libera 236"/>
          <p:cNvSpPr/>
          <p:nvPr/>
        </p:nvSpPr>
        <p:spPr>
          <a:xfrm flipH="1">
            <a:off x="-8956032" y="1123537"/>
            <a:ext cx="9267888" cy="2575797"/>
          </a:xfrm>
          <a:custGeom>
            <a:avLst/>
            <a:gdLst>
              <a:gd name="connsiteX0" fmla="*/ 8086725 w 8086725"/>
              <a:gd name="connsiteY0" fmla="*/ 2006695 h 2020982"/>
              <a:gd name="connsiteX1" fmla="*/ 7400925 w 8086725"/>
              <a:gd name="connsiteY1" fmla="*/ 1135157 h 2020982"/>
              <a:gd name="connsiteX2" fmla="*/ 6243637 w 8086725"/>
              <a:gd name="connsiteY2" fmla="*/ 420782 h 2020982"/>
              <a:gd name="connsiteX3" fmla="*/ 4086225 w 8086725"/>
              <a:gd name="connsiteY3" fmla="*/ 6445 h 2020982"/>
              <a:gd name="connsiteX4" fmla="*/ 1343025 w 8086725"/>
              <a:gd name="connsiteY4" fmla="*/ 735107 h 2020982"/>
              <a:gd name="connsiteX5" fmla="*/ 0 w 8086725"/>
              <a:gd name="connsiteY5" fmla="*/ 2020982 h 20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86725" h="2020982">
                <a:moveTo>
                  <a:pt x="8086725" y="2006695"/>
                </a:moveTo>
                <a:cubicBezTo>
                  <a:pt x="7897415" y="1703085"/>
                  <a:pt x="7708106" y="1399476"/>
                  <a:pt x="7400925" y="1135157"/>
                </a:cubicBezTo>
                <a:cubicBezTo>
                  <a:pt x="7093744" y="870838"/>
                  <a:pt x="6796087" y="608901"/>
                  <a:pt x="6243637" y="420782"/>
                </a:cubicBezTo>
                <a:cubicBezTo>
                  <a:pt x="5691187" y="232663"/>
                  <a:pt x="4902994" y="-45942"/>
                  <a:pt x="4086225" y="6445"/>
                </a:cubicBezTo>
                <a:cubicBezTo>
                  <a:pt x="3269456" y="58832"/>
                  <a:pt x="2024062" y="399351"/>
                  <a:pt x="1343025" y="735107"/>
                </a:cubicBezTo>
                <a:cubicBezTo>
                  <a:pt x="661987" y="1070863"/>
                  <a:pt x="0" y="2020982"/>
                  <a:pt x="0" y="2020982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8" name="Rettangolo 237"/>
          <p:cNvSpPr/>
          <p:nvPr/>
        </p:nvSpPr>
        <p:spPr>
          <a:xfrm>
            <a:off x="7370263" y="949201"/>
            <a:ext cx="756730" cy="951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9" name="Rettangolo 238"/>
          <p:cNvSpPr/>
          <p:nvPr/>
        </p:nvSpPr>
        <p:spPr>
          <a:xfrm>
            <a:off x="7361297" y="664571"/>
            <a:ext cx="756730" cy="951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0" name="Rettangolo 239"/>
          <p:cNvSpPr/>
          <p:nvPr/>
        </p:nvSpPr>
        <p:spPr>
          <a:xfrm>
            <a:off x="8015768" y="645506"/>
            <a:ext cx="756730" cy="951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1" name="Rettangolo 240"/>
          <p:cNvSpPr/>
          <p:nvPr/>
        </p:nvSpPr>
        <p:spPr>
          <a:xfrm>
            <a:off x="8329387" y="916887"/>
            <a:ext cx="756730" cy="951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9" name="Immagine 12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182095" y="458744"/>
            <a:ext cx="786104" cy="786104"/>
          </a:xfrm>
          <a:prstGeom prst="rect">
            <a:avLst/>
          </a:prstGeom>
        </p:spPr>
      </p:pic>
      <p:pic>
        <p:nvPicPr>
          <p:cNvPr id="132" name="Immagine 13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7451181" y="458744"/>
            <a:ext cx="786104" cy="786104"/>
          </a:xfrm>
          <a:prstGeom prst="rect">
            <a:avLst/>
          </a:prstGeom>
        </p:spPr>
      </p:pic>
      <p:sp>
        <p:nvSpPr>
          <p:cNvPr id="119" name="Nuvola 118"/>
          <p:cNvSpPr/>
          <p:nvPr/>
        </p:nvSpPr>
        <p:spPr>
          <a:xfrm>
            <a:off x="10863865" y="294967"/>
            <a:ext cx="982254" cy="574482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3" name="Nuvola 122"/>
          <p:cNvSpPr/>
          <p:nvPr/>
        </p:nvSpPr>
        <p:spPr>
          <a:xfrm>
            <a:off x="6213698" y="1074457"/>
            <a:ext cx="1058187" cy="618892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0" name="Immagine 12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022" y="1787894"/>
            <a:ext cx="469934" cy="469934"/>
          </a:xfrm>
          <a:prstGeom prst="rect">
            <a:avLst/>
          </a:prstGeom>
        </p:spPr>
      </p:pic>
      <p:pic>
        <p:nvPicPr>
          <p:cNvPr id="131" name="Immagine 130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 rot="16200000">
            <a:off x="1097694" y="4895623"/>
            <a:ext cx="504000" cy="468000"/>
          </a:xfrm>
          <a:prstGeom prst="rect">
            <a:avLst/>
          </a:prstGeom>
        </p:spPr>
      </p:pic>
      <p:pic>
        <p:nvPicPr>
          <p:cNvPr id="135" name="Immagine 134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 rot="5400000">
            <a:off x="1100115" y="3743613"/>
            <a:ext cx="504000" cy="468000"/>
          </a:xfrm>
          <a:prstGeom prst="rect">
            <a:avLst/>
          </a:prstGeom>
        </p:spPr>
      </p:pic>
      <p:pic>
        <p:nvPicPr>
          <p:cNvPr id="136" name="Immagine 135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 rot="16200000">
            <a:off x="3399739" y="4891845"/>
            <a:ext cx="504000" cy="468000"/>
          </a:xfrm>
          <a:prstGeom prst="rect">
            <a:avLst/>
          </a:prstGeom>
        </p:spPr>
      </p:pic>
      <p:pic>
        <p:nvPicPr>
          <p:cNvPr id="138" name="Immagine 137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 rot="5400000">
            <a:off x="3402160" y="3739835"/>
            <a:ext cx="504000" cy="468000"/>
          </a:xfrm>
          <a:prstGeom prst="rect">
            <a:avLst/>
          </a:prstGeom>
        </p:spPr>
      </p:pic>
      <p:pic>
        <p:nvPicPr>
          <p:cNvPr id="139" name="Immagine 138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 rot="16200000">
            <a:off x="5828507" y="4890567"/>
            <a:ext cx="504000" cy="468000"/>
          </a:xfrm>
          <a:prstGeom prst="rect">
            <a:avLst/>
          </a:prstGeom>
        </p:spPr>
      </p:pic>
      <p:pic>
        <p:nvPicPr>
          <p:cNvPr id="140" name="Immagine 139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 rot="5400000">
            <a:off x="5830928" y="3738557"/>
            <a:ext cx="504000" cy="468000"/>
          </a:xfrm>
          <a:prstGeom prst="rect">
            <a:avLst/>
          </a:prstGeom>
        </p:spPr>
      </p:pic>
      <p:pic>
        <p:nvPicPr>
          <p:cNvPr id="141" name="Immagine 140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 rot="16200000">
            <a:off x="8012407" y="4895316"/>
            <a:ext cx="504000" cy="468000"/>
          </a:xfrm>
          <a:prstGeom prst="rect">
            <a:avLst/>
          </a:prstGeom>
        </p:spPr>
      </p:pic>
      <p:pic>
        <p:nvPicPr>
          <p:cNvPr id="142" name="Immagine 141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 rot="5400000">
            <a:off x="8014828" y="3743306"/>
            <a:ext cx="504000" cy="468000"/>
          </a:xfrm>
          <a:prstGeom prst="rect">
            <a:avLst/>
          </a:prstGeom>
        </p:spPr>
      </p:pic>
      <p:pic>
        <p:nvPicPr>
          <p:cNvPr id="143" name="Immagine 142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 rot="16200000">
            <a:off x="10450898" y="4902118"/>
            <a:ext cx="504000" cy="468000"/>
          </a:xfrm>
          <a:prstGeom prst="rect">
            <a:avLst/>
          </a:prstGeom>
        </p:spPr>
      </p:pic>
      <p:pic>
        <p:nvPicPr>
          <p:cNvPr id="144" name="Immagine 143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 rot="5400000">
            <a:off x="10453319" y="3750108"/>
            <a:ext cx="504000" cy="468000"/>
          </a:xfrm>
          <a:prstGeom prst="rect">
            <a:avLst/>
          </a:prstGeom>
        </p:spPr>
      </p:pic>
      <p:pic>
        <p:nvPicPr>
          <p:cNvPr id="85" name="Immagine 8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>
            <a:off x="9959442" y="6090366"/>
            <a:ext cx="1471054" cy="489000"/>
          </a:xfrm>
          <a:prstGeom prst="rect">
            <a:avLst/>
          </a:prstGeom>
        </p:spPr>
      </p:pic>
      <p:pic>
        <p:nvPicPr>
          <p:cNvPr id="84" name="Immagine 8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>
            <a:off x="7490158" y="6090366"/>
            <a:ext cx="1471054" cy="4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25827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9000000">
                                      <p:cBhvr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5" presetClass="emph" presetSubtype="0" repeatCount="200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mph" presetSubtype="0" repeatCount="indefinite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mph" presetSubtype="0" repeatCount="indefinite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7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6600000">
                                      <p:cBhvr>
                                        <p:cTn id="40" dur="2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35" presetClass="emph" presetSubtype="0" repeatCount="200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7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8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Rot by="5400000">
                                      <p:cBhvr>
                                        <p:cTn id="56" dur="2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35" presetClass="emph" presetSubtype="0" repeatCount="200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7" presetClass="entr" presetSubtype="4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7" presetClass="entr" presetSubtype="8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8" presetClass="emph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animRot by="1800000">
                                      <p:cBhvr>
                                        <p:cTn id="74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35" presetClass="emph" presetSubtype="0" repeatCount="200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7" presetClass="entr" presetSubtype="4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7" presetClass="entr" presetSubtype="8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3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13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8" presetClass="emph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Rot by="5400000">
                                      <p:cBhvr>
                                        <p:cTn id="93" dur="2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4" presetID="35" presetClass="emph" presetSubtype="0" repeatCount="2000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5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  <p:bldP spid="114" grpId="0" animBg="1"/>
      <p:bldP spid="112" grpId="0" animBg="1"/>
      <p:bldP spid="22" grpId="0" animBg="1"/>
      <p:bldP spid="74" grpId="0" animBg="1"/>
      <p:bldP spid="102" grpId="0" animBg="1"/>
      <p:bldP spid="101" grpId="0" animBg="1"/>
      <p:bldP spid="105" grpId="0" animBg="1"/>
      <p:bldP spid="103" grpId="0" animBg="1"/>
      <p:bldP spid="2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6" name="Oggetto 24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8914364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" name="Diapositiva think-cell" r:id="rId5" imgW="270" imgH="270" progId="TCLayout.ActiveDocument.1">
                  <p:embed/>
                </p:oleObj>
              </mc:Choice>
              <mc:Fallback>
                <p:oleObj name="Diapositiva think-cell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4" name="Rettangolo 233"/>
          <p:cNvSpPr/>
          <p:nvPr/>
        </p:nvSpPr>
        <p:spPr>
          <a:xfrm>
            <a:off x="-261257" y="3800263"/>
            <a:ext cx="13912251" cy="3057737"/>
          </a:xfrm>
          <a:prstGeom prst="rect">
            <a:avLst/>
          </a:prstGeom>
          <a:solidFill>
            <a:srgbClr val="A98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0" name="Rettangolo 239"/>
          <p:cNvSpPr/>
          <p:nvPr/>
        </p:nvSpPr>
        <p:spPr>
          <a:xfrm>
            <a:off x="-11738" y="-2125"/>
            <a:ext cx="12203738" cy="36898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4" name="Trapezio 203"/>
          <p:cNvSpPr/>
          <p:nvPr/>
        </p:nvSpPr>
        <p:spPr>
          <a:xfrm>
            <a:off x="10164465" y="1001331"/>
            <a:ext cx="189936" cy="836139"/>
          </a:xfrm>
          <a:prstGeom prst="trapezoi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3" name="Figura a mano libera 232"/>
          <p:cNvSpPr/>
          <p:nvPr/>
        </p:nvSpPr>
        <p:spPr>
          <a:xfrm>
            <a:off x="8482788" y="1661865"/>
            <a:ext cx="8086725" cy="2020982"/>
          </a:xfrm>
          <a:custGeom>
            <a:avLst/>
            <a:gdLst>
              <a:gd name="connsiteX0" fmla="*/ 8086725 w 8086725"/>
              <a:gd name="connsiteY0" fmla="*/ 2006695 h 2020982"/>
              <a:gd name="connsiteX1" fmla="*/ 7400925 w 8086725"/>
              <a:gd name="connsiteY1" fmla="*/ 1135157 h 2020982"/>
              <a:gd name="connsiteX2" fmla="*/ 6243637 w 8086725"/>
              <a:gd name="connsiteY2" fmla="*/ 420782 h 2020982"/>
              <a:gd name="connsiteX3" fmla="*/ 4086225 w 8086725"/>
              <a:gd name="connsiteY3" fmla="*/ 6445 h 2020982"/>
              <a:gd name="connsiteX4" fmla="*/ 1343025 w 8086725"/>
              <a:gd name="connsiteY4" fmla="*/ 735107 h 2020982"/>
              <a:gd name="connsiteX5" fmla="*/ 0 w 8086725"/>
              <a:gd name="connsiteY5" fmla="*/ 2020982 h 20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86725" h="2020982">
                <a:moveTo>
                  <a:pt x="8086725" y="2006695"/>
                </a:moveTo>
                <a:cubicBezTo>
                  <a:pt x="7897415" y="1703085"/>
                  <a:pt x="7708106" y="1399476"/>
                  <a:pt x="7400925" y="1135157"/>
                </a:cubicBezTo>
                <a:cubicBezTo>
                  <a:pt x="7093744" y="870838"/>
                  <a:pt x="6796087" y="608901"/>
                  <a:pt x="6243637" y="420782"/>
                </a:cubicBezTo>
                <a:cubicBezTo>
                  <a:pt x="5691187" y="232663"/>
                  <a:pt x="4902994" y="-45942"/>
                  <a:pt x="4086225" y="6445"/>
                </a:cubicBezTo>
                <a:cubicBezTo>
                  <a:pt x="3269456" y="58832"/>
                  <a:pt x="2024062" y="399351"/>
                  <a:pt x="1343025" y="735107"/>
                </a:cubicBezTo>
                <a:cubicBezTo>
                  <a:pt x="661987" y="1070863"/>
                  <a:pt x="0" y="2020982"/>
                  <a:pt x="0" y="2020982"/>
                </a:cubicBezTo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0" name="Figura a mano libera 189"/>
          <p:cNvSpPr/>
          <p:nvPr/>
        </p:nvSpPr>
        <p:spPr>
          <a:xfrm>
            <a:off x="4273286" y="1645914"/>
            <a:ext cx="8808369" cy="2020982"/>
          </a:xfrm>
          <a:custGeom>
            <a:avLst/>
            <a:gdLst>
              <a:gd name="connsiteX0" fmla="*/ 8086725 w 8086725"/>
              <a:gd name="connsiteY0" fmla="*/ 2006695 h 2020982"/>
              <a:gd name="connsiteX1" fmla="*/ 7400925 w 8086725"/>
              <a:gd name="connsiteY1" fmla="*/ 1135157 h 2020982"/>
              <a:gd name="connsiteX2" fmla="*/ 6243637 w 8086725"/>
              <a:gd name="connsiteY2" fmla="*/ 420782 h 2020982"/>
              <a:gd name="connsiteX3" fmla="*/ 4086225 w 8086725"/>
              <a:gd name="connsiteY3" fmla="*/ 6445 h 2020982"/>
              <a:gd name="connsiteX4" fmla="*/ 1343025 w 8086725"/>
              <a:gd name="connsiteY4" fmla="*/ 735107 h 2020982"/>
              <a:gd name="connsiteX5" fmla="*/ 0 w 8086725"/>
              <a:gd name="connsiteY5" fmla="*/ 2020982 h 20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86725" h="2020982">
                <a:moveTo>
                  <a:pt x="8086725" y="2006695"/>
                </a:moveTo>
                <a:cubicBezTo>
                  <a:pt x="7897415" y="1703085"/>
                  <a:pt x="7708106" y="1399476"/>
                  <a:pt x="7400925" y="1135157"/>
                </a:cubicBezTo>
                <a:cubicBezTo>
                  <a:pt x="7093744" y="870838"/>
                  <a:pt x="6796087" y="608901"/>
                  <a:pt x="6243637" y="420782"/>
                </a:cubicBezTo>
                <a:cubicBezTo>
                  <a:pt x="5691187" y="232663"/>
                  <a:pt x="4902994" y="-45942"/>
                  <a:pt x="4086225" y="6445"/>
                </a:cubicBezTo>
                <a:cubicBezTo>
                  <a:pt x="3269456" y="58832"/>
                  <a:pt x="2024062" y="399351"/>
                  <a:pt x="1343025" y="735107"/>
                </a:cubicBezTo>
                <a:cubicBezTo>
                  <a:pt x="661987" y="1070863"/>
                  <a:pt x="0" y="2020982"/>
                  <a:pt x="0" y="2020982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" name="Connettore 1 5"/>
          <p:cNvCxnSpPr/>
          <p:nvPr/>
        </p:nvCxnSpPr>
        <p:spPr>
          <a:xfrm flipV="1">
            <a:off x="-24449353" y="3749222"/>
            <a:ext cx="36641353" cy="2368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ttangolo arrotondato 42"/>
          <p:cNvSpPr/>
          <p:nvPr/>
        </p:nvSpPr>
        <p:spPr>
          <a:xfrm>
            <a:off x="1963698" y="1156382"/>
            <a:ext cx="8309418" cy="4697519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0" name="Freccia sinistra 249"/>
          <p:cNvSpPr/>
          <p:nvPr/>
        </p:nvSpPr>
        <p:spPr>
          <a:xfrm rot="10800000">
            <a:off x="3938356" y="3126333"/>
            <a:ext cx="1117799" cy="926269"/>
          </a:xfrm>
          <a:prstGeom prst="lef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2" name="Rettangolo 251"/>
          <p:cNvSpPr/>
          <p:nvPr/>
        </p:nvSpPr>
        <p:spPr>
          <a:xfrm>
            <a:off x="6856244" y="2573138"/>
            <a:ext cx="1674647" cy="19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1" name="Rettangolo 250"/>
          <p:cNvSpPr/>
          <p:nvPr/>
        </p:nvSpPr>
        <p:spPr>
          <a:xfrm>
            <a:off x="3482135" y="2580233"/>
            <a:ext cx="1674647" cy="19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0" name="Figura a mano libera 159"/>
          <p:cNvSpPr/>
          <p:nvPr/>
        </p:nvSpPr>
        <p:spPr>
          <a:xfrm>
            <a:off x="-7370094" y="1678061"/>
            <a:ext cx="8808369" cy="2020982"/>
          </a:xfrm>
          <a:custGeom>
            <a:avLst/>
            <a:gdLst>
              <a:gd name="connsiteX0" fmla="*/ 8086725 w 8086725"/>
              <a:gd name="connsiteY0" fmla="*/ 2006695 h 2020982"/>
              <a:gd name="connsiteX1" fmla="*/ 7400925 w 8086725"/>
              <a:gd name="connsiteY1" fmla="*/ 1135157 h 2020982"/>
              <a:gd name="connsiteX2" fmla="*/ 6243637 w 8086725"/>
              <a:gd name="connsiteY2" fmla="*/ 420782 h 2020982"/>
              <a:gd name="connsiteX3" fmla="*/ 4086225 w 8086725"/>
              <a:gd name="connsiteY3" fmla="*/ 6445 h 2020982"/>
              <a:gd name="connsiteX4" fmla="*/ 1343025 w 8086725"/>
              <a:gd name="connsiteY4" fmla="*/ 735107 h 2020982"/>
              <a:gd name="connsiteX5" fmla="*/ 0 w 8086725"/>
              <a:gd name="connsiteY5" fmla="*/ 2020982 h 20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86725" h="2020982">
                <a:moveTo>
                  <a:pt x="8086725" y="2006695"/>
                </a:moveTo>
                <a:cubicBezTo>
                  <a:pt x="7897415" y="1703085"/>
                  <a:pt x="7708106" y="1399476"/>
                  <a:pt x="7400925" y="1135157"/>
                </a:cubicBezTo>
                <a:cubicBezTo>
                  <a:pt x="7093744" y="870838"/>
                  <a:pt x="6796087" y="608901"/>
                  <a:pt x="6243637" y="420782"/>
                </a:cubicBezTo>
                <a:cubicBezTo>
                  <a:pt x="5691187" y="232663"/>
                  <a:pt x="4902994" y="-45942"/>
                  <a:pt x="4086225" y="6445"/>
                </a:cubicBezTo>
                <a:cubicBezTo>
                  <a:pt x="3269456" y="58832"/>
                  <a:pt x="2024062" y="399351"/>
                  <a:pt x="1343025" y="735107"/>
                </a:cubicBezTo>
                <a:cubicBezTo>
                  <a:pt x="661987" y="1070863"/>
                  <a:pt x="0" y="2020982"/>
                  <a:pt x="0" y="2020982"/>
                </a:cubicBezTo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9" name="Rettangolo 238"/>
          <p:cNvSpPr/>
          <p:nvPr/>
        </p:nvSpPr>
        <p:spPr>
          <a:xfrm>
            <a:off x="1050894" y="1627882"/>
            <a:ext cx="764176" cy="19316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6" name="Rettangolo 225"/>
          <p:cNvSpPr/>
          <p:nvPr/>
        </p:nvSpPr>
        <p:spPr>
          <a:xfrm>
            <a:off x="10656999" y="2381109"/>
            <a:ext cx="927000" cy="12330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/>
          <p:cNvSpPr/>
          <p:nvPr/>
        </p:nvSpPr>
        <p:spPr>
          <a:xfrm>
            <a:off x="-44572" y="1934551"/>
            <a:ext cx="900777" cy="16795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22" name="Gruppo 221"/>
          <p:cNvGrpSpPr/>
          <p:nvPr/>
        </p:nvGrpSpPr>
        <p:grpSpPr>
          <a:xfrm>
            <a:off x="10995930" y="3801769"/>
            <a:ext cx="237070" cy="2357350"/>
            <a:chOff x="962547" y="3805523"/>
            <a:chExt cx="237070" cy="1106458"/>
          </a:xfrm>
        </p:grpSpPr>
        <p:sp>
          <p:nvSpPr>
            <p:cNvPr id="223" name="Rettangolo 222"/>
            <p:cNvSpPr/>
            <p:nvPr/>
          </p:nvSpPr>
          <p:spPr>
            <a:xfrm rot="16200000">
              <a:off x="532508" y="4269426"/>
              <a:ext cx="1093725" cy="191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24" name="Connettore 1 223"/>
            <p:cNvCxnSpPr/>
            <p:nvPr/>
          </p:nvCxnSpPr>
          <p:spPr>
            <a:xfrm rot="5400000">
              <a:off x="647506" y="4357634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ttore 1 224"/>
            <p:cNvCxnSpPr/>
            <p:nvPr/>
          </p:nvCxnSpPr>
          <p:spPr>
            <a:xfrm rot="5400000">
              <a:off x="410436" y="4357634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5" name="Rettangolo 154"/>
          <p:cNvSpPr/>
          <p:nvPr/>
        </p:nvSpPr>
        <p:spPr>
          <a:xfrm>
            <a:off x="-2151770" y="2038261"/>
            <a:ext cx="1189933" cy="16442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2" name="Rettangolo 151"/>
          <p:cNvSpPr/>
          <p:nvPr/>
        </p:nvSpPr>
        <p:spPr>
          <a:xfrm>
            <a:off x="-4327046" y="3242791"/>
            <a:ext cx="710006" cy="4509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7" name="Rettangolo 136"/>
          <p:cNvSpPr/>
          <p:nvPr/>
        </p:nvSpPr>
        <p:spPr>
          <a:xfrm>
            <a:off x="-6806780" y="1980862"/>
            <a:ext cx="1196929" cy="1686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Rettangolo 35"/>
          <p:cNvSpPr/>
          <p:nvPr/>
        </p:nvSpPr>
        <p:spPr>
          <a:xfrm>
            <a:off x="-8900644" y="1589588"/>
            <a:ext cx="697213" cy="2031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8" name="Rettangolo 147"/>
          <p:cNvSpPr/>
          <p:nvPr/>
        </p:nvSpPr>
        <p:spPr>
          <a:xfrm>
            <a:off x="-21054511" y="1125457"/>
            <a:ext cx="913047" cy="1983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5" name="Immagine 13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31851" y="999107"/>
            <a:ext cx="2243685" cy="2243685"/>
          </a:xfrm>
          <a:prstGeom prst="rect">
            <a:avLst/>
          </a:prstGeom>
        </p:spPr>
      </p:pic>
      <p:sp>
        <p:nvSpPr>
          <p:cNvPr id="30" name="Rettangolo 29"/>
          <p:cNvSpPr/>
          <p:nvPr/>
        </p:nvSpPr>
        <p:spPr>
          <a:xfrm>
            <a:off x="-11274758" y="3180584"/>
            <a:ext cx="808946" cy="511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1" name="Figura a mano libera 140"/>
          <p:cNvSpPr/>
          <p:nvPr/>
        </p:nvSpPr>
        <p:spPr>
          <a:xfrm flipH="1">
            <a:off x="-21177515" y="1123537"/>
            <a:ext cx="9267888" cy="2575797"/>
          </a:xfrm>
          <a:custGeom>
            <a:avLst/>
            <a:gdLst>
              <a:gd name="connsiteX0" fmla="*/ 8086725 w 8086725"/>
              <a:gd name="connsiteY0" fmla="*/ 2006695 h 2020982"/>
              <a:gd name="connsiteX1" fmla="*/ 7400925 w 8086725"/>
              <a:gd name="connsiteY1" fmla="*/ 1135157 h 2020982"/>
              <a:gd name="connsiteX2" fmla="*/ 6243637 w 8086725"/>
              <a:gd name="connsiteY2" fmla="*/ 420782 h 2020982"/>
              <a:gd name="connsiteX3" fmla="*/ 4086225 w 8086725"/>
              <a:gd name="connsiteY3" fmla="*/ 6445 h 2020982"/>
              <a:gd name="connsiteX4" fmla="*/ 1343025 w 8086725"/>
              <a:gd name="connsiteY4" fmla="*/ 735107 h 2020982"/>
              <a:gd name="connsiteX5" fmla="*/ 0 w 8086725"/>
              <a:gd name="connsiteY5" fmla="*/ 2020982 h 20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86725" h="2020982">
                <a:moveTo>
                  <a:pt x="8086725" y="2006695"/>
                </a:moveTo>
                <a:cubicBezTo>
                  <a:pt x="7897415" y="1703085"/>
                  <a:pt x="7708106" y="1399476"/>
                  <a:pt x="7400925" y="1135157"/>
                </a:cubicBezTo>
                <a:cubicBezTo>
                  <a:pt x="7093744" y="870838"/>
                  <a:pt x="6796087" y="608901"/>
                  <a:pt x="6243637" y="420782"/>
                </a:cubicBezTo>
                <a:cubicBezTo>
                  <a:pt x="5691187" y="232663"/>
                  <a:pt x="4902994" y="-45942"/>
                  <a:pt x="4086225" y="6445"/>
                </a:cubicBezTo>
                <a:cubicBezTo>
                  <a:pt x="3269456" y="58832"/>
                  <a:pt x="2024062" y="399351"/>
                  <a:pt x="1343025" y="735107"/>
                </a:cubicBezTo>
                <a:cubicBezTo>
                  <a:pt x="661987" y="1070863"/>
                  <a:pt x="0" y="2020982"/>
                  <a:pt x="0" y="2020982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/>
          <p:cNvSpPr/>
          <p:nvPr/>
        </p:nvSpPr>
        <p:spPr>
          <a:xfrm>
            <a:off x="-14410956" y="2836000"/>
            <a:ext cx="611282" cy="863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/>
          <p:cNvSpPr/>
          <p:nvPr/>
        </p:nvSpPr>
        <p:spPr>
          <a:xfrm>
            <a:off x="-17313187" y="2357714"/>
            <a:ext cx="1865944" cy="12564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3" name="Immagine 152"/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793874" y="1082139"/>
            <a:ext cx="854175" cy="854175"/>
          </a:xfrm>
          <a:prstGeom prst="rect">
            <a:avLst/>
          </a:prstGeom>
        </p:spPr>
      </p:pic>
      <p:sp>
        <p:nvSpPr>
          <p:cNvPr id="140" name="Figura a mano libera 139"/>
          <p:cNvSpPr/>
          <p:nvPr/>
        </p:nvSpPr>
        <p:spPr>
          <a:xfrm>
            <a:off x="-28139574" y="1674596"/>
            <a:ext cx="8086725" cy="2020982"/>
          </a:xfrm>
          <a:custGeom>
            <a:avLst/>
            <a:gdLst>
              <a:gd name="connsiteX0" fmla="*/ 8086725 w 8086725"/>
              <a:gd name="connsiteY0" fmla="*/ 2006695 h 2020982"/>
              <a:gd name="connsiteX1" fmla="*/ 7400925 w 8086725"/>
              <a:gd name="connsiteY1" fmla="*/ 1135157 h 2020982"/>
              <a:gd name="connsiteX2" fmla="*/ 6243637 w 8086725"/>
              <a:gd name="connsiteY2" fmla="*/ 420782 h 2020982"/>
              <a:gd name="connsiteX3" fmla="*/ 4086225 w 8086725"/>
              <a:gd name="connsiteY3" fmla="*/ 6445 h 2020982"/>
              <a:gd name="connsiteX4" fmla="*/ 1343025 w 8086725"/>
              <a:gd name="connsiteY4" fmla="*/ 735107 h 2020982"/>
              <a:gd name="connsiteX5" fmla="*/ 0 w 8086725"/>
              <a:gd name="connsiteY5" fmla="*/ 2020982 h 20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86725" h="2020982">
                <a:moveTo>
                  <a:pt x="8086725" y="2006695"/>
                </a:moveTo>
                <a:cubicBezTo>
                  <a:pt x="7897415" y="1703085"/>
                  <a:pt x="7708106" y="1399476"/>
                  <a:pt x="7400925" y="1135157"/>
                </a:cubicBezTo>
                <a:cubicBezTo>
                  <a:pt x="7093744" y="870838"/>
                  <a:pt x="6796087" y="608901"/>
                  <a:pt x="6243637" y="420782"/>
                </a:cubicBezTo>
                <a:cubicBezTo>
                  <a:pt x="5691187" y="232663"/>
                  <a:pt x="4902994" y="-45942"/>
                  <a:pt x="4086225" y="6445"/>
                </a:cubicBezTo>
                <a:cubicBezTo>
                  <a:pt x="3269456" y="58832"/>
                  <a:pt x="2024062" y="399351"/>
                  <a:pt x="1343025" y="735107"/>
                </a:cubicBezTo>
                <a:cubicBezTo>
                  <a:pt x="661987" y="1070863"/>
                  <a:pt x="0" y="2020982"/>
                  <a:pt x="0" y="2020982"/>
                </a:cubicBezTo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riangolo 1"/>
          <p:cNvSpPr/>
          <p:nvPr/>
        </p:nvSpPr>
        <p:spPr>
          <a:xfrm>
            <a:off x="-19684279" y="2180926"/>
            <a:ext cx="1511010" cy="498105"/>
          </a:xfrm>
          <a:prstGeom prst="triangle">
            <a:avLst>
              <a:gd name="adj" fmla="val 483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4" name="Rettangolo 93"/>
          <p:cNvSpPr/>
          <p:nvPr/>
        </p:nvSpPr>
        <p:spPr>
          <a:xfrm>
            <a:off x="-19547191" y="2821629"/>
            <a:ext cx="1200704" cy="818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7" name="Rettangolo 146"/>
          <p:cNvSpPr/>
          <p:nvPr/>
        </p:nvSpPr>
        <p:spPr>
          <a:xfrm>
            <a:off x="-22285624" y="1934551"/>
            <a:ext cx="856954" cy="17054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6" name="Rettangolo 145"/>
          <p:cNvSpPr/>
          <p:nvPr/>
        </p:nvSpPr>
        <p:spPr>
          <a:xfrm>
            <a:off x="-23491999" y="2642638"/>
            <a:ext cx="667167" cy="1042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5" name="Rettangolo 144"/>
          <p:cNvSpPr/>
          <p:nvPr/>
        </p:nvSpPr>
        <p:spPr>
          <a:xfrm>
            <a:off x="-24363186" y="2180926"/>
            <a:ext cx="893996" cy="15135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5" name="Immagine 2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96052" y="784244"/>
            <a:ext cx="3067756" cy="3067756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73431" y="1964847"/>
            <a:ext cx="1730614" cy="1730614"/>
          </a:xfrm>
          <a:prstGeom prst="rect">
            <a:avLst/>
          </a:prstGeom>
        </p:spPr>
      </p:pic>
      <p:pic>
        <p:nvPicPr>
          <p:cNvPr id="28" name="Immagine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41989" y="291238"/>
            <a:ext cx="652517" cy="652517"/>
          </a:xfrm>
          <a:prstGeom prst="rect">
            <a:avLst/>
          </a:prstGeom>
        </p:spPr>
      </p:pic>
      <p:pic>
        <p:nvPicPr>
          <p:cNvPr id="31" name="Immagine 3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596380" y="307610"/>
            <a:ext cx="1023873" cy="1023873"/>
          </a:xfrm>
          <a:prstGeom prst="rect">
            <a:avLst/>
          </a:prstGeom>
        </p:spPr>
      </p:pic>
      <p:pic>
        <p:nvPicPr>
          <p:cNvPr id="32" name="Immagine 3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34310" y="2580233"/>
            <a:ext cx="1168989" cy="1168989"/>
          </a:xfrm>
          <a:prstGeom prst="rect">
            <a:avLst/>
          </a:prstGeom>
        </p:spPr>
      </p:pic>
      <p:pic>
        <p:nvPicPr>
          <p:cNvPr id="34" name="Immagine 3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50097" y="2697660"/>
            <a:ext cx="1134103" cy="1134103"/>
          </a:xfrm>
          <a:prstGeom prst="rect">
            <a:avLst/>
          </a:prstGeom>
        </p:spPr>
      </p:pic>
      <p:pic>
        <p:nvPicPr>
          <p:cNvPr id="35" name="Immagine 34"/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22698" y="871283"/>
            <a:ext cx="854175" cy="854175"/>
          </a:xfrm>
          <a:prstGeom prst="rect">
            <a:avLst/>
          </a:prstGeom>
        </p:spPr>
      </p:pic>
      <p:pic>
        <p:nvPicPr>
          <p:cNvPr id="40" name="Immagine 3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54337" y="2565334"/>
            <a:ext cx="1184658" cy="1184658"/>
          </a:xfrm>
          <a:prstGeom prst="rect">
            <a:avLst/>
          </a:prstGeom>
        </p:spPr>
      </p:pic>
      <p:pic>
        <p:nvPicPr>
          <p:cNvPr id="51" name="Immagine 5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18609" y="1864173"/>
            <a:ext cx="1820480" cy="1820480"/>
          </a:xfrm>
          <a:prstGeom prst="rect">
            <a:avLst/>
          </a:prstGeom>
        </p:spPr>
      </p:pic>
      <p:pic>
        <p:nvPicPr>
          <p:cNvPr id="70" name="Immagine 69"/>
          <p:cNvPicPr>
            <a:picLocks noChangeAspect="1"/>
          </p:cNvPicPr>
          <p:nvPr/>
        </p:nvPicPr>
        <p:blipFill>
          <a:blip r:embed="rId1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84481" y="2723050"/>
            <a:ext cx="1134103" cy="1134103"/>
          </a:xfrm>
          <a:prstGeom prst="rect">
            <a:avLst/>
          </a:prstGeom>
        </p:spPr>
      </p:pic>
      <p:pic>
        <p:nvPicPr>
          <p:cNvPr id="72" name="Immagine 71"/>
          <p:cNvPicPr>
            <a:picLocks noChangeAspect="1"/>
          </p:cNvPicPr>
          <p:nvPr/>
        </p:nvPicPr>
        <p:blipFill>
          <a:blip r:embed="rId1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77016" y="2445364"/>
            <a:ext cx="1373343" cy="1373343"/>
          </a:xfrm>
          <a:prstGeom prst="rect">
            <a:avLst/>
          </a:prstGeom>
        </p:spPr>
      </p:pic>
      <p:pic>
        <p:nvPicPr>
          <p:cNvPr id="52" name="Immagine 5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675688" y="1686443"/>
            <a:ext cx="2608480" cy="2608480"/>
          </a:xfrm>
          <a:prstGeom prst="rect">
            <a:avLst/>
          </a:prstGeom>
        </p:spPr>
      </p:pic>
      <p:sp>
        <p:nvSpPr>
          <p:cNvPr id="53" name="Rettangolo 52"/>
          <p:cNvSpPr/>
          <p:nvPr/>
        </p:nvSpPr>
        <p:spPr>
          <a:xfrm>
            <a:off x="-17340739" y="1589588"/>
            <a:ext cx="1930738" cy="615562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WATER UTILITY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71" name="Immagine 7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27149" y="2122974"/>
            <a:ext cx="1564731" cy="1564731"/>
          </a:xfrm>
          <a:prstGeom prst="rect">
            <a:avLst/>
          </a:prstGeom>
        </p:spPr>
      </p:pic>
      <p:pic>
        <p:nvPicPr>
          <p:cNvPr id="138" name="Immagine 137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901064" y="-19669"/>
            <a:ext cx="1803211" cy="1803211"/>
          </a:xfrm>
          <a:prstGeom prst="rect">
            <a:avLst/>
          </a:prstGeom>
        </p:spPr>
      </p:pic>
      <p:pic>
        <p:nvPicPr>
          <p:cNvPr id="142" name="Immagine 14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42572" y="976439"/>
            <a:ext cx="692101" cy="692101"/>
          </a:xfrm>
          <a:prstGeom prst="rect">
            <a:avLst/>
          </a:prstGeom>
        </p:spPr>
      </p:pic>
      <p:pic>
        <p:nvPicPr>
          <p:cNvPr id="136" name="Immagine 135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912520" y="1033341"/>
            <a:ext cx="2138696" cy="2836159"/>
          </a:xfrm>
          <a:prstGeom prst="rect">
            <a:avLst/>
          </a:prstGeom>
        </p:spPr>
      </p:pic>
      <p:pic>
        <p:nvPicPr>
          <p:cNvPr id="143" name="Immagine 142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01340" y="2004428"/>
            <a:ext cx="1797038" cy="1797038"/>
          </a:xfrm>
          <a:prstGeom prst="rect">
            <a:avLst/>
          </a:prstGeom>
        </p:spPr>
      </p:pic>
      <p:pic>
        <p:nvPicPr>
          <p:cNvPr id="144" name="Immagine 14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387928" y="1171942"/>
            <a:ext cx="692101" cy="692101"/>
          </a:xfrm>
          <a:prstGeom prst="rect">
            <a:avLst/>
          </a:prstGeom>
        </p:spPr>
      </p:pic>
      <p:pic>
        <p:nvPicPr>
          <p:cNvPr id="98" name="Immagine 9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386359" y="445277"/>
            <a:ext cx="652517" cy="652517"/>
          </a:xfrm>
          <a:prstGeom prst="rect">
            <a:avLst/>
          </a:prstGeom>
        </p:spPr>
      </p:pic>
      <p:grpSp>
        <p:nvGrpSpPr>
          <p:cNvPr id="99" name="Gruppo 98"/>
          <p:cNvGrpSpPr/>
          <p:nvPr/>
        </p:nvGrpSpPr>
        <p:grpSpPr>
          <a:xfrm>
            <a:off x="-19743933" y="253415"/>
            <a:ext cx="1165794" cy="1081357"/>
            <a:chOff x="11932020" y="-3169583"/>
            <a:chExt cx="3753750" cy="3481869"/>
          </a:xfrm>
        </p:grpSpPr>
        <p:pic>
          <p:nvPicPr>
            <p:cNvPr id="100" name="Immagine 99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60" t="37452" r="13313" b="50606"/>
            <a:stretch/>
          </p:blipFill>
          <p:spPr>
            <a:xfrm rot="16200000">
              <a:off x="13027342" y="-2590256"/>
              <a:ext cx="1563105" cy="455008"/>
            </a:xfrm>
            <a:prstGeom prst="rect">
              <a:avLst/>
            </a:prstGeom>
          </p:spPr>
        </p:pic>
        <p:sp>
          <p:nvSpPr>
            <p:cNvPr id="104" name="Ovale 103"/>
            <p:cNvSpPr/>
            <p:nvPr/>
          </p:nvSpPr>
          <p:spPr>
            <a:xfrm>
              <a:off x="13620923" y="-1566119"/>
              <a:ext cx="360000" cy="3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6" name="Ovale 105"/>
            <p:cNvSpPr/>
            <p:nvPr/>
          </p:nvSpPr>
          <p:spPr>
            <a:xfrm>
              <a:off x="11932020" y="-3169583"/>
              <a:ext cx="3753750" cy="3481869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09" name="Immagine 108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60" t="37452" r="13313" b="50606"/>
            <a:stretch/>
          </p:blipFill>
          <p:spPr>
            <a:xfrm rot="8877926">
              <a:off x="12109808" y="-1163113"/>
              <a:ext cx="1563105" cy="455008"/>
            </a:xfrm>
            <a:prstGeom prst="rect">
              <a:avLst/>
            </a:prstGeom>
          </p:spPr>
        </p:pic>
        <p:pic>
          <p:nvPicPr>
            <p:cNvPr id="113" name="Immagine 112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60" t="37452" r="13313" b="50606"/>
            <a:stretch/>
          </p:blipFill>
          <p:spPr>
            <a:xfrm rot="12722074" flipH="1">
              <a:off x="13963413" y="-1159568"/>
              <a:ext cx="1563105" cy="455008"/>
            </a:xfrm>
            <a:prstGeom prst="rect">
              <a:avLst/>
            </a:prstGeom>
          </p:spPr>
        </p:pic>
      </p:grpSp>
      <p:sp>
        <p:nvSpPr>
          <p:cNvPr id="115" name="Trapezio 114"/>
          <p:cNvSpPr/>
          <p:nvPr/>
        </p:nvSpPr>
        <p:spPr>
          <a:xfrm>
            <a:off x="-19254418" y="936835"/>
            <a:ext cx="189936" cy="836139"/>
          </a:xfrm>
          <a:prstGeom prst="trapezoi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9" name="Rettangolo 118"/>
          <p:cNvSpPr/>
          <p:nvPr/>
        </p:nvSpPr>
        <p:spPr>
          <a:xfrm>
            <a:off x="-18460643" y="257728"/>
            <a:ext cx="3303357" cy="615562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300" b="1" dirty="0" smtClean="0">
                <a:solidFill>
                  <a:schemeClr val="tx1"/>
                </a:solidFill>
              </a:rPr>
              <a:t>WELCOME TO AQVA CITY</a:t>
            </a:r>
            <a:endParaRPr lang="it-IT" sz="2300" b="1" dirty="0">
              <a:solidFill>
                <a:schemeClr val="tx1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-18331118" y="899033"/>
            <a:ext cx="167210" cy="4234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1" name="Rettangolo 130"/>
          <p:cNvSpPr/>
          <p:nvPr/>
        </p:nvSpPr>
        <p:spPr>
          <a:xfrm>
            <a:off x="-15458717" y="911809"/>
            <a:ext cx="167210" cy="4234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3" name="Rettangolo 132"/>
          <p:cNvSpPr/>
          <p:nvPr/>
        </p:nvSpPr>
        <p:spPr>
          <a:xfrm>
            <a:off x="-18461424" y="1305237"/>
            <a:ext cx="423603" cy="1586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9" name="Rettangolo 138"/>
          <p:cNvSpPr/>
          <p:nvPr/>
        </p:nvSpPr>
        <p:spPr>
          <a:xfrm>
            <a:off x="-15592262" y="1308116"/>
            <a:ext cx="423603" cy="1586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49" name="Immagine 148"/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79471" y="1126687"/>
            <a:ext cx="854175" cy="854175"/>
          </a:xfrm>
          <a:prstGeom prst="rect">
            <a:avLst/>
          </a:prstGeom>
        </p:spPr>
      </p:pic>
      <p:pic>
        <p:nvPicPr>
          <p:cNvPr id="150" name="Immagine 149"/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42602" y="1533840"/>
            <a:ext cx="854175" cy="854175"/>
          </a:xfrm>
          <a:prstGeom prst="rect">
            <a:avLst/>
          </a:prstGeom>
        </p:spPr>
      </p:pic>
      <p:pic>
        <p:nvPicPr>
          <p:cNvPr id="151" name="Immagine 150"/>
          <p:cNvPicPr>
            <a:picLocks noChangeAspect="1"/>
          </p:cNvPicPr>
          <p:nvPr/>
        </p:nvPicPr>
        <p:blipFill>
          <a:blip r:embed="rId14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912465" y="2693992"/>
            <a:ext cx="1134103" cy="1134103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11840" y="2349428"/>
            <a:ext cx="1353958" cy="1353958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13180" y="342315"/>
            <a:ext cx="1657337" cy="1657337"/>
          </a:xfrm>
          <a:prstGeom prst="rect">
            <a:avLst/>
          </a:prstGeom>
        </p:spPr>
      </p:pic>
      <p:pic>
        <p:nvPicPr>
          <p:cNvPr id="27" name="Immagine 26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5905537" y="-515251"/>
            <a:ext cx="1537331" cy="1537331"/>
          </a:xfrm>
          <a:prstGeom prst="rect">
            <a:avLst/>
          </a:prstGeom>
        </p:spPr>
      </p:pic>
      <p:sp>
        <p:nvSpPr>
          <p:cNvPr id="125" name="Rettangolo 124"/>
          <p:cNvSpPr/>
          <p:nvPr/>
        </p:nvSpPr>
        <p:spPr>
          <a:xfrm>
            <a:off x="-3886848" y="445277"/>
            <a:ext cx="756730" cy="6905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6" name="Rettangolo 125"/>
          <p:cNvSpPr/>
          <p:nvPr/>
        </p:nvSpPr>
        <p:spPr>
          <a:xfrm>
            <a:off x="-4840326" y="473440"/>
            <a:ext cx="756730" cy="6905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7" name="Rettangolo 126"/>
          <p:cNvSpPr/>
          <p:nvPr/>
        </p:nvSpPr>
        <p:spPr>
          <a:xfrm>
            <a:off x="-3745010" y="612236"/>
            <a:ext cx="756730" cy="6905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8" name="Rettangolo 127"/>
          <p:cNvSpPr/>
          <p:nvPr/>
        </p:nvSpPr>
        <p:spPr>
          <a:xfrm>
            <a:off x="-4964363" y="669311"/>
            <a:ext cx="756730" cy="6905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9" name="Immagine 128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987634" y="444317"/>
            <a:ext cx="786104" cy="786104"/>
          </a:xfrm>
          <a:prstGeom prst="rect">
            <a:avLst/>
          </a:prstGeom>
        </p:spPr>
      </p:pic>
      <p:pic>
        <p:nvPicPr>
          <p:cNvPr id="132" name="Immagine 131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-4783356" y="439551"/>
            <a:ext cx="786104" cy="786104"/>
          </a:xfrm>
          <a:prstGeom prst="rect">
            <a:avLst/>
          </a:prstGeom>
        </p:spPr>
      </p:pic>
      <p:pic>
        <p:nvPicPr>
          <p:cNvPr id="162" name="Immagine 16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72531" y="1369583"/>
            <a:ext cx="767749" cy="767749"/>
          </a:xfrm>
          <a:prstGeom prst="rect">
            <a:avLst/>
          </a:prstGeom>
        </p:spPr>
      </p:pic>
      <p:pic>
        <p:nvPicPr>
          <p:cNvPr id="163" name="Immagine 16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82665" y="367315"/>
            <a:ext cx="767749" cy="767749"/>
          </a:xfrm>
          <a:prstGeom prst="rect">
            <a:avLst/>
          </a:prstGeom>
        </p:spPr>
      </p:pic>
      <p:pic>
        <p:nvPicPr>
          <p:cNvPr id="164" name="Immagine 163"/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6914" y="784244"/>
            <a:ext cx="992901" cy="992901"/>
          </a:xfrm>
          <a:prstGeom prst="rect">
            <a:avLst/>
          </a:prstGeom>
        </p:spPr>
      </p:pic>
      <p:pic>
        <p:nvPicPr>
          <p:cNvPr id="165" name="Immagine 164"/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99355" y="974652"/>
            <a:ext cx="854175" cy="854175"/>
          </a:xfrm>
          <a:prstGeom prst="rect">
            <a:avLst/>
          </a:prstGeom>
        </p:spPr>
      </p:pic>
      <p:sp>
        <p:nvSpPr>
          <p:cNvPr id="37" name="Nuvola 36"/>
          <p:cNvSpPr/>
          <p:nvPr/>
        </p:nvSpPr>
        <p:spPr>
          <a:xfrm>
            <a:off x="-11461544" y="333925"/>
            <a:ext cx="1949521" cy="1140198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6" name="Nuvola 165"/>
          <p:cNvSpPr/>
          <p:nvPr/>
        </p:nvSpPr>
        <p:spPr>
          <a:xfrm>
            <a:off x="-21641751" y="-30205"/>
            <a:ext cx="1403526" cy="820867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7" name="Nuvola 166"/>
          <p:cNvSpPr/>
          <p:nvPr/>
        </p:nvSpPr>
        <p:spPr>
          <a:xfrm>
            <a:off x="-14635294" y="174166"/>
            <a:ext cx="1076120" cy="629380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8" name="Nuvola 167"/>
          <p:cNvSpPr/>
          <p:nvPr/>
        </p:nvSpPr>
        <p:spPr>
          <a:xfrm>
            <a:off x="-8245809" y="367315"/>
            <a:ext cx="1510269" cy="883297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91" name="Immagine 190"/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2228" y="1148134"/>
            <a:ext cx="854175" cy="854175"/>
          </a:xfrm>
          <a:prstGeom prst="rect">
            <a:avLst/>
          </a:prstGeom>
        </p:spPr>
      </p:pic>
      <p:pic>
        <p:nvPicPr>
          <p:cNvPr id="192" name="Immagine 191"/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2462" y="876022"/>
            <a:ext cx="992901" cy="992901"/>
          </a:xfrm>
          <a:prstGeom prst="rect">
            <a:avLst/>
          </a:prstGeom>
        </p:spPr>
      </p:pic>
      <p:pic>
        <p:nvPicPr>
          <p:cNvPr id="193" name="Immagine 192"/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9186" y="874615"/>
            <a:ext cx="854175" cy="854175"/>
          </a:xfrm>
          <a:prstGeom prst="rect">
            <a:avLst/>
          </a:prstGeom>
        </p:spPr>
      </p:pic>
      <p:sp>
        <p:nvSpPr>
          <p:cNvPr id="194" name="Nuvola 193"/>
          <p:cNvSpPr/>
          <p:nvPr/>
        </p:nvSpPr>
        <p:spPr>
          <a:xfrm>
            <a:off x="63492" y="186159"/>
            <a:ext cx="1949521" cy="1140198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95" name="Immagine 194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1040" y="1043831"/>
            <a:ext cx="2138696" cy="2836159"/>
          </a:xfrm>
          <a:prstGeom prst="rect">
            <a:avLst/>
          </a:prstGeom>
        </p:spPr>
      </p:pic>
      <p:pic>
        <p:nvPicPr>
          <p:cNvPr id="196" name="Immagine 19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838" y="145434"/>
            <a:ext cx="1005955" cy="1005955"/>
          </a:xfrm>
          <a:prstGeom prst="rect">
            <a:avLst/>
          </a:prstGeom>
        </p:spPr>
      </p:pic>
      <p:sp>
        <p:nvSpPr>
          <p:cNvPr id="197" name="Nuvola 196"/>
          <p:cNvSpPr/>
          <p:nvPr/>
        </p:nvSpPr>
        <p:spPr>
          <a:xfrm>
            <a:off x="3452053" y="216320"/>
            <a:ext cx="1459264" cy="853466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98" name="Gruppo 197"/>
          <p:cNvGrpSpPr/>
          <p:nvPr/>
        </p:nvGrpSpPr>
        <p:grpSpPr>
          <a:xfrm>
            <a:off x="9674950" y="317911"/>
            <a:ext cx="1165794" cy="1081357"/>
            <a:chOff x="11932020" y="-3169583"/>
            <a:chExt cx="3753750" cy="3481869"/>
          </a:xfrm>
        </p:grpSpPr>
        <p:pic>
          <p:nvPicPr>
            <p:cNvPr id="199" name="Immagine 198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60" t="37452" r="13313" b="50606"/>
            <a:stretch/>
          </p:blipFill>
          <p:spPr>
            <a:xfrm rot="16200000">
              <a:off x="13027342" y="-2590256"/>
              <a:ext cx="1563105" cy="455008"/>
            </a:xfrm>
            <a:prstGeom prst="rect">
              <a:avLst/>
            </a:prstGeom>
          </p:spPr>
        </p:pic>
        <p:sp>
          <p:nvSpPr>
            <p:cNvPr id="200" name="Ovale 199"/>
            <p:cNvSpPr/>
            <p:nvPr/>
          </p:nvSpPr>
          <p:spPr>
            <a:xfrm>
              <a:off x="13620923" y="-1566119"/>
              <a:ext cx="360000" cy="3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1" name="Ovale 200"/>
            <p:cNvSpPr/>
            <p:nvPr/>
          </p:nvSpPr>
          <p:spPr>
            <a:xfrm>
              <a:off x="11932020" y="-3169583"/>
              <a:ext cx="3753750" cy="3481869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202" name="Immagine 201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60" t="37452" r="13313" b="50606"/>
            <a:stretch/>
          </p:blipFill>
          <p:spPr>
            <a:xfrm rot="8877926">
              <a:off x="12109808" y="-1163113"/>
              <a:ext cx="1563105" cy="455008"/>
            </a:xfrm>
            <a:prstGeom prst="rect">
              <a:avLst/>
            </a:prstGeom>
          </p:spPr>
        </p:pic>
        <p:pic>
          <p:nvPicPr>
            <p:cNvPr id="203" name="Immagine 202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60" t="37452" r="13313" b="50606"/>
            <a:stretch/>
          </p:blipFill>
          <p:spPr>
            <a:xfrm rot="12722074" flipH="1">
              <a:off x="13963413" y="-1159568"/>
              <a:ext cx="1563105" cy="455008"/>
            </a:xfrm>
            <a:prstGeom prst="rect">
              <a:avLst/>
            </a:prstGeom>
          </p:spPr>
        </p:pic>
      </p:grpSp>
      <p:pic>
        <p:nvPicPr>
          <p:cNvPr id="205" name="Immagine 20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7254" y="2338324"/>
            <a:ext cx="1317053" cy="1317053"/>
          </a:xfrm>
          <a:prstGeom prst="rect">
            <a:avLst/>
          </a:prstGeom>
        </p:spPr>
      </p:pic>
      <p:pic>
        <p:nvPicPr>
          <p:cNvPr id="206" name="Immagine 20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274" y="135190"/>
            <a:ext cx="1076775" cy="1076775"/>
          </a:xfrm>
          <a:prstGeom prst="rect">
            <a:avLst/>
          </a:prstGeom>
        </p:spPr>
      </p:pic>
      <p:pic>
        <p:nvPicPr>
          <p:cNvPr id="207" name="Immagine 20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552" y="186159"/>
            <a:ext cx="562745" cy="562745"/>
          </a:xfrm>
          <a:prstGeom prst="rect">
            <a:avLst/>
          </a:prstGeom>
        </p:spPr>
      </p:pic>
      <p:sp>
        <p:nvSpPr>
          <p:cNvPr id="208" name="Nuvola 207"/>
          <p:cNvSpPr/>
          <p:nvPr/>
        </p:nvSpPr>
        <p:spPr>
          <a:xfrm>
            <a:off x="7238867" y="401076"/>
            <a:ext cx="1137355" cy="665194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6" name="Nuvola 235"/>
          <p:cNvSpPr/>
          <p:nvPr/>
        </p:nvSpPr>
        <p:spPr>
          <a:xfrm>
            <a:off x="10869146" y="283010"/>
            <a:ext cx="905162" cy="529393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7" name="Nuvola 236"/>
          <p:cNvSpPr/>
          <p:nvPr/>
        </p:nvSpPr>
        <p:spPr>
          <a:xfrm>
            <a:off x="8851598" y="243714"/>
            <a:ext cx="862703" cy="504561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38" name="Immagine 23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125" y="784244"/>
            <a:ext cx="3067756" cy="3067756"/>
          </a:xfrm>
          <a:prstGeom prst="rect">
            <a:avLst/>
          </a:prstGeom>
        </p:spPr>
      </p:pic>
      <p:pic>
        <p:nvPicPr>
          <p:cNvPr id="248" name="Immagine 247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424" y="2253848"/>
            <a:ext cx="2424060" cy="2424060"/>
          </a:xfrm>
          <a:prstGeom prst="rect">
            <a:avLst/>
          </a:prstGeom>
        </p:spPr>
      </p:pic>
      <p:pic>
        <p:nvPicPr>
          <p:cNvPr id="249" name="Immagine 248"/>
          <p:cNvPicPr>
            <a:picLocks noChangeAspect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50"/>
          <a:stretch/>
        </p:blipFill>
        <p:spPr>
          <a:xfrm>
            <a:off x="6710349" y="2309938"/>
            <a:ext cx="2739460" cy="2370995"/>
          </a:xfrm>
          <a:prstGeom prst="rect">
            <a:avLst/>
          </a:prstGeom>
        </p:spPr>
      </p:pic>
      <p:pic>
        <p:nvPicPr>
          <p:cNvPr id="227" name="Immagine 226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42" y="1281017"/>
            <a:ext cx="7515437" cy="4448248"/>
          </a:xfrm>
          <a:prstGeom prst="rect">
            <a:avLst/>
          </a:prstGeom>
        </p:spPr>
      </p:pic>
      <p:sp>
        <p:nvSpPr>
          <p:cNvPr id="217" name="Rettangolo 216"/>
          <p:cNvSpPr/>
          <p:nvPr/>
        </p:nvSpPr>
        <p:spPr>
          <a:xfrm>
            <a:off x="4471012" y="1306417"/>
            <a:ext cx="3303357" cy="615562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300" b="1" dirty="0" smtClean="0">
                <a:solidFill>
                  <a:schemeClr val="tx1"/>
                </a:solidFill>
              </a:rPr>
              <a:t>AQVA CITY MAP</a:t>
            </a:r>
            <a:endParaRPr lang="it-IT" sz="2300" b="1" dirty="0">
              <a:solidFill>
                <a:schemeClr val="tx1"/>
              </a:solidFill>
            </a:endParaRPr>
          </a:p>
        </p:txBody>
      </p:sp>
      <p:sp>
        <p:nvSpPr>
          <p:cNvPr id="228" name="Ovale 227"/>
          <p:cNvSpPr/>
          <p:nvPr/>
        </p:nvSpPr>
        <p:spPr>
          <a:xfrm>
            <a:off x="2983321" y="1693923"/>
            <a:ext cx="1345173" cy="1255686"/>
          </a:xfrm>
          <a:prstGeom prst="ellipse">
            <a:avLst/>
          </a:prstGeom>
          <a:solidFill>
            <a:srgbClr val="FF0000">
              <a:alpha val="35000"/>
            </a:srgbClr>
          </a:solidFill>
          <a:ln w="5715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9" name="Ovale 228"/>
          <p:cNvSpPr/>
          <p:nvPr/>
        </p:nvSpPr>
        <p:spPr>
          <a:xfrm>
            <a:off x="7892440" y="3960850"/>
            <a:ext cx="1345173" cy="1255686"/>
          </a:xfrm>
          <a:prstGeom prst="ellipse">
            <a:avLst/>
          </a:prstGeom>
          <a:solidFill>
            <a:srgbClr val="FF0000">
              <a:alpha val="35000"/>
            </a:srgbClr>
          </a:solidFill>
          <a:ln w="5715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0" name="Ovale 229"/>
          <p:cNvSpPr/>
          <p:nvPr/>
        </p:nvSpPr>
        <p:spPr>
          <a:xfrm>
            <a:off x="3922595" y="4216341"/>
            <a:ext cx="885104" cy="826223"/>
          </a:xfrm>
          <a:prstGeom prst="ellipse">
            <a:avLst/>
          </a:prstGeom>
          <a:solidFill>
            <a:srgbClr val="FF0000">
              <a:alpha val="35000"/>
            </a:srgbClr>
          </a:solidFill>
          <a:ln w="5715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1" name="Ovale 230"/>
          <p:cNvSpPr/>
          <p:nvPr/>
        </p:nvSpPr>
        <p:spPr>
          <a:xfrm>
            <a:off x="8239322" y="2294380"/>
            <a:ext cx="648133" cy="605016"/>
          </a:xfrm>
          <a:prstGeom prst="ellipse">
            <a:avLst/>
          </a:prstGeom>
          <a:solidFill>
            <a:srgbClr val="FF0000">
              <a:alpha val="35000"/>
            </a:srgbClr>
          </a:solidFill>
          <a:ln w="5715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2" name="Ovale 231"/>
          <p:cNvSpPr/>
          <p:nvPr/>
        </p:nvSpPr>
        <p:spPr>
          <a:xfrm>
            <a:off x="5746560" y="2866526"/>
            <a:ext cx="856194" cy="799236"/>
          </a:xfrm>
          <a:prstGeom prst="ellipse">
            <a:avLst/>
          </a:prstGeom>
          <a:solidFill>
            <a:srgbClr val="FF0000">
              <a:alpha val="35000"/>
            </a:srgbClr>
          </a:solidFill>
          <a:ln w="5715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41" name="Immagine 240"/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07"/>
          <a:stretch/>
        </p:blipFill>
        <p:spPr>
          <a:xfrm>
            <a:off x="3073099" y="1879699"/>
            <a:ext cx="1108586" cy="860180"/>
          </a:xfrm>
          <a:prstGeom prst="rect">
            <a:avLst/>
          </a:prstGeom>
        </p:spPr>
      </p:pic>
      <p:pic>
        <p:nvPicPr>
          <p:cNvPr id="242" name="Immagine 241"/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07"/>
          <a:stretch/>
        </p:blipFill>
        <p:spPr>
          <a:xfrm>
            <a:off x="7983695" y="4139742"/>
            <a:ext cx="1108586" cy="860180"/>
          </a:xfrm>
          <a:prstGeom prst="rect">
            <a:avLst/>
          </a:prstGeom>
        </p:spPr>
      </p:pic>
      <p:pic>
        <p:nvPicPr>
          <p:cNvPr id="243" name="Immagine 242"/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07"/>
          <a:stretch/>
        </p:blipFill>
        <p:spPr>
          <a:xfrm>
            <a:off x="5770240" y="2955744"/>
            <a:ext cx="784615" cy="608803"/>
          </a:xfrm>
          <a:prstGeom prst="rect">
            <a:avLst/>
          </a:prstGeom>
        </p:spPr>
      </p:pic>
      <p:pic>
        <p:nvPicPr>
          <p:cNvPr id="244" name="Immagine 243"/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07"/>
          <a:stretch/>
        </p:blipFill>
        <p:spPr>
          <a:xfrm>
            <a:off x="8269287" y="2383706"/>
            <a:ext cx="571037" cy="443082"/>
          </a:xfrm>
          <a:prstGeom prst="rect">
            <a:avLst/>
          </a:prstGeom>
        </p:spPr>
      </p:pic>
      <p:pic>
        <p:nvPicPr>
          <p:cNvPr id="245" name="Immagine 244"/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07"/>
          <a:stretch/>
        </p:blipFill>
        <p:spPr>
          <a:xfrm>
            <a:off x="3973662" y="4329159"/>
            <a:ext cx="765827" cy="594224"/>
          </a:xfrm>
          <a:prstGeom prst="rect">
            <a:avLst/>
          </a:prstGeom>
        </p:spPr>
      </p:pic>
      <p:cxnSp>
        <p:nvCxnSpPr>
          <p:cNvPr id="247" name="Connettore 1 246"/>
          <p:cNvCxnSpPr/>
          <p:nvPr/>
        </p:nvCxnSpPr>
        <p:spPr>
          <a:xfrm rot="10800000">
            <a:off x="-1045298" y="6455069"/>
            <a:ext cx="9419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Connettore 1 252"/>
          <p:cNvCxnSpPr/>
          <p:nvPr/>
        </p:nvCxnSpPr>
        <p:spPr>
          <a:xfrm rot="10800000">
            <a:off x="-1045298" y="6217999"/>
            <a:ext cx="9419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Rettangolo 257"/>
          <p:cNvSpPr/>
          <p:nvPr/>
        </p:nvSpPr>
        <p:spPr>
          <a:xfrm>
            <a:off x="-1040168" y="6239203"/>
            <a:ext cx="941989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59" name="Gruppo 258"/>
          <p:cNvGrpSpPr/>
          <p:nvPr/>
        </p:nvGrpSpPr>
        <p:grpSpPr>
          <a:xfrm>
            <a:off x="306267" y="3805121"/>
            <a:ext cx="237070" cy="2366680"/>
            <a:chOff x="962547" y="3805523"/>
            <a:chExt cx="237070" cy="1106458"/>
          </a:xfrm>
        </p:grpSpPr>
        <p:sp>
          <p:nvSpPr>
            <p:cNvPr id="260" name="Rettangolo 259"/>
            <p:cNvSpPr/>
            <p:nvPr/>
          </p:nvSpPr>
          <p:spPr>
            <a:xfrm rot="16200000">
              <a:off x="532508" y="4269426"/>
              <a:ext cx="1093725" cy="191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61" name="Connettore 1 260"/>
            <p:cNvCxnSpPr/>
            <p:nvPr/>
          </p:nvCxnSpPr>
          <p:spPr>
            <a:xfrm rot="5400000">
              <a:off x="647506" y="4357634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ttore 1 261"/>
            <p:cNvCxnSpPr/>
            <p:nvPr/>
          </p:nvCxnSpPr>
          <p:spPr>
            <a:xfrm rot="5400000">
              <a:off x="410436" y="4357634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3" name="Immagine 262"/>
          <p:cNvPicPr>
            <a:picLocks noChangeAspect="1"/>
          </p:cNvPicPr>
          <p:nvPr/>
        </p:nvPicPr>
        <p:blipFill rotWithShape="1"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>
            <a:off x="-358204" y="6118045"/>
            <a:ext cx="1471054" cy="489000"/>
          </a:xfrm>
          <a:prstGeom prst="rect">
            <a:avLst/>
          </a:prstGeom>
        </p:spPr>
      </p:pic>
      <p:grpSp>
        <p:nvGrpSpPr>
          <p:cNvPr id="272" name="Gruppo 271"/>
          <p:cNvGrpSpPr/>
          <p:nvPr/>
        </p:nvGrpSpPr>
        <p:grpSpPr>
          <a:xfrm>
            <a:off x="856613" y="6239828"/>
            <a:ext cx="9800385" cy="237070"/>
            <a:chOff x="-3587044" y="6239828"/>
            <a:chExt cx="4439788" cy="237070"/>
          </a:xfrm>
        </p:grpSpPr>
        <p:sp>
          <p:nvSpPr>
            <p:cNvPr id="273" name="Rettangolo 272"/>
            <p:cNvSpPr/>
            <p:nvPr/>
          </p:nvSpPr>
          <p:spPr>
            <a:xfrm>
              <a:off x="-3587043" y="6263684"/>
              <a:ext cx="4430996" cy="191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274" name="Gruppo 273"/>
            <p:cNvGrpSpPr/>
            <p:nvPr/>
          </p:nvGrpSpPr>
          <p:grpSpPr>
            <a:xfrm>
              <a:off x="-3587044" y="6239828"/>
              <a:ext cx="4439788" cy="237070"/>
              <a:chOff x="11768989" y="4982633"/>
              <a:chExt cx="1329769" cy="237070"/>
            </a:xfrm>
          </p:grpSpPr>
          <p:cxnSp>
            <p:nvCxnSpPr>
              <p:cNvPr id="275" name="Connettore 1 274"/>
              <p:cNvCxnSpPr/>
              <p:nvPr/>
            </p:nvCxnSpPr>
            <p:spPr>
              <a:xfrm>
                <a:off x="11768989" y="4982633"/>
                <a:ext cx="132976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Connettore 1 275"/>
              <p:cNvCxnSpPr/>
              <p:nvPr/>
            </p:nvCxnSpPr>
            <p:spPr>
              <a:xfrm>
                <a:off x="11768989" y="5219703"/>
                <a:ext cx="132976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21" name="Immagine 220"/>
          <p:cNvPicPr>
            <a:picLocks noChangeAspect="1"/>
          </p:cNvPicPr>
          <p:nvPr/>
        </p:nvPicPr>
        <p:blipFill rotWithShape="1"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>
            <a:off x="10379215" y="6102232"/>
            <a:ext cx="1471054" cy="489000"/>
          </a:xfrm>
          <a:prstGeom prst="rect">
            <a:avLst/>
          </a:prstGeom>
        </p:spPr>
      </p:pic>
      <p:grpSp>
        <p:nvGrpSpPr>
          <p:cNvPr id="277" name="Gruppo 276"/>
          <p:cNvGrpSpPr/>
          <p:nvPr/>
        </p:nvGrpSpPr>
        <p:grpSpPr>
          <a:xfrm>
            <a:off x="11585029" y="6236037"/>
            <a:ext cx="2405292" cy="237070"/>
            <a:chOff x="-3587044" y="6239828"/>
            <a:chExt cx="4439788" cy="237070"/>
          </a:xfrm>
        </p:grpSpPr>
        <p:sp>
          <p:nvSpPr>
            <p:cNvPr id="278" name="Rettangolo 277"/>
            <p:cNvSpPr/>
            <p:nvPr/>
          </p:nvSpPr>
          <p:spPr>
            <a:xfrm>
              <a:off x="-3587043" y="6263684"/>
              <a:ext cx="4430996" cy="191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279" name="Gruppo 278"/>
            <p:cNvGrpSpPr/>
            <p:nvPr/>
          </p:nvGrpSpPr>
          <p:grpSpPr>
            <a:xfrm>
              <a:off x="-3587044" y="6239828"/>
              <a:ext cx="4439788" cy="237070"/>
              <a:chOff x="11768989" y="4982633"/>
              <a:chExt cx="1329769" cy="237070"/>
            </a:xfrm>
          </p:grpSpPr>
          <p:cxnSp>
            <p:nvCxnSpPr>
              <p:cNvPr id="280" name="Connettore 1 279"/>
              <p:cNvCxnSpPr/>
              <p:nvPr/>
            </p:nvCxnSpPr>
            <p:spPr>
              <a:xfrm>
                <a:off x="11768989" y="4982633"/>
                <a:ext cx="132976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Connettore 1 280"/>
              <p:cNvCxnSpPr/>
              <p:nvPr/>
            </p:nvCxnSpPr>
            <p:spPr>
              <a:xfrm>
                <a:off x="11768989" y="5219703"/>
                <a:ext cx="132976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7275559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2000" accel="50000" decel="50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3.7037E-7 L 0.26875 -0.0013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" presetID="10" presetClass="entr" presetSubtype="0" repeatCount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" grpId="0" animBg="1"/>
      <p:bldP spid="217" grpId="0" animBg="1"/>
      <p:bldP spid="228" grpId="0" animBg="1"/>
      <p:bldP spid="229" grpId="0" animBg="1"/>
      <p:bldP spid="230" grpId="0" animBg="1"/>
      <p:bldP spid="231" grpId="0" animBg="1"/>
      <p:bldP spid="2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ttangolo 40"/>
          <p:cNvSpPr/>
          <p:nvPr/>
        </p:nvSpPr>
        <p:spPr>
          <a:xfrm>
            <a:off x="-57673" y="3800263"/>
            <a:ext cx="12600000" cy="3057737"/>
          </a:xfrm>
          <a:prstGeom prst="rect">
            <a:avLst/>
          </a:prstGeom>
          <a:solidFill>
            <a:srgbClr val="A98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46" name="Gruppo 245"/>
          <p:cNvGrpSpPr/>
          <p:nvPr/>
        </p:nvGrpSpPr>
        <p:grpSpPr>
          <a:xfrm>
            <a:off x="1268113" y="6230283"/>
            <a:ext cx="863343" cy="237070"/>
            <a:chOff x="3480359" y="4956128"/>
            <a:chExt cx="1551055" cy="237070"/>
          </a:xfrm>
        </p:grpSpPr>
        <p:sp>
          <p:nvSpPr>
            <p:cNvPr id="247" name="Rettangolo 246"/>
            <p:cNvSpPr/>
            <p:nvPr/>
          </p:nvSpPr>
          <p:spPr>
            <a:xfrm>
              <a:off x="3480359" y="4983721"/>
              <a:ext cx="1502611" cy="191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48" name="Connettore 1 247"/>
            <p:cNvCxnSpPr/>
            <p:nvPr/>
          </p:nvCxnSpPr>
          <p:spPr>
            <a:xfrm rot="10800000">
              <a:off x="3482568" y="5193198"/>
              <a:ext cx="154884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ttore 1 248"/>
            <p:cNvCxnSpPr/>
            <p:nvPr/>
          </p:nvCxnSpPr>
          <p:spPr>
            <a:xfrm rot="10800000">
              <a:off x="3482568" y="4956128"/>
              <a:ext cx="154884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" name="Rettangolo 234"/>
          <p:cNvSpPr/>
          <p:nvPr/>
        </p:nvSpPr>
        <p:spPr>
          <a:xfrm>
            <a:off x="-11738" y="-2125"/>
            <a:ext cx="12203738" cy="36898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8" name="Rettangolo 147"/>
          <p:cNvSpPr/>
          <p:nvPr/>
        </p:nvSpPr>
        <p:spPr>
          <a:xfrm>
            <a:off x="3362569" y="1125457"/>
            <a:ext cx="913047" cy="1983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5" name="Immagine 1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229" y="999107"/>
            <a:ext cx="2243685" cy="2243685"/>
          </a:xfrm>
          <a:prstGeom prst="rect">
            <a:avLst/>
          </a:prstGeom>
        </p:spPr>
      </p:pic>
      <p:sp>
        <p:nvSpPr>
          <p:cNvPr id="18" name="Rettangolo arrotondato 17"/>
          <p:cNvSpPr/>
          <p:nvPr/>
        </p:nvSpPr>
        <p:spPr>
          <a:xfrm>
            <a:off x="8362464" y="4534441"/>
            <a:ext cx="3726603" cy="127402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ttangolo 23"/>
          <p:cNvSpPr/>
          <p:nvPr/>
        </p:nvSpPr>
        <p:spPr>
          <a:xfrm>
            <a:off x="9444861" y="4657169"/>
            <a:ext cx="2514011" cy="10480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1" name="Figura a mano libera 140"/>
          <p:cNvSpPr/>
          <p:nvPr/>
        </p:nvSpPr>
        <p:spPr>
          <a:xfrm flipH="1">
            <a:off x="3239565" y="1123537"/>
            <a:ext cx="9267888" cy="2575797"/>
          </a:xfrm>
          <a:custGeom>
            <a:avLst/>
            <a:gdLst>
              <a:gd name="connsiteX0" fmla="*/ 8086725 w 8086725"/>
              <a:gd name="connsiteY0" fmla="*/ 2006695 h 2020982"/>
              <a:gd name="connsiteX1" fmla="*/ 7400925 w 8086725"/>
              <a:gd name="connsiteY1" fmla="*/ 1135157 h 2020982"/>
              <a:gd name="connsiteX2" fmla="*/ 6243637 w 8086725"/>
              <a:gd name="connsiteY2" fmla="*/ 420782 h 2020982"/>
              <a:gd name="connsiteX3" fmla="*/ 4086225 w 8086725"/>
              <a:gd name="connsiteY3" fmla="*/ 6445 h 2020982"/>
              <a:gd name="connsiteX4" fmla="*/ 1343025 w 8086725"/>
              <a:gd name="connsiteY4" fmla="*/ 735107 h 2020982"/>
              <a:gd name="connsiteX5" fmla="*/ 0 w 8086725"/>
              <a:gd name="connsiteY5" fmla="*/ 2020982 h 20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86725" h="2020982">
                <a:moveTo>
                  <a:pt x="8086725" y="2006695"/>
                </a:moveTo>
                <a:cubicBezTo>
                  <a:pt x="7897415" y="1703085"/>
                  <a:pt x="7708106" y="1399476"/>
                  <a:pt x="7400925" y="1135157"/>
                </a:cubicBezTo>
                <a:cubicBezTo>
                  <a:pt x="7093744" y="870838"/>
                  <a:pt x="6796087" y="608901"/>
                  <a:pt x="6243637" y="420782"/>
                </a:cubicBezTo>
                <a:cubicBezTo>
                  <a:pt x="5691187" y="232663"/>
                  <a:pt x="4902994" y="-45942"/>
                  <a:pt x="4086225" y="6445"/>
                </a:cubicBezTo>
                <a:cubicBezTo>
                  <a:pt x="3269456" y="58832"/>
                  <a:pt x="2024062" y="399351"/>
                  <a:pt x="1343025" y="735107"/>
                </a:cubicBezTo>
                <a:cubicBezTo>
                  <a:pt x="661987" y="1070863"/>
                  <a:pt x="0" y="2020982"/>
                  <a:pt x="0" y="2020982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/>
          <p:cNvSpPr/>
          <p:nvPr/>
        </p:nvSpPr>
        <p:spPr>
          <a:xfrm>
            <a:off x="10006124" y="2836000"/>
            <a:ext cx="611282" cy="863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/>
          <p:cNvSpPr/>
          <p:nvPr/>
        </p:nvSpPr>
        <p:spPr>
          <a:xfrm>
            <a:off x="7103893" y="2357714"/>
            <a:ext cx="1865944" cy="12564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3" name="Immagine 152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206" y="1082139"/>
            <a:ext cx="854175" cy="854175"/>
          </a:xfrm>
          <a:prstGeom prst="rect">
            <a:avLst/>
          </a:prstGeom>
        </p:spPr>
      </p:pic>
      <p:sp>
        <p:nvSpPr>
          <p:cNvPr id="140" name="Figura a mano libera 139"/>
          <p:cNvSpPr/>
          <p:nvPr/>
        </p:nvSpPr>
        <p:spPr>
          <a:xfrm>
            <a:off x="-3722494" y="1674596"/>
            <a:ext cx="8086725" cy="2020982"/>
          </a:xfrm>
          <a:custGeom>
            <a:avLst/>
            <a:gdLst>
              <a:gd name="connsiteX0" fmla="*/ 8086725 w 8086725"/>
              <a:gd name="connsiteY0" fmla="*/ 2006695 h 2020982"/>
              <a:gd name="connsiteX1" fmla="*/ 7400925 w 8086725"/>
              <a:gd name="connsiteY1" fmla="*/ 1135157 h 2020982"/>
              <a:gd name="connsiteX2" fmla="*/ 6243637 w 8086725"/>
              <a:gd name="connsiteY2" fmla="*/ 420782 h 2020982"/>
              <a:gd name="connsiteX3" fmla="*/ 4086225 w 8086725"/>
              <a:gd name="connsiteY3" fmla="*/ 6445 h 2020982"/>
              <a:gd name="connsiteX4" fmla="*/ 1343025 w 8086725"/>
              <a:gd name="connsiteY4" fmla="*/ 735107 h 2020982"/>
              <a:gd name="connsiteX5" fmla="*/ 0 w 8086725"/>
              <a:gd name="connsiteY5" fmla="*/ 2020982 h 20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86725" h="2020982">
                <a:moveTo>
                  <a:pt x="8086725" y="2006695"/>
                </a:moveTo>
                <a:cubicBezTo>
                  <a:pt x="7897415" y="1703085"/>
                  <a:pt x="7708106" y="1399476"/>
                  <a:pt x="7400925" y="1135157"/>
                </a:cubicBezTo>
                <a:cubicBezTo>
                  <a:pt x="7093744" y="870838"/>
                  <a:pt x="6796087" y="608901"/>
                  <a:pt x="6243637" y="420782"/>
                </a:cubicBezTo>
                <a:cubicBezTo>
                  <a:pt x="5691187" y="232663"/>
                  <a:pt x="4902994" y="-45942"/>
                  <a:pt x="4086225" y="6445"/>
                </a:cubicBezTo>
                <a:cubicBezTo>
                  <a:pt x="3269456" y="58832"/>
                  <a:pt x="2024062" y="399351"/>
                  <a:pt x="1343025" y="735107"/>
                </a:cubicBezTo>
                <a:cubicBezTo>
                  <a:pt x="661987" y="1070863"/>
                  <a:pt x="0" y="2020982"/>
                  <a:pt x="0" y="2020982"/>
                </a:cubicBezTo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riangolo 1"/>
          <p:cNvSpPr/>
          <p:nvPr/>
        </p:nvSpPr>
        <p:spPr>
          <a:xfrm>
            <a:off x="4732801" y="2180926"/>
            <a:ext cx="1511010" cy="498105"/>
          </a:xfrm>
          <a:prstGeom prst="triangle">
            <a:avLst>
              <a:gd name="adj" fmla="val 483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4" name="Rettangolo 93"/>
          <p:cNvSpPr/>
          <p:nvPr/>
        </p:nvSpPr>
        <p:spPr>
          <a:xfrm>
            <a:off x="4869889" y="2821629"/>
            <a:ext cx="1200704" cy="818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7" name="Rettangolo 146"/>
          <p:cNvSpPr/>
          <p:nvPr/>
        </p:nvSpPr>
        <p:spPr>
          <a:xfrm>
            <a:off x="2131456" y="1934551"/>
            <a:ext cx="856954" cy="17054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6" name="Rettangolo 145"/>
          <p:cNvSpPr/>
          <p:nvPr/>
        </p:nvSpPr>
        <p:spPr>
          <a:xfrm>
            <a:off x="925081" y="2642638"/>
            <a:ext cx="667167" cy="1042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5" name="Rettangolo 144"/>
          <p:cNvSpPr/>
          <p:nvPr/>
        </p:nvSpPr>
        <p:spPr>
          <a:xfrm>
            <a:off x="53894" y="2180926"/>
            <a:ext cx="893996" cy="15135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" name="Connettore 1 5"/>
          <p:cNvCxnSpPr/>
          <p:nvPr/>
        </p:nvCxnSpPr>
        <p:spPr>
          <a:xfrm flipV="1">
            <a:off x="-32273" y="3749222"/>
            <a:ext cx="12600000" cy="0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magin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091" y="291238"/>
            <a:ext cx="652517" cy="652517"/>
          </a:xfrm>
          <a:prstGeom prst="rect">
            <a:avLst/>
          </a:prstGeom>
        </p:spPr>
      </p:pic>
      <p:pic>
        <p:nvPicPr>
          <p:cNvPr id="31" name="Immagin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9472" y="-124840"/>
            <a:ext cx="1023873" cy="1023873"/>
          </a:xfrm>
          <a:prstGeom prst="rect">
            <a:avLst/>
          </a:prstGeom>
        </p:spPr>
      </p:pic>
      <p:pic>
        <p:nvPicPr>
          <p:cNvPr id="34" name="Immagine 3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6983" y="2697660"/>
            <a:ext cx="1134103" cy="1134103"/>
          </a:xfrm>
          <a:prstGeom prst="rect">
            <a:avLst/>
          </a:prstGeom>
        </p:spPr>
      </p:pic>
      <p:pic>
        <p:nvPicPr>
          <p:cNvPr id="52" name="Immagine 5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392" y="1686443"/>
            <a:ext cx="2608480" cy="2608480"/>
          </a:xfrm>
          <a:prstGeom prst="rect">
            <a:avLst/>
          </a:prstGeom>
        </p:spPr>
      </p:pic>
      <p:sp>
        <p:nvSpPr>
          <p:cNvPr id="53" name="Rettangolo 52"/>
          <p:cNvSpPr/>
          <p:nvPr/>
        </p:nvSpPr>
        <p:spPr>
          <a:xfrm>
            <a:off x="7076341" y="1589588"/>
            <a:ext cx="1930738" cy="615562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WATER UTILITY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71" name="Immagine 7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931" y="2122974"/>
            <a:ext cx="1564731" cy="1564731"/>
          </a:xfrm>
          <a:prstGeom prst="rect">
            <a:avLst/>
          </a:prstGeom>
        </p:spPr>
      </p:pic>
      <p:pic>
        <p:nvPicPr>
          <p:cNvPr id="138" name="Immagine 13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3984" y="-19669"/>
            <a:ext cx="1803211" cy="1803211"/>
          </a:xfrm>
          <a:prstGeom prst="rect">
            <a:avLst/>
          </a:prstGeom>
        </p:spPr>
      </p:pic>
      <p:pic>
        <p:nvPicPr>
          <p:cNvPr id="142" name="Immagine 14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4508" y="976439"/>
            <a:ext cx="692101" cy="692101"/>
          </a:xfrm>
          <a:prstGeom prst="rect">
            <a:avLst/>
          </a:prstGeom>
        </p:spPr>
      </p:pic>
      <p:pic>
        <p:nvPicPr>
          <p:cNvPr id="136" name="Immagine 13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560" y="1033341"/>
            <a:ext cx="2138696" cy="2836159"/>
          </a:xfrm>
          <a:prstGeom prst="rect">
            <a:avLst/>
          </a:prstGeom>
        </p:spPr>
      </p:pic>
      <p:pic>
        <p:nvPicPr>
          <p:cNvPr id="143" name="Immagine 14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260" y="2004428"/>
            <a:ext cx="1797038" cy="1797038"/>
          </a:xfrm>
          <a:prstGeom prst="rect">
            <a:avLst/>
          </a:prstGeom>
        </p:spPr>
      </p:pic>
      <p:pic>
        <p:nvPicPr>
          <p:cNvPr id="144" name="Immagine 14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52" y="1171942"/>
            <a:ext cx="692101" cy="692101"/>
          </a:xfrm>
          <a:prstGeom prst="rect">
            <a:avLst/>
          </a:prstGeom>
        </p:spPr>
      </p:pic>
      <p:pic>
        <p:nvPicPr>
          <p:cNvPr id="98" name="Immagine 9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0721" y="445277"/>
            <a:ext cx="652517" cy="652517"/>
          </a:xfrm>
          <a:prstGeom prst="rect">
            <a:avLst/>
          </a:prstGeom>
        </p:spPr>
      </p:pic>
      <p:grpSp>
        <p:nvGrpSpPr>
          <p:cNvPr id="99" name="Gruppo 98"/>
          <p:cNvGrpSpPr/>
          <p:nvPr/>
        </p:nvGrpSpPr>
        <p:grpSpPr>
          <a:xfrm>
            <a:off x="4673147" y="253415"/>
            <a:ext cx="1165794" cy="1081357"/>
            <a:chOff x="11932020" y="-3169583"/>
            <a:chExt cx="3753750" cy="3481869"/>
          </a:xfrm>
        </p:grpSpPr>
        <p:pic>
          <p:nvPicPr>
            <p:cNvPr id="100" name="Immagine 99"/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60" t="37452" r="13313" b="50606"/>
            <a:stretch/>
          </p:blipFill>
          <p:spPr>
            <a:xfrm rot="16200000">
              <a:off x="13027342" y="-2590256"/>
              <a:ext cx="1563105" cy="455008"/>
            </a:xfrm>
            <a:prstGeom prst="rect">
              <a:avLst/>
            </a:prstGeom>
          </p:spPr>
        </p:pic>
        <p:sp>
          <p:nvSpPr>
            <p:cNvPr id="104" name="Ovale 103"/>
            <p:cNvSpPr/>
            <p:nvPr/>
          </p:nvSpPr>
          <p:spPr>
            <a:xfrm>
              <a:off x="13620923" y="-1566119"/>
              <a:ext cx="360000" cy="3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6" name="Ovale 105"/>
            <p:cNvSpPr/>
            <p:nvPr/>
          </p:nvSpPr>
          <p:spPr>
            <a:xfrm>
              <a:off x="11932020" y="-3169583"/>
              <a:ext cx="3753750" cy="3481869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09" name="Immagine 108"/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60" t="37452" r="13313" b="50606"/>
            <a:stretch/>
          </p:blipFill>
          <p:spPr>
            <a:xfrm rot="8877926">
              <a:off x="12109808" y="-1163113"/>
              <a:ext cx="1563105" cy="455008"/>
            </a:xfrm>
            <a:prstGeom prst="rect">
              <a:avLst/>
            </a:prstGeom>
          </p:spPr>
        </p:pic>
        <p:pic>
          <p:nvPicPr>
            <p:cNvPr id="113" name="Immagine 112"/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60" t="37452" r="13313" b="50606"/>
            <a:stretch/>
          </p:blipFill>
          <p:spPr>
            <a:xfrm rot="12722074" flipH="1">
              <a:off x="13963413" y="-1159568"/>
              <a:ext cx="1563105" cy="455008"/>
            </a:xfrm>
            <a:prstGeom prst="rect">
              <a:avLst/>
            </a:prstGeom>
          </p:spPr>
        </p:pic>
      </p:grpSp>
      <p:sp>
        <p:nvSpPr>
          <p:cNvPr id="115" name="Trapezio 114"/>
          <p:cNvSpPr/>
          <p:nvPr/>
        </p:nvSpPr>
        <p:spPr>
          <a:xfrm>
            <a:off x="5162662" y="936835"/>
            <a:ext cx="189936" cy="836139"/>
          </a:xfrm>
          <a:prstGeom prst="trapezoi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9" name="Rettangolo 118"/>
          <p:cNvSpPr/>
          <p:nvPr/>
        </p:nvSpPr>
        <p:spPr>
          <a:xfrm>
            <a:off x="5956437" y="257728"/>
            <a:ext cx="3303357" cy="615562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300" b="1" dirty="0" smtClean="0">
                <a:solidFill>
                  <a:schemeClr val="tx1"/>
                </a:solidFill>
              </a:rPr>
              <a:t>WELCOME TO AQVA CITY</a:t>
            </a:r>
            <a:endParaRPr lang="it-IT" sz="2300" b="1" dirty="0">
              <a:solidFill>
                <a:schemeClr val="tx1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6085962" y="899033"/>
            <a:ext cx="167210" cy="4234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1" name="Rettangolo 130"/>
          <p:cNvSpPr/>
          <p:nvPr/>
        </p:nvSpPr>
        <p:spPr>
          <a:xfrm>
            <a:off x="8958363" y="911809"/>
            <a:ext cx="167210" cy="4234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3" name="Rettangolo 132"/>
          <p:cNvSpPr/>
          <p:nvPr/>
        </p:nvSpPr>
        <p:spPr>
          <a:xfrm>
            <a:off x="5955656" y="1305237"/>
            <a:ext cx="423603" cy="1586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9" name="Rettangolo 138"/>
          <p:cNvSpPr/>
          <p:nvPr/>
        </p:nvSpPr>
        <p:spPr>
          <a:xfrm>
            <a:off x="8824818" y="1308116"/>
            <a:ext cx="423603" cy="1586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49" name="Immagine 148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7609" y="1126687"/>
            <a:ext cx="854175" cy="854175"/>
          </a:xfrm>
          <a:prstGeom prst="rect">
            <a:avLst/>
          </a:prstGeom>
        </p:spPr>
      </p:pic>
      <p:pic>
        <p:nvPicPr>
          <p:cNvPr id="150" name="Immagine 149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4478" y="1533840"/>
            <a:ext cx="854175" cy="854175"/>
          </a:xfrm>
          <a:prstGeom prst="rect">
            <a:avLst/>
          </a:prstGeom>
        </p:spPr>
      </p:pic>
      <p:pic>
        <p:nvPicPr>
          <p:cNvPr id="151" name="Immagine 150"/>
          <p:cNvPicPr>
            <a:picLocks noChangeAspect="1"/>
          </p:cNvPicPr>
          <p:nvPr/>
        </p:nvPicPr>
        <p:blipFill>
          <a:blip r:embed="rId7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615" y="2693992"/>
            <a:ext cx="1134103" cy="1134103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240" y="2349428"/>
            <a:ext cx="1353958" cy="1353958"/>
          </a:xfrm>
          <a:prstGeom prst="rect">
            <a:avLst/>
          </a:prstGeom>
        </p:spPr>
      </p:pic>
      <p:pic>
        <p:nvPicPr>
          <p:cNvPr id="156" name="Immagine 15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452" y="4740871"/>
            <a:ext cx="916789" cy="916789"/>
          </a:xfrm>
          <a:prstGeom prst="rect">
            <a:avLst/>
          </a:prstGeom>
        </p:spPr>
      </p:pic>
      <p:sp>
        <p:nvSpPr>
          <p:cNvPr id="23" name="CasellaDiTesto 22"/>
          <p:cNvSpPr txBox="1"/>
          <p:nvPr/>
        </p:nvSpPr>
        <p:spPr>
          <a:xfrm>
            <a:off x="9434228" y="4669281"/>
            <a:ext cx="1120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mtClean="0"/>
              <a:t>Flow rate</a:t>
            </a:r>
            <a:endParaRPr lang="it-IT" dirty="0"/>
          </a:p>
        </p:txBody>
      </p:sp>
      <p:sp>
        <p:nvSpPr>
          <p:cNvPr id="157" name="CasellaDiTesto 156"/>
          <p:cNvSpPr txBox="1"/>
          <p:nvPr/>
        </p:nvSpPr>
        <p:spPr>
          <a:xfrm>
            <a:off x="9444861" y="5005310"/>
            <a:ext cx="1120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Pressure</a:t>
            </a:r>
            <a:endParaRPr lang="it-IT" dirty="0"/>
          </a:p>
        </p:txBody>
      </p:sp>
      <p:sp>
        <p:nvSpPr>
          <p:cNvPr id="158" name="Rettangolo 157"/>
          <p:cNvSpPr/>
          <p:nvPr/>
        </p:nvSpPr>
        <p:spPr>
          <a:xfrm>
            <a:off x="10440898" y="4768958"/>
            <a:ext cx="1442228" cy="1913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9" name="Rettangolo 158"/>
          <p:cNvSpPr/>
          <p:nvPr/>
        </p:nvSpPr>
        <p:spPr>
          <a:xfrm>
            <a:off x="10440897" y="5113628"/>
            <a:ext cx="867850" cy="1913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6" name="Nuvola 165"/>
          <p:cNvSpPr/>
          <p:nvPr/>
        </p:nvSpPr>
        <p:spPr>
          <a:xfrm>
            <a:off x="2775329" y="55523"/>
            <a:ext cx="1403526" cy="820867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7" name="Nuvola 166"/>
          <p:cNvSpPr/>
          <p:nvPr/>
        </p:nvSpPr>
        <p:spPr>
          <a:xfrm>
            <a:off x="9781786" y="174166"/>
            <a:ext cx="1076120" cy="629380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44" name="Gruppo 243"/>
          <p:cNvGrpSpPr/>
          <p:nvPr/>
        </p:nvGrpSpPr>
        <p:grpSpPr>
          <a:xfrm>
            <a:off x="3033823" y="6230283"/>
            <a:ext cx="1997591" cy="237070"/>
            <a:chOff x="3480359" y="4956128"/>
            <a:chExt cx="1551055" cy="237070"/>
          </a:xfrm>
        </p:grpSpPr>
        <p:sp>
          <p:nvSpPr>
            <p:cNvPr id="237" name="Rettangolo 236"/>
            <p:cNvSpPr/>
            <p:nvPr/>
          </p:nvSpPr>
          <p:spPr>
            <a:xfrm>
              <a:off x="3480359" y="4983721"/>
              <a:ext cx="1502611" cy="191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38" name="Connettore 1 237"/>
            <p:cNvCxnSpPr/>
            <p:nvPr/>
          </p:nvCxnSpPr>
          <p:spPr>
            <a:xfrm rot="10800000">
              <a:off x="3482568" y="5193198"/>
              <a:ext cx="154884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ttore 1 238"/>
            <p:cNvCxnSpPr/>
            <p:nvPr/>
          </p:nvCxnSpPr>
          <p:spPr>
            <a:xfrm rot="10800000">
              <a:off x="3482568" y="4956128"/>
              <a:ext cx="154884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uppo 15"/>
          <p:cNvGrpSpPr/>
          <p:nvPr/>
        </p:nvGrpSpPr>
        <p:grpSpPr>
          <a:xfrm>
            <a:off x="5353018" y="3817199"/>
            <a:ext cx="237070" cy="2451618"/>
            <a:chOff x="5353018" y="3817199"/>
            <a:chExt cx="237070" cy="1104221"/>
          </a:xfrm>
        </p:grpSpPr>
        <p:sp>
          <p:nvSpPr>
            <p:cNvPr id="236" name="Rettangolo 235"/>
            <p:cNvSpPr/>
            <p:nvPr/>
          </p:nvSpPr>
          <p:spPr>
            <a:xfrm rot="16200000">
              <a:off x="4924690" y="4271042"/>
              <a:ext cx="1093725" cy="191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40" name="Connettore 1 239"/>
            <p:cNvCxnSpPr/>
            <p:nvPr/>
          </p:nvCxnSpPr>
          <p:spPr>
            <a:xfrm rot="5400000">
              <a:off x="5037977" y="4369310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ttore 1 240"/>
            <p:cNvCxnSpPr/>
            <p:nvPr/>
          </p:nvCxnSpPr>
          <p:spPr>
            <a:xfrm rot="5400000">
              <a:off x="4800907" y="4369310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uppo 32"/>
          <p:cNvGrpSpPr/>
          <p:nvPr/>
        </p:nvGrpSpPr>
        <p:grpSpPr>
          <a:xfrm>
            <a:off x="2471583" y="3799718"/>
            <a:ext cx="237070" cy="2451618"/>
            <a:chOff x="2471583" y="3799718"/>
            <a:chExt cx="237070" cy="1104221"/>
          </a:xfrm>
        </p:grpSpPr>
        <p:sp>
          <p:nvSpPr>
            <p:cNvPr id="254" name="Rettangolo 253"/>
            <p:cNvSpPr/>
            <p:nvPr/>
          </p:nvSpPr>
          <p:spPr>
            <a:xfrm rot="16200000">
              <a:off x="2043255" y="4253561"/>
              <a:ext cx="1093725" cy="191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55" name="Connettore 1 254"/>
            <p:cNvCxnSpPr/>
            <p:nvPr/>
          </p:nvCxnSpPr>
          <p:spPr>
            <a:xfrm rot="5400000">
              <a:off x="2156542" y="4351829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ttore 1 255"/>
            <p:cNvCxnSpPr/>
            <p:nvPr/>
          </p:nvCxnSpPr>
          <p:spPr>
            <a:xfrm rot="5400000">
              <a:off x="1919472" y="4351829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7" name="Gruppo 256"/>
          <p:cNvGrpSpPr/>
          <p:nvPr/>
        </p:nvGrpSpPr>
        <p:grpSpPr>
          <a:xfrm>
            <a:off x="722914" y="3806258"/>
            <a:ext cx="237070" cy="2451618"/>
            <a:chOff x="2471583" y="3799718"/>
            <a:chExt cx="237070" cy="1104221"/>
          </a:xfrm>
        </p:grpSpPr>
        <p:sp>
          <p:nvSpPr>
            <p:cNvPr id="258" name="Rettangolo 257"/>
            <p:cNvSpPr/>
            <p:nvPr/>
          </p:nvSpPr>
          <p:spPr>
            <a:xfrm rot="16200000">
              <a:off x="2043255" y="4253561"/>
              <a:ext cx="1093725" cy="191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59" name="Connettore 1 258"/>
            <p:cNvCxnSpPr/>
            <p:nvPr/>
          </p:nvCxnSpPr>
          <p:spPr>
            <a:xfrm rot="5400000">
              <a:off x="2156542" y="4351829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ttore 1 259"/>
            <p:cNvCxnSpPr/>
            <p:nvPr/>
          </p:nvCxnSpPr>
          <p:spPr>
            <a:xfrm rot="5400000">
              <a:off x="1919472" y="4351829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po 2"/>
          <p:cNvGrpSpPr/>
          <p:nvPr/>
        </p:nvGrpSpPr>
        <p:grpSpPr>
          <a:xfrm>
            <a:off x="-483984" y="6239828"/>
            <a:ext cx="813424" cy="237070"/>
            <a:chOff x="-3587044" y="6239828"/>
            <a:chExt cx="4439788" cy="237070"/>
          </a:xfrm>
        </p:grpSpPr>
        <p:sp>
          <p:nvSpPr>
            <p:cNvPr id="91" name="Rettangolo 90"/>
            <p:cNvSpPr/>
            <p:nvPr/>
          </p:nvSpPr>
          <p:spPr>
            <a:xfrm>
              <a:off x="-3587043" y="6263684"/>
              <a:ext cx="4430996" cy="191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92" name="Gruppo 91"/>
            <p:cNvGrpSpPr/>
            <p:nvPr/>
          </p:nvGrpSpPr>
          <p:grpSpPr>
            <a:xfrm>
              <a:off x="-3587044" y="6239828"/>
              <a:ext cx="4439788" cy="237070"/>
              <a:chOff x="11768989" y="4982633"/>
              <a:chExt cx="1329769" cy="237070"/>
            </a:xfrm>
          </p:grpSpPr>
          <p:cxnSp>
            <p:nvCxnSpPr>
              <p:cNvPr id="93" name="Connettore 1 92"/>
              <p:cNvCxnSpPr/>
              <p:nvPr/>
            </p:nvCxnSpPr>
            <p:spPr>
              <a:xfrm>
                <a:off x="11768989" y="4982633"/>
                <a:ext cx="132976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Connettore 1 94"/>
              <p:cNvCxnSpPr/>
              <p:nvPr/>
            </p:nvCxnSpPr>
            <p:spPr>
              <a:xfrm>
                <a:off x="11768989" y="5219703"/>
                <a:ext cx="132976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42" name="Immagine 241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>
            <a:off x="1836208" y="6121011"/>
            <a:ext cx="1471054" cy="489000"/>
          </a:xfrm>
          <a:prstGeom prst="rect">
            <a:avLst/>
          </a:prstGeom>
        </p:spPr>
      </p:pic>
      <p:pic>
        <p:nvPicPr>
          <p:cNvPr id="243" name="Immagine 242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>
            <a:off x="4741506" y="6103681"/>
            <a:ext cx="1471054" cy="489000"/>
          </a:xfrm>
          <a:prstGeom prst="rect">
            <a:avLst/>
          </a:prstGeom>
        </p:spPr>
      </p:pic>
      <p:pic>
        <p:nvPicPr>
          <p:cNvPr id="245" name="Immagine 244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>
            <a:off x="78732" y="6114888"/>
            <a:ext cx="1471054" cy="489000"/>
          </a:xfrm>
          <a:prstGeom prst="rect">
            <a:avLst/>
          </a:prstGeom>
        </p:spPr>
      </p:pic>
      <p:sp>
        <p:nvSpPr>
          <p:cNvPr id="105" name="Rettangolo 104"/>
          <p:cNvSpPr/>
          <p:nvPr/>
        </p:nvSpPr>
        <p:spPr>
          <a:xfrm>
            <a:off x="8650088" y="6263684"/>
            <a:ext cx="4430996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7" name="Gruppo 106"/>
          <p:cNvGrpSpPr/>
          <p:nvPr/>
        </p:nvGrpSpPr>
        <p:grpSpPr>
          <a:xfrm>
            <a:off x="8650087" y="6239828"/>
            <a:ext cx="4439788" cy="237070"/>
            <a:chOff x="11768989" y="4982633"/>
            <a:chExt cx="1329769" cy="237070"/>
          </a:xfrm>
        </p:grpSpPr>
        <p:cxnSp>
          <p:nvCxnSpPr>
            <p:cNvPr id="108" name="Connettore 1 107"/>
            <p:cNvCxnSpPr/>
            <p:nvPr/>
          </p:nvCxnSpPr>
          <p:spPr>
            <a:xfrm>
              <a:off x="11768989" y="4982633"/>
              <a:ext cx="132976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ttore 1 109"/>
            <p:cNvCxnSpPr/>
            <p:nvPr/>
          </p:nvCxnSpPr>
          <p:spPr>
            <a:xfrm>
              <a:off x="11768989" y="5219703"/>
              <a:ext cx="132976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2" name="Rettangolo 111"/>
          <p:cNvSpPr/>
          <p:nvPr/>
        </p:nvSpPr>
        <p:spPr>
          <a:xfrm rot="16200000">
            <a:off x="7483540" y="5117784"/>
            <a:ext cx="1172540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4" name="Connettore 1 113"/>
          <p:cNvCxnSpPr/>
          <p:nvPr/>
        </p:nvCxnSpPr>
        <p:spPr>
          <a:xfrm rot="5400000">
            <a:off x="7596449" y="5216238"/>
            <a:ext cx="11837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ttore 1 115"/>
          <p:cNvCxnSpPr/>
          <p:nvPr/>
        </p:nvCxnSpPr>
        <p:spPr>
          <a:xfrm rot="5400000">
            <a:off x="7359379" y="5216238"/>
            <a:ext cx="11837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magine 7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436849" y="3708286"/>
            <a:ext cx="1024676" cy="1024676"/>
          </a:xfrm>
          <a:prstGeom prst="rect">
            <a:avLst/>
          </a:prstGeom>
        </p:spPr>
      </p:pic>
      <p:pic>
        <p:nvPicPr>
          <p:cNvPr id="154" name="Immagine 153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16" b="34887"/>
          <a:stretch/>
        </p:blipFill>
        <p:spPr>
          <a:xfrm rot="10800000">
            <a:off x="7783044" y="5739431"/>
            <a:ext cx="907856" cy="906864"/>
          </a:xfrm>
          <a:prstGeom prst="rect">
            <a:avLst/>
          </a:prstGeom>
        </p:spPr>
      </p:pic>
      <p:sp>
        <p:nvSpPr>
          <p:cNvPr id="96" name="Rettangolo 95"/>
          <p:cNvSpPr/>
          <p:nvPr/>
        </p:nvSpPr>
        <p:spPr>
          <a:xfrm>
            <a:off x="-21630" y="-3630"/>
            <a:ext cx="12213630" cy="6861630"/>
          </a:xfrm>
          <a:prstGeom prst="rect">
            <a:avLst/>
          </a:prstGeom>
          <a:solidFill>
            <a:schemeClr val="bg1">
              <a:lumMod val="50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7" name="Rettangolo arrotondato 96"/>
          <p:cNvSpPr/>
          <p:nvPr/>
        </p:nvSpPr>
        <p:spPr>
          <a:xfrm>
            <a:off x="1983778" y="1156673"/>
            <a:ext cx="8309418" cy="4697519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1" name="Ovale 100"/>
          <p:cNvSpPr/>
          <p:nvPr/>
        </p:nvSpPr>
        <p:spPr>
          <a:xfrm>
            <a:off x="2200606" y="1360392"/>
            <a:ext cx="1190445" cy="1148317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7000" b="1" dirty="0" smtClean="0">
                <a:solidFill>
                  <a:srgbClr val="92D050"/>
                </a:solidFill>
              </a:rPr>
              <a:t>1</a:t>
            </a:r>
            <a:endParaRPr lang="it-IT" sz="7000" b="1" dirty="0">
              <a:solidFill>
                <a:srgbClr val="92D050"/>
              </a:solidFill>
            </a:endParaRPr>
          </a:p>
        </p:txBody>
      </p:sp>
      <p:sp>
        <p:nvSpPr>
          <p:cNvPr id="102" name="CasellaDiTesto 101"/>
          <p:cNvSpPr txBox="1"/>
          <p:nvPr/>
        </p:nvSpPr>
        <p:spPr>
          <a:xfrm>
            <a:off x="3548322" y="1456058"/>
            <a:ext cx="64372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 smtClean="0">
                <a:solidFill>
                  <a:srgbClr val="92D050"/>
                </a:solidFill>
              </a:rPr>
              <a:t>Input water volume </a:t>
            </a:r>
            <a:r>
              <a:rPr lang="it-IT" sz="4000" b="1" dirty="0" err="1" smtClean="0">
                <a:solidFill>
                  <a:srgbClr val="92D050"/>
                </a:solidFill>
              </a:rPr>
              <a:t>metering</a:t>
            </a:r>
            <a:endParaRPr lang="it-IT" sz="4000" b="1" dirty="0">
              <a:solidFill>
                <a:srgbClr val="92D050"/>
              </a:solidFill>
            </a:endParaRPr>
          </a:p>
        </p:txBody>
      </p:sp>
      <p:pic>
        <p:nvPicPr>
          <p:cNvPr id="103" name="Immagine 10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945" y="2823779"/>
            <a:ext cx="2608480" cy="2608480"/>
          </a:xfrm>
          <a:prstGeom prst="rect">
            <a:avLst/>
          </a:prstGeom>
          <a:noFill/>
        </p:spPr>
      </p:pic>
      <p:sp>
        <p:nvSpPr>
          <p:cNvPr id="111" name="Rettangolo 110"/>
          <p:cNvSpPr/>
          <p:nvPr/>
        </p:nvSpPr>
        <p:spPr>
          <a:xfrm>
            <a:off x="3644894" y="2726924"/>
            <a:ext cx="1930738" cy="615562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WATER UTILITY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117" name="Immagine 11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7737" y="3087483"/>
            <a:ext cx="1399001" cy="1399001"/>
          </a:xfrm>
          <a:prstGeom prst="rect">
            <a:avLst/>
          </a:prstGeom>
        </p:spPr>
      </p:pic>
      <p:sp>
        <p:nvSpPr>
          <p:cNvPr id="118" name="Freccia destra 117"/>
          <p:cNvSpPr/>
          <p:nvPr/>
        </p:nvSpPr>
        <p:spPr>
          <a:xfrm>
            <a:off x="6012256" y="3022542"/>
            <a:ext cx="1187893" cy="151581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 animBg="1"/>
      <p:bldP spid="101" grpId="0" animBg="1"/>
      <p:bldP spid="102" grpId="0"/>
      <p:bldP spid="111" grpId="0" animBg="1"/>
      <p:bldP spid="1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Rettangolo 235"/>
          <p:cNvSpPr/>
          <p:nvPr/>
        </p:nvSpPr>
        <p:spPr>
          <a:xfrm>
            <a:off x="-11738" y="-2125"/>
            <a:ext cx="12203738" cy="36898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0" name="Figura a mano libera 159"/>
          <p:cNvSpPr/>
          <p:nvPr/>
        </p:nvSpPr>
        <p:spPr>
          <a:xfrm>
            <a:off x="4833244" y="1678061"/>
            <a:ext cx="8808369" cy="2020982"/>
          </a:xfrm>
          <a:custGeom>
            <a:avLst/>
            <a:gdLst>
              <a:gd name="connsiteX0" fmla="*/ 8086725 w 8086725"/>
              <a:gd name="connsiteY0" fmla="*/ 2006695 h 2020982"/>
              <a:gd name="connsiteX1" fmla="*/ 7400925 w 8086725"/>
              <a:gd name="connsiteY1" fmla="*/ 1135157 h 2020982"/>
              <a:gd name="connsiteX2" fmla="*/ 6243637 w 8086725"/>
              <a:gd name="connsiteY2" fmla="*/ 420782 h 2020982"/>
              <a:gd name="connsiteX3" fmla="*/ 4086225 w 8086725"/>
              <a:gd name="connsiteY3" fmla="*/ 6445 h 2020982"/>
              <a:gd name="connsiteX4" fmla="*/ 1343025 w 8086725"/>
              <a:gd name="connsiteY4" fmla="*/ 735107 h 2020982"/>
              <a:gd name="connsiteX5" fmla="*/ 0 w 8086725"/>
              <a:gd name="connsiteY5" fmla="*/ 2020982 h 20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86725" h="2020982">
                <a:moveTo>
                  <a:pt x="8086725" y="2006695"/>
                </a:moveTo>
                <a:cubicBezTo>
                  <a:pt x="7897415" y="1703085"/>
                  <a:pt x="7708106" y="1399476"/>
                  <a:pt x="7400925" y="1135157"/>
                </a:cubicBezTo>
                <a:cubicBezTo>
                  <a:pt x="7093744" y="870838"/>
                  <a:pt x="6796087" y="608901"/>
                  <a:pt x="6243637" y="420782"/>
                </a:cubicBezTo>
                <a:cubicBezTo>
                  <a:pt x="5691187" y="232663"/>
                  <a:pt x="4902994" y="-45942"/>
                  <a:pt x="4086225" y="6445"/>
                </a:cubicBezTo>
                <a:cubicBezTo>
                  <a:pt x="3269456" y="58832"/>
                  <a:pt x="2024062" y="399351"/>
                  <a:pt x="1343025" y="735107"/>
                </a:cubicBezTo>
                <a:cubicBezTo>
                  <a:pt x="661987" y="1070863"/>
                  <a:pt x="0" y="2020982"/>
                  <a:pt x="0" y="2020982"/>
                </a:cubicBezTo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/>
          <p:cNvSpPr/>
          <p:nvPr/>
        </p:nvSpPr>
        <p:spPr>
          <a:xfrm>
            <a:off x="12158766" y="1934551"/>
            <a:ext cx="900777" cy="16795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Rettangolo 40"/>
          <p:cNvSpPr/>
          <p:nvPr/>
        </p:nvSpPr>
        <p:spPr>
          <a:xfrm>
            <a:off x="-261257" y="3800263"/>
            <a:ext cx="13912251" cy="3057737"/>
          </a:xfrm>
          <a:prstGeom prst="rect">
            <a:avLst/>
          </a:prstGeom>
          <a:solidFill>
            <a:srgbClr val="A98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5" name="Rettangolo 154"/>
          <p:cNvSpPr/>
          <p:nvPr/>
        </p:nvSpPr>
        <p:spPr>
          <a:xfrm>
            <a:off x="10051568" y="2038261"/>
            <a:ext cx="1189933" cy="16442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2" name="Rettangolo 151"/>
          <p:cNvSpPr/>
          <p:nvPr/>
        </p:nvSpPr>
        <p:spPr>
          <a:xfrm>
            <a:off x="7876292" y="3242791"/>
            <a:ext cx="710006" cy="4509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7" name="Rettangolo 136"/>
          <p:cNvSpPr/>
          <p:nvPr/>
        </p:nvSpPr>
        <p:spPr>
          <a:xfrm>
            <a:off x="5396558" y="1980862"/>
            <a:ext cx="1196929" cy="1686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Rettangolo 35"/>
          <p:cNvSpPr/>
          <p:nvPr/>
        </p:nvSpPr>
        <p:spPr>
          <a:xfrm>
            <a:off x="3302694" y="1589588"/>
            <a:ext cx="697213" cy="2031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ttangolo 29"/>
          <p:cNvSpPr/>
          <p:nvPr/>
        </p:nvSpPr>
        <p:spPr>
          <a:xfrm>
            <a:off x="928580" y="3180584"/>
            <a:ext cx="808946" cy="511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4" name="Rettangolo 123"/>
          <p:cNvSpPr/>
          <p:nvPr/>
        </p:nvSpPr>
        <p:spPr>
          <a:xfrm>
            <a:off x="1817248" y="6260852"/>
            <a:ext cx="1321017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4" name="Rettangolo 113"/>
          <p:cNvSpPr/>
          <p:nvPr/>
        </p:nvSpPr>
        <p:spPr>
          <a:xfrm>
            <a:off x="8699936" y="6224256"/>
            <a:ext cx="1527970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6" name="Connettore 1 115"/>
          <p:cNvCxnSpPr/>
          <p:nvPr/>
        </p:nvCxnSpPr>
        <p:spPr>
          <a:xfrm rot="10800000">
            <a:off x="8694855" y="6440650"/>
            <a:ext cx="152796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ttore 1 116"/>
          <p:cNvCxnSpPr/>
          <p:nvPr/>
        </p:nvCxnSpPr>
        <p:spPr>
          <a:xfrm rot="10800000">
            <a:off x="8694855" y="6203580"/>
            <a:ext cx="152796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ttangolo 111"/>
          <p:cNvSpPr/>
          <p:nvPr/>
        </p:nvSpPr>
        <p:spPr>
          <a:xfrm>
            <a:off x="6537755" y="6224256"/>
            <a:ext cx="1220286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ttangolo 21"/>
          <p:cNvSpPr/>
          <p:nvPr/>
        </p:nvSpPr>
        <p:spPr>
          <a:xfrm rot="16200000">
            <a:off x="901308" y="5644681"/>
            <a:ext cx="885835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4" name="Rettangolo 73"/>
          <p:cNvSpPr/>
          <p:nvPr/>
        </p:nvSpPr>
        <p:spPr>
          <a:xfrm>
            <a:off x="4075782" y="6245593"/>
            <a:ext cx="1502611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78" name="Connettore 1 77"/>
          <p:cNvCxnSpPr/>
          <p:nvPr/>
        </p:nvCxnSpPr>
        <p:spPr>
          <a:xfrm rot="10800000">
            <a:off x="4077991" y="6455070"/>
            <a:ext cx="154884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ttore 1 78"/>
          <p:cNvCxnSpPr/>
          <p:nvPr/>
        </p:nvCxnSpPr>
        <p:spPr>
          <a:xfrm rot="10800000">
            <a:off x="4077991" y="6218000"/>
            <a:ext cx="154884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ttangolo 20"/>
          <p:cNvSpPr/>
          <p:nvPr/>
        </p:nvSpPr>
        <p:spPr>
          <a:xfrm>
            <a:off x="-355636" y="6263684"/>
            <a:ext cx="1199588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" name="Connettore 1 5"/>
          <p:cNvCxnSpPr/>
          <p:nvPr/>
        </p:nvCxnSpPr>
        <p:spPr>
          <a:xfrm flipV="1">
            <a:off x="-244515" y="3749222"/>
            <a:ext cx="12600000" cy="0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>
            <a:off x="603727" y="6121295"/>
            <a:ext cx="1471054" cy="489000"/>
          </a:xfrm>
          <a:prstGeom prst="rect">
            <a:avLst/>
          </a:prstGeom>
        </p:spPr>
      </p:pic>
      <p:grpSp>
        <p:nvGrpSpPr>
          <p:cNvPr id="65" name="Gruppo 64"/>
          <p:cNvGrpSpPr/>
          <p:nvPr/>
        </p:nvGrpSpPr>
        <p:grpSpPr>
          <a:xfrm>
            <a:off x="-355636" y="6239828"/>
            <a:ext cx="1208379" cy="237070"/>
            <a:chOff x="11768989" y="4982633"/>
            <a:chExt cx="1329769" cy="237070"/>
          </a:xfrm>
        </p:grpSpPr>
        <p:cxnSp>
          <p:nvCxnSpPr>
            <p:cNvPr id="12" name="Connettore 1 11"/>
            <p:cNvCxnSpPr/>
            <p:nvPr/>
          </p:nvCxnSpPr>
          <p:spPr>
            <a:xfrm>
              <a:off x="11768989" y="4982633"/>
              <a:ext cx="132976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>
              <a:off x="11768989" y="5219703"/>
              <a:ext cx="132976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Connettore 1 15"/>
          <p:cNvCxnSpPr/>
          <p:nvPr/>
        </p:nvCxnSpPr>
        <p:spPr>
          <a:xfrm rot="5400000">
            <a:off x="1018063" y="5736127"/>
            <a:ext cx="89433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 rot="5400000">
            <a:off x="780993" y="5736127"/>
            <a:ext cx="89433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1 18"/>
          <p:cNvCxnSpPr/>
          <p:nvPr/>
        </p:nvCxnSpPr>
        <p:spPr>
          <a:xfrm rot="10800000">
            <a:off x="1812099" y="6475863"/>
            <a:ext cx="133131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1 19"/>
          <p:cNvCxnSpPr/>
          <p:nvPr/>
        </p:nvCxnSpPr>
        <p:spPr>
          <a:xfrm rot="10800000">
            <a:off x="1812099" y="6238793"/>
            <a:ext cx="133131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magin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286" y="784244"/>
            <a:ext cx="3067756" cy="3067756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907" y="1964847"/>
            <a:ext cx="1730614" cy="1730614"/>
          </a:xfrm>
          <a:prstGeom prst="rect">
            <a:avLst/>
          </a:prstGeom>
        </p:spPr>
      </p:pic>
      <p:pic>
        <p:nvPicPr>
          <p:cNvPr id="32" name="Immagine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028" y="2580233"/>
            <a:ext cx="1168989" cy="1168989"/>
          </a:xfrm>
          <a:prstGeom prst="rect">
            <a:avLst/>
          </a:prstGeom>
        </p:spPr>
      </p:pic>
      <p:pic>
        <p:nvPicPr>
          <p:cNvPr id="35" name="Immagine 34"/>
          <p:cNvPicPr>
            <a:picLocks noChangeAspect="1"/>
          </p:cNvPicPr>
          <p:nvPr/>
        </p:nvPicPr>
        <p:blipFill>
          <a:blip r:embed="rId7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0640" y="871283"/>
            <a:ext cx="854175" cy="854175"/>
          </a:xfrm>
          <a:prstGeom prst="rect">
            <a:avLst/>
          </a:prstGeom>
        </p:spPr>
      </p:pic>
      <p:pic>
        <p:nvPicPr>
          <p:cNvPr id="40" name="Immagine 3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01" y="2565334"/>
            <a:ext cx="1184658" cy="1184658"/>
          </a:xfrm>
          <a:prstGeom prst="rect">
            <a:avLst/>
          </a:prstGeom>
        </p:spPr>
      </p:pic>
      <p:pic>
        <p:nvPicPr>
          <p:cNvPr id="48" name="Immagine 47"/>
          <p:cNvPicPr>
            <a:picLocks noChangeAspect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993" y="5118820"/>
            <a:ext cx="887623" cy="887623"/>
          </a:xfrm>
          <a:prstGeom prst="rect">
            <a:avLst/>
          </a:prstGeom>
        </p:spPr>
      </p:pic>
      <p:pic>
        <p:nvPicPr>
          <p:cNvPr id="51" name="Immagine 5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4729" y="1864173"/>
            <a:ext cx="1820480" cy="1820480"/>
          </a:xfrm>
          <a:prstGeom prst="rect">
            <a:avLst/>
          </a:prstGeom>
        </p:spPr>
      </p:pic>
      <p:sp>
        <p:nvSpPr>
          <p:cNvPr id="102" name="Rettangolo 101"/>
          <p:cNvSpPr/>
          <p:nvPr/>
        </p:nvSpPr>
        <p:spPr>
          <a:xfrm rot="16200000">
            <a:off x="5624060" y="5638348"/>
            <a:ext cx="885831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6" name="Connettore 1 55"/>
          <p:cNvCxnSpPr/>
          <p:nvPr/>
        </p:nvCxnSpPr>
        <p:spPr>
          <a:xfrm rot="5400000">
            <a:off x="5738345" y="5736126"/>
            <a:ext cx="8943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1 56"/>
          <p:cNvCxnSpPr/>
          <p:nvPr/>
        </p:nvCxnSpPr>
        <p:spPr>
          <a:xfrm rot="5400000">
            <a:off x="5501275" y="5736126"/>
            <a:ext cx="8943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Immagine 5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>
            <a:off x="2885061" y="6108595"/>
            <a:ext cx="1471054" cy="489000"/>
          </a:xfrm>
          <a:prstGeom prst="rect">
            <a:avLst/>
          </a:prstGeom>
        </p:spPr>
      </p:pic>
      <p:pic>
        <p:nvPicPr>
          <p:cNvPr id="70" name="Immagine 69"/>
          <p:cNvPicPr>
            <a:picLocks noChangeAspect="1"/>
          </p:cNvPicPr>
          <p:nvPr/>
        </p:nvPicPr>
        <p:blipFill>
          <a:blip r:embed="rId10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857" y="2723050"/>
            <a:ext cx="1134103" cy="1134103"/>
          </a:xfrm>
          <a:prstGeom prst="rect">
            <a:avLst/>
          </a:prstGeom>
        </p:spPr>
      </p:pic>
      <p:pic>
        <p:nvPicPr>
          <p:cNvPr id="72" name="Immagine 71"/>
          <p:cNvPicPr>
            <a:picLocks noChangeAspect="1"/>
          </p:cNvPicPr>
          <p:nvPr/>
        </p:nvPicPr>
        <p:blipFill>
          <a:blip r:embed="rId11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322" y="2445364"/>
            <a:ext cx="1373343" cy="1373343"/>
          </a:xfrm>
          <a:prstGeom prst="rect">
            <a:avLst/>
          </a:prstGeom>
        </p:spPr>
      </p:pic>
      <p:sp>
        <p:nvSpPr>
          <p:cNvPr id="101" name="Rettangolo 100"/>
          <p:cNvSpPr/>
          <p:nvPr/>
        </p:nvSpPr>
        <p:spPr>
          <a:xfrm rot="16200000">
            <a:off x="3199457" y="5638348"/>
            <a:ext cx="885830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1" name="Connettore 1 60"/>
          <p:cNvCxnSpPr/>
          <p:nvPr/>
        </p:nvCxnSpPr>
        <p:spPr>
          <a:xfrm rot="5400000">
            <a:off x="3311296" y="5736126"/>
            <a:ext cx="8943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ttore 1 61"/>
          <p:cNvCxnSpPr/>
          <p:nvPr/>
        </p:nvCxnSpPr>
        <p:spPr>
          <a:xfrm rot="5400000">
            <a:off x="3074226" y="5736126"/>
            <a:ext cx="8943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Immagine 7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>
            <a:off x="5336929" y="6091398"/>
            <a:ext cx="1471054" cy="489000"/>
          </a:xfrm>
          <a:prstGeom prst="rect">
            <a:avLst/>
          </a:prstGeom>
        </p:spPr>
      </p:pic>
      <p:cxnSp>
        <p:nvCxnSpPr>
          <p:cNvPr id="96" name="Connettore 1 95"/>
          <p:cNvCxnSpPr/>
          <p:nvPr/>
        </p:nvCxnSpPr>
        <p:spPr>
          <a:xfrm rot="10800000">
            <a:off x="6532675" y="6440650"/>
            <a:ext cx="12202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ttore 1 96"/>
          <p:cNvCxnSpPr/>
          <p:nvPr/>
        </p:nvCxnSpPr>
        <p:spPr>
          <a:xfrm rot="10800000">
            <a:off x="6532675" y="6203580"/>
            <a:ext cx="12202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ttangolo 104"/>
          <p:cNvSpPr/>
          <p:nvPr/>
        </p:nvSpPr>
        <p:spPr>
          <a:xfrm rot="16200000">
            <a:off x="7816608" y="5643707"/>
            <a:ext cx="873829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7" name="Connettore 1 106"/>
          <p:cNvCxnSpPr/>
          <p:nvPr/>
        </p:nvCxnSpPr>
        <p:spPr>
          <a:xfrm rot="5400000">
            <a:off x="7928988" y="5738564"/>
            <a:ext cx="88221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ttore 1 107"/>
          <p:cNvCxnSpPr/>
          <p:nvPr/>
        </p:nvCxnSpPr>
        <p:spPr>
          <a:xfrm rot="5400000">
            <a:off x="7691918" y="5738564"/>
            <a:ext cx="88221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ttangolo 102"/>
          <p:cNvSpPr/>
          <p:nvPr/>
        </p:nvSpPr>
        <p:spPr>
          <a:xfrm rot="16200000">
            <a:off x="10258055" y="5642862"/>
            <a:ext cx="873829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0" name="Connettore 1 109"/>
          <p:cNvCxnSpPr/>
          <p:nvPr/>
        </p:nvCxnSpPr>
        <p:spPr>
          <a:xfrm rot="5400000">
            <a:off x="10374108" y="5732575"/>
            <a:ext cx="88221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ttore 1 110"/>
          <p:cNvCxnSpPr/>
          <p:nvPr/>
        </p:nvCxnSpPr>
        <p:spPr>
          <a:xfrm rot="5400000">
            <a:off x="10137038" y="5732575"/>
            <a:ext cx="88221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Arco a tutto sesto 37"/>
          <p:cNvSpPr/>
          <p:nvPr/>
        </p:nvSpPr>
        <p:spPr>
          <a:xfrm rot="5400000">
            <a:off x="3334767" y="5407982"/>
            <a:ext cx="317495" cy="287867"/>
          </a:xfrm>
          <a:prstGeom prst="blockArc">
            <a:avLst>
              <a:gd name="adj1" fmla="val 10800000"/>
              <a:gd name="adj2" fmla="val 21593114"/>
              <a:gd name="adj3" fmla="val 49806"/>
            </a:avLst>
          </a:prstGeom>
          <a:solidFill>
            <a:srgbClr val="A98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18" name="Arco a tutto sesto 117"/>
          <p:cNvSpPr/>
          <p:nvPr/>
        </p:nvSpPr>
        <p:spPr>
          <a:xfrm rot="5400000">
            <a:off x="10391758" y="5399258"/>
            <a:ext cx="317495" cy="287867"/>
          </a:xfrm>
          <a:prstGeom prst="blockArc">
            <a:avLst>
              <a:gd name="adj1" fmla="val 10800000"/>
              <a:gd name="adj2" fmla="val 21593114"/>
              <a:gd name="adj3" fmla="val 49806"/>
            </a:avLst>
          </a:prstGeom>
          <a:solidFill>
            <a:srgbClr val="A98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20" name="Arco a tutto sesto 119"/>
          <p:cNvSpPr/>
          <p:nvPr/>
        </p:nvSpPr>
        <p:spPr>
          <a:xfrm rot="10800000">
            <a:off x="7225562" y="6035840"/>
            <a:ext cx="317495" cy="287867"/>
          </a:xfrm>
          <a:prstGeom prst="blockArc">
            <a:avLst>
              <a:gd name="adj1" fmla="val 10800000"/>
              <a:gd name="adj2" fmla="val 21593114"/>
              <a:gd name="adj3" fmla="val 49806"/>
            </a:avLst>
          </a:prstGeom>
          <a:solidFill>
            <a:srgbClr val="A98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121" name="Immagine 120"/>
          <p:cNvPicPr>
            <a:picLocks noChangeAspect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923" y="5121109"/>
            <a:ext cx="887623" cy="887623"/>
          </a:xfrm>
          <a:prstGeom prst="rect">
            <a:avLst/>
          </a:prstGeom>
        </p:spPr>
      </p:pic>
      <p:pic>
        <p:nvPicPr>
          <p:cNvPr id="122" name="Immagine 121"/>
          <p:cNvPicPr>
            <a:picLocks noChangeAspect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703" y="5099379"/>
            <a:ext cx="887623" cy="887623"/>
          </a:xfrm>
          <a:prstGeom prst="rect">
            <a:avLst/>
          </a:prstGeom>
        </p:spPr>
      </p:pic>
      <p:grpSp>
        <p:nvGrpSpPr>
          <p:cNvPr id="7" name="Gruppo 6"/>
          <p:cNvGrpSpPr/>
          <p:nvPr/>
        </p:nvGrpSpPr>
        <p:grpSpPr>
          <a:xfrm>
            <a:off x="893765" y="4103590"/>
            <a:ext cx="898146" cy="898146"/>
            <a:chOff x="1767966" y="1795470"/>
            <a:chExt cx="597650" cy="597650"/>
          </a:xfrm>
        </p:grpSpPr>
        <p:sp>
          <p:nvSpPr>
            <p:cNvPr id="4" name="Ovale 3"/>
            <p:cNvSpPr/>
            <p:nvPr/>
          </p:nvSpPr>
          <p:spPr>
            <a:xfrm>
              <a:off x="1792504" y="1820695"/>
              <a:ext cx="548574" cy="547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39" name="Immagine 3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7966" y="1795470"/>
              <a:ext cx="597650" cy="597650"/>
            </a:xfrm>
            <a:prstGeom prst="rect">
              <a:avLst/>
            </a:prstGeom>
          </p:spPr>
        </p:pic>
      </p:grpSp>
      <p:pic>
        <p:nvPicPr>
          <p:cNvPr id="3" name="Immagine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158" y="342315"/>
            <a:ext cx="1657337" cy="1657337"/>
          </a:xfrm>
          <a:prstGeom prst="rect">
            <a:avLst/>
          </a:prstGeom>
        </p:spPr>
      </p:pic>
      <p:pic>
        <p:nvPicPr>
          <p:cNvPr id="27" name="Immagine 2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558450" y="-53138"/>
            <a:ext cx="1537331" cy="1537331"/>
          </a:xfrm>
          <a:prstGeom prst="rect">
            <a:avLst/>
          </a:prstGeom>
        </p:spPr>
      </p:pic>
      <p:sp>
        <p:nvSpPr>
          <p:cNvPr id="125" name="Rettangolo 124"/>
          <p:cNvSpPr/>
          <p:nvPr/>
        </p:nvSpPr>
        <p:spPr>
          <a:xfrm>
            <a:off x="8329938" y="445277"/>
            <a:ext cx="756730" cy="6905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6" name="Rettangolo 125"/>
          <p:cNvSpPr/>
          <p:nvPr/>
        </p:nvSpPr>
        <p:spPr>
          <a:xfrm>
            <a:off x="7344724" y="473440"/>
            <a:ext cx="756730" cy="6905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7" name="Rettangolo 126"/>
          <p:cNvSpPr/>
          <p:nvPr/>
        </p:nvSpPr>
        <p:spPr>
          <a:xfrm>
            <a:off x="8458328" y="612236"/>
            <a:ext cx="756730" cy="6905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8" name="Rettangolo 127"/>
          <p:cNvSpPr/>
          <p:nvPr/>
        </p:nvSpPr>
        <p:spPr>
          <a:xfrm>
            <a:off x="7250123" y="593680"/>
            <a:ext cx="756730" cy="6905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62" name="Immagine 16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07" y="1369583"/>
            <a:ext cx="767749" cy="767749"/>
          </a:xfrm>
          <a:prstGeom prst="rect">
            <a:avLst/>
          </a:prstGeom>
        </p:spPr>
      </p:pic>
      <p:pic>
        <p:nvPicPr>
          <p:cNvPr id="163" name="Immagine 16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673" y="367315"/>
            <a:ext cx="767749" cy="767749"/>
          </a:xfrm>
          <a:prstGeom prst="rect">
            <a:avLst/>
          </a:prstGeom>
        </p:spPr>
      </p:pic>
      <p:pic>
        <p:nvPicPr>
          <p:cNvPr id="164" name="Immagine 163"/>
          <p:cNvPicPr>
            <a:picLocks noChangeAspect="1"/>
          </p:cNvPicPr>
          <p:nvPr/>
        </p:nvPicPr>
        <p:blipFill>
          <a:blip r:embed="rId7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6424" y="784244"/>
            <a:ext cx="992901" cy="992901"/>
          </a:xfrm>
          <a:prstGeom prst="rect">
            <a:avLst/>
          </a:prstGeom>
        </p:spPr>
      </p:pic>
      <p:pic>
        <p:nvPicPr>
          <p:cNvPr id="165" name="Immagine 164"/>
          <p:cNvPicPr>
            <a:picLocks noChangeAspect="1"/>
          </p:cNvPicPr>
          <p:nvPr/>
        </p:nvPicPr>
        <p:blipFill>
          <a:blip r:embed="rId7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3983" y="974652"/>
            <a:ext cx="854175" cy="854175"/>
          </a:xfrm>
          <a:prstGeom prst="rect">
            <a:avLst/>
          </a:prstGeom>
        </p:spPr>
      </p:pic>
      <p:sp>
        <p:nvSpPr>
          <p:cNvPr id="37" name="Nuvola 36"/>
          <p:cNvSpPr/>
          <p:nvPr/>
        </p:nvSpPr>
        <p:spPr>
          <a:xfrm>
            <a:off x="741794" y="333925"/>
            <a:ext cx="1949521" cy="1140198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8" name="Nuvola 167"/>
          <p:cNvSpPr/>
          <p:nvPr/>
        </p:nvSpPr>
        <p:spPr>
          <a:xfrm>
            <a:off x="3957529" y="367315"/>
            <a:ext cx="1510269" cy="883297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69" name="Gruppo 168"/>
          <p:cNvGrpSpPr/>
          <p:nvPr/>
        </p:nvGrpSpPr>
        <p:grpSpPr>
          <a:xfrm>
            <a:off x="3208355" y="4103590"/>
            <a:ext cx="898146" cy="898146"/>
            <a:chOff x="1767966" y="1795470"/>
            <a:chExt cx="597650" cy="597650"/>
          </a:xfrm>
        </p:grpSpPr>
        <p:sp>
          <p:nvSpPr>
            <p:cNvPr id="170" name="Ovale 169"/>
            <p:cNvSpPr/>
            <p:nvPr/>
          </p:nvSpPr>
          <p:spPr>
            <a:xfrm>
              <a:off x="1792504" y="1820695"/>
              <a:ext cx="548574" cy="547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71" name="Immagine 170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7966" y="1795470"/>
              <a:ext cx="597650" cy="597650"/>
            </a:xfrm>
            <a:prstGeom prst="rect">
              <a:avLst/>
            </a:prstGeom>
          </p:spPr>
        </p:pic>
      </p:grpSp>
      <p:pic>
        <p:nvPicPr>
          <p:cNvPr id="172" name="Immagine 17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912234" y="4092669"/>
            <a:ext cx="919990" cy="919990"/>
          </a:xfrm>
          <a:prstGeom prst="rect">
            <a:avLst/>
          </a:prstGeom>
        </p:spPr>
      </p:pic>
      <p:pic>
        <p:nvPicPr>
          <p:cNvPr id="174" name="Immagine 17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595260" y="4092668"/>
            <a:ext cx="919990" cy="919990"/>
          </a:xfrm>
          <a:prstGeom prst="rect">
            <a:avLst/>
          </a:prstGeom>
        </p:spPr>
      </p:pic>
      <p:grpSp>
        <p:nvGrpSpPr>
          <p:cNvPr id="175" name="Gruppo 174"/>
          <p:cNvGrpSpPr/>
          <p:nvPr/>
        </p:nvGrpSpPr>
        <p:grpSpPr>
          <a:xfrm>
            <a:off x="5638371" y="4103590"/>
            <a:ext cx="898146" cy="898146"/>
            <a:chOff x="1767966" y="1795470"/>
            <a:chExt cx="597650" cy="597650"/>
          </a:xfrm>
        </p:grpSpPr>
        <p:sp>
          <p:nvSpPr>
            <p:cNvPr id="176" name="Ovale 175"/>
            <p:cNvSpPr/>
            <p:nvPr/>
          </p:nvSpPr>
          <p:spPr>
            <a:xfrm>
              <a:off x="1792504" y="1820695"/>
              <a:ext cx="548574" cy="547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77" name="Immagine 176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7966" y="1795470"/>
              <a:ext cx="597650" cy="597650"/>
            </a:xfrm>
            <a:prstGeom prst="rect">
              <a:avLst/>
            </a:prstGeom>
          </p:spPr>
        </p:pic>
      </p:grpSp>
      <p:pic>
        <p:nvPicPr>
          <p:cNvPr id="178" name="Immagine 17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342250" y="4092669"/>
            <a:ext cx="919990" cy="919990"/>
          </a:xfrm>
          <a:prstGeom prst="rect">
            <a:avLst/>
          </a:prstGeom>
        </p:spPr>
      </p:pic>
      <p:grpSp>
        <p:nvGrpSpPr>
          <p:cNvPr id="180" name="Gruppo 179"/>
          <p:cNvGrpSpPr/>
          <p:nvPr/>
        </p:nvGrpSpPr>
        <p:grpSpPr>
          <a:xfrm>
            <a:off x="7809099" y="4103590"/>
            <a:ext cx="898146" cy="898146"/>
            <a:chOff x="1767966" y="1795470"/>
            <a:chExt cx="597650" cy="597650"/>
          </a:xfrm>
        </p:grpSpPr>
        <p:sp>
          <p:nvSpPr>
            <p:cNvPr id="181" name="Ovale 180"/>
            <p:cNvSpPr/>
            <p:nvPr/>
          </p:nvSpPr>
          <p:spPr>
            <a:xfrm>
              <a:off x="1792504" y="1820695"/>
              <a:ext cx="548574" cy="547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82" name="Immagine 181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7966" y="1795470"/>
              <a:ext cx="597650" cy="597650"/>
            </a:xfrm>
            <a:prstGeom prst="rect">
              <a:avLst/>
            </a:prstGeom>
          </p:spPr>
        </p:pic>
      </p:grpSp>
      <p:pic>
        <p:nvPicPr>
          <p:cNvPr id="183" name="Immagine 18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512978" y="4092668"/>
            <a:ext cx="919990" cy="919990"/>
          </a:xfrm>
          <a:prstGeom prst="rect">
            <a:avLst/>
          </a:prstGeom>
        </p:spPr>
      </p:pic>
      <p:grpSp>
        <p:nvGrpSpPr>
          <p:cNvPr id="185" name="Gruppo 184"/>
          <p:cNvGrpSpPr/>
          <p:nvPr/>
        </p:nvGrpSpPr>
        <p:grpSpPr>
          <a:xfrm>
            <a:off x="10260879" y="4103590"/>
            <a:ext cx="898146" cy="898146"/>
            <a:chOff x="1767966" y="1795470"/>
            <a:chExt cx="597650" cy="597650"/>
          </a:xfrm>
        </p:grpSpPr>
        <p:sp>
          <p:nvSpPr>
            <p:cNvPr id="186" name="Ovale 185"/>
            <p:cNvSpPr/>
            <p:nvPr/>
          </p:nvSpPr>
          <p:spPr>
            <a:xfrm>
              <a:off x="1792504" y="1820695"/>
              <a:ext cx="548574" cy="547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87" name="Immagine 186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7966" y="1795470"/>
              <a:ext cx="597650" cy="597650"/>
            </a:xfrm>
            <a:prstGeom prst="rect">
              <a:avLst/>
            </a:prstGeom>
          </p:spPr>
        </p:pic>
      </p:grpSp>
      <p:pic>
        <p:nvPicPr>
          <p:cNvPr id="195" name="Immagine 19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2298" y="1043831"/>
            <a:ext cx="2138696" cy="2836159"/>
          </a:xfrm>
          <a:prstGeom prst="rect">
            <a:avLst/>
          </a:prstGeom>
        </p:spPr>
      </p:pic>
      <p:pic>
        <p:nvPicPr>
          <p:cNvPr id="209" name="Immagine 20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982112" y="4092668"/>
            <a:ext cx="919990" cy="919990"/>
          </a:xfrm>
          <a:prstGeom prst="rect">
            <a:avLst/>
          </a:prstGeom>
        </p:spPr>
      </p:pic>
      <p:cxnSp>
        <p:nvCxnSpPr>
          <p:cNvPr id="210" name="Connettore 1 209"/>
          <p:cNvCxnSpPr/>
          <p:nvPr/>
        </p:nvCxnSpPr>
        <p:spPr>
          <a:xfrm rot="10800000">
            <a:off x="11159025" y="6455069"/>
            <a:ext cx="9419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Connettore 1 210"/>
          <p:cNvCxnSpPr/>
          <p:nvPr/>
        </p:nvCxnSpPr>
        <p:spPr>
          <a:xfrm rot="10800000">
            <a:off x="11159025" y="6217999"/>
            <a:ext cx="9419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ttangolo 211"/>
          <p:cNvSpPr/>
          <p:nvPr/>
        </p:nvSpPr>
        <p:spPr>
          <a:xfrm>
            <a:off x="11164155" y="6239203"/>
            <a:ext cx="941989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5" name="Gruppo 44"/>
          <p:cNvGrpSpPr/>
          <p:nvPr/>
        </p:nvGrpSpPr>
        <p:grpSpPr>
          <a:xfrm>
            <a:off x="12482022" y="5287799"/>
            <a:ext cx="237070" cy="884002"/>
            <a:chOff x="962547" y="3805523"/>
            <a:chExt cx="237070" cy="1106458"/>
          </a:xfrm>
        </p:grpSpPr>
        <p:sp>
          <p:nvSpPr>
            <p:cNvPr id="214" name="Rettangolo 213"/>
            <p:cNvSpPr/>
            <p:nvPr/>
          </p:nvSpPr>
          <p:spPr>
            <a:xfrm rot="16200000">
              <a:off x="532508" y="4269426"/>
              <a:ext cx="1093725" cy="191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15" name="Connettore 1 214"/>
            <p:cNvCxnSpPr/>
            <p:nvPr/>
          </p:nvCxnSpPr>
          <p:spPr>
            <a:xfrm rot="5400000">
              <a:off x="647506" y="4357634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ttore 1 215"/>
            <p:cNvCxnSpPr/>
            <p:nvPr/>
          </p:nvCxnSpPr>
          <p:spPr>
            <a:xfrm rot="5400000">
              <a:off x="410436" y="4357634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3" name="Immagine 2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>
            <a:off x="11846119" y="6102003"/>
            <a:ext cx="1471054" cy="489000"/>
          </a:xfrm>
          <a:prstGeom prst="rect">
            <a:avLst/>
          </a:prstGeom>
        </p:spPr>
      </p:pic>
      <p:sp>
        <p:nvSpPr>
          <p:cNvPr id="237" name="Figura a mano libera 236"/>
          <p:cNvSpPr/>
          <p:nvPr/>
        </p:nvSpPr>
        <p:spPr>
          <a:xfrm flipH="1">
            <a:off x="-8956032" y="1123537"/>
            <a:ext cx="9267888" cy="2575797"/>
          </a:xfrm>
          <a:custGeom>
            <a:avLst/>
            <a:gdLst>
              <a:gd name="connsiteX0" fmla="*/ 8086725 w 8086725"/>
              <a:gd name="connsiteY0" fmla="*/ 2006695 h 2020982"/>
              <a:gd name="connsiteX1" fmla="*/ 7400925 w 8086725"/>
              <a:gd name="connsiteY1" fmla="*/ 1135157 h 2020982"/>
              <a:gd name="connsiteX2" fmla="*/ 6243637 w 8086725"/>
              <a:gd name="connsiteY2" fmla="*/ 420782 h 2020982"/>
              <a:gd name="connsiteX3" fmla="*/ 4086225 w 8086725"/>
              <a:gd name="connsiteY3" fmla="*/ 6445 h 2020982"/>
              <a:gd name="connsiteX4" fmla="*/ 1343025 w 8086725"/>
              <a:gd name="connsiteY4" fmla="*/ 735107 h 2020982"/>
              <a:gd name="connsiteX5" fmla="*/ 0 w 8086725"/>
              <a:gd name="connsiteY5" fmla="*/ 2020982 h 20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86725" h="2020982">
                <a:moveTo>
                  <a:pt x="8086725" y="2006695"/>
                </a:moveTo>
                <a:cubicBezTo>
                  <a:pt x="7897415" y="1703085"/>
                  <a:pt x="7708106" y="1399476"/>
                  <a:pt x="7400925" y="1135157"/>
                </a:cubicBezTo>
                <a:cubicBezTo>
                  <a:pt x="7093744" y="870838"/>
                  <a:pt x="6796087" y="608901"/>
                  <a:pt x="6243637" y="420782"/>
                </a:cubicBezTo>
                <a:cubicBezTo>
                  <a:pt x="5691187" y="232663"/>
                  <a:pt x="4902994" y="-45942"/>
                  <a:pt x="4086225" y="6445"/>
                </a:cubicBezTo>
                <a:cubicBezTo>
                  <a:pt x="3269456" y="58832"/>
                  <a:pt x="2024062" y="399351"/>
                  <a:pt x="1343025" y="735107"/>
                </a:cubicBezTo>
                <a:cubicBezTo>
                  <a:pt x="661987" y="1070863"/>
                  <a:pt x="0" y="2020982"/>
                  <a:pt x="0" y="2020982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8" name="Rettangolo 237"/>
          <p:cNvSpPr/>
          <p:nvPr/>
        </p:nvSpPr>
        <p:spPr>
          <a:xfrm>
            <a:off x="7370263" y="949201"/>
            <a:ext cx="756730" cy="951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9" name="Rettangolo 238"/>
          <p:cNvSpPr/>
          <p:nvPr/>
        </p:nvSpPr>
        <p:spPr>
          <a:xfrm>
            <a:off x="7361297" y="664571"/>
            <a:ext cx="756730" cy="951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0" name="Rettangolo 239"/>
          <p:cNvSpPr/>
          <p:nvPr/>
        </p:nvSpPr>
        <p:spPr>
          <a:xfrm>
            <a:off x="8015768" y="645506"/>
            <a:ext cx="756730" cy="951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1" name="Rettangolo 240"/>
          <p:cNvSpPr/>
          <p:nvPr/>
        </p:nvSpPr>
        <p:spPr>
          <a:xfrm>
            <a:off x="8329387" y="916887"/>
            <a:ext cx="756730" cy="951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9" name="Immagine 12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182095" y="458744"/>
            <a:ext cx="786104" cy="786104"/>
          </a:xfrm>
          <a:prstGeom prst="rect">
            <a:avLst/>
          </a:prstGeom>
        </p:spPr>
      </p:pic>
      <p:pic>
        <p:nvPicPr>
          <p:cNvPr id="132" name="Immagine 13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7451181" y="458744"/>
            <a:ext cx="786104" cy="786104"/>
          </a:xfrm>
          <a:prstGeom prst="rect">
            <a:avLst/>
          </a:prstGeom>
        </p:spPr>
      </p:pic>
      <p:sp>
        <p:nvSpPr>
          <p:cNvPr id="119" name="Nuvola 118"/>
          <p:cNvSpPr/>
          <p:nvPr/>
        </p:nvSpPr>
        <p:spPr>
          <a:xfrm>
            <a:off x="10863865" y="294967"/>
            <a:ext cx="982254" cy="574482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3" name="Nuvola 122"/>
          <p:cNvSpPr/>
          <p:nvPr/>
        </p:nvSpPr>
        <p:spPr>
          <a:xfrm>
            <a:off x="6213698" y="1074457"/>
            <a:ext cx="1058187" cy="618892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0" name="Immagine 12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022" y="1787894"/>
            <a:ext cx="469934" cy="469934"/>
          </a:xfrm>
          <a:prstGeom prst="rect">
            <a:avLst/>
          </a:prstGeom>
        </p:spPr>
      </p:pic>
      <p:pic>
        <p:nvPicPr>
          <p:cNvPr id="131" name="Immagine 130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 rot="16200000">
            <a:off x="1097694" y="4895623"/>
            <a:ext cx="504000" cy="468000"/>
          </a:xfrm>
          <a:prstGeom prst="rect">
            <a:avLst/>
          </a:prstGeom>
        </p:spPr>
      </p:pic>
      <p:pic>
        <p:nvPicPr>
          <p:cNvPr id="135" name="Immagine 134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 rot="5400000">
            <a:off x="1100115" y="3743613"/>
            <a:ext cx="504000" cy="468000"/>
          </a:xfrm>
          <a:prstGeom prst="rect">
            <a:avLst/>
          </a:prstGeom>
        </p:spPr>
      </p:pic>
      <p:pic>
        <p:nvPicPr>
          <p:cNvPr id="136" name="Immagine 135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 rot="16200000">
            <a:off x="3399739" y="4891845"/>
            <a:ext cx="504000" cy="468000"/>
          </a:xfrm>
          <a:prstGeom prst="rect">
            <a:avLst/>
          </a:prstGeom>
        </p:spPr>
      </p:pic>
      <p:pic>
        <p:nvPicPr>
          <p:cNvPr id="138" name="Immagine 137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 rot="5400000">
            <a:off x="3402160" y="3739835"/>
            <a:ext cx="504000" cy="468000"/>
          </a:xfrm>
          <a:prstGeom prst="rect">
            <a:avLst/>
          </a:prstGeom>
        </p:spPr>
      </p:pic>
      <p:pic>
        <p:nvPicPr>
          <p:cNvPr id="139" name="Immagine 138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 rot="16200000">
            <a:off x="5828507" y="4890567"/>
            <a:ext cx="504000" cy="468000"/>
          </a:xfrm>
          <a:prstGeom prst="rect">
            <a:avLst/>
          </a:prstGeom>
        </p:spPr>
      </p:pic>
      <p:pic>
        <p:nvPicPr>
          <p:cNvPr id="140" name="Immagine 139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 rot="5400000">
            <a:off x="5830928" y="3738557"/>
            <a:ext cx="504000" cy="468000"/>
          </a:xfrm>
          <a:prstGeom prst="rect">
            <a:avLst/>
          </a:prstGeom>
        </p:spPr>
      </p:pic>
      <p:pic>
        <p:nvPicPr>
          <p:cNvPr id="141" name="Immagine 140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 rot="16200000">
            <a:off x="8012407" y="4895316"/>
            <a:ext cx="504000" cy="468000"/>
          </a:xfrm>
          <a:prstGeom prst="rect">
            <a:avLst/>
          </a:prstGeom>
        </p:spPr>
      </p:pic>
      <p:pic>
        <p:nvPicPr>
          <p:cNvPr id="142" name="Immagine 141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 rot="5400000">
            <a:off x="8014828" y="3743306"/>
            <a:ext cx="504000" cy="468000"/>
          </a:xfrm>
          <a:prstGeom prst="rect">
            <a:avLst/>
          </a:prstGeom>
        </p:spPr>
      </p:pic>
      <p:pic>
        <p:nvPicPr>
          <p:cNvPr id="143" name="Immagine 142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 rot="16200000">
            <a:off x="10450898" y="4902118"/>
            <a:ext cx="504000" cy="468000"/>
          </a:xfrm>
          <a:prstGeom prst="rect">
            <a:avLst/>
          </a:prstGeom>
        </p:spPr>
      </p:pic>
      <p:pic>
        <p:nvPicPr>
          <p:cNvPr id="144" name="Immagine 143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 rot="5400000">
            <a:off x="10453319" y="3750108"/>
            <a:ext cx="504000" cy="468000"/>
          </a:xfrm>
          <a:prstGeom prst="rect">
            <a:avLst/>
          </a:prstGeom>
        </p:spPr>
      </p:pic>
      <p:pic>
        <p:nvPicPr>
          <p:cNvPr id="85" name="Immagine 8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>
            <a:off x="9959442" y="6090366"/>
            <a:ext cx="1471054" cy="489000"/>
          </a:xfrm>
          <a:prstGeom prst="rect">
            <a:avLst/>
          </a:prstGeom>
        </p:spPr>
      </p:pic>
      <p:pic>
        <p:nvPicPr>
          <p:cNvPr id="84" name="Immagine 8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>
            <a:off x="7490158" y="6090366"/>
            <a:ext cx="1471054" cy="489000"/>
          </a:xfrm>
          <a:prstGeom prst="rect">
            <a:avLst/>
          </a:prstGeom>
        </p:spPr>
      </p:pic>
      <p:sp>
        <p:nvSpPr>
          <p:cNvPr id="133" name="Rettangolo 132"/>
          <p:cNvSpPr/>
          <p:nvPr/>
        </p:nvSpPr>
        <p:spPr>
          <a:xfrm>
            <a:off x="-21630" y="-3630"/>
            <a:ext cx="12213630" cy="6861630"/>
          </a:xfrm>
          <a:prstGeom prst="rect">
            <a:avLst/>
          </a:prstGeom>
          <a:solidFill>
            <a:schemeClr val="bg1">
              <a:lumMod val="50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4" name="Rettangolo arrotondato 133"/>
          <p:cNvSpPr/>
          <p:nvPr/>
        </p:nvSpPr>
        <p:spPr>
          <a:xfrm>
            <a:off x="1983778" y="1156673"/>
            <a:ext cx="8309418" cy="4697519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5" name="Ovale 144"/>
          <p:cNvSpPr/>
          <p:nvPr/>
        </p:nvSpPr>
        <p:spPr>
          <a:xfrm>
            <a:off x="2200606" y="1360392"/>
            <a:ext cx="1190445" cy="1148317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7000" b="1" dirty="0">
                <a:solidFill>
                  <a:srgbClr val="92D050"/>
                </a:solidFill>
              </a:rPr>
              <a:t>2</a:t>
            </a:r>
          </a:p>
        </p:txBody>
      </p:sp>
      <p:grpSp>
        <p:nvGrpSpPr>
          <p:cNvPr id="146" name="Gruppo 145"/>
          <p:cNvGrpSpPr/>
          <p:nvPr/>
        </p:nvGrpSpPr>
        <p:grpSpPr>
          <a:xfrm>
            <a:off x="4302298" y="2290897"/>
            <a:ext cx="3614569" cy="3402651"/>
            <a:chOff x="1725045" y="1951380"/>
            <a:chExt cx="3040743" cy="2862468"/>
          </a:xfrm>
        </p:grpSpPr>
        <p:pic>
          <p:nvPicPr>
            <p:cNvPr id="147" name="Immagine 146"/>
            <p:cNvPicPr>
              <a:picLocks noChangeAspect="1"/>
            </p:cNvPicPr>
            <p:nvPr/>
          </p:nvPicPr>
          <p:blipFill rotWithShape="1"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1932"/>
            <a:stretch/>
          </p:blipFill>
          <p:spPr>
            <a:xfrm>
              <a:off x="2351175" y="2531161"/>
              <a:ext cx="1918202" cy="1497495"/>
            </a:xfrm>
            <a:prstGeom prst="rect">
              <a:avLst/>
            </a:prstGeom>
          </p:spPr>
        </p:pic>
        <p:sp>
          <p:nvSpPr>
            <p:cNvPr id="148" name="Anello 147"/>
            <p:cNvSpPr/>
            <p:nvPr/>
          </p:nvSpPr>
          <p:spPr>
            <a:xfrm>
              <a:off x="1966297" y="2146848"/>
              <a:ext cx="2599646" cy="2471532"/>
            </a:xfrm>
            <a:prstGeom prst="donut">
              <a:avLst>
                <a:gd name="adj" fmla="val 35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pic>
          <p:nvPicPr>
            <p:cNvPr id="149" name="Immagine 148"/>
            <p:cNvPicPr>
              <a:picLocks noChangeAspect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043"/>
            <a:stretch/>
          </p:blipFill>
          <p:spPr>
            <a:xfrm>
              <a:off x="4201908" y="3144399"/>
              <a:ext cx="563880" cy="49033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50" name="Immagine 149"/>
            <p:cNvPicPr>
              <a:picLocks noChangeAspect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043"/>
            <a:stretch/>
          </p:blipFill>
          <p:spPr>
            <a:xfrm>
              <a:off x="3028336" y="1951380"/>
              <a:ext cx="563880" cy="49033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51" name="Immagine 150"/>
            <p:cNvPicPr>
              <a:picLocks noChangeAspect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043"/>
            <a:stretch/>
          </p:blipFill>
          <p:spPr>
            <a:xfrm>
              <a:off x="1725045" y="3144399"/>
              <a:ext cx="563880" cy="49033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53" name="Immagine 152"/>
            <p:cNvPicPr>
              <a:picLocks noChangeAspect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043"/>
            <a:stretch/>
          </p:blipFill>
          <p:spPr>
            <a:xfrm>
              <a:off x="3028336" y="4323518"/>
              <a:ext cx="563880" cy="490330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154" name="CasellaDiTesto 153"/>
          <p:cNvSpPr txBox="1"/>
          <p:nvPr/>
        </p:nvSpPr>
        <p:spPr>
          <a:xfrm>
            <a:off x="3548322" y="1456058"/>
            <a:ext cx="64372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 smtClean="0">
                <a:solidFill>
                  <a:srgbClr val="92D050"/>
                </a:solidFill>
              </a:rPr>
              <a:t>Real-time data </a:t>
            </a:r>
            <a:r>
              <a:rPr lang="it-IT" sz="4000" b="1" dirty="0" err="1" smtClean="0">
                <a:solidFill>
                  <a:srgbClr val="92D050"/>
                </a:solidFill>
              </a:rPr>
              <a:t>collection</a:t>
            </a:r>
            <a:endParaRPr lang="it-IT" sz="40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9258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 animBg="1"/>
      <p:bldP spid="145" grpId="0" animBg="1"/>
      <p:bldP spid="15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6" name="Oggetto 24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4" name="Diapositiva think-cell" r:id="rId5" imgW="270" imgH="270" progId="TCLayout.ActiveDocument.1">
                  <p:embed/>
                </p:oleObj>
              </mc:Choice>
              <mc:Fallback>
                <p:oleObj name="Diapositiva think-cell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4" name="Rettangolo 233"/>
          <p:cNvSpPr/>
          <p:nvPr/>
        </p:nvSpPr>
        <p:spPr>
          <a:xfrm>
            <a:off x="-261257" y="3800263"/>
            <a:ext cx="13912251" cy="3057737"/>
          </a:xfrm>
          <a:prstGeom prst="rect">
            <a:avLst/>
          </a:prstGeom>
          <a:solidFill>
            <a:srgbClr val="A98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0" name="Rettangolo 239"/>
          <p:cNvSpPr/>
          <p:nvPr/>
        </p:nvSpPr>
        <p:spPr>
          <a:xfrm>
            <a:off x="-11738" y="-2125"/>
            <a:ext cx="12203738" cy="36898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4" name="Trapezio 203"/>
          <p:cNvSpPr/>
          <p:nvPr/>
        </p:nvSpPr>
        <p:spPr>
          <a:xfrm>
            <a:off x="10164465" y="1001331"/>
            <a:ext cx="189936" cy="836139"/>
          </a:xfrm>
          <a:prstGeom prst="trapezoi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3" name="Figura a mano libera 232"/>
          <p:cNvSpPr/>
          <p:nvPr/>
        </p:nvSpPr>
        <p:spPr>
          <a:xfrm>
            <a:off x="8482788" y="1661865"/>
            <a:ext cx="8086725" cy="2020982"/>
          </a:xfrm>
          <a:custGeom>
            <a:avLst/>
            <a:gdLst>
              <a:gd name="connsiteX0" fmla="*/ 8086725 w 8086725"/>
              <a:gd name="connsiteY0" fmla="*/ 2006695 h 2020982"/>
              <a:gd name="connsiteX1" fmla="*/ 7400925 w 8086725"/>
              <a:gd name="connsiteY1" fmla="*/ 1135157 h 2020982"/>
              <a:gd name="connsiteX2" fmla="*/ 6243637 w 8086725"/>
              <a:gd name="connsiteY2" fmla="*/ 420782 h 2020982"/>
              <a:gd name="connsiteX3" fmla="*/ 4086225 w 8086725"/>
              <a:gd name="connsiteY3" fmla="*/ 6445 h 2020982"/>
              <a:gd name="connsiteX4" fmla="*/ 1343025 w 8086725"/>
              <a:gd name="connsiteY4" fmla="*/ 735107 h 2020982"/>
              <a:gd name="connsiteX5" fmla="*/ 0 w 8086725"/>
              <a:gd name="connsiteY5" fmla="*/ 2020982 h 20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86725" h="2020982">
                <a:moveTo>
                  <a:pt x="8086725" y="2006695"/>
                </a:moveTo>
                <a:cubicBezTo>
                  <a:pt x="7897415" y="1703085"/>
                  <a:pt x="7708106" y="1399476"/>
                  <a:pt x="7400925" y="1135157"/>
                </a:cubicBezTo>
                <a:cubicBezTo>
                  <a:pt x="7093744" y="870838"/>
                  <a:pt x="6796087" y="608901"/>
                  <a:pt x="6243637" y="420782"/>
                </a:cubicBezTo>
                <a:cubicBezTo>
                  <a:pt x="5691187" y="232663"/>
                  <a:pt x="4902994" y="-45942"/>
                  <a:pt x="4086225" y="6445"/>
                </a:cubicBezTo>
                <a:cubicBezTo>
                  <a:pt x="3269456" y="58832"/>
                  <a:pt x="2024062" y="399351"/>
                  <a:pt x="1343025" y="735107"/>
                </a:cubicBezTo>
                <a:cubicBezTo>
                  <a:pt x="661987" y="1070863"/>
                  <a:pt x="0" y="2020982"/>
                  <a:pt x="0" y="2020982"/>
                </a:cubicBezTo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0" name="Figura a mano libera 189"/>
          <p:cNvSpPr/>
          <p:nvPr/>
        </p:nvSpPr>
        <p:spPr>
          <a:xfrm>
            <a:off x="4273286" y="1645914"/>
            <a:ext cx="8808369" cy="2020982"/>
          </a:xfrm>
          <a:custGeom>
            <a:avLst/>
            <a:gdLst>
              <a:gd name="connsiteX0" fmla="*/ 8086725 w 8086725"/>
              <a:gd name="connsiteY0" fmla="*/ 2006695 h 2020982"/>
              <a:gd name="connsiteX1" fmla="*/ 7400925 w 8086725"/>
              <a:gd name="connsiteY1" fmla="*/ 1135157 h 2020982"/>
              <a:gd name="connsiteX2" fmla="*/ 6243637 w 8086725"/>
              <a:gd name="connsiteY2" fmla="*/ 420782 h 2020982"/>
              <a:gd name="connsiteX3" fmla="*/ 4086225 w 8086725"/>
              <a:gd name="connsiteY3" fmla="*/ 6445 h 2020982"/>
              <a:gd name="connsiteX4" fmla="*/ 1343025 w 8086725"/>
              <a:gd name="connsiteY4" fmla="*/ 735107 h 2020982"/>
              <a:gd name="connsiteX5" fmla="*/ 0 w 8086725"/>
              <a:gd name="connsiteY5" fmla="*/ 2020982 h 20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86725" h="2020982">
                <a:moveTo>
                  <a:pt x="8086725" y="2006695"/>
                </a:moveTo>
                <a:cubicBezTo>
                  <a:pt x="7897415" y="1703085"/>
                  <a:pt x="7708106" y="1399476"/>
                  <a:pt x="7400925" y="1135157"/>
                </a:cubicBezTo>
                <a:cubicBezTo>
                  <a:pt x="7093744" y="870838"/>
                  <a:pt x="6796087" y="608901"/>
                  <a:pt x="6243637" y="420782"/>
                </a:cubicBezTo>
                <a:cubicBezTo>
                  <a:pt x="5691187" y="232663"/>
                  <a:pt x="4902994" y="-45942"/>
                  <a:pt x="4086225" y="6445"/>
                </a:cubicBezTo>
                <a:cubicBezTo>
                  <a:pt x="3269456" y="58832"/>
                  <a:pt x="2024062" y="399351"/>
                  <a:pt x="1343025" y="735107"/>
                </a:cubicBezTo>
                <a:cubicBezTo>
                  <a:pt x="661987" y="1070863"/>
                  <a:pt x="0" y="2020982"/>
                  <a:pt x="0" y="2020982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" name="Connettore 1 5"/>
          <p:cNvCxnSpPr/>
          <p:nvPr/>
        </p:nvCxnSpPr>
        <p:spPr>
          <a:xfrm flipV="1">
            <a:off x="-24449353" y="3749222"/>
            <a:ext cx="36641353" cy="2368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ttangolo arrotondato 42"/>
          <p:cNvSpPr/>
          <p:nvPr/>
        </p:nvSpPr>
        <p:spPr>
          <a:xfrm>
            <a:off x="1963698" y="1156382"/>
            <a:ext cx="8309418" cy="4697519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0" name="Freccia sinistra 249"/>
          <p:cNvSpPr/>
          <p:nvPr/>
        </p:nvSpPr>
        <p:spPr>
          <a:xfrm rot="10800000">
            <a:off x="3938356" y="3126333"/>
            <a:ext cx="1117799" cy="926269"/>
          </a:xfrm>
          <a:prstGeom prst="lef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2" name="Rettangolo 251"/>
          <p:cNvSpPr/>
          <p:nvPr/>
        </p:nvSpPr>
        <p:spPr>
          <a:xfrm>
            <a:off x="6856244" y="2573138"/>
            <a:ext cx="1674647" cy="19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1" name="Rettangolo 250"/>
          <p:cNvSpPr/>
          <p:nvPr/>
        </p:nvSpPr>
        <p:spPr>
          <a:xfrm>
            <a:off x="3482135" y="2580233"/>
            <a:ext cx="1674647" cy="1988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0" name="Figura a mano libera 159"/>
          <p:cNvSpPr/>
          <p:nvPr/>
        </p:nvSpPr>
        <p:spPr>
          <a:xfrm>
            <a:off x="-7370094" y="1678061"/>
            <a:ext cx="8808369" cy="2020982"/>
          </a:xfrm>
          <a:custGeom>
            <a:avLst/>
            <a:gdLst>
              <a:gd name="connsiteX0" fmla="*/ 8086725 w 8086725"/>
              <a:gd name="connsiteY0" fmla="*/ 2006695 h 2020982"/>
              <a:gd name="connsiteX1" fmla="*/ 7400925 w 8086725"/>
              <a:gd name="connsiteY1" fmla="*/ 1135157 h 2020982"/>
              <a:gd name="connsiteX2" fmla="*/ 6243637 w 8086725"/>
              <a:gd name="connsiteY2" fmla="*/ 420782 h 2020982"/>
              <a:gd name="connsiteX3" fmla="*/ 4086225 w 8086725"/>
              <a:gd name="connsiteY3" fmla="*/ 6445 h 2020982"/>
              <a:gd name="connsiteX4" fmla="*/ 1343025 w 8086725"/>
              <a:gd name="connsiteY4" fmla="*/ 735107 h 2020982"/>
              <a:gd name="connsiteX5" fmla="*/ 0 w 8086725"/>
              <a:gd name="connsiteY5" fmla="*/ 2020982 h 20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86725" h="2020982">
                <a:moveTo>
                  <a:pt x="8086725" y="2006695"/>
                </a:moveTo>
                <a:cubicBezTo>
                  <a:pt x="7897415" y="1703085"/>
                  <a:pt x="7708106" y="1399476"/>
                  <a:pt x="7400925" y="1135157"/>
                </a:cubicBezTo>
                <a:cubicBezTo>
                  <a:pt x="7093744" y="870838"/>
                  <a:pt x="6796087" y="608901"/>
                  <a:pt x="6243637" y="420782"/>
                </a:cubicBezTo>
                <a:cubicBezTo>
                  <a:pt x="5691187" y="232663"/>
                  <a:pt x="4902994" y="-45942"/>
                  <a:pt x="4086225" y="6445"/>
                </a:cubicBezTo>
                <a:cubicBezTo>
                  <a:pt x="3269456" y="58832"/>
                  <a:pt x="2024062" y="399351"/>
                  <a:pt x="1343025" y="735107"/>
                </a:cubicBezTo>
                <a:cubicBezTo>
                  <a:pt x="661987" y="1070863"/>
                  <a:pt x="0" y="2020982"/>
                  <a:pt x="0" y="2020982"/>
                </a:cubicBezTo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9" name="Rettangolo 238"/>
          <p:cNvSpPr/>
          <p:nvPr/>
        </p:nvSpPr>
        <p:spPr>
          <a:xfrm>
            <a:off x="1050894" y="1627882"/>
            <a:ext cx="764176" cy="19316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6" name="Rettangolo 225"/>
          <p:cNvSpPr/>
          <p:nvPr/>
        </p:nvSpPr>
        <p:spPr>
          <a:xfrm>
            <a:off x="10656999" y="2381109"/>
            <a:ext cx="927000" cy="12330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/>
          <p:cNvSpPr/>
          <p:nvPr/>
        </p:nvSpPr>
        <p:spPr>
          <a:xfrm>
            <a:off x="-44572" y="1934551"/>
            <a:ext cx="900777" cy="16795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22" name="Gruppo 221"/>
          <p:cNvGrpSpPr/>
          <p:nvPr/>
        </p:nvGrpSpPr>
        <p:grpSpPr>
          <a:xfrm>
            <a:off x="10995930" y="3801769"/>
            <a:ext cx="237070" cy="2357350"/>
            <a:chOff x="962547" y="3805523"/>
            <a:chExt cx="237070" cy="1106458"/>
          </a:xfrm>
        </p:grpSpPr>
        <p:sp>
          <p:nvSpPr>
            <p:cNvPr id="223" name="Rettangolo 222"/>
            <p:cNvSpPr/>
            <p:nvPr/>
          </p:nvSpPr>
          <p:spPr>
            <a:xfrm rot="16200000">
              <a:off x="532508" y="4269426"/>
              <a:ext cx="1093725" cy="191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24" name="Connettore 1 223"/>
            <p:cNvCxnSpPr/>
            <p:nvPr/>
          </p:nvCxnSpPr>
          <p:spPr>
            <a:xfrm rot="5400000">
              <a:off x="647506" y="4357634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ttore 1 224"/>
            <p:cNvCxnSpPr/>
            <p:nvPr/>
          </p:nvCxnSpPr>
          <p:spPr>
            <a:xfrm rot="5400000">
              <a:off x="410436" y="4357634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5" name="Rettangolo 154"/>
          <p:cNvSpPr/>
          <p:nvPr/>
        </p:nvSpPr>
        <p:spPr>
          <a:xfrm>
            <a:off x="-2151770" y="2038261"/>
            <a:ext cx="1189933" cy="16442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2" name="Rettangolo 151"/>
          <p:cNvSpPr/>
          <p:nvPr/>
        </p:nvSpPr>
        <p:spPr>
          <a:xfrm>
            <a:off x="-4327046" y="3242791"/>
            <a:ext cx="710006" cy="4509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7" name="Rettangolo 136"/>
          <p:cNvSpPr/>
          <p:nvPr/>
        </p:nvSpPr>
        <p:spPr>
          <a:xfrm>
            <a:off x="-6806780" y="1980862"/>
            <a:ext cx="1196929" cy="1686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Rettangolo 35"/>
          <p:cNvSpPr/>
          <p:nvPr/>
        </p:nvSpPr>
        <p:spPr>
          <a:xfrm>
            <a:off x="-8900644" y="1589588"/>
            <a:ext cx="697213" cy="2031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8" name="Rettangolo 147"/>
          <p:cNvSpPr/>
          <p:nvPr/>
        </p:nvSpPr>
        <p:spPr>
          <a:xfrm>
            <a:off x="-21054511" y="1125457"/>
            <a:ext cx="913047" cy="1983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5" name="Immagine 13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31851" y="999107"/>
            <a:ext cx="2243685" cy="2243685"/>
          </a:xfrm>
          <a:prstGeom prst="rect">
            <a:avLst/>
          </a:prstGeom>
        </p:spPr>
      </p:pic>
      <p:sp>
        <p:nvSpPr>
          <p:cNvPr id="30" name="Rettangolo 29"/>
          <p:cNvSpPr/>
          <p:nvPr/>
        </p:nvSpPr>
        <p:spPr>
          <a:xfrm>
            <a:off x="-11274758" y="3180584"/>
            <a:ext cx="808946" cy="511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1" name="Figura a mano libera 140"/>
          <p:cNvSpPr/>
          <p:nvPr/>
        </p:nvSpPr>
        <p:spPr>
          <a:xfrm flipH="1">
            <a:off x="-21177515" y="1123537"/>
            <a:ext cx="9267888" cy="2575797"/>
          </a:xfrm>
          <a:custGeom>
            <a:avLst/>
            <a:gdLst>
              <a:gd name="connsiteX0" fmla="*/ 8086725 w 8086725"/>
              <a:gd name="connsiteY0" fmla="*/ 2006695 h 2020982"/>
              <a:gd name="connsiteX1" fmla="*/ 7400925 w 8086725"/>
              <a:gd name="connsiteY1" fmla="*/ 1135157 h 2020982"/>
              <a:gd name="connsiteX2" fmla="*/ 6243637 w 8086725"/>
              <a:gd name="connsiteY2" fmla="*/ 420782 h 2020982"/>
              <a:gd name="connsiteX3" fmla="*/ 4086225 w 8086725"/>
              <a:gd name="connsiteY3" fmla="*/ 6445 h 2020982"/>
              <a:gd name="connsiteX4" fmla="*/ 1343025 w 8086725"/>
              <a:gd name="connsiteY4" fmla="*/ 735107 h 2020982"/>
              <a:gd name="connsiteX5" fmla="*/ 0 w 8086725"/>
              <a:gd name="connsiteY5" fmla="*/ 2020982 h 20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86725" h="2020982">
                <a:moveTo>
                  <a:pt x="8086725" y="2006695"/>
                </a:moveTo>
                <a:cubicBezTo>
                  <a:pt x="7897415" y="1703085"/>
                  <a:pt x="7708106" y="1399476"/>
                  <a:pt x="7400925" y="1135157"/>
                </a:cubicBezTo>
                <a:cubicBezTo>
                  <a:pt x="7093744" y="870838"/>
                  <a:pt x="6796087" y="608901"/>
                  <a:pt x="6243637" y="420782"/>
                </a:cubicBezTo>
                <a:cubicBezTo>
                  <a:pt x="5691187" y="232663"/>
                  <a:pt x="4902994" y="-45942"/>
                  <a:pt x="4086225" y="6445"/>
                </a:cubicBezTo>
                <a:cubicBezTo>
                  <a:pt x="3269456" y="58832"/>
                  <a:pt x="2024062" y="399351"/>
                  <a:pt x="1343025" y="735107"/>
                </a:cubicBezTo>
                <a:cubicBezTo>
                  <a:pt x="661987" y="1070863"/>
                  <a:pt x="0" y="2020982"/>
                  <a:pt x="0" y="2020982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/>
          <p:cNvSpPr/>
          <p:nvPr/>
        </p:nvSpPr>
        <p:spPr>
          <a:xfrm>
            <a:off x="-14410956" y="2836000"/>
            <a:ext cx="611282" cy="863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/>
          <p:cNvSpPr/>
          <p:nvPr/>
        </p:nvSpPr>
        <p:spPr>
          <a:xfrm>
            <a:off x="-17313187" y="2357714"/>
            <a:ext cx="1865944" cy="12564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3" name="Immagine 152"/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793874" y="1082139"/>
            <a:ext cx="854175" cy="854175"/>
          </a:xfrm>
          <a:prstGeom prst="rect">
            <a:avLst/>
          </a:prstGeom>
        </p:spPr>
      </p:pic>
      <p:sp>
        <p:nvSpPr>
          <p:cNvPr id="140" name="Figura a mano libera 139"/>
          <p:cNvSpPr/>
          <p:nvPr/>
        </p:nvSpPr>
        <p:spPr>
          <a:xfrm>
            <a:off x="-28139574" y="1674596"/>
            <a:ext cx="8086725" cy="2020982"/>
          </a:xfrm>
          <a:custGeom>
            <a:avLst/>
            <a:gdLst>
              <a:gd name="connsiteX0" fmla="*/ 8086725 w 8086725"/>
              <a:gd name="connsiteY0" fmla="*/ 2006695 h 2020982"/>
              <a:gd name="connsiteX1" fmla="*/ 7400925 w 8086725"/>
              <a:gd name="connsiteY1" fmla="*/ 1135157 h 2020982"/>
              <a:gd name="connsiteX2" fmla="*/ 6243637 w 8086725"/>
              <a:gd name="connsiteY2" fmla="*/ 420782 h 2020982"/>
              <a:gd name="connsiteX3" fmla="*/ 4086225 w 8086725"/>
              <a:gd name="connsiteY3" fmla="*/ 6445 h 2020982"/>
              <a:gd name="connsiteX4" fmla="*/ 1343025 w 8086725"/>
              <a:gd name="connsiteY4" fmla="*/ 735107 h 2020982"/>
              <a:gd name="connsiteX5" fmla="*/ 0 w 8086725"/>
              <a:gd name="connsiteY5" fmla="*/ 2020982 h 20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86725" h="2020982">
                <a:moveTo>
                  <a:pt x="8086725" y="2006695"/>
                </a:moveTo>
                <a:cubicBezTo>
                  <a:pt x="7897415" y="1703085"/>
                  <a:pt x="7708106" y="1399476"/>
                  <a:pt x="7400925" y="1135157"/>
                </a:cubicBezTo>
                <a:cubicBezTo>
                  <a:pt x="7093744" y="870838"/>
                  <a:pt x="6796087" y="608901"/>
                  <a:pt x="6243637" y="420782"/>
                </a:cubicBezTo>
                <a:cubicBezTo>
                  <a:pt x="5691187" y="232663"/>
                  <a:pt x="4902994" y="-45942"/>
                  <a:pt x="4086225" y="6445"/>
                </a:cubicBezTo>
                <a:cubicBezTo>
                  <a:pt x="3269456" y="58832"/>
                  <a:pt x="2024062" y="399351"/>
                  <a:pt x="1343025" y="735107"/>
                </a:cubicBezTo>
                <a:cubicBezTo>
                  <a:pt x="661987" y="1070863"/>
                  <a:pt x="0" y="2020982"/>
                  <a:pt x="0" y="2020982"/>
                </a:cubicBezTo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riangolo 1"/>
          <p:cNvSpPr/>
          <p:nvPr/>
        </p:nvSpPr>
        <p:spPr>
          <a:xfrm>
            <a:off x="-19684279" y="2180926"/>
            <a:ext cx="1511010" cy="498105"/>
          </a:xfrm>
          <a:prstGeom prst="triangle">
            <a:avLst>
              <a:gd name="adj" fmla="val 483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4" name="Rettangolo 93"/>
          <p:cNvSpPr/>
          <p:nvPr/>
        </p:nvSpPr>
        <p:spPr>
          <a:xfrm>
            <a:off x="-19547191" y="2821629"/>
            <a:ext cx="1200704" cy="818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7" name="Rettangolo 146"/>
          <p:cNvSpPr/>
          <p:nvPr/>
        </p:nvSpPr>
        <p:spPr>
          <a:xfrm>
            <a:off x="-22285624" y="1934551"/>
            <a:ext cx="856954" cy="17054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6" name="Rettangolo 145"/>
          <p:cNvSpPr/>
          <p:nvPr/>
        </p:nvSpPr>
        <p:spPr>
          <a:xfrm>
            <a:off x="-23491999" y="2642638"/>
            <a:ext cx="667167" cy="1042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5" name="Rettangolo 144"/>
          <p:cNvSpPr/>
          <p:nvPr/>
        </p:nvSpPr>
        <p:spPr>
          <a:xfrm>
            <a:off x="-24363186" y="2180926"/>
            <a:ext cx="893996" cy="15135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5" name="Immagine 2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96052" y="784244"/>
            <a:ext cx="3067756" cy="3067756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73431" y="1964847"/>
            <a:ext cx="1730614" cy="1730614"/>
          </a:xfrm>
          <a:prstGeom prst="rect">
            <a:avLst/>
          </a:prstGeom>
        </p:spPr>
      </p:pic>
      <p:pic>
        <p:nvPicPr>
          <p:cNvPr id="28" name="Immagine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41989" y="291238"/>
            <a:ext cx="652517" cy="652517"/>
          </a:xfrm>
          <a:prstGeom prst="rect">
            <a:avLst/>
          </a:prstGeom>
        </p:spPr>
      </p:pic>
      <p:pic>
        <p:nvPicPr>
          <p:cNvPr id="31" name="Immagine 3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596380" y="307610"/>
            <a:ext cx="1023873" cy="1023873"/>
          </a:xfrm>
          <a:prstGeom prst="rect">
            <a:avLst/>
          </a:prstGeom>
        </p:spPr>
      </p:pic>
      <p:pic>
        <p:nvPicPr>
          <p:cNvPr id="32" name="Immagine 3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34310" y="2580233"/>
            <a:ext cx="1168989" cy="1168989"/>
          </a:xfrm>
          <a:prstGeom prst="rect">
            <a:avLst/>
          </a:prstGeom>
        </p:spPr>
      </p:pic>
      <p:pic>
        <p:nvPicPr>
          <p:cNvPr id="34" name="Immagine 3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50097" y="2697660"/>
            <a:ext cx="1134103" cy="1134103"/>
          </a:xfrm>
          <a:prstGeom prst="rect">
            <a:avLst/>
          </a:prstGeom>
        </p:spPr>
      </p:pic>
      <p:pic>
        <p:nvPicPr>
          <p:cNvPr id="35" name="Immagine 34"/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22698" y="871283"/>
            <a:ext cx="854175" cy="854175"/>
          </a:xfrm>
          <a:prstGeom prst="rect">
            <a:avLst/>
          </a:prstGeom>
        </p:spPr>
      </p:pic>
      <p:pic>
        <p:nvPicPr>
          <p:cNvPr id="40" name="Immagine 3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54337" y="2565334"/>
            <a:ext cx="1184658" cy="1184658"/>
          </a:xfrm>
          <a:prstGeom prst="rect">
            <a:avLst/>
          </a:prstGeom>
        </p:spPr>
      </p:pic>
      <p:pic>
        <p:nvPicPr>
          <p:cNvPr id="51" name="Immagine 5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18609" y="1864173"/>
            <a:ext cx="1820480" cy="1820480"/>
          </a:xfrm>
          <a:prstGeom prst="rect">
            <a:avLst/>
          </a:prstGeom>
        </p:spPr>
      </p:pic>
      <p:pic>
        <p:nvPicPr>
          <p:cNvPr id="70" name="Immagine 69"/>
          <p:cNvPicPr>
            <a:picLocks noChangeAspect="1"/>
          </p:cNvPicPr>
          <p:nvPr/>
        </p:nvPicPr>
        <p:blipFill>
          <a:blip r:embed="rId1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84481" y="2723050"/>
            <a:ext cx="1134103" cy="1134103"/>
          </a:xfrm>
          <a:prstGeom prst="rect">
            <a:avLst/>
          </a:prstGeom>
        </p:spPr>
      </p:pic>
      <p:pic>
        <p:nvPicPr>
          <p:cNvPr id="72" name="Immagine 71"/>
          <p:cNvPicPr>
            <a:picLocks noChangeAspect="1"/>
          </p:cNvPicPr>
          <p:nvPr/>
        </p:nvPicPr>
        <p:blipFill>
          <a:blip r:embed="rId1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77016" y="2445364"/>
            <a:ext cx="1373343" cy="1373343"/>
          </a:xfrm>
          <a:prstGeom prst="rect">
            <a:avLst/>
          </a:prstGeom>
        </p:spPr>
      </p:pic>
      <p:pic>
        <p:nvPicPr>
          <p:cNvPr id="52" name="Immagine 5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675688" y="1686443"/>
            <a:ext cx="2608480" cy="2608480"/>
          </a:xfrm>
          <a:prstGeom prst="rect">
            <a:avLst/>
          </a:prstGeom>
        </p:spPr>
      </p:pic>
      <p:sp>
        <p:nvSpPr>
          <p:cNvPr id="53" name="Rettangolo 52"/>
          <p:cNvSpPr/>
          <p:nvPr/>
        </p:nvSpPr>
        <p:spPr>
          <a:xfrm>
            <a:off x="-17340739" y="1589588"/>
            <a:ext cx="1930738" cy="615562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WATER UTILITY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71" name="Immagine 7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27149" y="2122974"/>
            <a:ext cx="1564731" cy="1564731"/>
          </a:xfrm>
          <a:prstGeom prst="rect">
            <a:avLst/>
          </a:prstGeom>
        </p:spPr>
      </p:pic>
      <p:pic>
        <p:nvPicPr>
          <p:cNvPr id="138" name="Immagine 137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901064" y="-19669"/>
            <a:ext cx="1803211" cy="1803211"/>
          </a:xfrm>
          <a:prstGeom prst="rect">
            <a:avLst/>
          </a:prstGeom>
        </p:spPr>
      </p:pic>
      <p:pic>
        <p:nvPicPr>
          <p:cNvPr id="142" name="Immagine 14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42572" y="976439"/>
            <a:ext cx="692101" cy="692101"/>
          </a:xfrm>
          <a:prstGeom prst="rect">
            <a:avLst/>
          </a:prstGeom>
        </p:spPr>
      </p:pic>
      <p:pic>
        <p:nvPicPr>
          <p:cNvPr id="136" name="Immagine 135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912520" y="1033341"/>
            <a:ext cx="2138696" cy="2836159"/>
          </a:xfrm>
          <a:prstGeom prst="rect">
            <a:avLst/>
          </a:prstGeom>
        </p:spPr>
      </p:pic>
      <p:pic>
        <p:nvPicPr>
          <p:cNvPr id="143" name="Immagine 142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01340" y="2004428"/>
            <a:ext cx="1797038" cy="1797038"/>
          </a:xfrm>
          <a:prstGeom prst="rect">
            <a:avLst/>
          </a:prstGeom>
        </p:spPr>
      </p:pic>
      <p:pic>
        <p:nvPicPr>
          <p:cNvPr id="144" name="Immagine 14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387928" y="1171942"/>
            <a:ext cx="692101" cy="692101"/>
          </a:xfrm>
          <a:prstGeom prst="rect">
            <a:avLst/>
          </a:prstGeom>
        </p:spPr>
      </p:pic>
      <p:pic>
        <p:nvPicPr>
          <p:cNvPr id="98" name="Immagine 9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386359" y="445277"/>
            <a:ext cx="652517" cy="652517"/>
          </a:xfrm>
          <a:prstGeom prst="rect">
            <a:avLst/>
          </a:prstGeom>
        </p:spPr>
      </p:pic>
      <p:grpSp>
        <p:nvGrpSpPr>
          <p:cNvPr id="99" name="Gruppo 98"/>
          <p:cNvGrpSpPr/>
          <p:nvPr/>
        </p:nvGrpSpPr>
        <p:grpSpPr>
          <a:xfrm>
            <a:off x="-19743933" y="253415"/>
            <a:ext cx="1165794" cy="1081357"/>
            <a:chOff x="11932020" y="-3169583"/>
            <a:chExt cx="3753750" cy="3481869"/>
          </a:xfrm>
        </p:grpSpPr>
        <p:pic>
          <p:nvPicPr>
            <p:cNvPr id="100" name="Immagine 99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60" t="37452" r="13313" b="50606"/>
            <a:stretch/>
          </p:blipFill>
          <p:spPr>
            <a:xfrm rot="16200000">
              <a:off x="13027342" y="-2590256"/>
              <a:ext cx="1563105" cy="455008"/>
            </a:xfrm>
            <a:prstGeom prst="rect">
              <a:avLst/>
            </a:prstGeom>
          </p:spPr>
        </p:pic>
        <p:sp>
          <p:nvSpPr>
            <p:cNvPr id="104" name="Ovale 103"/>
            <p:cNvSpPr/>
            <p:nvPr/>
          </p:nvSpPr>
          <p:spPr>
            <a:xfrm>
              <a:off x="13620923" y="-1566119"/>
              <a:ext cx="360000" cy="3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6" name="Ovale 105"/>
            <p:cNvSpPr/>
            <p:nvPr/>
          </p:nvSpPr>
          <p:spPr>
            <a:xfrm>
              <a:off x="11932020" y="-3169583"/>
              <a:ext cx="3753750" cy="3481869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09" name="Immagine 108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60" t="37452" r="13313" b="50606"/>
            <a:stretch/>
          </p:blipFill>
          <p:spPr>
            <a:xfrm rot="8877926">
              <a:off x="12109808" y="-1163113"/>
              <a:ext cx="1563105" cy="455008"/>
            </a:xfrm>
            <a:prstGeom prst="rect">
              <a:avLst/>
            </a:prstGeom>
          </p:spPr>
        </p:pic>
        <p:pic>
          <p:nvPicPr>
            <p:cNvPr id="113" name="Immagine 112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60" t="37452" r="13313" b="50606"/>
            <a:stretch/>
          </p:blipFill>
          <p:spPr>
            <a:xfrm rot="12722074" flipH="1">
              <a:off x="13963413" y="-1159568"/>
              <a:ext cx="1563105" cy="455008"/>
            </a:xfrm>
            <a:prstGeom prst="rect">
              <a:avLst/>
            </a:prstGeom>
          </p:spPr>
        </p:pic>
      </p:grpSp>
      <p:sp>
        <p:nvSpPr>
          <p:cNvPr id="115" name="Trapezio 114"/>
          <p:cNvSpPr/>
          <p:nvPr/>
        </p:nvSpPr>
        <p:spPr>
          <a:xfrm>
            <a:off x="-19254418" y="936835"/>
            <a:ext cx="189936" cy="836139"/>
          </a:xfrm>
          <a:prstGeom prst="trapezoi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9" name="Rettangolo 118"/>
          <p:cNvSpPr/>
          <p:nvPr/>
        </p:nvSpPr>
        <p:spPr>
          <a:xfrm>
            <a:off x="-18460643" y="257728"/>
            <a:ext cx="3303357" cy="615562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300" b="1" dirty="0" smtClean="0">
                <a:solidFill>
                  <a:schemeClr val="tx1"/>
                </a:solidFill>
              </a:rPr>
              <a:t>WELCOME TO AQVA CITY</a:t>
            </a:r>
            <a:endParaRPr lang="it-IT" sz="2300" b="1" dirty="0">
              <a:solidFill>
                <a:schemeClr val="tx1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-18331118" y="899033"/>
            <a:ext cx="167210" cy="4234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1" name="Rettangolo 130"/>
          <p:cNvSpPr/>
          <p:nvPr/>
        </p:nvSpPr>
        <p:spPr>
          <a:xfrm>
            <a:off x="-15458717" y="911809"/>
            <a:ext cx="167210" cy="4234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3" name="Rettangolo 132"/>
          <p:cNvSpPr/>
          <p:nvPr/>
        </p:nvSpPr>
        <p:spPr>
          <a:xfrm>
            <a:off x="-18461424" y="1305237"/>
            <a:ext cx="423603" cy="1586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9" name="Rettangolo 138"/>
          <p:cNvSpPr/>
          <p:nvPr/>
        </p:nvSpPr>
        <p:spPr>
          <a:xfrm>
            <a:off x="-15592262" y="1308116"/>
            <a:ext cx="423603" cy="1586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49" name="Immagine 148"/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79471" y="1126687"/>
            <a:ext cx="854175" cy="854175"/>
          </a:xfrm>
          <a:prstGeom prst="rect">
            <a:avLst/>
          </a:prstGeom>
        </p:spPr>
      </p:pic>
      <p:pic>
        <p:nvPicPr>
          <p:cNvPr id="150" name="Immagine 149"/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42602" y="1533840"/>
            <a:ext cx="854175" cy="854175"/>
          </a:xfrm>
          <a:prstGeom prst="rect">
            <a:avLst/>
          </a:prstGeom>
        </p:spPr>
      </p:pic>
      <p:pic>
        <p:nvPicPr>
          <p:cNvPr id="151" name="Immagine 150"/>
          <p:cNvPicPr>
            <a:picLocks noChangeAspect="1"/>
          </p:cNvPicPr>
          <p:nvPr/>
        </p:nvPicPr>
        <p:blipFill>
          <a:blip r:embed="rId14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912465" y="2693992"/>
            <a:ext cx="1134103" cy="1134103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11840" y="2349428"/>
            <a:ext cx="1353958" cy="1353958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13180" y="342315"/>
            <a:ext cx="1657337" cy="1657337"/>
          </a:xfrm>
          <a:prstGeom prst="rect">
            <a:avLst/>
          </a:prstGeom>
        </p:spPr>
      </p:pic>
      <p:pic>
        <p:nvPicPr>
          <p:cNvPr id="27" name="Immagine 26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5905537" y="-515251"/>
            <a:ext cx="1537331" cy="1537331"/>
          </a:xfrm>
          <a:prstGeom prst="rect">
            <a:avLst/>
          </a:prstGeom>
        </p:spPr>
      </p:pic>
      <p:sp>
        <p:nvSpPr>
          <p:cNvPr id="125" name="Rettangolo 124"/>
          <p:cNvSpPr/>
          <p:nvPr/>
        </p:nvSpPr>
        <p:spPr>
          <a:xfrm>
            <a:off x="-3886848" y="445277"/>
            <a:ext cx="756730" cy="6905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6" name="Rettangolo 125"/>
          <p:cNvSpPr/>
          <p:nvPr/>
        </p:nvSpPr>
        <p:spPr>
          <a:xfrm>
            <a:off x="-4840326" y="473440"/>
            <a:ext cx="756730" cy="6905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7" name="Rettangolo 126"/>
          <p:cNvSpPr/>
          <p:nvPr/>
        </p:nvSpPr>
        <p:spPr>
          <a:xfrm>
            <a:off x="-3745010" y="612236"/>
            <a:ext cx="756730" cy="6905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8" name="Rettangolo 127"/>
          <p:cNvSpPr/>
          <p:nvPr/>
        </p:nvSpPr>
        <p:spPr>
          <a:xfrm>
            <a:off x="-4964363" y="669311"/>
            <a:ext cx="756730" cy="6905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9" name="Immagine 128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987634" y="444317"/>
            <a:ext cx="786104" cy="786104"/>
          </a:xfrm>
          <a:prstGeom prst="rect">
            <a:avLst/>
          </a:prstGeom>
        </p:spPr>
      </p:pic>
      <p:pic>
        <p:nvPicPr>
          <p:cNvPr id="132" name="Immagine 131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-4783356" y="439551"/>
            <a:ext cx="786104" cy="786104"/>
          </a:xfrm>
          <a:prstGeom prst="rect">
            <a:avLst/>
          </a:prstGeom>
        </p:spPr>
      </p:pic>
      <p:pic>
        <p:nvPicPr>
          <p:cNvPr id="162" name="Immagine 16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72531" y="1369583"/>
            <a:ext cx="767749" cy="767749"/>
          </a:xfrm>
          <a:prstGeom prst="rect">
            <a:avLst/>
          </a:prstGeom>
        </p:spPr>
      </p:pic>
      <p:pic>
        <p:nvPicPr>
          <p:cNvPr id="163" name="Immagine 16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82665" y="367315"/>
            <a:ext cx="767749" cy="767749"/>
          </a:xfrm>
          <a:prstGeom prst="rect">
            <a:avLst/>
          </a:prstGeom>
        </p:spPr>
      </p:pic>
      <p:pic>
        <p:nvPicPr>
          <p:cNvPr id="164" name="Immagine 163"/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6914" y="784244"/>
            <a:ext cx="992901" cy="992901"/>
          </a:xfrm>
          <a:prstGeom prst="rect">
            <a:avLst/>
          </a:prstGeom>
        </p:spPr>
      </p:pic>
      <p:pic>
        <p:nvPicPr>
          <p:cNvPr id="165" name="Immagine 164"/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99355" y="974652"/>
            <a:ext cx="854175" cy="854175"/>
          </a:xfrm>
          <a:prstGeom prst="rect">
            <a:avLst/>
          </a:prstGeom>
        </p:spPr>
      </p:pic>
      <p:sp>
        <p:nvSpPr>
          <p:cNvPr id="37" name="Nuvola 36"/>
          <p:cNvSpPr/>
          <p:nvPr/>
        </p:nvSpPr>
        <p:spPr>
          <a:xfrm>
            <a:off x="-11461544" y="333925"/>
            <a:ext cx="1949521" cy="1140198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6" name="Nuvola 165"/>
          <p:cNvSpPr/>
          <p:nvPr/>
        </p:nvSpPr>
        <p:spPr>
          <a:xfrm>
            <a:off x="-21641751" y="-30205"/>
            <a:ext cx="1403526" cy="820867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7" name="Nuvola 166"/>
          <p:cNvSpPr/>
          <p:nvPr/>
        </p:nvSpPr>
        <p:spPr>
          <a:xfrm>
            <a:off x="-14635294" y="174166"/>
            <a:ext cx="1076120" cy="629380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8" name="Nuvola 167"/>
          <p:cNvSpPr/>
          <p:nvPr/>
        </p:nvSpPr>
        <p:spPr>
          <a:xfrm>
            <a:off x="-8245809" y="367315"/>
            <a:ext cx="1510269" cy="883297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91" name="Immagine 190"/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2228" y="1148134"/>
            <a:ext cx="854175" cy="854175"/>
          </a:xfrm>
          <a:prstGeom prst="rect">
            <a:avLst/>
          </a:prstGeom>
        </p:spPr>
      </p:pic>
      <p:pic>
        <p:nvPicPr>
          <p:cNvPr id="192" name="Immagine 191"/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2462" y="876022"/>
            <a:ext cx="992901" cy="992901"/>
          </a:xfrm>
          <a:prstGeom prst="rect">
            <a:avLst/>
          </a:prstGeom>
        </p:spPr>
      </p:pic>
      <p:pic>
        <p:nvPicPr>
          <p:cNvPr id="193" name="Immagine 192"/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9186" y="874615"/>
            <a:ext cx="854175" cy="854175"/>
          </a:xfrm>
          <a:prstGeom prst="rect">
            <a:avLst/>
          </a:prstGeom>
        </p:spPr>
      </p:pic>
      <p:sp>
        <p:nvSpPr>
          <p:cNvPr id="194" name="Nuvola 193"/>
          <p:cNvSpPr/>
          <p:nvPr/>
        </p:nvSpPr>
        <p:spPr>
          <a:xfrm>
            <a:off x="63492" y="186159"/>
            <a:ext cx="1949521" cy="1140198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95" name="Immagine 194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1040" y="1043831"/>
            <a:ext cx="2138696" cy="2836159"/>
          </a:xfrm>
          <a:prstGeom prst="rect">
            <a:avLst/>
          </a:prstGeom>
        </p:spPr>
      </p:pic>
      <p:pic>
        <p:nvPicPr>
          <p:cNvPr id="196" name="Immagine 19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838" y="145434"/>
            <a:ext cx="1005955" cy="1005955"/>
          </a:xfrm>
          <a:prstGeom prst="rect">
            <a:avLst/>
          </a:prstGeom>
        </p:spPr>
      </p:pic>
      <p:sp>
        <p:nvSpPr>
          <p:cNvPr id="197" name="Nuvola 196"/>
          <p:cNvSpPr/>
          <p:nvPr/>
        </p:nvSpPr>
        <p:spPr>
          <a:xfrm>
            <a:off x="3452053" y="216320"/>
            <a:ext cx="1459264" cy="853466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98" name="Gruppo 197"/>
          <p:cNvGrpSpPr/>
          <p:nvPr/>
        </p:nvGrpSpPr>
        <p:grpSpPr>
          <a:xfrm>
            <a:off x="9674950" y="317911"/>
            <a:ext cx="1165794" cy="1081357"/>
            <a:chOff x="11932020" y="-3169583"/>
            <a:chExt cx="3753750" cy="3481869"/>
          </a:xfrm>
        </p:grpSpPr>
        <p:pic>
          <p:nvPicPr>
            <p:cNvPr id="199" name="Immagine 198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60" t="37452" r="13313" b="50606"/>
            <a:stretch/>
          </p:blipFill>
          <p:spPr>
            <a:xfrm rot="16200000">
              <a:off x="13027342" y="-2590256"/>
              <a:ext cx="1563105" cy="455008"/>
            </a:xfrm>
            <a:prstGeom prst="rect">
              <a:avLst/>
            </a:prstGeom>
          </p:spPr>
        </p:pic>
        <p:sp>
          <p:nvSpPr>
            <p:cNvPr id="200" name="Ovale 199"/>
            <p:cNvSpPr/>
            <p:nvPr/>
          </p:nvSpPr>
          <p:spPr>
            <a:xfrm>
              <a:off x="13620923" y="-1566119"/>
              <a:ext cx="360000" cy="3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1" name="Ovale 200"/>
            <p:cNvSpPr/>
            <p:nvPr/>
          </p:nvSpPr>
          <p:spPr>
            <a:xfrm>
              <a:off x="11932020" y="-3169583"/>
              <a:ext cx="3753750" cy="3481869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202" name="Immagine 201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60" t="37452" r="13313" b="50606"/>
            <a:stretch/>
          </p:blipFill>
          <p:spPr>
            <a:xfrm rot="8877926">
              <a:off x="12109808" y="-1163113"/>
              <a:ext cx="1563105" cy="455008"/>
            </a:xfrm>
            <a:prstGeom prst="rect">
              <a:avLst/>
            </a:prstGeom>
          </p:spPr>
        </p:pic>
        <p:pic>
          <p:nvPicPr>
            <p:cNvPr id="203" name="Immagine 202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60" t="37452" r="13313" b="50606"/>
            <a:stretch/>
          </p:blipFill>
          <p:spPr>
            <a:xfrm rot="12722074" flipH="1">
              <a:off x="13963413" y="-1159568"/>
              <a:ext cx="1563105" cy="455008"/>
            </a:xfrm>
            <a:prstGeom prst="rect">
              <a:avLst/>
            </a:prstGeom>
          </p:spPr>
        </p:pic>
      </p:grpSp>
      <p:pic>
        <p:nvPicPr>
          <p:cNvPr id="205" name="Immagine 20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7254" y="2338324"/>
            <a:ext cx="1317053" cy="1317053"/>
          </a:xfrm>
          <a:prstGeom prst="rect">
            <a:avLst/>
          </a:prstGeom>
        </p:spPr>
      </p:pic>
      <p:pic>
        <p:nvPicPr>
          <p:cNvPr id="206" name="Immagine 20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274" y="135190"/>
            <a:ext cx="1076775" cy="1076775"/>
          </a:xfrm>
          <a:prstGeom prst="rect">
            <a:avLst/>
          </a:prstGeom>
        </p:spPr>
      </p:pic>
      <p:pic>
        <p:nvPicPr>
          <p:cNvPr id="207" name="Immagine 20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552" y="186159"/>
            <a:ext cx="562745" cy="562745"/>
          </a:xfrm>
          <a:prstGeom prst="rect">
            <a:avLst/>
          </a:prstGeom>
        </p:spPr>
      </p:pic>
      <p:sp>
        <p:nvSpPr>
          <p:cNvPr id="208" name="Nuvola 207"/>
          <p:cNvSpPr/>
          <p:nvPr/>
        </p:nvSpPr>
        <p:spPr>
          <a:xfrm>
            <a:off x="7238867" y="401076"/>
            <a:ext cx="1137355" cy="665194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6" name="Nuvola 235"/>
          <p:cNvSpPr/>
          <p:nvPr/>
        </p:nvSpPr>
        <p:spPr>
          <a:xfrm>
            <a:off x="10869146" y="283010"/>
            <a:ext cx="905162" cy="529393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7" name="Nuvola 236"/>
          <p:cNvSpPr/>
          <p:nvPr/>
        </p:nvSpPr>
        <p:spPr>
          <a:xfrm>
            <a:off x="8851598" y="243714"/>
            <a:ext cx="862703" cy="504561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38" name="Immagine 23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125" y="784244"/>
            <a:ext cx="3067756" cy="3067756"/>
          </a:xfrm>
          <a:prstGeom prst="rect">
            <a:avLst/>
          </a:prstGeom>
        </p:spPr>
      </p:pic>
      <p:pic>
        <p:nvPicPr>
          <p:cNvPr id="248" name="Immagine 247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424" y="2253848"/>
            <a:ext cx="2424060" cy="2424060"/>
          </a:xfrm>
          <a:prstGeom prst="rect">
            <a:avLst/>
          </a:prstGeom>
        </p:spPr>
      </p:pic>
      <p:pic>
        <p:nvPicPr>
          <p:cNvPr id="249" name="Immagine 248"/>
          <p:cNvPicPr>
            <a:picLocks noChangeAspect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50"/>
          <a:stretch/>
        </p:blipFill>
        <p:spPr>
          <a:xfrm>
            <a:off x="6710349" y="2309938"/>
            <a:ext cx="2739460" cy="2370995"/>
          </a:xfrm>
          <a:prstGeom prst="rect">
            <a:avLst/>
          </a:prstGeom>
        </p:spPr>
      </p:pic>
      <p:pic>
        <p:nvPicPr>
          <p:cNvPr id="227" name="Immagine 226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42" y="1281017"/>
            <a:ext cx="7515437" cy="4448248"/>
          </a:xfrm>
          <a:prstGeom prst="rect">
            <a:avLst/>
          </a:prstGeom>
        </p:spPr>
      </p:pic>
      <p:sp>
        <p:nvSpPr>
          <p:cNvPr id="217" name="Rettangolo 216"/>
          <p:cNvSpPr/>
          <p:nvPr/>
        </p:nvSpPr>
        <p:spPr>
          <a:xfrm>
            <a:off x="4471012" y="1306417"/>
            <a:ext cx="3303357" cy="615562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300" b="1" dirty="0" smtClean="0">
                <a:solidFill>
                  <a:schemeClr val="tx1"/>
                </a:solidFill>
              </a:rPr>
              <a:t>AQVA CITY MAP</a:t>
            </a:r>
            <a:endParaRPr lang="it-IT" sz="2300" b="1" dirty="0">
              <a:solidFill>
                <a:schemeClr val="tx1"/>
              </a:solidFill>
            </a:endParaRPr>
          </a:p>
        </p:txBody>
      </p:sp>
      <p:sp>
        <p:nvSpPr>
          <p:cNvPr id="228" name="Ovale 227"/>
          <p:cNvSpPr/>
          <p:nvPr/>
        </p:nvSpPr>
        <p:spPr>
          <a:xfrm>
            <a:off x="2983321" y="1693923"/>
            <a:ext cx="1345173" cy="1255686"/>
          </a:xfrm>
          <a:prstGeom prst="ellipse">
            <a:avLst/>
          </a:prstGeom>
          <a:solidFill>
            <a:srgbClr val="FF0000">
              <a:alpha val="35000"/>
            </a:srgbClr>
          </a:solidFill>
          <a:ln w="5715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9" name="Ovale 228"/>
          <p:cNvSpPr/>
          <p:nvPr/>
        </p:nvSpPr>
        <p:spPr>
          <a:xfrm>
            <a:off x="7892440" y="3960850"/>
            <a:ext cx="1345173" cy="1255686"/>
          </a:xfrm>
          <a:prstGeom prst="ellipse">
            <a:avLst/>
          </a:prstGeom>
          <a:solidFill>
            <a:srgbClr val="FF0000">
              <a:alpha val="35000"/>
            </a:srgbClr>
          </a:solidFill>
          <a:ln w="5715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0" name="Ovale 229"/>
          <p:cNvSpPr/>
          <p:nvPr/>
        </p:nvSpPr>
        <p:spPr>
          <a:xfrm>
            <a:off x="3922595" y="4216341"/>
            <a:ext cx="885104" cy="826223"/>
          </a:xfrm>
          <a:prstGeom prst="ellipse">
            <a:avLst/>
          </a:prstGeom>
          <a:solidFill>
            <a:srgbClr val="FF0000">
              <a:alpha val="35000"/>
            </a:srgbClr>
          </a:solidFill>
          <a:ln w="5715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1" name="Ovale 230"/>
          <p:cNvSpPr/>
          <p:nvPr/>
        </p:nvSpPr>
        <p:spPr>
          <a:xfrm>
            <a:off x="8239322" y="2294380"/>
            <a:ext cx="648133" cy="605016"/>
          </a:xfrm>
          <a:prstGeom prst="ellipse">
            <a:avLst/>
          </a:prstGeom>
          <a:solidFill>
            <a:srgbClr val="FF0000">
              <a:alpha val="35000"/>
            </a:srgbClr>
          </a:solidFill>
          <a:ln w="5715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2" name="Ovale 231"/>
          <p:cNvSpPr/>
          <p:nvPr/>
        </p:nvSpPr>
        <p:spPr>
          <a:xfrm>
            <a:off x="5746560" y="2866526"/>
            <a:ext cx="856194" cy="799236"/>
          </a:xfrm>
          <a:prstGeom prst="ellipse">
            <a:avLst/>
          </a:prstGeom>
          <a:solidFill>
            <a:srgbClr val="FF0000">
              <a:alpha val="35000"/>
            </a:srgbClr>
          </a:solidFill>
          <a:ln w="5715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41" name="Immagine 240"/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07"/>
          <a:stretch/>
        </p:blipFill>
        <p:spPr>
          <a:xfrm>
            <a:off x="3073099" y="1879699"/>
            <a:ext cx="1108586" cy="860180"/>
          </a:xfrm>
          <a:prstGeom prst="rect">
            <a:avLst/>
          </a:prstGeom>
        </p:spPr>
      </p:pic>
      <p:pic>
        <p:nvPicPr>
          <p:cNvPr id="242" name="Immagine 241"/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07"/>
          <a:stretch/>
        </p:blipFill>
        <p:spPr>
          <a:xfrm>
            <a:off x="7983695" y="4139742"/>
            <a:ext cx="1108586" cy="860180"/>
          </a:xfrm>
          <a:prstGeom prst="rect">
            <a:avLst/>
          </a:prstGeom>
        </p:spPr>
      </p:pic>
      <p:pic>
        <p:nvPicPr>
          <p:cNvPr id="243" name="Immagine 242"/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07"/>
          <a:stretch/>
        </p:blipFill>
        <p:spPr>
          <a:xfrm>
            <a:off x="5770240" y="2955744"/>
            <a:ext cx="784615" cy="608803"/>
          </a:xfrm>
          <a:prstGeom prst="rect">
            <a:avLst/>
          </a:prstGeom>
        </p:spPr>
      </p:pic>
      <p:pic>
        <p:nvPicPr>
          <p:cNvPr id="244" name="Immagine 243"/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07"/>
          <a:stretch/>
        </p:blipFill>
        <p:spPr>
          <a:xfrm>
            <a:off x="8269287" y="2383706"/>
            <a:ext cx="571037" cy="443082"/>
          </a:xfrm>
          <a:prstGeom prst="rect">
            <a:avLst/>
          </a:prstGeom>
        </p:spPr>
      </p:pic>
      <p:pic>
        <p:nvPicPr>
          <p:cNvPr id="245" name="Immagine 244"/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07"/>
          <a:stretch/>
        </p:blipFill>
        <p:spPr>
          <a:xfrm>
            <a:off x="3973662" y="4329159"/>
            <a:ext cx="765827" cy="594224"/>
          </a:xfrm>
          <a:prstGeom prst="rect">
            <a:avLst/>
          </a:prstGeom>
        </p:spPr>
      </p:pic>
      <p:cxnSp>
        <p:nvCxnSpPr>
          <p:cNvPr id="247" name="Connettore 1 246"/>
          <p:cNvCxnSpPr/>
          <p:nvPr/>
        </p:nvCxnSpPr>
        <p:spPr>
          <a:xfrm rot="10800000">
            <a:off x="-1045298" y="6455069"/>
            <a:ext cx="9419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Connettore 1 252"/>
          <p:cNvCxnSpPr/>
          <p:nvPr/>
        </p:nvCxnSpPr>
        <p:spPr>
          <a:xfrm rot="10800000">
            <a:off x="-1045298" y="6217999"/>
            <a:ext cx="9419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Rettangolo 257"/>
          <p:cNvSpPr/>
          <p:nvPr/>
        </p:nvSpPr>
        <p:spPr>
          <a:xfrm>
            <a:off x="-1040168" y="6239203"/>
            <a:ext cx="941989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59" name="Gruppo 258"/>
          <p:cNvGrpSpPr/>
          <p:nvPr/>
        </p:nvGrpSpPr>
        <p:grpSpPr>
          <a:xfrm>
            <a:off x="306267" y="3805121"/>
            <a:ext cx="237070" cy="2366680"/>
            <a:chOff x="962547" y="3805523"/>
            <a:chExt cx="237070" cy="1106458"/>
          </a:xfrm>
        </p:grpSpPr>
        <p:sp>
          <p:nvSpPr>
            <p:cNvPr id="260" name="Rettangolo 259"/>
            <p:cNvSpPr/>
            <p:nvPr/>
          </p:nvSpPr>
          <p:spPr>
            <a:xfrm rot="16200000">
              <a:off x="532508" y="4269426"/>
              <a:ext cx="1093725" cy="191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61" name="Connettore 1 260"/>
            <p:cNvCxnSpPr/>
            <p:nvPr/>
          </p:nvCxnSpPr>
          <p:spPr>
            <a:xfrm rot="5400000">
              <a:off x="647506" y="4357634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ttore 1 261"/>
            <p:cNvCxnSpPr/>
            <p:nvPr/>
          </p:nvCxnSpPr>
          <p:spPr>
            <a:xfrm rot="5400000">
              <a:off x="410436" y="4357634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3" name="Immagine 262"/>
          <p:cNvPicPr>
            <a:picLocks noChangeAspect="1"/>
          </p:cNvPicPr>
          <p:nvPr/>
        </p:nvPicPr>
        <p:blipFill rotWithShape="1"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>
            <a:off x="-358204" y="6118045"/>
            <a:ext cx="1471054" cy="489000"/>
          </a:xfrm>
          <a:prstGeom prst="rect">
            <a:avLst/>
          </a:prstGeom>
        </p:spPr>
      </p:pic>
      <p:grpSp>
        <p:nvGrpSpPr>
          <p:cNvPr id="272" name="Gruppo 271"/>
          <p:cNvGrpSpPr/>
          <p:nvPr/>
        </p:nvGrpSpPr>
        <p:grpSpPr>
          <a:xfrm>
            <a:off x="856613" y="6239828"/>
            <a:ext cx="9800385" cy="237070"/>
            <a:chOff x="-3587044" y="6239828"/>
            <a:chExt cx="4439788" cy="237070"/>
          </a:xfrm>
        </p:grpSpPr>
        <p:sp>
          <p:nvSpPr>
            <p:cNvPr id="273" name="Rettangolo 272"/>
            <p:cNvSpPr/>
            <p:nvPr/>
          </p:nvSpPr>
          <p:spPr>
            <a:xfrm>
              <a:off x="-3587043" y="6263684"/>
              <a:ext cx="4430996" cy="191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274" name="Gruppo 273"/>
            <p:cNvGrpSpPr/>
            <p:nvPr/>
          </p:nvGrpSpPr>
          <p:grpSpPr>
            <a:xfrm>
              <a:off x="-3587044" y="6239828"/>
              <a:ext cx="4439788" cy="237070"/>
              <a:chOff x="11768989" y="4982633"/>
              <a:chExt cx="1329769" cy="237070"/>
            </a:xfrm>
          </p:grpSpPr>
          <p:cxnSp>
            <p:nvCxnSpPr>
              <p:cNvPr id="275" name="Connettore 1 274"/>
              <p:cNvCxnSpPr/>
              <p:nvPr/>
            </p:nvCxnSpPr>
            <p:spPr>
              <a:xfrm>
                <a:off x="11768989" y="4982633"/>
                <a:ext cx="132976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Connettore 1 275"/>
              <p:cNvCxnSpPr/>
              <p:nvPr/>
            </p:nvCxnSpPr>
            <p:spPr>
              <a:xfrm>
                <a:off x="11768989" y="5219703"/>
                <a:ext cx="132976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21" name="Immagine 220"/>
          <p:cNvPicPr>
            <a:picLocks noChangeAspect="1"/>
          </p:cNvPicPr>
          <p:nvPr/>
        </p:nvPicPr>
        <p:blipFill rotWithShape="1"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>
            <a:off x="10379215" y="6102232"/>
            <a:ext cx="1471054" cy="489000"/>
          </a:xfrm>
          <a:prstGeom prst="rect">
            <a:avLst/>
          </a:prstGeom>
        </p:spPr>
      </p:pic>
      <p:grpSp>
        <p:nvGrpSpPr>
          <p:cNvPr id="277" name="Gruppo 276"/>
          <p:cNvGrpSpPr/>
          <p:nvPr/>
        </p:nvGrpSpPr>
        <p:grpSpPr>
          <a:xfrm>
            <a:off x="11585029" y="6236037"/>
            <a:ext cx="2405292" cy="237070"/>
            <a:chOff x="-3587044" y="6239828"/>
            <a:chExt cx="4439788" cy="237070"/>
          </a:xfrm>
        </p:grpSpPr>
        <p:sp>
          <p:nvSpPr>
            <p:cNvPr id="278" name="Rettangolo 277"/>
            <p:cNvSpPr/>
            <p:nvPr/>
          </p:nvSpPr>
          <p:spPr>
            <a:xfrm>
              <a:off x="-3587043" y="6263684"/>
              <a:ext cx="4430996" cy="191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279" name="Gruppo 278"/>
            <p:cNvGrpSpPr/>
            <p:nvPr/>
          </p:nvGrpSpPr>
          <p:grpSpPr>
            <a:xfrm>
              <a:off x="-3587044" y="6239828"/>
              <a:ext cx="4439788" cy="237070"/>
              <a:chOff x="11768989" y="4982633"/>
              <a:chExt cx="1329769" cy="237070"/>
            </a:xfrm>
          </p:grpSpPr>
          <p:cxnSp>
            <p:nvCxnSpPr>
              <p:cNvPr id="280" name="Connettore 1 279"/>
              <p:cNvCxnSpPr/>
              <p:nvPr/>
            </p:nvCxnSpPr>
            <p:spPr>
              <a:xfrm>
                <a:off x="11768989" y="4982633"/>
                <a:ext cx="132976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Connettore 1 280"/>
              <p:cNvCxnSpPr/>
              <p:nvPr/>
            </p:nvCxnSpPr>
            <p:spPr>
              <a:xfrm>
                <a:off x="11768989" y="5219703"/>
                <a:ext cx="132976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4" name="Rettangolo 153"/>
          <p:cNvSpPr/>
          <p:nvPr/>
        </p:nvSpPr>
        <p:spPr>
          <a:xfrm>
            <a:off x="-21630" y="-3630"/>
            <a:ext cx="12213630" cy="6861630"/>
          </a:xfrm>
          <a:prstGeom prst="rect">
            <a:avLst/>
          </a:prstGeom>
          <a:solidFill>
            <a:schemeClr val="bg1">
              <a:lumMod val="50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6" name="Rettangolo arrotondato 155"/>
          <p:cNvSpPr/>
          <p:nvPr/>
        </p:nvSpPr>
        <p:spPr>
          <a:xfrm>
            <a:off x="1971078" y="1156673"/>
            <a:ext cx="8309418" cy="4697519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7" name="Ovale 156"/>
          <p:cNvSpPr/>
          <p:nvPr/>
        </p:nvSpPr>
        <p:spPr>
          <a:xfrm>
            <a:off x="2187906" y="1360392"/>
            <a:ext cx="1190445" cy="1148317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7000" b="1" dirty="0" smtClean="0">
                <a:solidFill>
                  <a:srgbClr val="92D050"/>
                </a:solidFill>
              </a:rPr>
              <a:t>3</a:t>
            </a:r>
            <a:endParaRPr lang="it-IT" sz="7000" b="1" dirty="0">
              <a:solidFill>
                <a:srgbClr val="92D050"/>
              </a:solidFill>
            </a:endParaRPr>
          </a:p>
        </p:txBody>
      </p:sp>
      <p:pic>
        <p:nvPicPr>
          <p:cNvPr id="158" name="Immagine 157"/>
          <p:cNvPicPr>
            <a:picLocks noChangeAspect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51"/>
          <a:stretch/>
        </p:blipFill>
        <p:spPr>
          <a:xfrm rot="10800000" flipV="1">
            <a:off x="2455404" y="3697678"/>
            <a:ext cx="1867700" cy="1627697"/>
          </a:xfrm>
          <a:prstGeom prst="rect">
            <a:avLst/>
          </a:prstGeom>
        </p:spPr>
      </p:pic>
      <p:pic>
        <p:nvPicPr>
          <p:cNvPr id="159" name="Immagine 158"/>
          <p:cNvPicPr>
            <a:picLocks noChangeAspect="1"/>
          </p:cNvPicPr>
          <p:nvPr/>
        </p:nvPicPr>
        <p:blipFill rotWithShape="1"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377"/>
          <a:stretch/>
        </p:blipFill>
        <p:spPr>
          <a:xfrm>
            <a:off x="3517628" y="2075151"/>
            <a:ext cx="2299548" cy="1693002"/>
          </a:xfrm>
          <a:prstGeom prst="rect">
            <a:avLst/>
          </a:prstGeom>
        </p:spPr>
      </p:pic>
      <p:sp>
        <p:nvSpPr>
          <p:cNvPr id="161" name="Freccia circolare in giù 160"/>
          <p:cNvSpPr/>
          <p:nvPr/>
        </p:nvSpPr>
        <p:spPr>
          <a:xfrm rot="19056552">
            <a:off x="2799218" y="2574603"/>
            <a:ext cx="1243791" cy="660172"/>
          </a:xfrm>
          <a:prstGeom prst="curved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grpSp>
        <p:nvGrpSpPr>
          <p:cNvPr id="169" name="Gruppo 168"/>
          <p:cNvGrpSpPr/>
          <p:nvPr/>
        </p:nvGrpSpPr>
        <p:grpSpPr>
          <a:xfrm>
            <a:off x="6742188" y="2299093"/>
            <a:ext cx="3219781" cy="2635927"/>
            <a:chOff x="6402232" y="2353957"/>
            <a:chExt cx="3219781" cy="2635927"/>
          </a:xfrm>
        </p:grpSpPr>
        <p:pic>
          <p:nvPicPr>
            <p:cNvPr id="170" name="Immagine 169"/>
            <p:cNvPicPr>
              <a:picLocks noChangeAspect="1"/>
            </p:cNvPicPr>
            <p:nvPr/>
          </p:nvPicPr>
          <p:blipFill rotWithShape="1"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133"/>
            <a:stretch/>
          </p:blipFill>
          <p:spPr>
            <a:xfrm>
              <a:off x="6402232" y="2353957"/>
              <a:ext cx="3219781" cy="2635927"/>
            </a:xfrm>
            <a:prstGeom prst="rect">
              <a:avLst/>
            </a:prstGeom>
          </p:spPr>
        </p:pic>
        <p:sp>
          <p:nvSpPr>
            <p:cNvPr id="171" name="Ovale 170"/>
            <p:cNvSpPr/>
            <p:nvPr/>
          </p:nvSpPr>
          <p:spPr>
            <a:xfrm>
              <a:off x="6956040" y="3179465"/>
              <a:ext cx="827004" cy="81060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2" name="Ovale 171"/>
            <p:cNvSpPr/>
            <p:nvPr/>
          </p:nvSpPr>
          <p:spPr>
            <a:xfrm>
              <a:off x="8129239" y="3549929"/>
              <a:ext cx="1052419" cy="103155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73" name="Immagine 172"/>
            <p:cNvPicPr>
              <a:picLocks noChangeAspect="1"/>
            </p:cNvPicPr>
            <p:nvPr/>
          </p:nvPicPr>
          <p:blipFill rotWithShape="1"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407"/>
            <a:stretch/>
          </p:blipFill>
          <p:spPr>
            <a:xfrm>
              <a:off x="6987325" y="3288862"/>
              <a:ext cx="774529" cy="600977"/>
            </a:xfrm>
            <a:prstGeom prst="rect">
              <a:avLst/>
            </a:prstGeom>
          </p:spPr>
        </p:pic>
        <p:pic>
          <p:nvPicPr>
            <p:cNvPr id="174" name="Immagine 173"/>
            <p:cNvPicPr>
              <a:picLocks noChangeAspect="1"/>
            </p:cNvPicPr>
            <p:nvPr/>
          </p:nvPicPr>
          <p:blipFill rotWithShape="1"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407"/>
            <a:stretch/>
          </p:blipFill>
          <p:spPr>
            <a:xfrm>
              <a:off x="8179208" y="3715373"/>
              <a:ext cx="961459" cy="746021"/>
            </a:xfrm>
            <a:prstGeom prst="rect">
              <a:avLst/>
            </a:prstGeom>
          </p:spPr>
        </p:pic>
      </p:grpSp>
      <p:sp>
        <p:nvSpPr>
          <p:cNvPr id="175" name="Freccia destra 102"/>
          <p:cNvSpPr/>
          <p:nvPr/>
        </p:nvSpPr>
        <p:spPr>
          <a:xfrm>
            <a:off x="5804195" y="3069110"/>
            <a:ext cx="946706" cy="1208044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6" name="CasellaDiTesto 175"/>
          <p:cNvSpPr txBox="1"/>
          <p:nvPr/>
        </p:nvSpPr>
        <p:spPr>
          <a:xfrm>
            <a:off x="3920688" y="3024254"/>
            <a:ext cx="1486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SW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177" name="CasellaDiTesto 176"/>
          <p:cNvSpPr txBox="1"/>
          <p:nvPr/>
        </p:nvSpPr>
        <p:spPr>
          <a:xfrm>
            <a:off x="3535622" y="1456058"/>
            <a:ext cx="64372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 smtClean="0">
                <a:solidFill>
                  <a:srgbClr val="92D050"/>
                </a:solidFill>
              </a:rPr>
              <a:t>Data Analysis</a:t>
            </a:r>
            <a:endParaRPr lang="it-IT" sz="4000" b="1" dirty="0">
              <a:solidFill>
                <a:srgbClr val="92D050"/>
              </a:solidFill>
            </a:endParaRPr>
          </a:p>
        </p:txBody>
      </p:sp>
      <p:sp>
        <p:nvSpPr>
          <p:cNvPr id="178" name="CasellaDiTesto 177"/>
          <p:cNvSpPr txBox="1"/>
          <p:nvPr/>
        </p:nvSpPr>
        <p:spPr>
          <a:xfrm>
            <a:off x="7593327" y="2138920"/>
            <a:ext cx="1486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MAP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8435389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 animBg="1"/>
      <p:bldP spid="157" grpId="0" animBg="1"/>
      <p:bldP spid="161" grpId="0" animBg="1"/>
      <p:bldP spid="175" grpId="0" animBg="1"/>
      <p:bldP spid="176" grpId="0"/>
      <p:bldP spid="177" grpId="0"/>
      <p:bldP spid="17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>
            <a:alphaModFix amt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924" b="5865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263" r="40365" b="37796"/>
          <a:stretch/>
        </p:blipFill>
        <p:spPr>
          <a:xfrm rot="5210857">
            <a:off x="8151668" y="1991537"/>
            <a:ext cx="7280281" cy="2662989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368966" y="16044"/>
            <a:ext cx="67811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 smtClean="0">
                <a:solidFill>
                  <a:srgbClr val="0070C0"/>
                </a:solidFill>
              </a:rPr>
              <a:t>Business Model</a:t>
            </a:r>
            <a:endParaRPr lang="it-IT" sz="6000" b="1" dirty="0">
              <a:solidFill>
                <a:srgbClr val="002060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966" y="1091057"/>
            <a:ext cx="2501900" cy="2501900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3202759" y="2026536"/>
            <a:ext cx="59285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500" b="1" dirty="0" smtClean="0">
                <a:solidFill>
                  <a:srgbClr val="296BA6"/>
                </a:solidFill>
              </a:rPr>
              <a:t>Hardware + Software </a:t>
            </a:r>
            <a:r>
              <a:rPr lang="it-IT" sz="3500" dirty="0" smtClean="0">
                <a:solidFill>
                  <a:srgbClr val="296BA6"/>
                </a:solidFill>
              </a:rPr>
              <a:t>package</a:t>
            </a:r>
            <a:endParaRPr lang="it-IT" sz="3000" dirty="0">
              <a:solidFill>
                <a:srgbClr val="296BA6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125044" y="4165766"/>
            <a:ext cx="9282168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500" dirty="0" smtClean="0">
                <a:solidFill>
                  <a:srgbClr val="296BA6"/>
                </a:solidFill>
              </a:rPr>
              <a:t>System Target Price = </a:t>
            </a:r>
            <a:r>
              <a:rPr lang="it-IT" sz="3500" b="1" dirty="0" smtClean="0">
                <a:solidFill>
                  <a:srgbClr val="296BA6"/>
                </a:solidFill>
              </a:rPr>
              <a:t>120</a:t>
            </a:r>
            <a:r>
              <a:rPr lang="it-IT" sz="3500" dirty="0">
                <a:solidFill>
                  <a:srgbClr val="296BA6"/>
                </a:solidFill>
              </a:rPr>
              <a:t> € </a:t>
            </a:r>
            <a:r>
              <a:rPr lang="it-IT" dirty="0" smtClean="0">
                <a:solidFill>
                  <a:srgbClr val="296BA6"/>
                </a:solidFill>
              </a:rPr>
              <a:t>(per </a:t>
            </a:r>
            <a:r>
              <a:rPr lang="it-IT" dirty="0" err="1" smtClean="0">
                <a:solidFill>
                  <a:srgbClr val="296BA6"/>
                </a:solidFill>
              </a:rPr>
              <a:t>smart</a:t>
            </a:r>
            <a:r>
              <a:rPr lang="it-IT" dirty="0" smtClean="0">
                <a:solidFill>
                  <a:srgbClr val="296BA6"/>
                </a:solidFill>
              </a:rPr>
              <a:t> </a:t>
            </a:r>
            <a:r>
              <a:rPr lang="it-IT" dirty="0" err="1" smtClean="0">
                <a:solidFill>
                  <a:srgbClr val="296BA6"/>
                </a:solidFill>
              </a:rPr>
              <a:t>meter</a:t>
            </a:r>
            <a:r>
              <a:rPr lang="it-IT" dirty="0" smtClean="0">
                <a:solidFill>
                  <a:srgbClr val="296BA6"/>
                </a:solidFill>
              </a:rPr>
              <a:t>) </a:t>
            </a:r>
          </a:p>
          <a:p>
            <a:pPr algn="ctr"/>
            <a:endParaRPr lang="it-IT" sz="3500" dirty="0" smtClean="0">
              <a:solidFill>
                <a:srgbClr val="296BA6"/>
              </a:solidFill>
            </a:endParaRPr>
          </a:p>
          <a:p>
            <a:pPr algn="ctr"/>
            <a:r>
              <a:rPr lang="it-IT" sz="3500" dirty="0" err="1" smtClean="0">
                <a:solidFill>
                  <a:srgbClr val="296BA6"/>
                </a:solidFill>
              </a:rPr>
              <a:t>Worst</a:t>
            </a:r>
            <a:r>
              <a:rPr lang="it-IT" sz="3500" dirty="0" smtClean="0">
                <a:solidFill>
                  <a:srgbClr val="296BA6"/>
                </a:solidFill>
              </a:rPr>
              <a:t> case scenario: utility break-even = </a:t>
            </a:r>
            <a:r>
              <a:rPr lang="it-IT" sz="3500" b="1" dirty="0" smtClean="0">
                <a:solidFill>
                  <a:srgbClr val="296BA6"/>
                </a:solidFill>
              </a:rPr>
              <a:t>3 </a:t>
            </a:r>
            <a:r>
              <a:rPr lang="it-IT" sz="3500" b="1" dirty="0" err="1" smtClean="0">
                <a:solidFill>
                  <a:srgbClr val="296BA6"/>
                </a:solidFill>
              </a:rPr>
              <a:t>years</a:t>
            </a:r>
            <a:endParaRPr lang="it-IT" sz="3000" b="1" dirty="0">
              <a:solidFill>
                <a:srgbClr val="296BA6"/>
              </a:solidFill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5834" y="3592957"/>
            <a:ext cx="936317" cy="15425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3957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>
            <a:alphaModFix amt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924" b="5865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263" r="40365" b="37796"/>
          <a:stretch/>
        </p:blipFill>
        <p:spPr>
          <a:xfrm rot="5210857">
            <a:off x="8151668" y="1991537"/>
            <a:ext cx="7280281" cy="2662989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368966" y="16044"/>
            <a:ext cx="67811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 smtClean="0">
                <a:solidFill>
                  <a:srgbClr val="0070C0"/>
                </a:solidFill>
              </a:rPr>
              <a:t>Market </a:t>
            </a:r>
            <a:r>
              <a:rPr lang="it-IT" sz="6000" b="1" dirty="0" err="1" smtClean="0">
                <a:solidFill>
                  <a:srgbClr val="0070C0"/>
                </a:solidFill>
              </a:rPr>
              <a:t>adoption</a:t>
            </a:r>
            <a:endParaRPr lang="it-IT" sz="6000" b="1" dirty="0">
              <a:solidFill>
                <a:srgbClr val="002060"/>
              </a:solidFill>
            </a:endParaRPr>
          </a:p>
        </p:txBody>
      </p:sp>
      <p:sp>
        <p:nvSpPr>
          <p:cNvPr id="12" name="Segnaposto contenuto 2"/>
          <p:cNvSpPr txBox="1">
            <a:spLocks/>
          </p:cNvSpPr>
          <p:nvPr/>
        </p:nvSpPr>
        <p:spPr>
          <a:xfrm>
            <a:off x="7128285" y="2711536"/>
            <a:ext cx="1867186" cy="9605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it-IT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368966" y="4199537"/>
            <a:ext cx="3212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000" dirty="0" err="1" smtClean="0">
                <a:solidFill>
                  <a:srgbClr val="296BA6"/>
                </a:solidFill>
              </a:rPr>
              <a:t>Pilot</a:t>
            </a:r>
            <a:r>
              <a:rPr lang="it-IT" sz="3000" dirty="0" smtClean="0">
                <a:solidFill>
                  <a:srgbClr val="296BA6"/>
                </a:solidFill>
              </a:rPr>
              <a:t> case:</a:t>
            </a:r>
          </a:p>
          <a:p>
            <a:pPr algn="ctr"/>
            <a:r>
              <a:rPr lang="it-IT" sz="3000" b="1" dirty="0" smtClean="0">
                <a:solidFill>
                  <a:srgbClr val="296BA6"/>
                </a:solidFill>
              </a:rPr>
              <a:t>Moncalieri</a:t>
            </a:r>
            <a:r>
              <a:rPr lang="it-IT" sz="3000" dirty="0" smtClean="0">
                <a:solidFill>
                  <a:srgbClr val="296BA6"/>
                </a:solidFill>
              </a:rPr>
              <a:t> city</a:t>
            </a:r>
            <a:endParaRPr lang="it-IT" sz="3000" dirty="0">
              <a:solidFill>
                <a:srgbClr val="296BA6"/>
              </a:solidFill>
            </a:endParaRPr>
          </a:p>
        </p:txBody>
      </p:sp>
      <p:sp>
        <p:nvSpPr>
          <p:cNvPr id="19" name="Freccia destra 18"/>
          <p:cNvSpPr/>
          <p:nvPr/>
        </p:nvSpPr>
        <p:spPr>
          <a:xfrm>
            <a:off x="4009127" y="3251089"/>
            <a:ext cx="2739172" cy="845883"/>
          </a:xfrm>
          <a:prstGeom prst="rightArrow">
            <a:avLst>
              <a:gd name="adj1" fmla="val 40992"/>
              <a:gd name="adj2" fmla="val 68973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rgbClr val="436B9C"/>
                </a:solidFill>
              </a:rPr>
              <a:t>HOW</a:t>
            </a:r>
            <a:endParaRPr lang="it-IT" b="1" dirty="0">
              <a:solidFill>
                <a:srgbClr val="436B9C"/>
              </a:solidFill>
            </a:endParaRPr>
          </a:p>
        </p:txBody>
      </p:sp>
      <p:grpSp>
        <p:nvGrpSpPr>
          <p:cNvPr id="28" name="Gruppo 27"/>
          <p:cNvGrpSpPr/>
          <p:nvPr/>
        </p:nvGrpSpPr>
        <p:grpSpPr>
          <a:xfrm>
            <a:off x="6671573" y="586926"/>
            <a:ext cx="4126465" cy="1883617"/>
            <a:chOff x="6537907" y="352426"/>
            <a:chExt cx="4126465" cy="1883617"/>
          </a:xfrm>
        </p:grpSpPr>
        <p:pic>
          <p:nvPicPr>
            <p:cNvPr id="13" name="Immagine 12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7345394" y="352426"/>
              <a:ext cx="2511490" cy="1883617"/>
            </a:xfrm>
            <a:prstGeom prst="rect">
              <a:avLst/>
            </a:prstGeom>
          </p:spPr>
        </p:pic>
        <p:sp>
          <p:nvSpPr>
            <p:cNvPr id="14" name="CasellaDiTesto 13"/>
            <p:cNvSpPr txBox="1"/>
            <p:nvPr/>
          </p:nvSpPr>
          <p:spPr>
            <a:xfrm>
              <a:off x="6537907" y="1796933"/>
              <a:ext cx="41264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000" dirty="0" smtClean="0">
                  <a:solidFill>
                    <a:srgbClr val="296BA6"/>
                  </a:solidFill>
                </a:rPr>
                <a:t>Expansion to </a:t>
              </a:r>
              <a:r>
                <a:rPr lang="it-IT" sz="2000" dirty="0" err="1" smtClean="0">
                  <a:solidFill>
                    <a:srgbClr val="296BA6"/>
                  </a:solidFill>
                </a:rPr>
                <a:t>megacities</a:t>
              </a:r>
              <a:endParaRPr lang="it-IT" sz="2000" dirty="0">
                <a:solidFill>
                  <a:srgbClr val="296BA6"/>
                </a:solidFill>
              </a:endParaRPr>
            </a:p>
          </p:txBody>
        </p:sp>
      </p:grpSp>
      <p:grpSp>
        <p:nvGrpSpPr>
          <p:cNvPr id="27" name="Gruppo 26"/>
          <p:cNvGrpSpPr/>
          <p:nvPr/>
        </p:nvGrpSpPr>
        <p:grpSpPr>
          <a:xfrm>
            <a:off x="6658038" y="2650990"/>
            <a:ext cx="4140000" cy="1910411"/>
            <a:chOff x="6783484" y="2718229"/>
            <a:chExt cx="4140000" cy="1910411"/>
          </a:xfrm>
        </p:grpSpPr>
        <p:sp>
          <p:nvSpPr>
            <p:cNvPr id="15" name="CasellaDiTesto 14"/>
            <p:cNvSpPr txBox="1"/>
            <p:nvPr/>
          </p:nvSpPr>
          <p:spPr>
            <a:xfrm>
              <a:off x="6783484" y="3920754"/>
              <a:ext cx="414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000" dirty="0" err="1">
                  <a:solidFill>
                    <a:srgbClr val="296BA6"/>
                  </a:solidFill>
                </a:rPr>
                <a:t>Adoption</a:t>
              </a:r>
              <a:r>
                <a:rPr lang="it-IT" sz="2000" dirty="0">
                  <a:solidFill>
                    <a:srgbClr val="296BA6"/>
                  </a:solidFill>
                </a:rPr>
                <a:t> by </a:t>
              </a:r>
              <a:r>
                <a:rPr lang="it-IT" sz="2000" dirty="0" smtClean="0">
                  <a:solidFill>
                    <a:srgbClr val="296BA6"/>
                  </a:solidFill>
                </a:rPr>
                <a:t>networks of water utilities </a:t>
              </a:r>
              <a:r>
                <a:rPr lang="it-IT" sz="2000" dirty="0" err="1" smtClean="0">
                  <a:solidFill>
                    <a:srgbClr val="296BA6"/>
                  </a:solidFill>
                </a:rPr>
                <a:t>serving</a:t>
              </a:r>
              <a:r>
                <a:rPr lang="it-IT" sz="2000" dirty="0" smtClean="0">
                  <a:solidFill>
                    <a:srgbClr val="296BA6"/>
                  </a:solidFill>
                </a:rPr>
                <a:t> </a:t>
              </a:r>
              <a:r>
                <a:rPr lang="it-IT" sz="2000" dirty="0" err="1" smtClean="0">
                  <a:solidFill>
                    <a:srgbClr val="296BA6"/>
                  </a:solidFill>
                </a:rPr>
                <a:t>different</a:t>
              </a:r>
              <a:r>
                <a:rPr lang="it-IT" sz="2000" dirty="0" smtClean="0">
                  <a:solidFill>
                    <a:srgbClr val="296BA6"/>
                  </a:solidFill>
                </a:rPr>
                <a:t> </a:t>
              </a:r>
              <a:r>
                <a:rPr lang="it-IT" sz="2000" dirty="0" err="1" smtClean="0">
                  <a:solidFill>
                    <a:srgbClr val="296BA6"/>
                  </a:solidFill>
                </a:rPr>
                <a:t>areas</a:t>
              </a:r>
              <a:r>
                <a:rPr lang="it-IT" sz="2000" dirty="0" smtClean="0">
                  <a:solidFill>
                    <a:srgbClr val="296BA6"/>
                  </a:solidFill>
                </a:rPr>
                <a:t>/</a:t>
              </a:r>
              <a:r>
                <a:rPr lang="it-IT" sz="2000" dirty="0" err="1" smtClean="0">
                  <a:solidFill>
                    <a:srgbClr val="296BA6"/>
                  </a:solidFill>
                </a:rPr>
                <a:t>cities</a:t>
              </a:r>
              <a:endParaRPr lang="it-IT" sz="2000" dirty="0">
                <a:solidFill>
                  <a:srgbClr val="296BA6"/>
                </a:solidFill>
              </a:endParaRPr>
            </a:p>
          </p:txBody>
        </p:sp>
        <p:pic>
          <p:nvPicPr>
            <p:cNvPr id="21" name="Immagine 20"/>
            <p:cNvPicPr>
              <a:picLocks noChangeAspect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226074" y="2718229"/>
              <a:ext cx="1254820" cy="1254820"/>
            </a:xfrm>
            <a:prstGeom prst="rect">
              <a:avLst/>
            </a:prstGeom>
          </p:spPr>
        </p:pic>
      </p:grpSp>
      <p:sp>
        <p:nvSpPr>
          <p:cNvPr id="23" name="Freccia destra 22"/>
          <p:cNvSpPr/>
          <p:nvPr/>
        </p:nvSpPr>
        <p:spPr>
          <a:xfrm>
            <a:off x="4009127" y="1118493"/>
            <a:ext cx="2739172" cy="845883"/>
          </a:xfrm>
          <a:prstGeom prst="rightArrow">
            <a:avLst>
              <a:gd name="adj1" fmla="val 40992"/>
              <a:gd name="adj2" fmla="val 68973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rgbClr val="436B9C"/>
                </a:solidFill>
              </a:rPr>
              <a:t>WHERE</a:t>
            </a:r>
            <a:endParaRPr lang="it-IT" b="1" dirty="0">
              <a:solidFill>
                <a:srgbClr val="436B9C"/>
              </a:solidFill>
            </a:endParaRPr>
          </a:p>
        </p:txBody>
      </p:sp>
      <p:sp>
        <p:nvSpPr>
          <p:cNvPr id="24" name="Freccia destra 23"/>
          <p:cNvSpPr/>
          <p:nvPr/>
        </p:nvSpPr>
        <p:spPr>
          <a:xfrm>
            <a:off x="4009127" y="5383685"/>
            <a:ext cx="2739172" cy="845883"/>
          </a:xfrm>
          <a:prstGeom prst="rightArrow">
            <a:avLst>
              <a:gd name="adj1" fmla="val 40992"/>
              <a:gd name="adj2" fmla="val 68973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rgbClr val="436B9C"/>
                </a:solidFill>
              </a:rPr>
              <a:t>WHEN</a:t>
            </a:r>
            <a:endParaRPr lang="it-IT" b="1" dirty="0">
              <a:solidFill>
                <a:srgbClr val="436B9C"/>
              </a:solidFill>
            </a:endParaRPr>
          </a:p>
        </p:txBody>
      </p:sp>
      <p:grpSp>
        <p:nvGrpSpPr>
          <p:cNvPr id="29" name="Gruppo 28"/>
          <p:cNvGrpSpPr/>
          <p:nvPr/>
        </p:nvGrpSpPr>
        <p:grpSpPr>
          <a:xfrm>
            <a:off x="6664806" y="4874749"/>
            <a:ext cx="4126465" cy="1838355"/>
            <a:chOff x="6932238" y="4773149"/>
            <a:chExt cx="4126465" cy="1838355"/>
          </a:xfrm>
        </p:grpSpPr>
        <p:sp>
          <p:nvSpPr>
            <p:cNvPr id="25" name="CasellaDiTesto 24"/>
            <p:cNvSpPr txBox="1"/>
            <p:nvPr/>
          </p:nvSpPr>
          <p:spPr>
            <a:xfrm>
              <a:off x="6932238" y="6211394"/>
              <a:ext cx="41264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000" dirty="0" smtClean="0">
                  <a:solidFill>
                    <a:srgbClr val="296BA6"/>
                  </a:solidFill>
                </a:rPr>
                <a:t>24 </a:t>
              </a:r>
              <a:r>
                <a:rPr lang="it-IT" sz="2000" dirty="0" err="1" smtClean="0">
                  <a:solidFill>
                    <a:srgbClr val="296BA6"/>
                  </a:solidFill>
                </a:rPr>
                <a:t>months</a:t>
              </a:r>
              <a:r>
                <a:rPr lang="it-IT" sz="2000" dirty="0" smtClean="0">
                  <a:solidFill>
                    <a:srgbClr val="296BA6"/>
                  </a:solidFill>
                </a:rPr>
                <a:t> </a:t>
              </a:r>
              <a:r>
                <a:rPr lang="it-IT" sz="2000" dirty="0" err="1" smtClean="0">
                  <a:solidFill>
                    <a:srgbClr val="296BA6"/>
                  </a:solidFill>
                </a:rPr>
                <a:t>after</a:t>
              </a:r>
              <a:r>
                <a:rPr lang="it-IT" sz="2000" dirty="0" smtClean="0">
                  <a:solidFill>
                    <a:srgbClr val="296BA6"/>
                  </a:solidFill>
                </a:rPr>
                <a:t> </a:t>
              </a:r>
              <a:r>
                <a:rPr lang="it-IT" sz="2000" dirty="0" err="1" smtClean="0">
                  <a:solidFill>
                    <a:srgbClr val="296BA6"/>
                  </a:solidFill>
                </a:rPr>
                <a:t>Pilot</a:t>
              </a:r>
              <a:r>
                <a:rPr lang="it-IT" sz="2000" dirty="0" smtClean="0">
                  <a:solidFill>
                    <a:srgbClr val="296BA6"/>
                  </a:solidFill>
                </a:rPr>
                <a:t> case</a:t>
              </a:r>
              <a:endParaRPr lang="it-IT" sz="2000" dirty="0">
                <a:solidFill>
                  <a:srgbClr val="296BA6"/>
                </a:solidFill>
              </a:endParaRPr>
            </a:p>
          </p:txBody>
        </p:sp>
        <p:pic>
          <p:nvPicPr>
            <p:cNvPr id="22" name="Immagine 21"/>
            <p:cNvPicPr>
              <a:picLocks noChangeAspect="1"/>
            </p:cNvPicPr>
            <p:nvPr/>
          </p:nvPicPr>
          <p:blipFill>
            <a:blip r:embed="rId6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258870" y="4773149"/>
              <a:ext cx="1473200" cy="1473200"/>
            </a:xfrm>
            <a:prstGeom prst="rect">
              <a:avLst/>
            </a:prstGeom>
          </p:spPr>
        </p:pic>
      </p:grpSp>
      <p:pic>
        <p:nvPicPr>
          <p:cNvPr id="2" name="Immagine 1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424" r="9415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77" y="2318420"/>
            <a:ext cx="3716238" cy="208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66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>
            <a:alphaModFix amt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924" b="5865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263" r="40365" b="37796"/>
          <a:stretch/>
        </p:blipFill>
        <p:spPr>
          <a:xfrm rot="5210857">
            <a:off x="8151668" y="1991537"/>
            <a:ext cx="7280281" cy="2662989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368966" y="16044"/>
            <a:ext cx="75304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 smtClean="0">
                <a:solidFill>
                  <a:srgbClr val="0070C0"/>
                </a:solidFill>
              </a:rPr>
              <a:t>Competitive </a:t>
            </a:r>
            <a:r>
              <a:rPr lang="it-IT" sz="6000" b="1" dirty="0" err="1" smtClean="0">
                <a:solidFill>
                  <a:srgbClr val="0070C0"/>
                </a:solidFill>
              </a:rPr>
              <a:t>advantage</a:t>
            </a:r>
            <a:endParaRPr lang="it-IT" sz="6000" b="1" dirty="0">
              <a:solidFill>
                <a:srgbClr val="002060"/>
              </a:solidFill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35547"/>
          <a:stretch/>
        </p:blipFill>
        <p:spPr>
          <a:xfrm>
            <a:off x="7416800" y="3082776"/>
            <a:ext cx="2527300" cy="1628924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7444" l="9744" r="95208">
                        <a14:foregroundMark x1="14377" y1="51917" x2="14377" y2="51917"/>
                        <a14:foregroundMark x1="82588" y1="17732" x2="82588" y2="1773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13000" y="977900"/>
            <a:ext cx="2451100" cy="2451100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13147" b="21551"/>
          <a:stretch/>
        </p:blipFill>
        <p:spPr>
          <a:xfrm rot="5400000">
            <a:off x="5013636" y="4504764"/>
            <a:ext cx="2215528" cy="1828800"/>
          </a:xfrm>
          <a:prstGeom prst="rect">
            <a:avLst/>
          </a:prstGeom>
        </p:spPr>
      </p:pic>
      <p:sp>
        <p:nvSpPr>
          <p:cNvPr id="18" name="CasellaDiTesto 17"/>
          <p:cNvSpPr txBox="1"/>
          <p:nvPr/>
        </p:nvSpPr>
        <p:spPr>
          <a:xfrm>
            <a:off x="2260933" y="5727363"/>
            <a:ext cx="3746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000" dirty="0" smtClean="0">
                <a:solidFill>
                  <a:srgbClr val="296BA6"/>
                </a:solidFill>
              </a:rPr>
              <a:t>Strong</a:t>
            </a:r>
            <a:br>
              <a:rPr lang="it-IT" sz="3000" dirty="0" smtClean="0">
                <a:solidFill>
                  <a:srgbClr val="296BA6"/>
                </a:solidFill>
              </a:rPr>
            </a:br>
            <a:r>
              <a:rPr lang="it-IT" sz="3000" dirty="0" err="1" smtClean="0">
                <a:solidFill>
                  <a:srgbClr val="296BA6"/>
                </a:solidFill>
              </a:rPr>
              <a:t>Partnerships</a:t>
            </a:r>
            <a:endParaRPr lang="it-IT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1179835" y="2414550"/>
            <a:ext cx="31908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000" dirty="0" smtClean="0">
                <a:solidFill>
                  <a:srgbClr val="296BA6"/>
                </a:solidFill>
              </a:rPr>
              <a:t>Plug &amp; Play</a:t>
            </a:r>
            <a:br>
              <a:rPr lang="it-IT" sz="3000" dirty="0" smtClean="0">
                <a:solidFill>
                  <a:srgbClr val="296BA6"/>
                </a:solidFill>
              </a:rPr>
            </a:br>
            <a:r>
              <a:rPr lang="it-IT" sz="3000" dirty="0" smtClean="0">
                <a:solidFill>
                  <a:srgbClr val="296BA6"/>
                </a:solidFill>
              </a:rPr>
              <a:t>Solution</a:t>
            </a:r>
            <a:endParaRPr lang="it-IT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7637104" y="4711700"/>
            <a:ext cx="31908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000" dirty="0" smtClean="0">
                <a:solidFill>
                  <a:srgbClr val="296BA6"/>
                </a:solidFill>
              </a:rPr>
              <a:t>Real Time</a:t>
            </a:r>
          </a:p>
          <a:p>
            <a:pPr algn="ctr"/>
            <a:r>
              <a:rPr lang="it-IT" sz="3000" dirty="0" smtClean="0">
                <a:solidFill>
                  <a:srgbClr val="296BA6"/>
                </a:solidFill>
              </a:rPr>
              <a:t>Data </a:t>
            </a:r>
            <a:endParaRPr lang="it-IT" dirty="0"/>
          </a:p>
        </p:txBody>
      </p:sp>
      <p:sp>
        <p:nvSpPr>
          <p:cNvPr id="3" name="Rounded Rectangle 2"/>
          <p:cNvSpPr/>
          <p:nvPr/>
        </p:nvSpPr>
        <p:spPr>
          <a:xfrm>
            <a:off x="3511296" y="3254466"/>
            <a:ext cx="4329008" cy="1261441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 descr="d:\utenti\d028001\Desktop\CERN\Marketing\LogoSub-SfondoBianco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176" y="3389008"/>
            <a:ext cx="4068724" cy="100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810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>
            <a:alphaModFix amt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924" b="5865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263" r="40365" b="37796"/>
          <a:stretch/>
        </p:blipFill>
        <p:spPr>
          <a:xfrm rot="5210857">
            <a:off x="8151668" y="1991537"/>
            <a:ext cx="7280281" cy="2662989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368966" y="16044"/>
            <a:ext cx="75304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 err="1" smtClean="0">
                <a:solidFill>
                  <a:srgbClr val="0070C0"/>
                </a:solidFill>
              </a:rPr>
              <a:t>Investment</a:t>
            </a:r>
            <a:r>
              <a:rPr lang="it-IT" sz="6000" b="1" dirty="0" smtClean="0">
                <a:solidFill>
                  <a:srgbClr val="0070C0"/>
                </a:solidFill>
              </a:rPr>
              <a:t> </a:t>
            </a:r>
            <a:r>
              <a:rPr lang="it-IT" sz="6000" b="1" dirty="0" err="1" smtClean="0">
                <a:solidFill>
                  <a:srgbClr val="0070C0"/>
                </a:solidFill>
              </a:rPr>
              <a:t>needs</a:t>
            </a:r>
            <a:endParaRPr lang="it-IT" sz="6000" b="1" dirty="0">
              <a:solidFill>
                <a:srgbClr val="002060"/>
              </a:solidFill>
            </a:endParaRPr>
          </a:p>
        </p:txBody>
      </p:sp>
      <p:grpSp>
        <p:nvGrpSpPr>
          <p:cNvPr id="3" name="Gruppo 2"/>
          <p:cNvGrpSpPr/>
          <p:nvPr/>
        </p:nvGrpSpPr>
        <p:grpSpPr>
          <a:xfrm>
            <a:off x="5476055" y="927194"/>
            <a:ext cx="5107089" cy="5930806"/>
            <a:chOff x="552726" y="988009"/>
            <a:chExt cx="5107089" cy="5930806"/>
          </a:xfrm>
        </p:grpSpPr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726" y="988009"/>
              <a:ext cx="5107089" cy="5107089"/>
            </a:xfrm>
            <a:prstGeom prst="rect">
              <a:avLst/>
            </a:prstGeom>
          </p:spPr>
        </p:pic>
        <p:sp>
          <p:nvSpPr>
            <p:cNvPr id="13" name="CasellaDiTesto 12"/>
            <p:cNvSpPr txBox="1"/>
            <p:nvPr/>
          </p:nvSpPr>
          <p:spPr>
            <a:xfrm>
              <a:off x="1675353" y="3414781"/>
              <a:ext cx="3121067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0" b="1" dirty="0" smtClean="0">
                  <a:solidFill>
                    <a:srgbClr val="296BA6"/>
                  </a:solidFill>
                </a:rPr>
                <a:t>200</a:t>
              </a:r>
              <a:r>
                <a:rPr lang="it-IT" sz="3000" b="1" dirty="0" smtClean="0">
                  <a:solidFill>
                    <a:srgbClr val="296BA6"/>
                  </a:solidFill>
                </a:rPr>
                <a:t>k€</a:t>
              </a:r>
              <a:endParaRPr lang="it-IT" sz="3000" b="1" dirty="0">
                <a:solidFill>
                  <a:srgbClr val="296BA6"/>
                </a:solidFill>
              </a:endParaRPr>
            </a:p>
          </p:txBody>
        </p:sp>
        <p:sp>
          <p:nvSpPr>
            <p:cNvPr id="15" name="CasellaDiTesto 14"/>
            <p:cNvSpPr txBox="1"/>
            <p:nvPr/>
          </p:nvSpPr>
          <p:spPr>
            <a:xfrm>
              <a:off x="1336475" y="6057041"/>
              <a:ext cx="3539589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500" b="1" dirty="0" err="1" smtClean="0">
                  <a:solidFill>
                    <a:srgbClr val="7F7F7F"/>
                  </a:solidFill>
                </a:rPr>
                <a:t>Products</a:t>
              </a:r>
              <a:r>
                <a:rPr lang="it-IT" sz="2500" b="1" dirty="0" smtClean="0">
                  <a:solidFill>
                    <a:srgbClr val="7F7F7F"/>
                  </a:solidFill>
                </a:rPr>
                <a:t> </a:t>
              </a:r>
              <a:r>
                <a:rPr lang="it-IT" sz="2500" b="1" dirty="0" err="1">
                  <a:solidFill>
                    <a:srgbClr val="7F7F7F"/>
                  </a:solidFill>
                </a:rPr>
                <a:t>Pre-series</a:t>
              </a:r>
              <a:r>
                <a:rPr lang="it-IT" sz="2500" b="1" dirty="0">
                  <a:solidFill>
                    <a:srgbClr val="7F7F7F"/>
                  </a:solidFill>
                </a:rPr>
                <a:t> </a:t>
              </a:r>
              <a:r>
                <a:rPr lang="it-IT" sz="2500" b="1" dirty="0" smtClean="0">
                  <a:solidFill>
                    <a:srgbClr val="7F7F7F"/>
                  </a:solidFill>
                </a:rPr>
                <a:t>&amp; software </a:t>
              </a:r>
              <a:r>
                <a:rPr lang="el-GR" sz="2500" b="1" dirty="0" smtClean="0">
                  <a:solidFill>
                    <a:srgbClr val="7F7F7F"/>
                  </a:solidFill>
                </a:rPr>
                <a:t>β</a:t>
              </a:r>
              <a:endParaRPr lang="it-IT" sz="2500" b="1" dirty="0">
                <a:solidFill>
                  <a:srgbClr val="7F7F7F"/>
                </a:solidFill>
              </a:endParaRPr>
            </a:p>
          </p:txBody>
        </p:sp>
      </p:grpSp>
      <p:grpSp>
        <p:nvGrpSpPr>
          <p:cNvPr id="5" name="Gruppo 4"/>
          <p:cNvGrpSpPr/>
          <p:nvPr/>
        </p:nvGrpSpPr>
        <p:grpSpPr>
          <a:xfrm>
            <a:off x="368966" y="981859"/>
            <a:ext cx="5107089" cy="5821477"/>
            <a:chOff x="5396624" y="1097338"/>
            <a:chExt cx="5107089" cy="5821477"/>
          </a:xfrm>
        </p:grpSpPr>
        <p:pic>
          <p:nvPicPr>
            <p:cNvPr id="25" name="Immagine 24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6624" y="1097338"/>
              <a:ext cx="5107089" cy="5107089"/>
            </a:xfrm>
            <a:prstGeom prst="rect">
              <a:avLst/>
            </a:prstGeom>
          </p:spPr>
        </p:pic>
        <p:sp>
          <p:nvSpPr>
            <p:cNvPr id="16" name="CasellaDiTesto 15"/>
            <p:cNvSpPr txBox="1"/>
            <p:nvPr/>
          </p:nvSpPr>
          <p:spPr>
            <a:xfrm>
              <a:off x="5649000" y="6057041"/>
              <a:ext cx="4602336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500" b="1" dirty="0" smtClean="0">
                  <a:solidFill>
                    <a:schemeClr val="bg1">
                      <a:lumMod val="50000"/>
                    </a:schemeClr>
                  </a:solidFill>
                </a:rPr>
                <a:t>Product </a:t>
              </a:r>
              <a:r>
                <a:rPr lang="it-IT" sz="2500" b="1" dirty="0" err="1" smtClean="0">
                  <a:solidFill>
                    <a:schemeClr val="bg1">
                      <a:lumMod val="50000"/>
                    </a:schemeClr>
                  </a:solidFill>
                </a:rPr>
                <a:t>prototypes</a:t>
              </a:r>
              <a:r>
                <a:rPr lang="it-IT" sz="2500" b="1" dirty="0" smtClean="0">
                  <a:solidFill>
                    <a:schemeClr val="bg1">
                      <a:lumMod val="50000"/>
                    </a:schemeClr>
                  </a:solidFill>
                </a:rPr>
                <a:t> &amp;</a:t>
              </a:r>
              <a:br>
                <a:rPr lang="it-IT" sz="2500" b="1" dirty="0" smtClean="0">
                  <a:solidFill>
                    <a:schemeClr val="bg1">
                      <a:lumMod val="50000"/>
                    </a:schemeClr>
                  </a:solidFill>
                </a:rPr>
              </a:br>
              <a:r>
                <a:rPr lang="it-IT" sz="2500" b="1" dirty="0" smtClean="0">
                  <a:solidFill>
                    <a:schemeClr val="bg1">
                      <a:lumMod val="50000"/>
                    </a:schemeClr>
                  </a:solidFill>
                </a:rPr>
                <a:t>software </a:t>
              </a:r>
              <a:r>
                <a:rPr lang="el-GR" sz="2500" b="1" dirty="0" smtClean="0">
                  <a:solidFill>
                    <a:schemeClr val="bg1">
                      <a:lumMod val="50000"/>
                    </a:schemeClr>
                  </a:solidFill>
                </a:rPr>
                <a:t>α</a:t>
              </a:r>
              <a:endParaRPr lang="it-IT" sz="25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6872978" y="3414781"/>
              <a:ext cx="2229046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0" b="1" dirty="0" smtClean="0">
                  <a:solidFill>
                    <a:srgbClr val="296BA6"/>
                  </a:solidFill>
                </a:rPr>
                <a:t>50</a:t>
              </a:r>
              <a:r>
                <a:rPr lang="it-IT" sz="3000" b="1" dirty="0">
                  <a:solidFill>
                    <a:srgbClr val="296BA6"/>
                  </a:solidFill>
                </a:rPr>
                <a:t>k€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602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368966" y="16044"/>
            <a:ext cx="102990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 smtClean="0">
                <a:solidFill>
                  <a:srgbClr val="0070C0"/>
                </a:solidFill>
              </a:rPr>
              <a:t>Water </a:t>
            </a:r>
            <a:r>
              <a:rPr lang="it-IT" sz="6000" b="1" dirty="0" err="1" smtClean="0">
                <a:solidFill>
                  <a:srgbClr val="0070C0"/>
                </a:solidFill>
              </a:rPr>
              <a:t>Globalisation</a:t>
            </a:r>
            <a:endParaRPr lang="it-IT" sz="6000" b="1" dirty="0">
              <a:solidFill>
                <a:srgbClr val="002060"/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851" y="1617561"/>
            <a:ext cx="8293283" cy="4687508"/>
          </a:xfrm>
          <a:prstGeom prst="rect">
            <a:avLst/>
          </a:prstGeom>
        </p:spPr>
      </p:pic>
      <p:sp>
        <p:nvSpPr>
          <p:cNvPr id="29" name="Teardrop 49"/>
          <p:cNvSpPr/>
          <p:nvPr/>
        </p:nvSpPr>
        <p:spPr>
          <a:xfrm rot="8177965">
            <a:off x="7377353" y="1382037"/>
            <a:ext cx="1150620" cy="1150620"/>
          </a:xfrm>
          <a:prstGeom prst="teardrop">
            <a:avLst/>
          </a:prstGeom>
          <a:solidFill>
            <a:srgbClr val="72C7E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 err="1">
              <a:solidFill>
                <a:schemeClr val="tx2"/>
              </a:solidFill>
            </a:endParaRPr>
          </a:p>
        </p:txBody>
      </p:sp>
      <p:sp>
        <p:nvSpPr>
          <p:cNvPr id="30" name="Oval 50"/>
          <p:cNvSpPr/>
          <p:nvPr/>
        </p:nvSpPr>
        <p:spPr>
          <a:xfrm>
            <a:off x="7420101" y="1424785"/>
            <a:ext cx="1065123" cy="106512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 err="1">
              <a:solidFill>
                <a:schemeClr val="tx2"/>
              </a:solidFill>
            </a:endParaRPr>
          </a:p>
        </p:txBody>
      </p:sp>
      <p:sp>
        <p:nvSpPr>
          <p:cNvPr id="33" name="Teardrop 49"/>
          <p:cNvSpPr/>
          <p:nvPr/>
        </p:nvSpPr>
        <p:spPr>
          <a:xfrm rot="8177965">
            <a:off x="3016144" y="2027768"/>
            <a:ext cx="1150620" cy="1150620"/>
          </a:xfrm>
          <a:prstGeom prst="teardrop">
            <a:avLst/>
          </a:prstGeom>
          <a:solidFill>
            <a:srgbClr val="72C7E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 err="1">
              <a:solidFill>
                <a:schemeClr val="tx2"/>
              </a:solidFill>
            </a:endParaRPr>
          </a:p>
        </p:txBody>
      </p:sp>
      <p:sp>
        <p:nvSpPr>
          <p:cNvPr id="34" name="Oval 50"/>
          <p:cNvSpPr/>
          <p:nvPr/>
        </p:nvSpPr>
        <p:spPr>
          <a:xfrm>
            <a:off x="3058892" y="2070516"/>
            <a:ext cx="1065123" cy="106512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 err="1">
              <a:solidFill>
                <a:schemeClr val="tx2"/>
              </a:solidFill>
            </a:endParaRPr>
          </a:p>
        </p:txBody>
      </p:sp>
      <p:sp>
        <p:nvSpPr>
          <p:cNvPr id="37" name="Teardrop 49"/>
          <p:cNvSpPr/>
          <p:nvPr/>
        </p:nvSpPr>
        <p:spPr>
          <a:xfrm rot="8177965">
            <a:off x="4166952" y="3517091"/>
            <a:ext cx="1150620" cy="1150620"/>
          </a:xfrm>
          <a:prstGeom prst="teardrop">
            <a:avLst/>
          </a:prstGeom>
          <a:solidFill>
            <a:srgbClr val="72C7E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 err="1">
              <a:solidFill>
                <a:schemeClr val="tx2"/>
              </a:solidFill>
            </a:endParaRPr>
          </a:p>
        </p:txBody>
      </p:sp>
      <p:sp>
        <p:nvSpPr>
          <p:cNvPr id="38" name="Oval 50"/>
          <p:cNvSpPr/>
          <p:nvPr/>
        </p:nvSpPr>
        <p:spPr>
          <a:xfrm>
            <a:off x="4209700" y="3559839"/>
            <a:ext cx="1065123" cy="106512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 err="1">
              <a:solidFill>
                <a:schemeClr val="tx2"/>
              </a:solidFill>
            </a:endParaRPr>
          </a:p>
        </p:txBody>
      </p:sp>
      <p:sp>
        <p:nvSpPr>
          <p:cNvPr id="41" name="Teardrop 49"/>
          <p:cNvSpPr/>
          <p:nvPr/>
        </p:nvSpPr>
        <p:spPr>
          <a:xfrm rot="8177965">
            <a:off x="8425831" y="3861523"/>
            <a:ext cx="1150620" cy="1150620"/>
          </a:xfrm>
          <a:prstGeom prst="teardrop">
            <a:avLst/>
          </a:prstGeom>
          <a:solidFill>
            <a:srgbClr val="FF6F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 err="1">
              <a:solidFill>
                <a:schemeClr val="tx2"/>
              </a:solidFill>
            </a:endParaRPr>
          </a:p>
        </p:txBody>
      </p:sp>
      <p:sp>
        <p:nvSpPr>
          <p:cNvPr id="42" name="Oval 50"/>
          <p:cNvSpPr/>
          <p:nvPr/>
        </p:nvSpPr>
        <p:spPr>
          <a:xfrm>
            <a:off x="8468579" y="3904271"/>
            <a:ext cx="1065123" cy="106512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 err="1">
              <a:solidFill>
                <a:schemeClr val="tx2"/>
              </a:solidFill>
            </a:endParaRPr>
          </a:p>
        </p:txBody>
      </p:sp>
      <p:sp>
        <p:nvSpPr>
          <p:cNvPr id="45" name="Teardrop 49"/>
          <p:cNvSpPr/>
          <p:nvPr/>
        </p:nvSpPr>
        <p:spPr>
          <a:xfrm rot="8177965">
            <a:off x="5407299" y="1866114"/>
            <a:ext cx="1150620" cy="1150620"/>
          </a:xfrm>
          <a:prstGeom prst="teardrop">
            <a:avLst/>
          </a:prstGeom>
          <a:solidFill>
            <a:srgbClr val="FF6F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 err="1">
              <a:solidFill>
                <a:schemeClr val="tx2"/>
              </a:solidFill>
            </a:endParaRPr>
          </a:p>
        </p:txBody>
      </p:sp>
      <p:sp>
        <p:nvSpPr>
          <p:cNvPr id="46" name="Oval 50"/>
          <p:cNvSpPr/>
          <p:nvPr/>
        </p:nvSpPr>
        <p:spPr>
          <a:xfrm>
            <a:off x="5450047" y="1908862"/>
            <a:ext cx="1065123" cy="106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 err="1">
              <a:solidFill>
                <a:schemeClr val="tx2"/>
              </a:solidFill>
            </a:endParaRPr>
          </a:p>
        </p:txBody>
      </p:sp>
      <p:sp>
        <p:nvSpPr>
          <p:cNvPr id="53" name="Teardrop 49"/>
          <p:cNvSpPr/>
          <p:nvPr/>
        </p:nvSpPr>
        <p:spPr>
          <a:xfrm rot="8177965">
            <a:off x="6658607" y="2573703"/>
            <a:ext cx="1150620" cy="1150620"/>
          </a:xfrm>
          <a:prstGeom prst="teardrop">
            <a:avLst/>
          </a:prstGeom>
          <a:solidFill>
            <a:srgbClr val="FF6F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 err="1">
              <a:solidFill>
                <a:schemeClr val="tx2"/>
              </a:solidFill>
            </a:endParaRPr>
          </a:p>
        </p:txBody>
      </p:sp>
      <p:sp>
        <p:nvSpPr>
          <p:cNvPr id="54" name="Oval 50"/>
          <p:cNvSpPr/>
          <p:nvPr/>
        </p:nvSpPr>
        <p:spPr>
          <a:xfrm>
            <a:off x="6701355" y="2616451"/>
            <a:ext cx="1065123" cy="106512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 err="1">
              <a:solidFill>
                <a:schemeClr val="tx2"/>
              </a:solidFill>
            </a:endParaRPr>
          </a:p>
        </p:txBody>
      </p:sp>
      <p:pic>
        <p:nvPicPr>
          <p:cNvPr id="66" name="Immagine 6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584" y="1939094"/>
            <a:ext cx="1008000" cy="1005691"/>
          </a:xfrm>
          <a:prstGeom prst="ellipse">
            <a:avLst/>
          </a:prstGeom>
        </p:spPr>
      </p:pic>
      <p:pic>
        <p:nvPicPr>
          <p:cNvPr id="67" name="Immagine 6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086" y="2099077"/>
            <a:ext cx="1008000" cy="1008000"/>
          </a:xfrm>
          <a:prstGeom prst="ellipse">
            <a:avLst/>
          </a:prstGeom>
        </p:spPr>
      </p:pic>
      <p:pic>
        <p:nvPicPr>
          <p:cNvPr id="68" name="Immagine 67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261" y="3599033"/>
            <a:ext cx="1008000" cy="1008000"/>
          </a:xfrm>
          <a:prstGeom prst="ellipse">
            <a:avLst/>
          </a:prstGeom>
        </p:spPr>
      </p:pic>
      <p:pic>
        <p:nvPicPr>
          <p:cNvPr id="69" name="Immagine 68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955" y="3938453"/>
            <a:ext cx="1008000" cy="1008000"/>
          </a:xfrm>
          <a:prstGeom prst="ellipse">
            <a:avLst/>
          </a:prstGeom>
        </p:spPr>
      </p:pic>
      <p:pic>
        <p:nvPicPr>
          <p:cNvPr id="70" name="Immagine 69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534" y="2643343"/>
            <a:ext cx="1008000" cy="1008000"/>
          </a:xfrm>
          <a:prstGeom prst="ellipse">
            <a:avLst/>
          </a:prstGeom>
        </p:spPr>
      </p:pic>
      <p:pic>
        <p:nvPicPr>
          <p:cNvPr id="71" name="Immagine 70"/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397" y="1451677"/>
            <a:ext cx="1008000" cy="10080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86042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80" b="-1"/>
          <a:stretch/>
        </p:blipFill>
        <p:spPr>
          <a:xfrm rot="21168150">
            <a:off x="291599" y="1148692"/>
            <a:ext cx="4604775" cy="37966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2" name="Oggetto 1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7" name="Diapositiva think-cell" r:id="rId5" imgW="270" imgH="270" progId="TCLayout.ActiveDocument.1">
                  <p:embed/>
                </p:oleObj>
              </mc:Choice>
              <mc:Fallback>
                <p:oleObj name="Diapositiva think-cell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7">
            <a:alphaModFix amt="2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9924" b="5865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263" r="40323" b="37796"/>
          <a:stretch/>
        </p:blipFill>
        <p:spPr>
          <a:xfrm rot="5210857">
            <a:off x="8149242" y="1994101"/>
            <a:ext cx="7285416" cy="2662989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368965" y="16044"/>
            <a:ext cx="76112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 err="1" smtClean="0">
                <a:solidFill>
                  <a:srgbClr val="0070C0"/>
                </a:solidFill>
              </a:rPr>
              <a:t>There</a:t>
            </a:r>
            <a:r>
              <a:rPr lang="it-IT" sz="6000" b="1" dirty="0" smtClean="0">
                <a:solidFill>
                  <a:srgbClr val="0070C0"/>
                </a:solidFill>
              </a:rPr>
              <a:t> </a:t>
            </a:r>
            <a:r>
              <a:rPr lang="it-IT" sz="6000" b="1" dirty="0" err="1" smtClean="0">
                <a:solidFill>
                  <a:srgbClr val="0070C0"/>
                </a:solidFill>
              </a:rPr>
              <a:t>is</a:t>
            </a:r>
            <a:r>
              <a:rPr lang="it-IT" sz="6000" b="1" dirty="0" smtClean="0">
                <a:solidFill>
                  <a:srgbClr val="0070C0"/>
                </a:solidFill>
              </a:rPr>
              <a:t> a </a:t>
            </a:r>
            <a:r>
              <a:rPr lang="it-IT" sz="6000" b="1" dirty="0" err="1" smtClean="0">
                <a:solidFill>
                  <a:srgbClr val="0070C0"/>
                </a:solidFill>
              </a:rPr>
              <a:t>problem</a:t>
            </a:r>
            <a:r>
              <a:rPr lang="it-IT" sz="6000" b="1" dirty="0" smtClean="0">
                <a:solidFill>
                  <a:srgbClr val="0070C0"/>
                </a:solidFill>
              </a:rPr>
              <a:t>… </a:t>
            </a:r>
            <a:endParaRPr lang="it-IT" sz="6000" b="1" dirty="0">
              <a:solidFill>
                <a:srgbClr val="002060"/>
              </a:solidFill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7411">
            <a:off x="225426" y="4323437"/>
            <a:ext cx="4030293" cy="24177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20027">
            <a:off x="2505871" y="1465549"/>
            <a:ext cx="4905257" cy="49240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47243">
            <a:off x="6666823" y="1004635"/>
            <a:ext cx="4769721" cy="43451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50096"/>
          <a:stretch/>
        </p:blipFill>
        <p:spPr>
          <a:xfrm>
            <a:off x="6558223" y="3927577"/>
            <a:ext cx="3855618" cy="27732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534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326" y="4689797"/>
            <a:ext cx="3341999" cy="178668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>
            <a:alphaModFix amt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924" b="5865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263" r="40365" b="37796"/>
          <a:stretch/>
        </p:blipFill>
        <p:spPr>
          <a:xfrm rot="5210857">
            <a:off x="8151669" y="1991538"/>
            <a:ext cx="7280281" cy="2662989"/>
          </a:xfrm>
          <a:prstGeom prst="rect">
            <a:avLst/>
          </a:prstGeom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17"/>
          <a:stretch/>
        </p:blipFill>
        <p:spPr bwMode="auto">
          <a:xfrm>
            <a:off x="364266" y="2056229"/>
            <a:ext cx="5774221" cy="2018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0324" y="4783018"/>
            <a:ext cx="1046860" cy="1355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7"/>
          <a:srcRect l="13595" r="14643"/>
          <a:stretch/>
        </p:blipFill>
        <p:spPr>
          <a:xfrm>
            <a:off x="368967" y="4783018"/>
            <a:ext cx="1060911" cy="1355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8"/>
          <a:srcRect l="10460" r="11919"/>
          <a:stretch/>
        </p:blipFill>
        <p:spPr>
          <a:xfrm>
            <a:off x="2777631" y="4783020"/>
            <a:ext cx="1047713" cy="135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2" name="Gruppo 11"/>
          <p:cNvGrpSpPr/>
          <p:nvPr/>
        </p:nvGrpSpPr>
        <p:grpSpPr>
          <a:xfrm>
            <a:off x="373084" y="6051269"/>
            <a:ext cx="7072343" cy="461665"/>
            <a:chOff x="185991" y="3534816"/>
            <a:chExt cx="11586351" cy="779701"/>
          </a:xfrm>
        </p:grpSpPr>
        <p:sp>
          <p:nvSpPr>
            <p:cNvPr id="16" name="CasellaDiTesto 15"/>
            <p:cNvSpPr txBox="1"/>
            <p:nvPr/>
          </p:nvSpPr>
          <p:spPr>
            <a:xfrm>
              <a:off x="185991" y="3688706"/>
              <a:ext cx="1738050" cy="467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>
                  <a:solidFill>
                    <a:srgbClr val="7F7F7F"/>
                  </a:solidFill>
                </a:rPr>
                <a:t>Davide Lora</a:t>
              </a:r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2155652" y="3534816"/>
              <a:ext cx="1738050" cy="7797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>
                  <a:solidFill>
                    <a:srgbClr val="7F7F7F"/>
                  </a:solidFill>
                </a:rPr>
                <a:t>Giulia </a:t>
              </a:r>
              <a:r>
                <a:rPr lang="it-IT" sz="1200" b="1" dirty="0" err="1">
                  <a:solidFill>
                    <a:srgbClr val="7F7F7F"/>
                  </a:solidFill>
                </a:rPr>
                <a:t>Balmativola</a:t>
              </a:r>
              <a:endParaRPr lang="it-IT" sz="1200" b="1" dirty="0">
                <a:solidFill>
                  <a:srgbClr val="7F7F7F"/>
                </a:solidFill>
              </a:endParaRPr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4125310" y="3534816"/>
              <a:ext cx="1738050" cy="7797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>
                  <a:solidFill>
                    <a:srgbClr val="7F7F7F"/>
                  </a:solidFill>
                </a:rPr>
                <a:t>Massimo</a:t>
              </a:r>
            </a:p>
            <a:p>
              <a:pPr algn="ctr"/>
              <a:r>
                <a:rPr lang="it-IT" sz="1200" b="1" dirty="0" err="1">
                  <a:solidFill>
                    <a:srgbClr val="7F7F7F"/>
                  </a:solidFill>
                </a:rPr>
                <a:t>Verini</a:t>
              </a:r>
              <a:endParaRPr lang="it-IT" sz="1200" b="1" dirty="0">
                <a:solidFill>
                  <a:srgbClr val="7F7F7F"/>
                </a:solidFill>
              </a:endParaRPr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6094973" y="3534816"/>
              <a:ext cx="1738050" cy="7797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>
                  <a:solidFill>
                    <a:srgbClr val="7F7F7F"/>
                  </a:solidFill>
                </a:rPr>
                <a:t>Alessandro Ferraris</a:t>
              </a:r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8064632" y="3534816"/>
              <a:ext cx="1738050" cy="7797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>
                  <a:solidFill>
                    <a:srgbClr val="7F7F7F"/>
                  </a:solidFill>
                </a:rPr>
                <a:t>Luigi </a:t>
              </a:r>
              <a:r>
                <a:rPr lang="it-IT" sz="1200" b="1" dirty="0" err="1">
                  <a:solidFill>
                    <a:srgbClr val="7F7F7F"/>
                  </a:solidFill>
                </a:rPr>
                <a:t>Piccarreta</a:t>
              </a:r>
              <a:endParaRPr lang="it-IT" sz="1200" b="1" dirty="0">
                <a:solidFill>
                  <a:srgbClr val="7F7F7F"/>
                </a:solidFill>
              </a:endParaRPr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10034292" y="3534816"/>
              <a:ext cx="1738050" cy="779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>
                  <a:solidFill>
                    <a:srgbClr val="7F7F7F"/>
                  </a:solidFill>
                </a:rPr>
                <a:t>Luca</a:t>
              </a:r>
            </a:p>
            <a:p>
              <a:pPr algn="ctr"/>
              <a:r>
                <a:rPr lang="it-IT" sz="1200" b="1" dirty="0">
                  <a:solidFill>
                    <a:srgbClr val="7F7F7F"/>
                  </a:solidFill>
                </a:rPr>
                <a:t>Venturini</a:t>
              </a:r>
            </a:p>
          </p:txBody>
        </p:sp>
      </p:grp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9"/>
          <a:srcRect l="6437" r="13864"/>
          <a:stretch/>
        </p:blipFill>
        <p:spPr>
          <a:xfrm>
            <a:off x="5191300" y="4778426"/>
            <a:ext cx="1038653" cy="1364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Immagine 13" descr="FB_IMG_1466262168421.jpg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5" r="1679"/>
          <a:stretch/>
        </p:blipFill>
        <p:spPr>
          <a:xfrm>
            <a:off x="3975791" y="4778426"/>
            <a:ext cx="1065063" cy="1364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5" name="Gruppo 4"/>
          <p:cNvGrpSpPr/>
          <p:nvPr/>
        </p:nvGrpSpPr>
        <p:grpSpPr>
          <a:xfrm>
            <a:off x="7480965" y="2148481"/>
            <a:ext cx="2568688" cy="1833948"/>
            <a:chOff x="7595767" y="1701527"/>
            <a:chExt cx="2568688" cy="1833948"/>
          </a:xfrm>
        </p:grpSpPr>
        <p:pic>
          <p:nvPicPr>
            <p:cNvPr id="13316" name="Picture 4"/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08" t="44255" r="35755" b="12698"/>
            <a:stretch/>
          </p:blipFill>
          <p:spPr bwMode="auto">
            <a:xfrm>
              <a:off x="7595767" y="1701527"/>
              <a:ext cx="2568688" cy="734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4"/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429" t="28400"/>
            <a:stretch/>
          </p:blipFill>
          <p:spPr bwMode="auto">
            <a:xfrm>
              <a:off x="8333943" y="2326586"/>
              <a:ext cx="1092336" cy="12088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CasellaDiTesto 5"/>
          <p:cNvSpPr txBox="1"/>
          <p:nvPr/>
        </p:nvSpPr>
        <p:spPr>
          <a:xfrm>
            <a:off x="7690079" y="1480194"/>
            <a:ext cx="2150460" cy="52322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it-IT" sz="2800" b="1" dirty="0" err="1">
                <a:solidFill>
                  <a:schemeClr val="accent5">
                    <a:lumMod val="75000"/>
                  </a:schemeClr>
                </a:solidFill>
              </a:rPr>
              <a:t>Our</a:t>
            </a:r>
            <a:r>
              <a:rPr lang="it-IT" sz="28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800" b="1" dirty="0" err="1">
                <a:solidFill>
                  <a:schemeClr val="accent5">
                    <a:lumMod val="75000"/>
                  </a:schemeClr>
                </a:solidFill>
              </a:rPr>
              <a:t>sponsors</a:t>
            </a:r>
            <a:endParaRPr lang="it-IT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364266" y="1480194"/>
            <a:ext cx="2092752" cy="52322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it-IT" sz="2800" b="1" dirty="0" err="1">
                <a:solidFill>
                  <a:schemeClr val="accent5">
                    <a:lumMod val="75000"/>
                  </a:schemeClr>
                </a:solidFill>
              </a:rPr>
              <a:t>Our</a:t>
            </a:r>
            <a:r>
              <a:rPr lang="it-IT" sz="28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800" b="1" dirty="0" err="1">
                <a:solidFill>
                  <a:schemeClr val="accent5">
                    <a:lumMod val="75000"/>
                  </a:schemeClr>
                </a:solidFill>
              </a:rPr>
              <a:t>partners</a:t>
            </a:r>
            <a:endParaRPr lang="it-IT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364266" y="4067640"/>
            <a:ext cx="1600631" cy="52322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it-IT" sz="2800" b="1" dirty="0" err="1">
                <a:solidFill>
                  <a:schemeClr val="accent5">
                    <a:lumMod val="75000"/>
                  </a:schemeClr>
                </a:solidFill>
              </a:rPr>
              <a:t>Our</a:t>
            </a:r>
            <a:r>
              <a:rPr lang="it-IT" sz="2800" b="1" dirty="0">
                <a:solidFill>
                  <a:schemeClr val="accent5">
                    <a:lumMod val="75000"/>
                  </a:schemeClr>
                </a:solidFill>
              </a:rPr>
              <a:t> team</a:t>
            </a:r>
          </a:p>
        </p:txBody>
      </p:sp>
      <p:pic>
        <p:nvPicPr>
          <p:cNvPr id="28" name="Picture 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23" y="369770"/>
            <a:ext cx="3795379" cy="843517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78" t="3509" r="8972" b="20423"/>
          <a:stretch/>
        </p:blipFill>
        <p:spPr>
          <a:xfrm>
            <a:off x="6392365" y="4798455"/>
            <a:ext cx="1060699" cy="13173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3063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723212" y="2635439"/>
            <a:ext cx="47455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0" b="1" dirty="0" smtClean="0">
                <a:solidFill>
                  <a:srgbClr val="0070C0"/>
                </a:solidFill>
              </a:rPr>
              <a:t>Back-Up</a:t>
            </a:r>
            <a:endParaRPr lang="it-IT" sz="10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58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868" y="845866"/>
            <a:ext cx="4856748" cy="4856748"/>
          </a:xfrm>
          <a:prstGeom prst="rect">
            <a:avLst/>
          </a:prstGeom>
        </p:spPr>
      </p:pic>
      <p:pic>
        <p:nvPicPr>
          <p:cNvPr id="27" name="Immagine 26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693" y="845866"/>
            <a:ext cx="4856748" cy="4856748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>
            <a:alphaModFix amt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924" b="5865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263" r="40365" b="37796"/>
          <a:stretch/>
        </p:blipFill>
        <p:spPr>
          <a:xfrm rot="5210857">
            <a:off x="8151667" y="1991537"/>
            <a:ext cx="7280281" cy="2662989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368966" y="16044"/>
            <a:ext cx="93719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 smtClean="0">
                <a:solidFill>
                  <a:srgbClr val="0070C0"/>
                </a:solidFill>
              </a:rPr>
              <a:t>20-20-20 </a:t>
            </a:r>
            <a:r>
              <a:rPr lang="it-IT" sz="6000" b="1" dirty="0" err="1" smtClean="0">
                <a:solidFill>
                  <a:srgbClr val="0070C0"/>
                </a:solidFill>
              </a:rPr>
              <a:t>development</a:t>
            </a:r>
            <a:r>
              <a:rPr lang="it-IT" sz="6000" b="1" dirty="0" smtClean="0">
                <a:solidFill>
                  <a:srgbClr val="0070C0"/>
                </a:solidFill>
              </a:rPr>
              <a:t> </a:t>
            </a:r>
            <a:r>
              <a:rPr lang="it-IT" sz="6000" b="1" dirty="0" err="1" smtClean="0">
                <a:solidFill>
                  <a:srgbClr val="0070C0"/>
                </a:solidFill>
              </a:rPr>
              <a:t>plan</a:t>
            </a:r>
            <a:endParaRPr lang="it-IT" sz="6000" b="1" dirty="0">
              <a:solidFill>
                <a:srgbClr val="002060"/>
              </a:solidFill>
            </a:endParaRPr>
          </a:p>
        </p:txBody>
      </p:sp>
      <p:pic>
        <p:nvPicPr>
          <p:cNvPr id="19" name="Immagine 18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1482" y="845866"/>
            <a:ext cx="4856748" cy="4856748"/>
          </a:xfrm>
          <a:prstGeom prst="rect">
            <a:avLst/>
          </a:prstGeom>
        </p:spPr>
      </p:pic>
      <p:sp>
        <p:nvSpPr>
          <p:cNvPr id="20" name="CasellaDiTesto 19"/>
          <p:cNvSpPr txBox="1"/>
          <p:nvPr/>
        </p:nvSpPr>
        <p:spPr>
          <a:xfrm>
            <a:off x="530350" y="3525743"/>
            <a:ext cx="27920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436B9C"/>
                </a:solidFill>
              </a:rPr>
              <a:t>Architectural solution</a:t>
            </a:r>
            <a:r>
              <a:rPr lang="it-IT" sz="2400" dirty="0" smtClean="0">
                <a:solidFill>
                  <a:srgbClr val="436B9C"/>
                </a:solidFill>
              </a:rPr>
              <a:t> </a:t>
            </a:r>
            <a:r>
              <a:rPr lang="it-IT" sz="2400" dirty="0" err="1" smtClean="0">
                <a:solidFill>
                  <a:srgbClr val="436B9C"/>
                </a:solidFill>
              </a:rPr>
              <a:t>prototype</a:t>
            </a:r>
            <a:endParaRPr lang="it-IT" sz="2400" dirty="0">
              <a:solidFill>
                <a:srgbClr val="436B9C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4105982" y="3525744"/>
            <a:ext cx="27920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436B9C"/>
                </a:solidFill>
              </a:rPr>
              <a:t>Product prototypes and pilot</a:t>
            </a:r>
            <a:endParaRPr lang="en-US" sz="2400" dirty="0">
              <a:solidFill>
                <a:srgbClr val="436B9C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7594600" y="3710410"/>
            <a:ext cx="2792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436B9C"/>
                </a:solidFill>
              </a:rPr>
              <a:t>Water globalization</a:t>
            </a:r>
          </a:p>
        </p:txBody>
      </p:sp>
      <p:sp>
        <p:nvSpPr>
          <p:cNvPr id="23" name="Rettangolo 22"/>
          <p:cNvSpPr/>
          <p:nvPr/>
        </p:nvSpPr>
        <p:spPr>
          <a:xfrm>
            <a:off x="222458" y="5505958"/>
            <a:ext cx="3229482" cy="104209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500" dirty="0" smtClean="0"/>
              <a:t>20 </a:t>
            </a:r>
            <a:r>
              <a:rPr lang="it-IT" sz="3500" dirty="0" err="1" smtClean="0"/>
              <a:t>June</a:t>
            </a:r>
            <a:endParaRPr lang="it-IT" sz="3500" dirty="0" smtClean="0"/>
          </a:p>
          <a:p>
            <a:pPr algn="ctr"/>
            <a:r>
              <a:rPr lang="it-IT" sz="2800" dirty="0" smtClean="0"/>
              <a:t>PROBLEM SOLVING</a:t>
            </a:r>
            <a:endParaRPr lang="it-IT" sz="2800" dirty="0"/>
          </a:p>
        </p:txBody>
      </p:sp>
      <p:sp>
        <p:nvSpPr>
          <p:cNvPr id="24" name="Rettangolo 23"/>
          <p:cNvSpPr/>
          <p:nvPr/>
        </p:nvSpPr>
        <p:spPr>
          <a:xfrm>
            <a:off x="3798119" y="5505958"/>
            <a:ext cx="3229482" cy="104209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500" dirty="0" smtClean="0"/>
              <a:t>20 </a:t>
            </a:r>
            <a:r>
              <a:rPr lang="it-IT" sz="3500" dirty="0" err="1" smtClean="0"/>
              <a:t>months</a:t>
            </a:r>
            <a:endParaRPr lang="it-IT" sz="3500" dirty="0" smtClean="0"/>
          </a:p>
          <a:p>
            <a:pPr algn="ctr"/>
            <a:r>
              <a:rPr lang="it-IT" sz="2800" dirty="0" smtClean="0"/>
              <a:t>PREVISION</a:t>
            </a:r>
            <a:endParaRPr lang="it-IT" sz="2800" dirty="0"/>
          </a:p>
        </p:txBody>
      </p:sp>
      <p:sp>
        <p:nvSpPr>
          <p:cNvPr id="25" name="Rettangolo 24"/>
          <p:cNvSpPr/>
          <p:nvPr/>
        </p:nvSpPr>
        <p:spPr>
          <a:xfrm>
            <a:off x="7373780" y="5505958"/>
            <a:ext cx="3229482" cy="104209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500" dirty="0" smtClean="0"/>
              <a:t>20 </a:t>
            </a:r>
            <a:r>
              <a:rPr lang="it-IT" sz="3500" dirty="0" err="1" smtClean="0"/>
              <a:t>years</a:t>
            </a:r>
            <a:endParaRPr lang="it-IT" sz="3500" dirty="0" smtClean="0"/>
          </a:p>
          <a:p>
            <a:pPr algn="ctr"/>
            <a:r>
              <a:rPr lang="it-IT" sz="2800" dirty="0" smtClean="0"/>
              <a:t>PREVENTION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26737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>
            <a:alphaModFix amt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924" b="5865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263" r="40365" b="37796"/>
          <a:stretch/>
        </p:blipFill>
        <p:spPr>
          <a:xfrm rot="5210857">
            <a:off x="8151668" y="1991537"/>
            <a:ext cx="7280281" cy="2662989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368966" y="16044"/>
            <a:ext cx="67811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 err="1" smtClean="0">
                <a:solidFill>
                  <a:srgbClr val="0070C0"/>
                </a:solidFill>
              </a:rPr>
              <a:t>Competition</a:t>
            </a:r>
            <a:endParaRPr lang="it-IT" sz="6000" b="1" dirty="0">
              <a:solidFill>
                <a:srgbClr val="002060"/>
              </a:solidFill>
            </a:endParaRPr>
          </a:p>
        </p:txBody>
      </p:sp>
      <p:cxnSp>
        <p:nvCxnSpPr>
          <p:cNvPr id="13" name="Connettore 1 12"/>
          <p:cNvCxnSpPr/>
          <p:nvPr/>
        </p:nvCxnSpPr>
        <p:spPr>
          <a:xfrm>
            <a:off x="5508782" y="1429266"/>
            <a:ext cx="0" cy="4812268"/>
          </a:xfrm>
          <a:prstGeom prst="line">
            <a:avLst/>
          </a:prstGeom>
          <a:ln w="57150" cmpd="sng">
            <a:solidFill>
              <a:srgbClr val="2E75B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1 17"/>
          <p:cNvCxnSpPr/>
          <p:nvPr/>
        </p:nvCxnSpPr>
        <p:spPr>
          <a:xfrm>
            <a:off x="578164" y="3835400"/>
            <a:ext cx="9861236" cy="0"/>
          </a:xfrm>
          <a:prstGeom prst="line">
            <a:avLst/>
          </a:prstGeom>
          <a:ln w="57150" cmpd="sng">
            <a:solidFill>
              <a:srgbClr val="2E75B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ttangolo 7"/>
          <p:cNvSpPr/>
          <p:nvPr/>
        </p:nvSpPr>
        <p:spPr>
          <a:xfrm>
            <a:off x="4876800" y="767408"/>
            <a:ext cx="127683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000" dirty="0" smtClean="0">
                <a:solidFill>
                  <a:srgbClr val="296BA6"/>
                </a:solidFill>
              </a:rPr>
              <a:t>service</a:t>
            </a:r>
            <a:endParaRPr lang="it-IT" dirty="0"/>
          </a:p>
        </p:txBody>
      </p:sp>
      <p:sp>
        <p:nvSpPr>
          <p:cNvPr id="16" name="Rettangolo 15"/>
          <p:cNvSpPr/>
          <p:nvPr/>
        </p:nvSpPr>
        <p:spPr>
          <a:xfrm>
            <a:off x="4782037" y="6310022"/>
            <a:ext cx="14342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000" dirty="0" smtClean="0">
                <a:solidFill>
                  <a:srgbClr val="296BA6"/>
                </a:solidFill>
              </a:rPr>
              <a:t>SW/HW</a:t>
            </a:r>
            <a:endParaRPr lang="it-IT" dirty="0"/>
          </a:p>
        </p:txBody>
      </p:sp>
      <p:sp>
        <p:nvSpPr>
          <p:cNvPr id="23" name="Rettangolo 22"/>
          <p:cNvSpPr/>
          <p:nvPr/>
        </p:nvSpPr>
        <p:spPr>
          <a:xfrm>
            <a:off x="9100699" y="3257048"/>
            <a:ext cx="168053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000" dirty="0" err="1" smtClean="0">
                <a:solidFill>
                  <a:srgbClr val="296BA6"/>
                </a:solidFill>
              </a:rPr>
              <a:t>detection</a:t>
            </a:r>
            <a:endParaRPr lang="it-IT" dirty="0"/>
          </a:p>
        </p:txBody>
      </p:sp>
      <p:sp>
        <p:nvSpPr>
          <p:cNvPr id="24" name="Rettangolo 23"/>
          <p:cNvSpPr/>
          <p:nvPr/>
        </p:nvSpPr>
        <p:spPr>
          <a:xfrm>
            <a:off x="368966" y="3257048"/>
            <a:ext cx="189900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000" dirty="0" err="1" smtClean="0">
                <a:solidFill>
                  <a:srgbClr val="296BA6"/>
                </a:solidFill>
              </a:rPr>
              <a:t>prevention</a:t>
            </a:r>
            <a:endParaRPr lang="it-IT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1337" y="5592174"/>
            <a:ext cx="1790700" cy="472546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2182" y="2480571"/>
            <a:ext cx="1690400" cy="576058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1050" y="5543550"/>
            <a:ext cx="1917700" cy="647700"/>
          </a:xfrm>
          <a:prstGeom prst="rect">
            <a:avLst/>
          </a:prstGeom>
        </p:spPr>
      </p:pic>
      <p:pic>
        <p:nvPicPr>
          <p:cNvPr id="25" name="Immagine 24" descr="Schermata 2016-06-06 alle 21.37.39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418" y="4331636"/>
            <a:ext cx="1929849" cy="581725"/>
          </a:xfrm>
          <a:prstGeom prst="rect">
            <a:avLst/>
          </a:prstGeom>
        </p:spPr>
      </p:pic>
      <p:pic>
        <p:nvPicPr>
          <p:cNvPr id="27" name="Immagin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01984" y="5446438"/>
            <a:ext cx="2654300" cy="382009"/>
          </a:xfrm>
          <a:prstGeom prst="rect">
            <a:avLst/>
          </a:prstGeom>
        </p:spPr>
      </p:pic>
      <p:pic>
        <p:nvPicPr>
          <p:cNvPr id="28" name="Immagine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5200" y="2740009"/>
            <a:ext cx="2209800" cy="482600"/>
          </a:xfrm>
          <a:prstGeom prst="rect">
            <a:avLst/>
          </a:prstGeom>
        </p:spPr>
      </p:pic>
      <p:pic>
        <p:nvPicPr>
          <p:cNvPr id="29" name="Immagine 2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55588" y="1104325"/>
            <a:ext cx="2419768" cy="649881"/>
          </a:xfrm>
          <a:prstGeom prst="rect">
            <a:avLst/>
          </a:prstGeom>
        </p:spPr>
      </p:pic>
      <p:pic>
        <p:nvPicPr>
          <p:cNvPr id="30" name="Immagine 2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52418" y="2111848"/>
            <a:ext cx="3277534" cy="368723"/>
          </a:xfrm>
          <a:prstGeom prst="rect">
            <a:avLst/>
          </a:prstGeom>
        </p:spPr>
      </p:pic>
      <p:pic>
        <p:nvPicPr>
          <p:cNvPr id="31" name="Immagine 3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28153" y="4534752"/>
            <a:ext cx="2228029" cy="545247"/>
          </a:xfrm>
          <a:prstGeom prst="rect">
            <a:avLst/>
          </a:prstGeom>
        </p:spPr>
      </p:pic>
      <p:pic>
        <p:nvPicPr>
          <p:cNvPr id="32" name="Immagine 3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72273" y="1373418"/>
            <a:ext cx="2492218" cy="814125"/>
          </a:xfrm>
          <a:prstGeom prst="rect">
            <a:avLst/>
          </a:prstGeom>
        </p:spPr>
      </p:pic>
      <p:pic>
        <p:nvPicPr>
          <p:cNvPr id="36" name="Immagine 35" descr="Schermata 2016-06-06 alle 21.43.20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535" y="4014604"/>
            <a:ext cx="2095500" cy="634063"/>
          </a:xfrm>
          <a:prstGeom prst="rect">
            <a:avLst/>
          </a:prstGeom>
        </p:spPr>
      </p:pic>
      <p:pic>
        <p:nvPicPr>
          <p:cNvPr id="37" name="Immagine 36" descr="Schermata 2016-06-06 alle 21.43.39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182" y="4900660"/>
            <a:ext cx="1714500" cy="622300"/>
          </a:xfrm>
          <a:prstGeom prst="rect">
            <a:avLst/>
          </a:prstGeom>
        </p:spPr>
      </p:pic>
      <p:sp>
        <p:nvSpPr>
          <p:cNvPr id="33" name="Rounded Rectangle 2"/>
          <p:cNvSpPr/>
          <p:nvPr/>
        </p:nvSpPr>
        <p:spPr>
          <a:xfrm>
            <a:off x="3566932" y="3222609"/>
            <a:ext cx="3970971" cy="1077170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338" name="Picture 2" descr="d:\utenti\d028001\Downloads\Logo-SfondoBianco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218" y="3361147"/>
            <a:ext cx="3600000" cy="80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57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>
            <a:alphaModFix amt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924" b="5865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263" r="40365" b="37796"/>
          <a:stretch/>
        </p:blipFill>
        <p:spPr>
          <a:xfrm rot="5210857">
            <a:off x="8151668" y="1991537"/>
            <a:ext cx="7280281" cy="2662989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368966" y="16044"/>
            <a:ext cx="8679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 smtClean="0">
                <a:solidFill>
                  <a:srgbClr val="0070C0"/>
                </a:solidFill>
              </a:rPr>
              <a:t>Business model </a:t>
            </a:r>
            <a:r>
              <a:rPr lang="it-IT" sz="6000" b="1" dirty="0" err="1" smtClean="0">
                <a:solidFill>
                  <a:srgbClr val="0070C0"/>
                </a:solidFill>
              </a:rPr>
              <a:t>validation</a:t>
            </a:r>
            <a:endParaRPr lang="it-IT" sz="6000" b="1" dirty="0">
              <a:solidFill>
                <a:srgbClr val="002060"/>
              </a:solidFill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66" y="1392073"/>
            <a:ext cx="9392595" cy="5003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494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>
            <a:alphaModFix amt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924" b="5865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263" r="40365" b="37796"/>
          <a:stretch/>
        </p:blipFill>
        <p:spPr>
          <a:xfrm rot="5210857">
            <a:off x="8151667" y="1991537"/>
            <a:ext cx="7280281" cy="2662989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368966" y="16044"/>
            <a:ext cx="93719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 smtClean="0">
                <a:solidFill>
                  <a:srgbClr val="0070C0"/>
                </a:solidFill>
              </a:rPr>
              <a:t>EU </a:t>
            </a:r>
            <a:r>
              <a:rPr lang="it-IT" sz="6000" b="1" dirty="0" err="1" smtClean="0">
                <a:solidFill>
                  <a:srgbClr val="0070C0"/>
                </a:solidFill>
              </a:rPr>
              <a:t>smartcities</a:t>
            </a:r>
            <a:endParaRPr lang="it-IT" sz="6000" b="1" dirty="0">
              <a:solidFill>
                <a:srgbClr val="002060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368966" y="6309293"/>
            <a:ext cx="5109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/>
              <a:t>https</a:t>
            </a:r>
            <a:r>
              <a:rPr lang="it-IT" dirty="0"/>
              <a:t>://</a:t>
            </a:r>
            <a:r>
              <a:rPr lang="it-IT" dirty="0" err="1"/>
              <a:t>eu-smartcities.eu</a:t>
            </a:r>
            <a:r>
              <a:rPr lang="it-IT" dirty="0"/>
              <a:t>/</a:t>
            </a:r>
            <a:r>
              <a:rPr lang="it-IT" dirty="0" err="1"/>
              <a:t>content</a:t>
            </a:r>
            <a:r>
              <a:rPr lang="it-IT" dirty="0"/>
              <a:t>/</a:t>
            </a:r>
            <a:r>
              <a:rPr lang="it-IT" dirty="0" err="1"/>
              <a:t>humble-lamppost</a:t>
            </a:r>
            <a:endParaRPr lang="it-IT" dirty="0"/>
          </a:p>
        </p:txBody>
      </p:sp>
      <p:pic>
        <p:nvPicPr>
          <p:cNvPr id="9" name="Immagine 8" descr="Schermata 2016-06-18 alle 14.47.4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66" y="1092433"/>
            <a:ext cx="9758941" cy="5042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42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>
            <a:alphaModFix amt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924" b="5865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263" r="40365" b="37796"/>
          <a:stretch/>
        </p:blipFill>
        <p:spPr>
          <a:xfrm rot="5210857">
            <a:off x="8151667" y="1991537"/>
            <a:ext cx="7280281" cy="2662989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368966" y="16044"/>
            <a:ext cx="93719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 smtClean="0">
                <a:solidFill>
                  <a:srgbClr val="0070C0"/>
                </a:solidFill>
              </a:rPr>
              <a:t>Multi-hop </a:t>
            </a:r>
            <a:r>
              <a:rPr lang="it-IT" sz="6000" b="1" dirty="0" err="1" smtClean="0">
                <a:solidFill>
                  <a:srgbClr val="0070C0"/>
                </a:solidFill>
              </a:rPr>
              <a:t>communication</a:t>
            </a:r>
            <a:endParaRPr lang="it-IT" sz="6000" b="1" dirty="0">
              <a:solidFill>
                <a:srgbClr val="002060"/>
              </a:solidFill>
            </a:endParaRPr>
          </a:p>
        </p:txBody>
      </p:sp>
      <p:grpSp>
        <p:nvGrpSpPr>
          <p:cNvPr id="5" name="Gruppo 4"/>
          <p:cNvGrpSpPr/>
          <p:nvPr/>
        </p:nvGrpSpPr>
        <p:grpSpPr>
          <a:xfrm>
            <a:off x="238411" y="2005266"/>
            <a:ext cx="5867400" cy="3695700"/>
            <a:chOff x="368966" y="1361137"/>
            <a:chExt cx="5867400" cy="3695700"/>
          </a:xfrm>
        </p:grpSpPr>
        <p:pic>
          <p:nvPicPr>
            <p:cNvPr id="2" name="Immagin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8966" y="1361137"/>
              <a:ext cx="5867400" cy="3695700"/>
            </a:xfrm>
            <a:prstGeom prst="rect">
              <a:avLst/>
            </a:prstGeom>
          </p:spPr>
        </p:pic>
        <p:sp>
          <p:nvSpPr>
            <p:cNvPr id="3" name="Rettangolo 2"/>
            <p:cNvSpPr/>
            <p:nvPr/>
          </p:nvSpPr>
          <p:spPr>
            <a:xfrm>
              <a:off x="5637576" y="2184114"/>
              <a:ext cx="598790" cy="4273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Rettangolo 5"/>
            <p:cNvSpPr/>
            <p:nvPr/>
          </p:nvSpPr>
          <p:spPr>
            <a:xfrm>
              <a:off x="5044147" y="3594753"/>
              <a:ext cx="598790" cy="4273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Rettangolo 7"/>
            <p:cNvSpPr/>
            <p:nvPr/>
          </p:nvSpPr>
          <p:spPr>
            <a:xfrm>
              <a:off x="3368786" y="1648043"/>
              <a:ext cx="598790" cy="4273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Rettangolo 8"/>
            <p:cNvSpPr/>
            <p:nvPr/>
          </p:nvSpPr>
          <p:spPr>
            <a:xfrm>
              <a:off x="3368786" y="4366316"/>
              <a:ext cx="598790" cy="4273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" name="Rettangolo 9"/>
            <p:cNvSpPr/>
            <p:nvPr/>
          </p:nvSpPr>
          <p:spPr>
            <a:xfrm>
              <a:off x="472852" y="3060595"/>
              <a:ext cx="598790" cy="4273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2526116" y="4629510"/>
              <a:ext cx="2221316" cy="4273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2" name="Rettangolo 11"/>
          <p:cNvSpPr/>
          <p:nvPr/>
        </p:nvSpPr>
        <p:spPr>
          <a:xfrm>
            <a:off x="6105811" y="1221627"/>
            <a:ext cx="437933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400" dirty="0" smtClean="0">
                <a:solidFill>
                  <a:srgbClr val="436B9C"/>
                </a:solidFill>
              </a:rPr>
              <a:t>A </a:t>
            </a:r>
            <a:r>
              <a:rPr lang="it-IT" sz="2400" dirty="0" err="1">
                <a:solidFill>
                  <a:srgbClr val="436B9C"/>
                </a:solidFill>
              </a:rPr>
              <a:t>mesh</a:t>
            </a:r>
            <a:r>
              <a:rPr lang="it-IT" sz="2400" dirty="0">
                <a:solidFill>
                  <a:srgbClr val="436B9C"/>
                </a:solidFill>
              </a:rPr>
              <a:t> network </a:t>
            </a:r>
            <a:r>
              <a:rPr lang="it-IT" sz="2400" dirty="0" err="1">
                <a:solidFill>
                  <a:srgbClr val="436B9C"/>
                </a:solidFill>
              </a:rPr>
              <a:t>is</a:t>
            </a:r>
            <a:r>
              <a:rPr lang="it-IT" sz="2400" dirty="0">
                <a:solidFill>
                  <a:srgbClr val="436B9C"/>
                </a:solidFill>
              </a:rPr>
              <a:t> a network </a:t>
            </a:r>
            <a:r>
              <a:rPr lang="it-IT" sz="2400" dirty="0" err="1">
                <a:solidFill>
                  <a:srgbClr val="436B9C"/>
                </a:solidFill>
              </a:rPr>
              <a:t>topology</a:t>
            </a:r>
            <a:r>
              <a:rPr lang="it-IT" sz="2400" dirty="0">
                <a:solidFill>
                  <a:srgbClr val="436B9C"/>
                </a:solidFill>
              </a:rPr>
              <a:t> in </a:t>
            </a:r>
            <a:r>
              <a:rPr lang="it-IT" sz="2400" dirty="0" err="1">
                <a:solidFill>
                  <a:srgbClr val="436B9C"/>
                </a:solidFill>
              </a:rPr>
              <a:t>which</a:t>
            </a:r>
            <a:r>
              <a:rPr lang="it-IT" sz="2400" dirty="0">
                <a:solidFill>
                  <a:srgbClr val="436B9C"/>
                </a:solidFill>
              </a:rPr>
              <a:t> </a:t>
            </a:r>
            <a:r>
              <a:rPr lang="it-IT" sz="2400" dirty="0" err="1">
                <a:solidFill>
                  <a:srgbClr val="436B9C"/>
                </a:solidFill>
              </a:rPr>
              <a:t>each</a:t>
            </a:r>
            <a:r>
              <a:rPr lang="it-IT" sz="2400" dirty="0">
                <a:solidFill>
                  <a:srgbClr val="436B9C"/>
                </a:solidFill>
              </a:rPr>
              <a:t> </a:t>
            </a:r>
            <a:r>
              <a:rPr lang="it-IT" sz="2400" dirty="0" err="1">
                <a:solidFill>
                  <a:srgbClr val="436B9C"/>
                </a:solidFill>
              </a:rPr>
              <a:t>node</a:t>
            </a:r>
            <a:r>
              <a:rPr lang="it-IT" sz="2400" dirty="0">
                <a:solidFill>
                  <a:srgbClr val="436B9C"/>
                </a:solidFill>
              </a:rPr>
              <a:t> </a:t>
            </a:r>
            <a:r>
              <a:rPr lang="it-IT" sz="2400" dirty="0" err="1">
                <a:solidFill>
                  <a:srgbClr val="436B9C"/>
                </a:solidFill>
              </a:rPr>
              <a:t>relays</a:t>
            </a:r>
            <a:r>
              <a:rPr lang="it-IT" sz="2400" dirty="0">
                <a:solidFill>
                  <a:srgbClr val="436B9C"/>
                </a:solidFill>
              </a:rPr>
              <a:t> data for the network. </a:t>
            </a:r>
            <a:r>
              <a:rPr lang="it-IT" sz="2400" dirty="0" err="1">
                <a:solidFill>
                  <a:srgbClr val="436B9C"/>
                </a:solidFill>
              </a:rPr>
              <a:t>All</a:t>
            </a:r>
            <a:r>
              <a:rPr lang="it-IT" sz="2400" dirty="0">
                <a:solidFill>
                  <a:srgbClr val="436B9C"/>
                </a:solidFill>
              </a:rPr>
              <a:t> </a:t>
            </a:r>
            <a:r>
              <a:rPr lang="it-IT" sz="2400" dirty="0" err="1">
                <a:solidFill>
                  <a:srgbClr val="436B9C"/>
                </a:solidFill>
              </a:rPr>
              <a:t>mesh</a:t>
            </a:r>
            <a:r>
              <a:rPr lang="it-IT" sz="2400" dirty="0">
                <a:solidFill>
                  <a:srgbClr val="436B9C"/>
                </a:solidFill>
              </a:rPr>
              <a:t> </a:t>
            </a:r>
            <a:r>
              <a:rPr lang="it-IT" sz="2400" dirty="0" err="1">
                <a:solidFill>
                  <a:srgbClr val="436B9C"/>
                </a:solidFill>
              </a:rPr>
              <a:t>nodes</a:t>
            </a:r>
            <a:r>
              <a:rPr lang="it-IT" sz="2400" dirty="0">
                <a:solidFill>
                  <a:srgbClr val="436B9C"/>
                </a:solidFill>
              </a:rPr>
              <a:t> cooperate in the </a:t>
            </a:r>
            <a:r>
              <a:rPr lang="it-IT" sz="2400" dirty="0" err="1">
                <a:solidFill>
                  <a:srgbClr val="436B9C"/>
                </a:solidFill>
              </a:rPr>
              <a:t>distribution</a:t>
            </a:r>
            <a:r>
              <a:rPr lang="it-IT" sz="2400" dirty="0">
                <a:solidFill>
                  <a:srgbClr val="436B9C"/>
                </a:solidFill>
              </a:rPr>
              <a:t> of data in the network</a:t>
            </a:r>
            <a:r>
              <a:rPr lang="it-IT" sz="2400" dirty="0" smtClean="0">
                <a:solidFill>
                  <a:srgbClr val="436B9C"/>
                </a:solidFill>
              </a:rPr>
              <a:t>.</a:t>
            </a:r>
          </a:p>
          <a:p>
            <a:pPr algn="just"/>
            <a:endParaRPr lang="it-IT" sz="2400" dirty="0">
              <a:solidFill>
                <a:srgbClr val="436B9C"/>
              </a:solidFill>
            </a:endParaRPr>
          </a:p>
          <a:p>
            <a:pPr algn="just"/>
            <a:r>
              <a:rPr lang="it-IT" sz="2400" dirty="0" err="1">
                <a:solidFill>
                  <a:srgbClr val="436B9C"/>
                </a:solidFill>
              </a:rPr>
              <a:t>Mesh</a:t>
            </a:r>
            <a:r>
              <a:rPr lang="it-IT" sz="2400" dirty="0">
                <a:solidFill>
                  <a:srgbClr val="436B9C"/>
                </a:solidFill>
              </a:rPr>
              <a:t> networks can </a:t>
            </a:r>
            <a:r>
              <a:rPr lang="it-IT" sz="2400" dirty="0" err="1">
                <a:solidFill>
                  <a:srgbClr val="436B9C"/>
                </a:solidFill>
              </a:rPr>
              <a:t>relay</a:t>
            </a:r>
            <a:r>
              <a:rPr lang="it-IT" sz="2400" dirty="0">
                <a:solidFill>
                  <a:srgbClr val="436B9C"/>
                </a:solidFill>
              </a:rPr>
              <a:t> </a:t>
            </a:r>
            <a:r>
              <a:rPr lang="it-IT" sz="2400" dirty="0" err="1">
                <a:solidFill>
                  <a:srgbClr val="436B9C"/>
                </a:solidFill>
              </a:rPr>
              <a:t>messages</a:t>
            </a:r>
            <a:r>
              <a:rPr lang="it-IT" sz="2400" dirty="0">
                <a:solidFill>
                  <a:srgbClr val="436B9C"/>
                </a:solidFill>
              </a:rPr>
              <a:t> </a:t>
            </a:r>
            <a:r>
              <a:rPr lang="it-IT" sz="2400" dirty="0" err="1">
                <a:solidFill>
                  <a:srgbClr val="436B9C"/>
                </a:solidFill>
              </a:rPr>
              <a:t>using</a:t>
            </a:r>
            <a:r>
              <a:rPr lang="it-IT" sz="2400" dirty="0">
                <a:solidFill>
                  <a:srgbClr val="436B9C"/>
                </a:solidFill>
              </a:rPr>
              <a:t> </a:t>
            </a:r>
            <a:r>
              <a:rPr lang="it-IT" sz="2400" dirty="0" err="1">
                <a:solidFill>
                  <a:srgbClr val="436B9C"/>
                </a:solidFill>
              </a:rPr>
              <a:t>either</a:t>
            </a:r>
            <a:r>
              <a:rPr lang="it-IT" sz="2400" dirty="0">
                <a:solidFill>
                  <a:srgbClr val="436B9C"/>
                </a:solidFill>
              </a:rPr>
              <a:t> a </a:t>
            </a:r>
            <a:r>
              <a:rPr lang="it-IT" sz="2400" dirty="0" err="1">
                <a:solidFill>
                  <a:srgbClr val="436B9C"/>
                </a:solidFill>
              </a:rPr>
              <a:t>flooding</a:t>
            </a:r>
            <a:r>
              <a:rPr lang="it-IT" sz="2400" dirty="0">
                <a:solidFill>
                  <a:srgbClr val="436B9C"/>
                </a:solidFill>
              </a:rPr>
              <a:t> </a:t>
            </a:r>
            <a:r>
              <a:rPr lang="it-IT" sz="2400" dirty="0" err="1">
                <a:solidFill>
                  <a:srgbClr val="436B9C"/>
                </a:solidFill>
              </a:rPr>
              <a:t>technique</a:t>
            </a:r>
            <a:r>
              <a:rPr lang="it-IT" sz="2400" dirty="0">
                <a:solidFill>
                  <a:srgbClr val="436B9C"/>
                </a:solidFill>
              </a:rPr>
              <a:t> or a </a:t>
            </a:r>
            <a:r>
              <a:rPr lang="it-IT" sz="2400" dirty="0" err="1">
                <a:solidFill>
                  <a:srgbClr val="436B9C"/>
                </a:solidFill>
              </a:rPr>
              <a:t>routing</a:t>
            </a:r>
            <a:r>
              <a:rPr lang="it-IT" sz="2400" dirty="0">
                <a:solidFill>
                  <a:srgbClr val="436B9C"/>
                </a:solidFill>
              </a:rPr>
              <a:t> </a:t>
            </a:r>
            <a:r>
              <a:rPr lang="it-IT" sz="2400" dirty="0" err="1">
                <a:solidFill>
                  <a:srgbClr val="436B9C"/>
                </a:solidFill>
              </a:rPr>
              <a:t>technique</a:t>
            </a:r>
            <a:r>
              <a:rPr lang="it-IT" sz="2400" dirty="0">
                <a:solidFill>
                  <a:srgbClr val="436B9C"/>
                </a:solidFill>
              </a:rPr>
              <a:t>. With </a:t>
            </a:r>
            <a:r>
              <a:rPr lang="it-IT" sz="2400" dirty="0" err="1">
                <a:solidFill>
                  <a:srgbClr val="436B9C"/>
                </a:solidFill>
              </a:rPr>
              <a:t>routing</a:t>
            </a:r>
            <a:r>
              <a:rPr lang="it-IT" sz="2400" dirty="0">
                <a:solidFill>
                  <a:srgbClr val="436B9C"/>
                </a:solidFill>
              </a:rPr>
              <a:t>, the </a:t>
            </a:r>
            <a:r>
              <a:rPr lang="it-IT" sz="2400" dirty="0" err="1">
                <a:solidFill>
                  <a:srgbClr val="436B9C"/>
                </a:solidFill>
              </a:rPr>
              <a:t>message</a:t>
            </a:r>
            <a:r>
              <a:rPr lang="it-IT" sz="2400" dirty="0">
                <a:solidFill>
                  <a:srgbClr val="436B9C"/>
                </a:solidFill>
              </a:rPr>
              <a:t> </a:t>
            </a:r>
            <a:r>
              <a:rPr lang="it-IT" sz="2400" dirty="0" err="1">
                <a:solidFill>
                  <a:srgbClr val="436B9C"/>
                </a:solidFill>
              </a:rPr>
              <a:t>is</a:t>
            </a:r>
            <a:r>
              <a:rPr lang="it-IT" sz="2400" dirty="0">
                <a:solidFill>
                  <a:srgbClr val="436B9C"/>
                </a:solidFill>
              </a:rPr>
              <a:t> </a:t>
            </a:r>
            <a:r>
              <a:rPr lang="it-IT" sz="2400" dirty="0" err="1">
                <a:solidFill>
                  <a:srgbClr val="436B9C"/>
                </a:solidFill>
              </a:rPr>
              <a:t>propagated</a:t>
            </a:r>
            <a:r>
              <a:rPr lang="it-IT" sz="2400" dirty="0">
                <a:solidFill>
                  <a:srgbClr val="436B9C"/>
                </a:solidFill>
              </a:rPr>
              <a:t> </a:t>
            </a:r>
            <a:r>
              <a:rPr lang="it-IT" sz="2400" dirty="0" err="1">
                <a:solidFill>
                  <a:srgbClr val="436B9C"/>
                </a:solidFill>
              </a:rPr>
              <a:t>along</a:t>
            </a:r>
            <a:r>
              <a:rPr lang="it-IT" sz="2400" dirty="0">
                <a:solidFill>
                  <a:srgbClr val="436B9C"/>
                </a:solidFill>
              </a:rPr>
              <a:t> a </a:t>
            </a:r>
            <a:r>
              <a:rPr lang="it-IT" sz="2400" dirty="0" err="1">
                <a:solidFill>
                  <a:srgbClr val="436B9C"/>
                </a:solidFill>
              </a:rPr>
              <a:t>path</a:t>
            </a:r>
            <a:r>
              <a:rPr lang="it-IT" sz="2400" dirty="0">
                <a:solidFill>
                  <a:srgbClr val="436B9C"/>
                </a:solidFill>
              </a:rPr>
              <a:t> by </a:t>
            </a:r>
            <a:r>
              <a:rPr lang="it-IT" sz="2400" dirty="0" err="1">
                <a:solidFill>
                  <a:srgbClr val="436B9C"/>
                </a:solidFill>
              </a:rPr>
              <a:t>hopping</a:t>
            </a:r>
            <a:r>
              <a:rPr lang="it-IT" sz="2400" dirty="0">
                <a:solidFill>
                  <a:srgbClr val="436B9C"/>
                </a:solidFill>
              </a:rPr>
              <a:t> from </a:t>
            </a:r>
            <a:r>
              <a:rPr lang="it-IT" sz="2400" dirty="0" err="1">
                <a:solidFill>
                  <a:srgbClr val="436B9C"/>
                </a:solidFill>
              </a:rPr>
              <a:t>node</a:t>
            </a:r>
            <a:r>
              <a:rPr lang="it-IT" sz="2400" dirty="0">
                <a:solidFill>
                  <a:srgbClr val="436B9C"/>
                </a:solidFill>
              </a:rPr>
              <a:t> to </a:t>
            </a:r>
            <a:r>
              <a:rPr lang="it-IT" sz="2400" dirty="0" err="1">
                <a:solidFill>
                  <a:srgbClr val="436B9C"/>
                </a:solidFill>
              </a:rPr>
              <a:t>node</a:t>
            </a:r>
            <a:r>
              <a:rPr lang="it-IT" sz="2400" dirty="0">
                <a:solidFill>
                  <a:srgbClr val="436B9C"/>
                </a:solidFill>
              </a:rPr>
              <a:t> </a:t>
            </a:r>
            <a:r>
              <a:rPr lang="it-IT" sz="2400" dirty="0" err="1">
                <a:solidFill>
                  <a:srgbClr val="436B9C"/>
                </a:solidFill>
              </a:rPr>
              <a:t>until</a:t>
            </a:r>
            <a:r>
              <a:rPr lang="it-IT" sz="2400" dirty="0">
                <a:solidFill>
                  <a:srgbClr val="436B9C"/>
                </a:solidFill>
              </a:rPr>
              <a:t> </a:t>
            </a:r>
            <a:r>
              <a:rPr lang="it-IT" sz="2400" dirty="0" err="1">
                <a:solidFill>
                  <a:srgbClr val="436B9C"/>
                </a:solidFill>
              </a:rPr>
              <a:t>it</a:t>
            </a:r>
            <a:r>
              <a:rPr lang="it-IT" sz="2400" dirty="0">
                <a:solidFill>
                  <a:srgbClr val="436B9C"/>
                </a:solidFill>
              </a:rPr>
              <a:t> </a:t>
            </a:r>
            <a:r>
              <a:rPr lang="it-IT" sz="2400" dirty="0" err="1">
                <a:solidFill>
                  <a:srgbClr val="436B9C"/>
                </a:solidFill>
              </a:rPr>
              <a:t>reaches</a:t>
            </a:r>
            <a:r>
              <a:rPr lang="it-IT" sz="2400" dirty="0">
                <a:solidFill>
                  <a:srgbClr val="436B9C"/>
                </a:solidFill>
              </a:rPr>
              <a:t> </a:t>
            </a:r>
            <a:r>
              <a:rPr lang="it-IT" sz="2400" dirty="0" err="1">
                <a:solidFill>
                  <a:srgbClr val="436B9C"/>
                </a:solidFill>
              </a:rPr>
              <a:t>its</a:t>
            </a:r>
            <a:r>
              <a:rPr lang="it-IT" sz="2400" dirty="0">
                <a:solidFill>
                  <a:srgbClr val="436B9C"/>
                </a:solidFill>
              </a:rPr>
              <a:t> </a:t>
            </a:r>
            <a:r>
              <a:rPr lang="it-IT" sz="2400" dirty="0" err="1">
                <a:solidFill>
                  <a:srgbClr val="436B9C"/>
                </a:solidFill>
              </a:rPr>
              <a:t>destination</a:t>
            </a:r>
            <a:r>
              <a:rPr lang="it-IT" sz="2400" dirty="0">
                <a:solidFill>
                  <a:srgbClr val="436B9C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4772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>
            <a:alphaModFix amt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924" b="5865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263" r="40365" b="37796"/>
          <a:stretch/>
        </p:blipFill>
        <p:spPr>
          <a:xfrm rot="5210857">
            <a:off x="8151667" y="1991537"/>
            <a:ext cx="7280281" cy="2662989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368966" y="16044"/>
            <a:ext cx="97193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 err="1" smtClean="0">
                <a:solidFill>
                  <a:srgbClr val="0070C0"/>
                </a:solidFill>
              </a:rPr>
              <a:t>Current</a:t>
            </a:r>
            <a:r>
              <a:rPr lang="it-IT" sz="6000" b="1" dirty="0" smtClean="0">
                <a:solidFill>
                  <a:srgbClr val="0070C0"/>
                </a:solidFill>
              </a:rPr>
              <a:t> water providers </a:t>
            </a:r>
            <a:r>
              <a:rPr lang="it-IT" sz="6000" b="1" dirty="0" err="1" smtClean="0">
                <a:solidFill>
                  <a:srgbClr val="0070C0"/>
                </a:solidFill>
              </a:rPr>
              <a:t>costs</a:t>
            </a:r>
            <a:endParaRPr lang="it-IT" sz="6000" b="1" dirty="0">
              <a:solidFill>
                <a:srgbClr val="00206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748857" y="2133929"/>
            <a:ext cx="733060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500" b="1" dirty="0" smtClean="0">
                <a:solidFill>
                  <a:schemeClr val="bg1">
                    <a:lumMod val="50000"/>
                  </a:schemeClr>
                </a:solidFill>
              </a:rPr>
              <a:t>Energy </a:t>
            </a:r>
            <a:r>
              <a:rPr lang="it-IT" sz="2500" b="1" dirty="0" err="1" smtClean="0">
                <a:solidFill>
                  <a:schemeClr val="bg1">
                    <a:lumMod val="50000"/>
                  </a:schemeClr>
                </a:solidFill>
              </a:rPr>
              <a:t>expenditures</a:t>
            </a:r>
            <a:r>
              <a:rPr lang="it-IT" sz="2500" b="1" dirty="0" smtClean="0">
                <a:solidFill>
                  <a:schemeClr val="bg1">
                    <a:lumMod val="50000"/>
                  </a:schemeClr>
                </a:solidFill>
              </a:rPr>
              <a:t> on </a:t>
            </a:r>
            <a:r>
              <a:rPr lang="it-IT" sz="2500" b="1" dirty="0" err="1" smtClean="0">
                <a:solidFill>
                  <a:schemeClr val="bg1">
                    <a:lumMod val="50000"/>
                  </a:schemeClr>
                </a:solidFill>
              </a:rPr>
              <a:t>total</a:t>
            </a:r>
            <a:r>
              <a:rPr lang="it-IT" sz="25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it-IT" sz="2500" b="1" dirty="0" err="1" smtClean="0">
                <a:solidFill>
                  <a:schemeClr val="bg1">
                    <a:lumMod val="50000"/>
                  </a:schemeClr>
                </a:solidFill>
              </a:rPr>
              <a:t>costs</a:t>
            </a:r>
            <a:endParaRPr lang="it-IT" sz="25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478186" y="1209294"/>
            <a:ext cx="1401689" cy="1401689"/>
            <a:chOff x="478186" y="1209294"/>
            <a:chExt cx="1401689" cy="1401689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186" y="1209294"/>
              <a:ext cx="1401689" cy="1401689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747721" y="1738571"/>
              <a:ext cx="88131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4000" b="1" dirty="0" smtClean="0">
                  <a:solidFill>
                    <a:srgbClr val="296BA6"/>
                  </a:solidFill>
                </a:rPr>
                <a:t>30</a:t>
              </a:r>
              <a:r>
                <a:rPr lang="it-IT" sz="1500" b="1" dirty="0" smtClean="0">
                  <a:solidFill>
                    <a:srgbClr val="296BA6"/>
                  </a:solidFill>
                </a:rPr>
                <a:t>%</a:t>
              </a:r>
              <a:endParaRPr lang="it-IT" sz="1500" b="1" dirty="0">
                <a:solidFill>
                  <a:srgbClr val="296BA6"/>
                </a:solidFill>
              </a:endParaRPr>
            </a:p>
          </p:txBody>
        </p:sp>
      </p:grpSp>
      <p:sp>
        <p:nvSpPr>
          <p:cNvPr id="10" name="CasellaDiTesto 9"/>
          <p:cNvSpPr txBox="1"/>
          <p:nvPr/>
        </p:nvSpPr>
        <p:spPr>
          <a:xfrm>
            <a:off x="1781440" y="4102468"/>
            <a:ext cx="733060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500" b="1" dirty="0" err="1" smtClean="0">
                <a:solidFill>
                  <a:schemeClr val="bg1">
                    <a:lumMod val="50000"/>
                  </a:schemeClr>
                </a:solidFill>
              </a:rPr>
              <a:t>Installed</a:t>
            </a:r>
            <a:r>
              <a:rPr lang="it-IT" sz="25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it-IT" sz="2500" b="1" dirty="0" err="1" smtClean="0">
                <a:solidFill>
                  <a:schemeClr val="bg1">
                    <a:lumMod val="50000"/>
                  </a:schemeClr>
                </a:solidFill>
              </a:rPr>
              <a:t>smart</a:t>
            </a:r>
            <a:r>
              <a:rPr lang="it-IT" sz="25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it-IT" sz="2500" b="1" dirty="0" err="1" smtClean="0">
                <a:solidFill>
                  <a:schemeClr val="bg1">
                    <a:lumMod val="50000"/>
                  </a:schemeClr>
                </a:solidFill>
              </a:rPr>
              <a:t>meter</a:t>
            </a:r>
            <a:r>
              <a:rPr lang="it-IT" sz="25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it-IT" sz="2500" b="1" dirty="0" err="1" smtClean="0">
                <a:solidFill>
                  <a:schemeClr val="bg1">
                    <a:lumMod val="50000"/>
                  </a:schemeClr>
                </a:solidFill>
              </a:rPr>
              <a:t>cost</a:t>
            </a:r>
            <a:endParaRPr lang="it-IT" sz="25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510769" y="3177833"/>
            <a:ext cx="1401689" cy="1401689"/>
            <a:chOff x="478186" y="1209294"/>
            <a:chExt cx="1401689" cy="1401689"/>
          </a:xfrm>
        </p:grpSpPr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186" y="1209294"/>
              <a:ext cx="1401689" cy="1401689"/>
            </a:xfrm>
            <a:prstGeom prst="rect">
              <a:avLst/>
            </a:prstGeom>
          </p:spPr>
        </p:pic>
        <p:sp>
          <p:nvSpPr>
            <p:cNvPr id="13" name="CasellaDiTesto 12"/>
            <p:cNvSpPr txBox="1"/>
            <p:nvPr/>
          </p:nvSpPr>
          <p:spPr>
            <a:xfrm>
              <a:off x="747721" y="1738571"/>
              <a:ext cx="88131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4000" b="1" dirty="0" smtClean="0">
                  <a:solidFill>
                    <a:srgbClr val="296BA6"/>
                  </a:solidFill>
                </a:rPr>
                <a:t>60</a:t>
              </a:r>
              <a:r>
                <a:rPr lang="it-IT" sz="2000" b="1" dirty="0" smtClean="0">
                  <a:solidFill>
                    <a:srgbClr val="296BA6"/>
                  </a:solidFill>
                </a:rPr>
                <a:t>€</a:t>
              </a:r>
              <a:endParaRPr lang="it-IT" sz="2000" b="1" dirty="0">
                <a:solidFill>
                  <a:srgbClr val="296BA6"/>
                </a:solidFill>
              </a:endParaRPr>
            </a:p>
          </p:txBody>
        </p:sp>
      </p:grpSp>
      <p:sp>
        <p:nvSpPr>
          <p:cNvPr id="17" name="CasellaDiTesto 16"/>
          <p:cNvSpPr txBox="1"/>
          <p:nvPr/>
        </p:nvSpPr>
        <p:spPr>
          <a:xfrm>
            <a:off x="1748857" y="5869213"/>
            <a:ext cx="733060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500" b="1" dirty="0" smtClean="0">
                <a:solidFill>
                  <a:schemeClr val="bg1">
                    <a:lumMod val="50000"/>
                  </a:schemeClr>
                </a:solidFill>
              </a:rPr>
              <a:t>Total </a:t>
            </a:r>
            <a:r>
              <a:rPr lang="it-IT" sz="2500" b="1" dirty="0" err="1" smtClean="0">
                <a:solidFill>
                  <a:schemeClr val="bg1">
                    <a:lumMod val="50000"/>
                  </a:schemeClr>
                </a:solidFill>
              </a:rPr>
              <a:t>current</a:t>
            </a:r>
            <a:r>
              <a:rPr lang="it-IT" sz="25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it-IT" sz="2500" b="1" dirty="0" err="1" smtClean="0">
                <a:solidFill>
                  <a:schemeClr val="bg1">
                    <a:lumMod val="50000"/>
                  </a:schemeClr>
                </a:solidFill>
              </a:rPr>
              <a:t>cost</a:t>
            </a:r>
            <a:r>
              <a:rPr lang="it-IT" sz="2500" b="1" dirty="0" smtClean="0">
                <a:solidFill>
                  <a:schemeClr val="bg1">
                    <a:lumMod val="50000"/>
                  </a:schemeClr>
                </a:solidFill>
              </a:rPr>
              <a:t> per utilities</a:t>
            </a:r>
            <a:endParaRPr lang="it-IT" sz="25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8" name="Gruppo 17"/>
          <p:cNvGrpSpPr/>
          <p:nvPr/>
        </p:nvGrpSpPr>
        <p:grpSpPr>
          <a:xfrm>
            <a:off x="478186" y="4944578"/>
            <a:ext cx="1401689" cy="1401689"/>
            <a:chOff x="478186" y="1209294"/>
            <a:chExt cx="1401689" cy="1401689"/>
          </a:xfrm>
        </p:grpSpPr>
        <p:pic>
          <p:nvPicPr>
            <p:cNvPr id="19" name="Immagine 18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186" y="1209294"/>
              <a:ext cx="1401689" cy="1401689"/>
            </a:xfrm>
            <a:prstGeom prst="rect">
              <a:avLst/>
            </a:prstGeom>
          </p:spPr>
        </p:pic>
        <p:sp>
          <p:nvSpPr>
            <p:cNvPr id="20" name="CasellaDiTesto 19"/>
            <p:cNvSpPr txBox="1"/>
            <p:nvPr/>
          </p:nvSpPr>
          <p:spPr>
            <a:xfrm>
              <a:off x="747721" y="1738571"/>
              <a:ext cx="88131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4000" b="1" dirty="0" smtClean="0">
                  <a:solidFill>
                    <a:srgbClr val="296BA6"/>
                  </a:solidFill>
                </a:rPr>
                <a:t>97</a:t>
              </a:r>
              <a:r>
                <a:rPr lang="it-IT" sz="2000" b="1" dirty="0" smtClean="0">
                  <a:solidFill>
                    <a:srgbClr val="296BA6"/>
                  </a:solidFill>
                </a:rPr>
                <a:t>€</a:t>
              </a:r>
              <a:endParaRPr lang="it-IT" sz="2000" b="1" dirty="0">
                <a:solidFill>
                  <a:srgbClr val="296BA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842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>
            <a:alphaModFix amt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924" b="5865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263" r="40365" b="37796"/>
          <a:stretch/>
        </p:blipFill>
        <p:spPr>
          <a:xfrm rot="5210857">
            <a:off x="8151667" y="1991537"/>
            <a:ext cx="7280281" cy="2662989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368966" y="16044"/>
            <a:ext cx="93719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 smtClean="0">
                <a:solidFill>
                  <a:srgbClr val="0070C0"/>
                </a:solidFill>
              </a:rPr>
              <a:t>Water </a:t>
            </a:r>
            <a:r>
              <a:rPr lang="it-IT" sz="6000" b="1" dirty="0" err="1" smtClean="0">
                <a:solidFill>
                  <a:srgbClr val="0070C0"/>
                </a:solidFill>
              </a:rPr>
              <a:t>globalisation</a:t>
            </a:r>
            <a:endParaRPr lang="it-IT" sz="6000" b="1" dirty="0">
              <a:solidFill>
                <a:srgbClr val="002060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368965" y="1319768"/>
            <a:ext cx="6301177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600" dirty="0" err="1">
                <a:solidFill>
                  <a:srgbClr val="436B9C"/>
                </a:solidFill>
              </a:rPr>
              <a:t>Globalization</a:t>
            </a:r>
            <a:r>
              <a:rPr lang="it-IT" sz="1600" dirty="0"/>
              <a:t> </a:t>
            </a:r>
            <a:r>
              <a:rPr lang="it-IT" sz="1600" dirty="0">
                <a:solidFill>
                  <a:srgbClr val="436B9C"/>
                </a:solidFill>
              </a:rPr>
              <a:t>trends </a:t>
            </a:r>
            <a:r>
              <a:rPr lang="it-IT" sz="1600" dirty="0" err="1">
                <a:solidFill>
                  <a:srgbClr val="436B9C"/>
                </a:solidFill>
              </a:rPr>
              <a:t>have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affected</a:t>
            </a:r>
            <a:r>
              <a:rPr lang="it-IT" sz="1600" dirty="0">
                <a:solidFill>
                  <a:srgbClr val="436B9C"/>
                </a:solidFill>
              </a:rPr>
              <a:t> the water </a:t>
            </a:r>
            <a:r>
              <a:rPr lang="it-IT" sz="1600" dirty="0" err="1">
                <a:solidFill>
                  <a:srgbClr val="436B9C"/>
                </a:solidFill>
              </a:rPr>
              <a:t>sector</a:t>
            </a:r>
            <a:r>
              <a:rPr lang="it-IT" sz="1600" dirty="0">
                <a:solidFill>
                  <a:srgbClr val="436B9C"/>
                </a:solidFill>
              </a:rPr>
              <a:t>, </a:t>
            </a:r>
            <a:r>
              <a:rPr lang="it-IT" sz="1600" dirty="0" err="1">
                <a:solidFill>
                  <a:srgbClr val="436B9C"/>
                </a:solidFill>
              </a:rPr>
              <a:t>most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notably</a:t>
            </a:r>
            <a:r>
              <a:rPr lang="it-IT" sz="1600" dirty="0">
                <a:solidFill>
                  <a:srgbClr val="436B9C"/>
                </a:solidFill>
              </a:rPr>
              <a:t> by opening </a:t>
            </a:r>
            <a:r>
              <a:rPr lang="it-IT" sz="1600" dirty="0" err="1">
                <a:solidFill>
                  <a:srgbClr val="436B9C"/>
                </a:solidFill>
              </a:rPr>
              <a:t>it</a:t>
            </a:r>
            <a:r>
              <a:rPr lang="it-IT" sz="1600" dirty="0">
                <a:solidFill>
                  <a:srgbClr val="436B9C"/>
                </a:solidFill>
              </a:rPr>
              <a:t> up to </a:t>
            </a:r>
            <a:r>
              <a:rPr lang="it-IT" sz="1600" dirty="0" err="1">
                <a:solidFill>
                  <a:srgbClr val="436B9C"/>
                </a:solidFill>
              </a:rPr>
              <a:t>significant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competition</a:t>
            </a:r>
            <a:r>
              <a:rPr lang="it-IT" sz="1600" dirty="0">
                <a:solidFill>
                  <a:srgbClr val="436B9C"/>
                </a:solidFill>
              </a:rPr>
              <a:t> and </a:t>
            </a:r>
            <a:r>
              <a:rPr lang="it-IT" sz="1600" dirty="0" err="1">
                <a:solidFill>
                  <a:srgbClr val="436B9C"/>
                </a:solidFill>
              </a:rPr>
              <a:t>external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influences</a:t>
            </a:r>
            <a:r>
              <a:rPr lang="it-IT" sz="1600" dirty="0">
                <a:solidFill>
                  <a:srgbClr val="436B9C"/>
                </a:solidFill>
              </a:rPr>
              <a:t>. Water </a:t>
            </a:r>
            <a:r>
              <a:rPr lang="it-IT" sz="1600" dirty="0" err="1">
                <a:solidFill>
                  <a:srgbClr val="436B9C"/>
                </a:solidFill>
              </a:rPr>
              <a:t>privatization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activity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has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increased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since</a:t>
            </a:r>
            <a:r>
              <a:rPr lang="it-IT" sz="1600" dirty="0">
                <a:solidFill>
                  <a:srgbClr val="436B9C"/>
                </a:solidFill>
              </a:rPr>
              <a:t> 1997. </a:t>
            </a:r>
            <a:r>
              <a:rPr lang="it-IT" sz="1600" dirty="0" err="1">
                <a:solidFill>
                  <a:srgbClr val="436B9C"/>
                </a:solidFill>
              </a:rPr>
              <a:t>Although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all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geographic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regions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have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seen</a:t>
            </a:r>
            <a:r>
              <a:rPr lang="it-IT" sz="1600" dirty="0">
                <a:solidFill>
                  <a:srgbClr val="436B9C"/>
                </a:solidFill>
              </a:rPr>
              <a:t> some </a:t>
            </a:r>
            <a:r>
              <a:rPr lang="it-IT" sz="1600" b="1" dirty="0">
                <a:solidFill>
                  <a:srgbClr val="436B9C"/>
                </a:solidFill>
              </a:rPr>
              <a:t>water </a:t>
            </a:r>
            <a:r>
              <a:rPr lang="it-IT" sz="1600" b="1" dirty="0" err="1">
                <a:solidFill>
                  <a:srgbClr val="436B9C"/>
                </a:solidFill>
              </a:rPr>
              <a:t>privatization</a:t>
            </a:r>
            <a:r>
              <a:rPr lang="it-IT" sz="1600" dirty="0">
                <a:solidFill>
                  <a:srgbClr val="436B9C"/>
                </a:solidFill>
              </a:rPr>
              <a:t>, </a:t>
            </a:r>
            <a:r>
              <a:rPr lang="it-IT" sz="1600" dirty="0" err="1">
                <a:solidFill>
                  <a:srgbClr val="436B9C"/>
                </a:solidFill>
              </a:rPr>
              <a:t>it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has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occurred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predominately</a:t>
            </a:r>
            <a:r>
              <a:rPr lang="it-IT" sz="1600" dirty="0">
                <a:solidFill>
                  <a:srgbClr val="436B9C"/>
                </a:solidFill>
              </a:rPr>
              <a:t> in Latin America and the Asian and Pacific </a:t>
            </a:r>
            <a:r>
              <a:rPr lang="it-IT" sz="1600" dirty="0" err="1">
                <a:solidFill>
                  <a:srgbClr val="436B9C"/>
                </a:solidFill>
              </a:rPr>
              <a:t>Basin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regions</a:t>
            </a:r>
            <a:r>
              <a:rPr lang="it-IT" sz="1600" dirty="0">
                <a:solidFill>
                  <a:srgbClr val="436B9C"/>
                </a:solidFill>
              </a:rPr>
              <a:t>.</a:t>
            </a:r>
          </a:p>
          <a:p>
            <a:pPr algn="just"/>
            <a:r>
              <a:rPr lang="it-IT" sz="1600" dirty="0">
                <a:solidFill>
                  <a:srgbClr val="436B9C"/>
                </a:solidFill>
              </a:rPr>
              <a:t>The </a:t>
            </a:r>
            <a:r>
              <a:rPr lang="it-IT" sz="1600" dirty="0" err="1">
                <a:solidFill>
                  <a:srgbClr val="436B9C"/>
                </a:solidFill>
              </a:rPr>
              <a:t>privatization</a:t>
            </a:r>
            <a:r>
              <a:rPr lang="it-IT" sz="1600" dirty="0">
                <a:solidFill>
                  <a:srgbClr val="436B9C"/>
                </a:solidFill>
              </a:rPr>
              <a:t> of </a:t>
            </a:r>
            <a:r>
              <a:rPr lang="it-IT" sz="1600" dirty="0" err="1">
                <a:solidFill>
                  <a:srgbClr val="436B9C"/>
                </a:solidFill>
              </a:rPr>
              <a:t>previously</a:t>
            </a:r>
            <a:r>
              <a:rPr lang="it-IT" sz="1600" dirty="0">
                <a:solidFill>
                  <a:srgbClr val="436B9C"/>
                </a:solidFill>
              </a:rPr>
              <a:t> public </a:t>
            </a:r>
            <a:r>
              <a:rPr lang="it-IT" sz="1600" dirty="0" err="1">
                <a:solidFill>
                  <a:srgbClr val="436B9C"/>
                </a:solidFill>
              </a:rPr>
              <a:t>assets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generates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revenue</a:t>
            </a:r>
            <a:r>
              <a:rPr lang="it-IT" sz="1600" dirty="0">
                <a:solidFill>
                  <a:srgbClr val="436B9C"/>
                </a:solidFill>
              </a:rPr>
              <a:t> from sales and </a:t>
            </a:r>
            <a:r>
              <a:rPr lang="it-IT" sz="1600" dirty="0" err="1">
                <a:solidFill>
                  <a:srgbClr val="436B9C"/>
                </a:solidFill>
              </a:rPr>
              <a:t>promotes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greater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efficiency</a:t>
            </a:r>
            <a:r>
              <a:rPr lang="it-IT" sz="1600" dirty="0">
                <a:solidFill>
                  <a:srgbClr val="436B9C"/>
                </a:solidFill>
              </a:rPr>
              <a:t> from </a:t>
            </a:r>
            <a:r>
              <a:rPr lang="it-IT" sz="1600" dirty="0" err="1">
                <a:solidFill>
                  <a:srgbClr val="436B9C"/>
                </a:solidFill>
              </a:rPr>
              <a:t>revamped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operations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while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promoting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profits</a:t>
            </a:r>
            <a:r>
              <a:rPr lang="it-IT" sz="1600" dirty="0">
                <a:solidFill>
                  <a:srgbClr val="436B9C"/>
                </a:solidFill>
              </a:rPr>
              <a:t> for the new </a:t>
            </a:r>
            <a:r>
              <a:rPr lang="it-IT" sz="1600" dirty="0" err="1">
                <a:solidFill>
                  <a:srgbClr val="436B9C"/>
                </a:solidFill>
              </a:rPr>
              <a:t>owners</a:t>
            </a:r>
            <a:r>
              <a:rPr lang="it-IT" sz="1600" dirty="0">
                <a:solidFill>
                  <a:srgbClr val="436B9C"/>
                </a:solidFill>
              </a:rPr>
              <a:t>. </a:t>
            </a:r>
            <a:r>
              <a:rPr lang="it-IT" sz="1600" dirty="0" err="1">
                <a:solidFill>
                  <a:srgbClr val="436B9C"/>
                </a:solidFill>
              </a:rPr>
              <a:t>As</a:t>
            </a:r>
            <a:r>
              <a:rPr lang="it-IT" sz="1600" dirty="0">
                <a:solidFill>
                  <a:srgbClr val="436B9C"/>
                </a:solidFill>
              </a:rPr>
              <a:t> a </a:t>
            </a:r>
            <a:r>
              <a:rPr lang="it-IT" sz="1600" dirty="0" err="1">
                <a:solidFill>
                  <a:srgbClr val="436B9C"/>
                </a:solidFill>
              </a:rPr>
              <a:t>basic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necessity</a:t>
            </a:r>
            <a:r>
              <a:rPr lang="it-IT" sz="1600" dirty="0">
                <a:solidFill>
                  <a:srgbClr val="436B9C"/>
                </a:solidFill>
              </a:rPr>
              <a:t> of </a:t>
            </a:r>
            <a:r>
              <a:rPr lang="it-IT" sz="1600" dirty="0" err="1">
                <a:solidFill>
                  <a:srgbClr val="436B9C"/>
                </a:solidFill>
              </a:rPr>
              <a:t>modern</a:t>
            </a:r>
            <a:r>
              <a:rPr lang="it-IT" sz="1600" dirty="0">
                <a:solidFill>
                  <a:srgbClr val="436B9C"/>
                </a:solidFill>
              </a:rPr>
              <a:t> life, </a:t>
            </a:r>
            <a:r>
              <a:rPr lang="it-IT" sz="1600" b="1" dirty="0" err="1">
                <a:solidFill>
                  <a:srgbClr val="436B9C"/>
                </a:solidFill>
              </a:rPr>
              <a:t>many</a:t>
            </a:r>
            <a:r>
              <a:rPr lang="it-IT" sz="1600" b="1" dirty="0">
                <a:solidFill>
                  <a:srgbClr val="436B9C"/>
                </a:solidFill>
              </a:rPr>
              <a:t> </a:t>
            </a:r>
            <a:r>
              <a:rPr lang="it-IT" sz="1600" b="1" dirty="0" err="1">
                <a:solidFill>
                  <a:srgbClr val="436B9C"/>
                </a:solidFill>
              </a:rPr>
              <a:t>corporations</a:t>
            </a:r>
            <a:r>
              <a:rPr lang="it-IT" sz="1600" b="1" dirty="0">
                <a:solidFill>
                  <a:srgbClr val="436B9C"/>
                </a:solidFill>
              </a:rPr>
              <a:t> </a:t>
            </a:r>
            <a:r>
              <a:rPr lang="it-IT" sz="1600" b="1" dirty="0" err="1">
                <a:solidFill>
                  <a:srgbClr val="436B9C"/>
                </a:solidFill>
              </a:rPr>
              <a:t>view</a:t>
            </a:r>
            <a:r>
              <a:rPr lang="it-IT" sz="1600" b="1" dirty="0">
                <a:solidFill>
                  <a:srgbClr val="436B9C"/>
                </a:solidFill>
              </a:rPr>
              <a:t> water </a:t>
            </a:r>
            <a:r>
              <a:rPr lang="it-IT" sz="1600" b="1" dirty="0" err="1">
                <a:solidFill>
                  <a:srgbClr val="436B9C"/>
                </a:solidFill>
              </a:rPr>
              <a:t>as</a:t>
            </a:r>
            <a:r>
              <a:rPr lang="it-IT" sz="1600" b="1" dirty="0">
                <a:solidFill>
                  <a:srgbClr val="436B9C"/>
                </a:solidFill>
              </a:rPr>
              <a:t> a </a:t>
            </a:r>
            <a:r>
              <a:rPr lang="it-IT" sz="1600" b="1" dirty="0" err="1">
                <a:solidFill>
                  <a:srgbClr val="436B9C"/>
                </a:solidFill>
              </a:rPr>
              <a:t>good</a:t>
            </a:r>
            <a:r>
              <a:rPr lang="it-IT" sz="1600" b="1" dirty="0">
                <a:solidFill>
                  <a:srgbClr val="436B9C"/>
                </a:solidFill>
              </a:rPr>
              <a:t> </a:t>
            </a:r>
            <a:r>
              <a:rPr lang="it-IT" sz="1600" b="1" dirty="0" err="1">
                <a:solidFill>
                  <a:srgbClr val="436B9C"/>
                </a:solidFill>
              </a:rPr>
              <a:t>investment</a:t>
            </a:r>
            <a:r>
              <a:rPr lang="it-IT" sz="1600" dirty="0">
                <a:solidFill>
                  <a:srgbClr val="436B9C"/>
                </a:solidFill>
              </a:rPr>
              <a:t>. In </a:t>
            </a:r>
            <a:r>
              <a:rPr lang="it-IT" sz="1600" dirty="0" err="1">
                <a:solidFill>
                  <a:srgbClr val="436B9C"/>
                </a:solidFill>
              </a:rPr>
              <a:t>many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places</a:t>
            </a:r>
            <a:r>
              <a:rPr lang="it-IT" sz="1600" dirty="0">
                <a:solidFill>
                  <a:srgbClr val="436B9C"/>
                </a:solidFill>
              </a:rPr>
              <a:t>, </a:t>
            </a:r>
            <a:r>
              <a:rPr lang="it-IT" sz="1600" dirty="0" err="1">
                <a:solidFill>
                  <a:srgbClr val="436B9C"/>
                </a:solidFill>
              </a:rPr>
              <a:t>past</a:t>
            </a:r>
            <a:r>
              <a:rPr lang="it-IT" sz="1600" dirty="0">
                <a:solidFill>
                  <a:srgbClr val="436B9C"/>
                </a:solidFill>
              </a:rPr>
              <a:t> fiscal </a:t>
            </a:r>
            <a:r>
              <a:rPr lang="it-IT" sz="1600" dirty="0" err="1">
                <a:solidFill>
                  <a:srgbClr val="436B9C"/>
                </a:solidFill>
              </a:rPr>
              <a:t>mismanagement</a:t>
            </a:r>
            <a:r>
              <a:rPr lang="it-IT" sz="1600" dirty="0">
                <a:solidFill>
                  <a:srgbClr val="436B9C"/>
                </a:solidFill>
              </a:rPr>
              <a:t> of the public </a:t>
            </a:r>
            <a:r>
              <a:rPr lang="it-IT" sz="1600" dirty="0" err="1">
                <a:solidFill>
                  <a:srgbClr val="436B9C"/>
                </a:solidFill>
              </a:rPr>
              <a:t>sector's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provision</a:t>
            </a:r>
            <a:r>
              <a:rPr lang="it-IT" sz="1600" dirty="0">
                <a:solidFill>
                  <a:srgbClr val="436B9C"/>
                </a:solidFill>
              </a:rPr>
              <a:t> of </a:t>
            </a:r>
            <a:r>
              <a:rPr lang="it-IT" sz="1600" dirty="0" err="1">
                <a:solidFill>
                  <a:srgbClr val="436B9C"/>
                </a:solidFill>
              </a:rPr>
              <a:t>local</a:t>
            </a:r>
            <a:r>
              <a:rPr lang="it-IT" sz="1600" dirty="0">
                <a:solidFill>
                  <a:srgbClr val="436B9C"/>
                </a:solidFill>
              </a:rPr>
              <a:t> water </a:t>
            </a:r>
            <a:r>
              <a:rPr lang="it-IT" sz="1600" dirty="0" err="1">
                <a:solidFill>
                  <a:srgbClr val="436B9C"/>
                </a:solidFill>
              </a:rPr>
              <a:t>services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has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increased</a:t>
            </a:r>
            <a:r>
              <a:rPr lang="it-IT" sz="1600" dirty="0">
                <a:solidFill>
                  <a:srgbClr val="436B9C"/>
                </a:solidFill>
              </a:rPr>
              <a:t> the appeal of </a:t>
            </a:r>
            <a:r>
              <a:rPr lang="it-IT" sz="1600" dirty="0" err="1">
                <a:solidFill>
                  <a:srgbClr val="436B9C"/>
                </a:solidFill>
              </a:rPr>
              <a:t>privatization</a:t>
            </a:r>
            <a:r>
              <a:rPr lang="it-IT" sz="1600" dirty="0">
                <a:solidFill>
                  <a:srgbClr val="436B9C"/>
                </a:solidFill>
              </a:rPr>
              <a:t>. On the </a:t>
            </a:r>
            <a:r>
              <a:rPr lang="it-IT" sz="1600" dirty="0" err="1">
                <a:solidFill>
                  <a:srgbClr val="436B9C"/>
                </a:solidFill>
              </a:rPr>
              <a:t>other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hand</a:t>
            </a:r>
            <a:r>
              <a:rPr lang="it-IT" sz="1600" dirty="0">
                <a:solidFill>
                  <a:srgbClr val="436B9C"/>
                </a:solidFill>
              </a:rPr>
              <a:t>, </a:t>
            </a:r>
            <a:r>
              <a:rPr lang="it-IT" sz="1600" dirty="0" err="1">
                <a:solidFill>
                  <a:srgbClr val="436B9C"/>
                </a:solidFill>
              </a:rPr>
              <a:t>privatization</a:t>
            </a:r>
            <a:r>
              <a:rPr lang="it-IT" sz="1600" dirty="0">
                <a:solidFill>
                  <a:srgbClr val="436B9C"/>
                </a:solidFill>
              </a:rPr>
              <a:t> of water </a:t>
            </a:r>
            <a:r>
              <a:rPr lang="it-IT" sz="1600" dirty="0" err="1">
                <a:solidFill>
                  <a:srgbClr val="436B9C"/>
                </a:solidFill>
              </a:rPr>
              <a:t>services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has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drawn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criticism</a:t>
            </a:r>
            <a:r>
              <a:rPr lang="it-IT" sz="1600" dirty="0">
                <a:solidFill>
                  <a:srgbClr val="436B9C"/>
                </a:solidFill>
              </a:rPr>
              <a:t> from </a:t>
            </a:r>
            <a:r>
              <a:rPr lang="it-IT" sz="1600" dirty="0" err="1">
                <a:solidFill>
                  <a:srgbClr val="436B9C"/>
                </a:solidFill>
              </a:rPr>
              <a:t>those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concerned</a:t>
            </a:r>
            <a:r>
              <a:rPr lang="it-IT" sz="1600" dirty="0">
                <a:solidFill>
                  <a:srgbClr val="436B9C"/>
                </a:solidFill>
              </a:rPr>
              <a:t> with the </a:t>
            </a:r>
            <a:r>
              <a:rPr lang="it-IT" sz="1600" dirty="0" err="1">
                <a:solidFill>
                  <a:srgbClr val="436B9C"/>
                </a:solidFill>
              </a:rPr>
              <a:t>accountability</a:t>
            </a:r>
            <a:r>
              <a:rPr lang="it-IT" sz="1600" dirty="0">
                <a:solidFill>
                  <a:srgbClr val="436B9C"/>
                </a:solidFill>
              </a:rPr>
              <a:t> of large private </a:t>
            </a:r>
            <a:r>
              <a:rPr lang="it-IT" sz="1600" dirty="0" err="1">
                <a:solidFill>
                  <a:srgbClr val="436B9C"/>
                </a:solidFill>
              </a:rPr>
              <a:t>corporations</a:t>
            </a:r>
            <a:r>
              <a:rPr lang="it-IT" sz="1600" dirty="0">
                <a:solidFill>
                  <a:srgbClr val="436B9C"/>
                </a:solidFill>
              </a:rPr>
              <a:t>, the </a:t>
            </a:r>
            <a:r>
              <a:rPr lang="it-IT" sz="1600" dirty="0" err="1">
                <a:solidFill>
                  <a:srgbClr val="436B9C"/>
                </a:solidFill>
              </a:rPr>
              <a:t>needs</a:t>
            </a:r>
            <a:r>
              <a:rPr lang="it-IT" sz="1600" dirty="0">
                <a:solidFill>
                  <a:srgbClr val="436B9C"/>
                </a:solidFill>
              </a:rPr>
              <a:t> of the </a:t>
            </a:r>
            <a:r>
              <a:rPr lang="it-IT" sz="1600" dirty="0" err="1">
                <a:solidFill>
                  <a:srgbClr val="436B9C"/>
                </a:solidFill>
              </a:rPr>
              <a:t>poor</a:t>
            </a:r>
            <a:r>
              <a:rPr lang="it-IT" sz="1600" dirty="0">
                <a:solidFill>
                  <a:srgbClr val="436B9C"/>
                </a:solidFill>
              </a:rPr>
              <a:t> for </a:t>
            </a:r>
            <a:r>
              <a:rPr lang="it-IT" sz="1600" dirty="0" err="1">
                <a:solidFill>
                  <a:srgbClr val="436B9C"/>
                </a:solidFill>
              </a:rPr>
              <a:t>basic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services</a:t>
            </a:r>
            <a:r>
              <a:rPr lang="it-IT" sz="1600" dirty="0">
                <a:solidFill>
                  <a:srgbClr val="436B9C"/>
                </a:solidFill>
              </a:rPr>
              <a:t>, and </a:t>
            </a:r>
            <a:r>
              <a:rPr lang="it-IT" sz="1600" dirty="0" err="1">
                <a:solidFill>
                  <a:srgbClr val="436B9C"/>
                </a:solidFill>
              </a:rPr>
              <a:t>environmental</a:t>
            </a:r>
            <a:r>
              <a:rPr lang="it-IT" sz="1600" dirty="0">
                <a:solidFill>
                  <a:srgbClr val="436B9C"/>
                </a:solidFill>
              </a:rPr>
              <a:t> </a:t>
            </a:r>
            <a:r>
              <a:rPr lang="it-IT" sz="1600" dirty="0" err="1">
                <a:solidFill>
                  <a:srgbClr val="436B9C"/>
                </a:solidFill>
              </a:rPr>
              <a:t>integrity</a:t>
            </a:r>
            <a:r>
              <a:rPr lang="it-IT" sz="1600" dirty="0" smtClean="0">
                <a:solidFill>
                  <a:srgbClr val="436B9C"/>
                </a:solidFill>
              </a:rPr>
              <a:t>.</a:t>
            </a:r>
            <a:endParaRPr lang="it-IT" sz="1600" dirty="0">
              <a:solidFill>
                <a:srgbClr val="436B9C"/>
              </a:solidFill>
            </a:endParaRPr>
          </a:p>
          <a:p>
            <a:pPr algn="just"/>
            <a:endParaRPr lang="it-IT" sz="1600" dirty="0">
              <a:solidFill>
                <a:srgbClr val="436B9C"/>
              </a:solidFill>
            </a:endParaRPr>
          </a:p>
          <a:p>
            <a:r>
              <a:rPr lang="it-IT" sz="1600" dirty="0">
                <a:solidFill>
                  <a:srgbClr val="436B9C"/>
                </a:solidFill>
              </a:rPr>
              <a:t>Read more: </a:t>
            </a:r>
            <a:r>
              <a:rPr lang="it-IT" sz="1600" dirty="0">
                <a:solidFill>
                  <a:srgbClr val="436B9C"/>
                </a:solidFill>
                <a:hlinkClick r:id="rId4"/>
              </a:rPr>
              <a:t>http://www.waterencyclopedia.com/Ge-Hy/Globalization-and-Water.html#ixzz4BwBJ63TP</a:t>
            </a:r>
            <a:endParaRPr lang="it-IT" sz="1600" dirty="0">
              <a:solidFill>
                <a:srgbClr val="436B9C"/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6303" y="1131148"/>
            <a:ext cx="3824650" cy="5024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79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9" descr="C:\Users\verinim\Downloads\Immagini\perdita\pennwell.web.400.2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6875">
            <a:off x="5553344" y="710630"/>
            <a:ext cx="2610412" cy="16119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>
            <a:alphaModFix amt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924" b="5865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263" r="40323" b="37796"/>
          <a:stretch/>
        </p:blipFill>
        <p:spPr>
          <a:xfrm rot="5210857">
            <a:off x="8149242" y="1994101"/>
            <a:ext cx="7285416" cy="2662989"/>
          </a:xfrm>
          <a:prstGeom prst="rect">
            <a:avLst/>
          </a:prstGeom>
        </p:spPr>
      </p:pic>
      <p:pic>
        <p:nvPicPr>
          <p:cNvPr id="29" name="Immagine 28"/>
          <p:cNvPicPr>
            <a:picLocks noChangeAspect="1"/>
          </p:cNvPicPr>
          <p:nvPr/>
        </p:nvPicPr>
        <p:blipFill rotWithShape="1">
          <a:blip r:embed="rId5"/>
          <a:srcRect l="16470" t="11707" r="31219" b="14413"/>
          <a:stretch/>
        </p:blipFill>
        <p:spPr>
          <a:xfrm rot="1297125">
            <a:off x="7834516" y="1426634"/>
            <a:ext cx="4607967" cy="36590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CasellaDiTesto 7"/>
          <p:cNvSpPr txBox="1"/>
          <p:nvPr/>
        </p:nvSpPr>
        <p:spPr>
          <a:xfrm>
            <a:off x="368965" y="16044"/>
            <a:ext cx="76112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 smtClean="0">
                <a:solidFill>
                  <a:srgbClr val="0070C0"/>
                </a:solidFill>
              </a:rPr>
              <a:t>… And </a:t>
            </a:r>
            <a:r>
              <a:rPr lang="it-IT" sz="6000" b="1" dirty="0" err="1" smtClean="0">
                <a:solidFill>
                  <a:srgbClr val="0070C0"/>
                </a:solidFill>
              </a:rPr>
              <a:t>it’s</a:t>
            </a:r>
            <a:r>
              <a:rPr lang="it-IT" sz="6000" b="1" dirty="0" smtClean="0">
                <a:solidFill>
                  <a:srgbClr val="0070C0"/>
                </a:solidFill>
              </a:rPr>
              <a:t> global</a:t>
            </a:r>
            <a:endParaRPr lang="it-IT" sz="6000" b="1" dirty="0">
              <a:solidFill>
                <a:srgbClr val="002060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0716">
            <a:off x="470242" y="1232638"/>
            <a:ext cx="4803060" cy="38010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018"/>
          <a:stretch/>
        </p:blipFill>
        <p:spPr>
          <a:xfrm rot="264350">
            <a:off x="4108281" y="2062314"/>
            <a:ext cx="3560046" cy="44148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3" descr="C:\Users\verinim\Downloads\Immagini\perdita\waterleak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71336">
            <a:off x="684598" y="4635438"/>
            <a:ext cx="2857300" cy="19048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" name="Picture 7" descr="C:\Users\verinim\Downloads\Immagini\perdita\zi27w3qrkbm86dvtuu0r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3984">
            <a:off x="7327662" y="4657227"/>
            <a:ext cx="3271729" cy="18076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4559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>
            <a:alphaModFix amt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924" b="5865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263" r="40323" b="37796"/>
          <a:stretch/>
        </p:blipFill>
        <p:spPr>
          <a:xfrm rot="5210857">
            <a:off x="8149242" y="1994101"/>
            <a:ext cx="7285416" cy="2662989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368965" y="16044"/>
            <a:ext cx="76112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 smtClean="0">
                <a:solidFill>
                  <a:srgbClr val="0070C0"/>
                </a:solidFill>
              </a:rPr>
              <a:t>… And </a:t>
            </a:r>
            <a:r>
              <a:rPr lang="it-IT" sz="6000" b="1" dirty="0" err="1" smtClean="0">
                <a:solidFill>
                  <a:srgbClr val="0070C0"/>
                </a:solidFill>
              </a:rPr>
              <a:t>it’s</a:t>
            </a:r>
            <a:r>
              <a:rPr lang="it-IT" sz="6000" b="1" dirty="0" smtClean="0">
                <a:solidFill>
                  <a:srgbClr val="0070C0"/>
                </a:solidFill>
              </a:rPr>
              <a:t> global</a:t>
            </a:r>
            <a:endParaRPr lang="it-IT" sz="6000" b="1" dirty="0">
              <a:solidFill>
                <a:srgbClr val="00206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-406567" y="1803870"/>
            <a:ext cx="130051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0" b="1" dirty="0" smtClean="0">
                <a:solidFill>
                  <a:srgbClr val="0070C0"/>
                </a:solidFill>
              </a:rPr>
              <a:t>1 in 5 </a:t>
            </a:r>
            <a:r>
              <a:rPr lang="it-IT" sz="10000" b="1" dirty="0" err="1" smtClean="0">
                <a:solidFill>
                  <a:srgbClr val="0070C0"/>
                </a:solidFill>
              </a:rPr>
              <a:t>people</a:t>
            </a:r>
            <a:endParaRPr lang="it-IT" sz="10000" b="1" dirty="0">
              <a:solidFill>
                <a:srgbClr val="0070C0"/>
              </a:solidFill>
            </a:endParaRPr>
          </a:p>
          <a:p>
            <a:pPr algn="ctr"/>
            <a:r>
              <a:rPr lang="it-IT" sz="6000" b="1" dirty="0" err="1" smtClean="0">
                <a:solidFill>
                  <a:schemeClr val="bg1">
                    <a:lumMod val="65000"/>
                  </a:schemeClr>
                </a:solidFill>
              </a:rPr>
              <a:t>Don’t</a:t>
            </a:r>
            <a:r>
              <a:rPr lang="it-IT" sz="60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6000" b="1" dirty="0" err="1" smtClean="0">
                <a:solidFill>
                  <a:schemeClr val="bg1">
                    <a:lumMod val="65000"/>
                  </a:schemeClr>
                </a:solidFill>
              </a:rPr>
              <a:t>have</a:t>
            </a:r>
            <a:r>
              <a:rPr lang="it-IT" sz="60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6000" b="1" dirty="0" err="1" smtClean="0">
                <a:solidFill>
                  <a:schemeClr val="bg1">
                    <a:lumMod val="65000"/>
                  </a:schemeClr>
                </a:solidFill>
              </a:rPr>
              <a:t>access</a:t>
            </a:r>
            <a:r>
              <a:rPr lang="it-IT" sz="60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pPr algn="ctr"/>
            <a:r>
              <a:rPr lang="it-IT" sz="6000" b="1" dirty="0" smtClean="0">
                <a:solidFill>
                  <a:schemeClr val="bg1">
                    <a:lumMod val="65000"/>
                  </a:schemeClr>
                </a:solidFill>
              </a:rPr>
              <a:t>to </a:t>
            </a:r>
            <a:r>
              <a:rPr lang="it-IT" sz="6000" b="1" dirty="0" err="1" smtClean="0">
                <a:solidFill>
                  <a:schemeClr val="bg1">
                    <a:lumMod val="65000"/>
                  </a:schemeClr>
                </a:solidFill>
              </a:rPr>
              <a:t>safe</a:t>
            </a:r>
            <a:r>
              <a:rPr lang="it-IT" sz="60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6000" b="1" dirty="0" err="1" smtClean="0">
                <a:solidFill>
                  <a:schemeClr val="bg1">
                    <a:lumMod val="65000"/>
                  </a:schemeClr>
                </a:solidFill>
              </a:rPr>
              <a:t>drinkable</a:t>
            </a:r>
            <a:r>
              <a:rPr lang="it-IT" sz="6000" b="1" dirty="0" smtClean="0">
                <a:solidFill>
                  <a:schemeClr val="bg1">
                    <a:lumMod val="65000"/>
                  </a:schemeClr>
                </a:solidFill>
              </a:rPr>
              <a:t> water</a:t>
            </a:r>
            <a:endParaRPr lang="it-IT" sz="60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94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>
            <a:alphaModFix amt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924" b="5865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263" r="40323" b="37796"/>
          <a:stretch/>
        </p:blipFill>
        <p:spPr>
          <a:xfrm rot="5210857">
            <a:off x="8149242" y="1994101"/>
            <a:ext cx="7285416" cy="2662989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368965" y="16044"/>
            <a:ext cx="76112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 smtClean="0">
                <a:solidFill>
                  <a:srgbClr val="0070C0"/>
                </a:solidFill>
              </a:rPr>
              <a:t>… And </a:t>
            </a:r>
            <a:r>
              <a:rPr lang="it-IT" sz="6000" b="1" dirty="0" err="1" smtClean="0">
                <a:solidFill>
                  <a:srgbClr val="0070C0"/>
                </a:solidFill>
              </a:rPr>
              <a:t>it’s</a:t>
            </a:r>
            <a:r>
              <a:rPr lang="it-IT" sz="6000" b="1" dirty="0" smtClean="0">
                <a:solidFill>
                  <a:srgbClr val="0070C0"/>
                </a:solidFill>
              </a:rPr>
              <a:t> global</a:t>
            </a:r>
            <a:endParaRPr lang="it-IT" sz="6000" b="1" dirty="0">
              <a:solidFill>
                <a:srgbClr val="00206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-406567" y="1803870"/>
            <a:ext cx="1300513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000" b="1" dirty="0" err="1" smtClean="0">
                <a:solidFill>
                  <a:srgbClr val="0070C0"/>
                </a:solidFill>
              </a:rPr>
              <a:t>We</a:t>
            </a:r>
            <a:r>
              <a:rPr lang="it-IT" sz="9000" b="1" dirty="0" smtClean="0">
                <a:solidFill>
                  <a:srgbClr val="0070C0"/>
                </a:solidFill>
              </a:rPr>
              <a:t> are </a:t>
            </a:r>
            <a:r>
              <a:rPr lang="it-IT" sz="9000" b="1" dirty="0" err="1" smtClean="0">
                <a:solidFill>
                  <a:srgbClr val="0070C0"/>
                </a:solidFill>
              </a:rPr>
              <a:t>going</a:t>
            </a:r>
            <a:r>
              <a:rPr lang="it-IT" sz="9000" b="1" dirty="0" smtClean="0">
                <a:solidFill>
                  <a:srgbClr val="0070C0"/>
                </a:solidFill>
              </a:rPr>
              <a:t> to </a:t>
            </a:r>
            <a:r>
              <a:rPr lang="it-IT" sz="9000" b="1" dirty="0" err="1" smtClean="0">
                <a:solidFill>
                  <a:srgbClr val="0070C0"/>
                </a:solidFill>
              </a:rPr>
              <a:t>run</a:t>
            </a:r>
            <a:r>
              <a:rPr lang="it-IT" sz="9000" b="1" dirty="0">
                <a:solidFill>
                  <a:srgbClr val="0070C0"/>
                </a:solidFill>
              </a:rPr>
              <a:t> </a:t>
            </a:r>
            <a:endParaRPr lang="it-IT" sz="9000" b="1" dirty="0" smtClean="0">
              <a:solidFill>
                <a:srgbClr val="0070C0"/>
              </a:solidFill>
            </a:endParaRPr>
          </a:p>
          <a:p>
            <a:pPr algn="ctr"/>
            <a:r>
              <a:rPr lang="it-IT" sz="9000" b="1" dirty="0" smtClean="0">
                <a:solidFill>
                  <a:srgbClr val="0070C0"/>
                </a:solidFill>
              </a:rPr>
              <a:t>out of water</a:t>
            </a:r>
          </a:p>
          <a:p>
            <a:pPr algn="ctr"/>
            <a:r>
              <a:rPr lang="it-IT" sz="6000" b="1" dirty="0" err="1" smtClean="0">
                <a:solidFill>
                  <a:schemeClr val="bg1">
                    <a:lumMod val="65000"/>
                  </a:schemeClr>
                </a:solidFill>
              </a:rPr>
              <a:t>Before</a:t>
            </a:r>
            <a:r>
              <a:rPr lang="it-IT" sz="60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6000" b="1" dirty="0" err="1" smtClean="0">
                <a:solidFill>
                  <a:schemeClr val="bg1">
                    <a:lumMod val="65000"/>
                  </a:schemeClr>
                </a:solidFill>
              </a:rPr>
              <a:t>we</a:t>
            </a:r>
            <a:r>
              <a:rPr lang="it-IT" sz="60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6000" b="1" dirty="0" err="1" smtClean="0">
                <a:solidFill>
                  <a:schemeClr val="bg1">
                    <a:lumMod val="65000"/>
                  </a:schemeClr>
                </a:solidFill>
              </a:rPr>
              <a:t>run</a:t>
            </a:r>
            <a:r>
              <a:rPr lang="it-IT" sz="6000" b="1" dirty="0" smtClean="0">
                <a:solidFill>
                  <a:schemeClr val="bg1">
                    <a:lumMod val="65000"/>
                  </a:schemeClr>
                </a:solidFill>
              </a:rPr>
              <a:t> out of </a:t>
            </a:r>
            <a:r>
              <a:rPr lang="it-IT" sz="6000" b="1" dirty="0" err="1">
                <a:solidFill>
                  <a:schemeClr val="bg1">
                    <a:lumMod val="65000"/>
                  </a:schemeClr>
                </a:solidFill>
              </a:rPr>
              <a:t>O</a:t>
            </a:r>
            <a:r>
              <a:rPr lang="it-IT" sz="6000" b="1" dirty="0" err="1" smtClean="0">
                <a:solidFill>
                  <a:schemeClr val="bg1">
                    <a:lumMod val="65000"/>
                  </a:schemeClr>
                </a:solidFill>
              </a:rPr>
              <a:t>il</a:t>
            </a:r>
            <a:endParaRPr lang="it-IT" sz="60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28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2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26" y="988009"/>
            <a:ext cx="5107089" cy="510708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>
            <a:alphaModFix amt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924" b="5865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263" r="40365" b="37796"/>
          <a:stretch/>
        </p:blipFill>
        <p:spPr>
          <a:xfrm rot="5210857">
            <a:off x="8151668" y="1991537"/>
            <a:ext cx="7280281" cy="2662989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368966" y="16044"/>
            <a:ext cx="67811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 smtClean="0">
                <a:solidFill>
                  <a:srgbClr val="0070C0"/>
                </a:solidFill>
              </a:rPr>
              <a:t>Market trends</a:t>
            </a:r>
            <a:endParaRPr lang="it-IT" sz="6000" b="1" dirty="0">
              <a:solidFill>
                <a:srgbClr val="002060"/>
              </a:solidFill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2101857" y="3650883"/>
            <a:ext cx="27920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0" b="1" dirty="0" smtClean="0">
                <a:solidFill>
                  <a:srgbClr val="296BA6"/>
                </a:solidFill>
              </a:rPr>
              <a:t>60</a:t>
            </a:r>
            <a:r>
              <a:rPr lang="it-IT" sz="3000" b="1" dirty="0" smtClean="0">
                <a:solidFill>
                  <a:srgbClr val="296BA6"/>
                </a:solidFill>
              </a:rPr>
              <a:t>B€</a:t>
            </a:r>
            <a:endParaRPr lang="it-IT" sz="3000" b="1" dirty="0">
              <a:solidFill>
                <a:srgbClr val="296BA6"/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1222465" y="6097212"/>
            <a:ext cx="378321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500" b="1" dirty="0" smtClean="0">
                <a:solidFill>
                  <a:srgbClr val="7F7F7F"/>
                </a:solidFill>
              </a:rPr>
              <a:t>Water </a:t>
            </a:r>
            <a:r>
              <a:rPr lang="it-IT" sz="2500" b="1" dirty="0" err="1" smtClean="0">
                <a:solidFill>
                  <a:srgbClr val="7F7F7F"/>
                </a:solidFill>
              </a:rPr>
              <a:t>losses</a:t>
            </a:r>
            <a:r>
              <a:rPr lang="it-IT" sz="2500" b="1" dirty="0" smtClean="0">
                <a:solidFill>
                  <a:srgbClr val="7F7F7F"/>
                </a:solidFill>
              </a:rPr>
              <a:t> (</a:t>
            </a:r>
            <a:r>
              <a:rPr lang="it-IT" sz="2500" b="1" dirty="0" err="1" smtClean="0">
                <a:solidFill>
                  <a:srgbClr val="7F7F7F"/>
                </a:solidFill>
              </a:rPr>
              <a:t>worldwide</a:t>
            </a:r>
            <a:r>
              <a:rPr lang="it-IT" sz="2500" b="1" dirty="0" smtClean="0">
                <a:solidFill>
                  <a:srgbClr val="7F7F7F"/>
                </a:solidFill>
              </a:rPr>
              <a:t>)</a:t>
            </a:r>
            <a:endParaRPr lang="it-IT" sz="2500" b="1" dirty="0">
              <a:solidFill>
                <a:srgbClr val="7F7F7F"/>
              </a:solidFill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5659815" y="6087674"/>
            <a:ext cx="46023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500" b="1" dirty="0" err="1" smtClean="0">
                <a:solidFill>
                  <a:schemeClr val="bg1">
                    <a:lumMod val="50000"/>
                  </a:schemeClr>
                </a:solidFill>
              </a:rPr>
              <a:t>Megacities</a:t>
            </a:r>
            <a:r>
              <a:rPr lang="it-IT" sz="2500" b="1" dirty="0" smtClean="0">
                <a:solidFill>
                  <a:schemeClr val="bg1">
                    <a:lumMod val="50000"/>
                  </a:schemeClr>
                </a:solidFill>
              </a:rPr>
              <a:t> by 2025  (</a:t>
            </a:r>
            <a:r>
              <a:rPr lang="it-IT" sz="2500" b="1" dirty="0" err="1" smtClean="0">
                <a:solidFill>
                  <a:schemeClr val="bg1">
                    <a:lumMod val="50000"/>
                  </a:schemeClr>
                </a:solidFill>
              </a:rPr>
              <a:t>worldwide</a:t>
            </a:r>
            <a:r>
              <a:rPr lang="it-IT" sz="2500" b="1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it-IT" sz="25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CasellaDiTesto 30"/>
          <p:cNvSpPr txBox="1"/>
          <p:nvPr/>
        </p:nvSpPr>
        <p:spPr>
          <a:xfrm>
            <a:off x="6997585" y="3706162"/>
            <a:ext cx="22944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0" b="1" dirty="0" smtClean="0">
                <a:solidFill>
                  <a:srgbClr val="296BA6"/>
                </a:solidFill>
              </a:rPr>
              <a:t>40</a:t>
            </a:r>
            <a:r>
              <a:rPr lang="it-IT" sz="4000" b="1" dirty="0" smtClean="0">
                <a:solidFill>
                  <a:srgbClr val="296BA6"/>
                </a:solidFill>
              </a:rPr>
              <a:t>#</a:t>
            </a:r>
            <a:endParaRPr lang="it-IT" sz="4000" b="1" dirty="0">
              <a:solidFill>
                <a:srgbClr val="296BA6"/>
              </a:solidFill>
            </a:endParaRPr>
          </a:p>
        </p:txBody>
      </p:sp>
      <p:grpSp>
        <p:nvGrpSpPr>
          <p:cNvPr id="3" name="Gruppo 2"/>
          <p:cNvGrpSpPr/>
          <p:nvPr/>
        </p:nvGrpSpPr>
        <p:grpSpPr>
          <a:xfrm>
            <a:off x="7356213" y="2374479"/>
            <a:ext cx="1252800" cy="1252800"/>
            <a:chOff x="8577072" y="-1427238"/>
            <a:chExt cx="2084832" cy="2084832"/>
          </a:xfrm>
        </p:grpSpPr>
        <p:sp>
          <p:nvSpPr>
            <p:cNvPr id="29" name="Ovale 28"/>
            <p:cNvSpPr/>
            <p:nvPr/>
          </p:nvSpPr>
          <p:spPr>
            <a:xfrm>
              <a:off x="8577072" y="-1427238"/>
              <a:ext cx="2084832" cy="208483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latin typeface="Myriad Pro" pitchFamily="34" charset="0"/>
              </a:endParaRPr>
            </a:p>
          </p:txBody>
        </p:sp>
        <p:pic>
          <p:nvPicPr>
            <p:cNvPr id="32" name="Immagine 31"/>
            <p:cNvPicPr>
              <a:picLocks noChangeAspect="1"/>
            </p:cNvPicPr>
            <p:nvPr/>
          </p:nvPicPr>
          <p:blipFill>
            <a:blip r:embed="rId5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94180" y="-1362918"/>
              <a:ext cx="1666886" cy="1666886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38" name="Immagine 37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438" y="978471"/>
            <a:ext cx="5107089" cy="5107089"/>
          </a:xfrm>
          <a:prstGeom prst="rect">
            <a:avLst/>
          </a:prstGeom>
        </p:spPr>
      </p:pic>
      <p:sp>
        <p:nvSpPr>
          <p:cNvPr id="2" name="Ovale 1"/>
          <p:cNvSpPr/>
          <p:nvPr/>
        </p:nvSpPr>
        <p:spPr>
          <a:xfrm>
            <a:off x="7150100" y="2210937"/>
            <a:ext cx="1570819" cy="147158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6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>
            <a:alphaModFix amt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924" b="5865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263" r="40365" b="37796"/>
          <a:stretch/>
        </p:blipFill>
        <p:spPr>
          <a:xfrm rot="5210857">
            <a:off x="8151668" y="1991537"/>
            <a:ext cx="7280281" cy="2662989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368966" y="16044"/>
            <a:ext cx="38340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 smtClean="0">
                <a:solidFill>
                  <a:srgbClr val="0070C0"/>
                </a:solidFill>
              </a:rPr>
              <a:t>Solution</a:t>
            </a:r>
            <a:r>
              <a:rPr lang="it-IT" sz="6000" b="1" dirty="0" smtClean="0">
                <a:solidFill>
                  <a:srgbClr val="002060"/>
                </a:solidFill>
              </a:rPr>
              <a:t> </a:t>
            </a:r>
            <a:endParaRPr lang="it-IT" sz="6000" b="1" dirty="0">
              <a:solidFill>
                <a:srgbClr val="002060"/>
              </a:solidFill>
            </a:endParaRPr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42863" y="1618116"/>
            <a:ext cx="11015663" cy="19685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4500" dirty="0" err="1" smtClean="0">
                <a:solidFill>
                  <a:srgbClr val="0070C0"/>
                </a:solidFill>
              </a:rPr>
              <a:t>AquaSmart</a:t>
            </a:r>
            <a:r>
              <a:rPr lang="it-IT" sz="4500" dirty="0" smtClean="0">
                <a:solidFill>
                  <a:srgbClr val="0070C0"/>
                </a:solidFill>
              </a:rPr>
              <a:t> </a:t>
            </a:r>
            <a:r>
              <a:rPr lang="it-IT" sz="4500" dirty="0" err="1" smtClean="0">
                <a:solidFill>
                  <a:srgbClr val="0070C0"/>
                </a:solidFill>
              </a:rPr>
              <a:t>allows</a:t>
            </a:r>
            <a:r>
              <a:rPr lang="it-IT" sz="4500" dirty="0" smtClean="0">
                <a:solidFill>
                  <a:srgbClr val="0070C0"/>
                </a:solidFill>
              </a:rPr>
              <a:t> water utilities </a:t>
            </a:r>
            <a:r>
              <a:rPr lang="it-IT" sz="4500" dirty="0" err="1" smtClean="0">
                <a:solidFill>
                  <a:srgbClr val="0070C0"/>
                </a:solidFill>
              </a:rPr>
              <a:t>metering</a:t>
            </a:r>
            <a:r>
              <a:rPr lang="it-IT" sz="4500" dirty="0" smtClean="0">
                <a:solidFill>
                  <a:srgbClr val="0070C0"/>
                </a:solidFill>
              </a:rPr>
              <a:t> </a:t>
            </a:r>
            <a:r>
              <a:rPr lang="it-IT" sz="4500" dirty="0" err="1" smtClean="0">
                <a:solidFill>
                  <a:srgbClr val="0070C0"/>
                </a:solidFill>
              </a:rPr>
              <a:t>their</a:t>
            </a:r>
            <a:r>
              <a:rPr lang="it-IT" sz="4500" dirty="0" smtClean="0">
                <a:solidFill>
                  <a:srgbClr val="0070C0"/>
                </a:solidFill>
              </a:rPr>
              <a:t> water </a:t>
            </a:r>
            <a:r>
              <a:rPr lang="it-IT" sz="4500" dirty="0" err="1" smtClean="0">
                <a:solidFill>
                  <a:srgbClr val="0070C0"/>
                </a:solidFill>
              </a:rPr>
              <a:t>flows</a:t>
            </a:r>
            <a:r>
              <a:rPr lang="it-IT" sz="4500" dirty="0" smtClean="0">
                <a:solidFill>
                  <a:srgbClr val="0070C0"/>
                </a:solidFill>
              </a:rPr>
              <a:t> in </a:t>
            </a:r>
            <a:r>
              <a:rPr lang="it-IT" sz="4500" dirty="0" err="1" smtClean="0">
                <a:solidFill>
                  <a:srgbClr val="0070C0"/>
                </a:solidFill>
              </a:rPr>
              <a:t>real</a:t>
            </a:r>
            <a:r>
              <a:rPr lang="it-IT" sz="4500" dirty="0" smtClean="0">
                <a:solidFill>
                  <a:srgbClr val="0070C0"/>
                </a:solidFill>
              </a:rPr>
              <a:t> time and </a:t>
            </a:r>
            <a:r>
              <a:rPr lang="it-IT" sz="4500" dirty="0" err="1" smtClean="0">
                <a:solidFill>
                  <a:srgbClr val="0070C0"/>
                </a:solidFill>
              </a:rPr>
              <a:t>detecting</a:t>
            </a:r>
            <a:r>
              <a:rPr lang="it-IT" sz="4500" dirty="0" smtClean="0">
                <a:solidFill>
                  <a:srgbClr val="0070C0"/>
                </a:solidFill>
              </a:rPr>
              <a:t> </a:t>
            </a:r>
            <a:r>
              <a:rPr lang="it-IT" sz="4500" dirty="0" err="1" smtClean="0">
                <a:solidFill>
                  <a:srgbClr val="0070C0"/>
                </a:solidFill>
              </a:rPr>
              <a:t>potential</a:t>
            </a:r>
            <a:r>
              <a:rPr lang="it-IT" sz="4500" dirty="0" smtClean="0">
                <a:solidFill>
                  <a:srgbClr val="0070C0"/>
                </a:solidFill>
              </a:rPr>
              <a:t> </a:t>
            </a:r>
            <a:r>
              <a:rPr lang="it-IT" sz="4500" dirty="0" err="1" smtClean="0">
                <a:solidFill>
                  <a:srgbClr val="0070C0"/>
                </a:solidFill>
              </a:rPr>
              <a:t>leakages</a:t>
            </a:r>
            <a:endParaRPr lang="it-IT" sz="4500" dirty="0">
              <a:solidFill>
                <a:srgbClr val="0070C0"/>
              </a:solidFill>
            </a:endParaRPr>
          </a:p>
        </p:txBody>
      </p:sp>
      <p:sp>
        <p:nvSpPr>
          <p:cNvPr id="2" name="Rettangolo arrotondato 1"/>
          <p:cNvSpPr/>
          <p:nvPr/>
        </p:nvSpPr>
        <p:spPr>
          <a:xfrm>
            <a:off x="545059" y="4026566"/>
            <a:ext cx="3096000" cy="2088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000" dirty="0" smtClean="0">
                <a:solidFill>
                  <a:srgbClr val="0070C0"/>
                </a:solidFill>
              </a:rPr>
              <a:t>Save </a:t>
            </a:r>
            <a:r>
              <a:rPr lang="it-IT" sz="4000" dirty="0" err="1" smtClean="0">
                <a:solidFill>
                  <a:srgbClr val="0070C0"/>
                </a:solidFill>
              </a:rPr>
              <a:t>money</a:t>
            </a:r>
            <a:r>
              <a:rPr lang="it-IT" sz="4000" dirty="0" smtClean="0">
                <a:solidFill>
                  <a:srgbClr val="0070C0"/>
                </a:solidFill>
              </a:rPr>
              <a:t> &amp; Energy</a:t>
            </a:r>
          </a:p>
          <a:p>
            <a:pPr algn="ctr">
              <a:spcBef>
                <a:spcPts val="1200"/>
              </a:spcBef>
            </a:pPr>
            <a:r>
              <a:rPr lang="it-IT" sz="2000" dirty="0" smtClean="0">
                <a:solidFill>
                  <a:srgbClr val="0070C0"/>
                </a:solidFill>
              </a:rPr>
              <a:t>For Utilities</a:t>
            </a:r>
            <a:endParaRPr lang="it-IT" sz="2000" dirty="0">
              <a:solidFill>
                <a:srgbClr val="0070C0"/>
              </a:solidFill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3840089" y="4026565"/>
            <a:ext cx="3096000" cy="2088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000" dirty="0" smtClean="0">
                <a:solidFill>
                  <a:srgbClr val="0070C0"/>
                </a:solidFill>
              </a:rPr>
              <a:t>Reduce </a:t>
            </a:r>
            <a:r>
              <a:rPr lang="it-IT" sz="4000" dirty="0" err="1">
                <a:solidFill>
                  <a:srgbClr val="0070C0"/>
                </a:solidFill>
              </a:rPr>
              <a:t>L</a:t>
            </a:r>
            <a:r>
              <a:rPr lang="it-IT" sz="4000" dirty="0" err="1" smtClean="0">
                <a:solidFill>
                  <a:srgbClr val="0070C0"/>
                </a:solidFill>
              </a:rPr>
              <a:t>osses</a:t>
            </a:r>
            <a:endParaRPr lang="it-IT" sz="4000" dirty="0" smtClean="0">
              <a:solidFill>
                <a:srgbClr val="0070C0"/>
              </a:solidFill>
            </a:endParaRPr>
          </a:p>
          <a:p>
            <a:pPr algn="ctr">
              <a:spcBef>
                <a:spcPts val="1200"/>
              </a:spcBef>
            </a:pPr>
            <a:r>
              <a:rPr lang="it-IT" sz="2000" dirty="0">
                <a:solidFill>
                  <a:srgbClr val="0070C0"/>
                </a:solidFill>
              </a:rPr>
              <a:t>Of </a:t>
            </a:r>
            <a:r>
              <a:rPr lang="it-IT" sz="2000" dirty="0" err="1">
                <a:solidFill>
                  <a:srgbClr val="0070C0"/>
                </a:solidFill>
              </a:rPr>
              <a:t>drinkable</a:t>
            </a:r>
            <a:r>
              <a:rPr lang="it-IT" sz="2000" dirty="0">
                <a:solidFill>
                  <a:srgbClr val="0070C0"/>
                </a:solidFill>
              </a:rPr>
              <a:t> water</a:t>
            </a:r>
          </a:p>
        </p:txBody>
      </p:sp>
      <p:sp>
        <p:nvSpPr>
          <p:cNvPr id="11" name="Rettangolo arrotondato 10"/>
          <p:cNvSpPr/>
          <p:nvPr/>
        </p:nvSpPr>
        <p:spPr>
          <a:xfrm>
            <a:off x="7135118" y="4026564"/>
            <a:ext cx="3096000" cy="2088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000" dirty="0" err="1" smtClean="0">
                <a:solidFill>
                  <a:srgbClr val="0070C0"/>
                </a:solidFill>
              </a:rPr>
              <a:t>Safer</a:t>
            </a:r>
            <a:r>
              <a:rPr lang="it-IT" sz="4000" dirty="0" smtClean="0">
                <a:solidFill>
                  <a:srgbClr val="0070C0"/>
                </a:solidFill>
              </a:rPr>
              <a:t> </a:t>
            </a:r>
          </a:p>
          <a:p>
            <a:pPr algn="ctr"/>
            <a:r>
              <a:rPr lang="it-IT" sz="4000" dirty="0" err="1" smtClean="0">
                <a:solidFill>
                  <a:srgbClr val="0070C0"/>
                </a:solidFill>
              </a:rPr>
              <a:t>Cities</a:t>
            </a:r>
            <a:endParaRPr lang="it-IT" sz="4000" dirty="0" smtClean="0">
              <a:solidFill>
                <a:srgbClr val="0070C0"/>
              </a:solidFill>
            </a:endParaRPr>
          </a:p>
          <a:p>
            <a:pPr algn="ctr">
              <a:spcBef>
                <a:spcPts val="1200"/>
              </a:spcBef>
            </a:pPr>
            <a:r>
              <a:rPr lang="it-IT" sz="2000" dirty="0" smtClean="0">
                <a:solidFill>
                  <a:srgbClr val="0070C0"/>
                </a:solidFill>
              </a:rPr>
              <a:t>For </a:t>
            </a:r>
            <a:r>
              <a:rPr lang="it-IT" sz="2000" dirty="0" err="1" smtClean="0">
                <a:solidFill>
                  <a:srgbClr val="0070C0"/>
                </a:solidFill>
              </a:rPr>
              <a:t>people</a:t>
            </a:r>
            <a:endParaRPr lang="it-IT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66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723212" y="2635439"/>
            <a:ext cx="47455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0" b="1" dirty="0" smtClean="0">
                <a:solidFill>
                  <a:srgbClr val="0070C0"/>
                </a:solidFill>
              </a:rPr>
              <a:t>Product</a:t>
            </a:r>
            <a:endParaRPr lang="it-IT" sz="10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89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ttangolo 40"/>
          <p:cNvSpPr/>
          <p:nvPr/>
        </p:nvSpPr>
        <p:spPr>
          <a:xfrm>
            <a:off x="-57673" y="3800263"/>
            <a:ext cx="12600000" cy="3057737"/>
          </a:xfrm>
          <a:prstGeom prst="rect">
            <a:avLst/>
          </a:prstGeom>
          <a:solidFill>
            <a:srgbClr val="A98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46" name="Gruppo 245"/>
          <p:cNvGrpSpPr/>
          <p:nvPr/>
        </p:nvGrpSpPr>
        <p:grpSpPr>
          <a:xfrm>
            <a:off x="1268113" y="6230283"/>
            <a:ext cx="863343" cy="237070"/>
            <a:chOff x="3480359" y="4956128"/>
            <a:chExt cx="1551055" cy="237070"/>
          </a:xfrm>
        </p:grpSpPr>
        <p:sp>
          <p:nvSpPr>
            <p:cNvPr id="247" name="Rettangolo 246"/>
            <p:cNvSpPr/>
            <p:nvPr/>
          </p:nvSpPr>
          <p:spPr>
            <a:xfrm>
              <a:off x="3480359" y="4983721"/>
              <a:ext cx="1502611" cy="191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48" name="Connettore 1 247"/>
            <p:cNvCxnSpPr/>
            <p:nvPr/>
          </p:nvCxnSpPr>
          <p:spPr>
            <a:xfrm rot="10800000">
              <a:off x="3482568" y="5193198"/>
              <a:ext cx="154884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ttore 1 248"/>
            <p:cNvCxnSpPr/>
            <p:nvPr/>
          </p:nvCxnSpPr>
          <p:spPr>
            <a:xfrm rot="10800000">
              <a:off x="3482568" y="4956128"/>
              <a:ext cx="154884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" name="Rettangolo 234"/>
          <p:cNvSpPr/>
          <p:nvPr/>
        </p:nvSpPr>
        <p:spPr>
          <a:xfrm>
            <a:off x="-11738" y="-2125"/>
            <a:ext cx="12203738" cy="36898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8" name="Rettangolo 147"/>
          <p:cNvSpPr/>
          <p:nvPr/>
        </p:nvSpPr>
        <p:spPr>
          <a:xfrm>
            <a:off x="3362569" y="1125457"/>
            <a:ext cx="913047" cy="1983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5" name="Immagine 1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229" y="999107"/>
            <a:ext cx="2243685" cy="2243685"/>
          </a:xfrm>
          <a:prstGeom prst="rect">
            <a:avLst/>
          </a:prstGeom>
        </p:spPr>
      </p:pic>
      <p:sp>
        <p:nvSpPr>
          <p:cNvPr id="18" name="Rettangolo arrotondato 17"/>
          <p:cNvSpPr/>
          <p:nvPr/>
        </p:nvSpPr>
        <p:spPr>
          <a:xfrm>
            <a:off x="8362464" y="4534441"/>
            <a:ext cx="3726603" cy="127402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ttangolo 23"/>
          <p:cNvSpPr/>
          <p:nvPr/>
        </p:nvSpPr>
        <p:spPr>
          <a:xfrm>
            <a:off x="9444861" y="4657169"/>
            <a:ext cx="2514011" cy="10480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1" name="Figura a mano libera 140"/>
          <p:cNvSpPr/>
          <p:nvPr/>
        </p:nvSpPr>
        <p:spPr>
          <a:xfrm flipH="1">
            <a:off x="3239565" y="1123537"/>
            <a:ext cx="9267888" cy="2575797"/>
          </a:xfrm>
          <a:custGeom>
            <a:avLst/>
            <a:gdLst>
              <a:gd name="connsiteX0" fmla="*/ 8086725 w 8086725"/>
              <a:gd name="connsiteY0" fmla="*/ 2006695 h 2020982"/>
              <a:gd name="connsiteX1" fmla="*/ 7400925 w 8086725"/>
              <a:gd name="connsiteY1" fmla="*/ 1135157 h 2020982"/>
              <a:gd name="connsiteX2" fmla="*/ 6243637 w 8086725"/>
              <a:gd name="connsiteY2" fmla="*/ 420782 h 2020982"/>
              <a:gd name="connsiteX3" fmla="*/ 4086225 w 8086725"/>
              <a:gd name="connsiteY3" fmla="*/ 6445 h 2020982"/>
              <a:gd name="connsiteX4" fmla="*/ 1343025 w 8086725"/>
              <a:gd name="connsiteY4" fmla="*/ 735107 h 2020982"/>
              <a:gd name="connsiteX5" fmla="*/ 0 w 8086725"/>
              <a:gd name="connsiteY5" fmla="*/ 2020982 h 20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86725" h="2020982">
                <a:moveTo>
                  <a:pt x="8086725" y="2006695"/>
                </a:moveTo>
                <a:cubicBezTo>
                  <a:pt x="7897415" y="1703085"/>
                  <a:pt x="7708106" y="1399476"/>
                  <a:pt x="7400925" y="1135157"/>
                </a:cubicBezTo>
                <a:cubicBezTo>
                  <a:pt x="7093744" y="870838"/>
                  <a:pt x="6796087" y="608901"/>
                  <a:pt x="6243637" y="420782"/>
                </a:cubicBezTo>
                <a:cubicBezTo>
                  <a:pt x="5691187" y="232663"/>
                  <a:pt x="4902994" y="-45942"/>
                  <a:pt x="4086225" y="6445"/>
                </a:cubicBezTo>
                <a:cubicBezTo>
                  <a:pt x="3269456" y="58832"/>
                  <a:pt x="2024062" y="399351"/>
                  <a:pt x="1343025" y="735107"/>
                </a:cubicBezTo>
                <a:cubicBezTo>
                  <a:pt x="661987" y="1070863"/>
                  <a:pt x="0" y="2020982"/>
                  <a:pt x="0" y="2020982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/>
          <p:cNvSpPr/>
          <p:nvPr/>
        </p:nvSpPr>
        <p:spPr>
          <a:xfrm>
            <a:off x="10006124" y="2836000"/>
            <a:ext cx="611282" cy="863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/>
          <p:cNvSpPr/>
          <p:nvPr/>
        </p:nvSpPr>
        <p:spPr>
          <a:xfrm>
            <a:off x="7103893" y="2357714"/>
            <a:ext cx="1865944" cy="12564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3" name="Immagine 152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206" y="1082139"/>
            <a:ext cx="854175" cy="854175"/>
          </a:xfrm>
          <a:prstGeom prst="rect">
            <a:avLst/>
          </a:prstGeom>
        </p:spPr>
      </p:pic>
      <p:sp>
        <p:nvSpPr>
          <p:cNvPr id="140" name="Figura a mano libera 139"/>
          <p:cNvSpPr/>
          <p:nvPr/>
        </p:nvSpPr>
        <p:spPr>
          <a:xfrm>
            <a:off x="-3722494" y="1674596"/>
            <a:ext cx="8086725" cy="2020982"/>
          </a:xfrm>
          <a:custGeom>
            <a:avLst/>
            <a:gdLst>
              <a:gd name="connsiteX0" fmla="*/ 8086725 w 8086725"/>
              <a:gd name="connsiteY0" fmla="*/ 2006695 h 2020982"/>
              <a:gd name="connsiteX1" fmla="*/ 7400925 w 8086725"/>
              <a:gd name="connsiteY1" fmla="*/ 1135157 h 2020982"/>
              <a:gd name="connsiteX2" fmla="*/ 6243637 w 8086725"/>
              <a:gd name="connsiteY2" fmla="*/ 420782 h 2020982"/>
              <a:gd name="connsiteX3" fmla="*/ 4086225 w 8086725"/>
              <a:gd name="connsiteY3" fmla="*/ 6445 h 2020982"/>
              <a:gd name="connsiteX4" fmla="*/ 1343025 w 8086725"/>
              <a:gd name="connsiteY4" fmla="*/ 735107 h 2020982"/>
              <a:gd name="connsiteX5" fmla="*/ 0 w 8086725"/>
              <a:gd name="connsiteY5" fmla="*/ 2020982 h 20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86725" h="2020982">
                <a:moveTo>
                  <a:pt x="8086725" y="2006695"/>
                </a:moveTo>
                <a:cubicBezTo>
                  <a:pt x="7897415" y="1703085"/>
                  <a:pt x="7708106" y="1399476"/>
                  <a:pt x="7400925" y="1135157"/>
                </a:cubicBezTo>
                <a:cubicBezTo>
                  <a:pt x="7093744" y="870838"/>
                  <a:pt x="6796087" y="608901"/>
                  <a:pt x="6243637" y="420782"/>
                </a:cubicBezTo>
                <a:cubicBezTo>
                  <a:pt x="5691187" y="232663"/>
                  <a:pt x="4902994" y="-45942"/>
                  <a:pt x="4086225" y="6445"/>
                </a:cubicBezTo>
                <a:cubicBezTo>
                  <a:pt x="3269456" y="58832"/>
                  <a:pt x="2024062" y="399351"/>
                  <a:pt x="1343025" y="735107"/>
                </a:cubicBezTo>
                <a:cubicBezTo>
                  <a:pt x="661987" y="1070863"/>
                  <a:pt x="0" y="2020982"/>
                  <a:pt x="0" y="2020982"/>
                </a:cubicBezTo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riangolo 1"/>
          <p:cNvSpPr/>
          <p:nvPr/>
        </p:nvSpPr>
        <p:spPr>
          <a:xfrm>
            <a:off x="4732801" y="2180926"/>
            <a:ext cx="1511010" cy="498105"/>
          </a:xfrm>
          <a:prstGeom prst="triangle">
            <a:avLst>
              <a:gd name="adj" fmla="val 483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4" name="Rettangolo 93"/>
          <p:cNvSpPr/>
          <p:nvPr/>
        </p:nvSpPr>
        <p:spPr>
          <a:xfrm>
            <a:off x="4869889" y="2821629"/>
            <a:ext cx="1200704" cy="818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7" name="Rettangolo 146"/>
          <p:cNvSpPr/>
          <p:nvPr/>
        </p:nvSpPr>
        <p:spPr>
          <a:xfrm>
            <a:off x="2131456" y="1934551"/>
            <a:ext cx="856954" cy="17054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6" name="Rettangolo 145"/>
          <p:cNvSpPr/>
          <p:nvPr/>
        </p:nvSpPr>
        <p:spPr>
          <a:xfrm>
            <a:off x="925081" y="2642638"/>
            <a:ext cx="667167" cy="1042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5" name="Rettangolo 144"/>
          <p:cNvSpPr/>
          <p:nvPr/>
        </p:nvSpPr>
        <p:spPr>
          <a:xfrm>
            <a:off x="53894" y="2180926"/>
            <a:ext cx="893996" cy="15135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" name="Connettore 1 5"/>
          <p:cNvCxnSpPr/>
          <p:nvPr/>
        </p:nvCxnSpPr>
        <p:spPr>
          <a:xfrm flipV="1">
            <a:off x="-32273" y="3749222"/>
            <a:ext cx="12600000" cy="0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magin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091" y="291238"/>
            <a:ext cx="652517" cy="652517"/>
          </a:xfrm>
          <a:prstGeom prst="rect">
            <a:avLst/>
          </a:prstGeom>
        </p:spPr>
      </p:pic>
      <p:pic>
        <p:nvPicPr>
          <p:cNvPr id="31" name="Immagin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9472" y="-124840"/>
            <a:ext cx="1023873" cy="1023873"/>
          </a:xfrm>
          <a:prstGeom prst="rect">
            <a:avLst/>
          </a:prstGeom>
        </p:spPr>
      </p:pic>
      <p:pic>
        <p:nvPicPr>
          <p:cNvPr id="34" name="Immagine 3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6983" y="2697660"/>
            <a:ext cx="1134103" cy="1134103"/>
          </a:xfrm>
          <a:prstGeom prst="rect">
            <a:avLst/>
          </a:prstGeom>
        </p:spPr>
      </p:pic>
      <p:pic>
        <p:nvPicPr>
          <p:cNvPr id="52" name="Immagine 5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392" y="1686443"/>
            <a:ext cx="2608480" cy="2608480"/>
          </a:xfrm>
          <a:prstGeom prst="rect">
            <a:avLst/>
          </a:prstGeom>
        </p:spPr>
      </p:pic>
      <p:sp>
        <p:nvSpPr>
          <p:cNvPr id="53" name="Rettangolo 52"/>
          <p:cNvSpPr/>
          <p:nvPr/>
        </p:nvSpPr>
        <p:spPr>
          <a:xfrm>
            <a:off x="7076341" y="1589588"/>
            <a:ext cx="1930738" cy="615562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WATER UTILITY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71" name="Immagine 7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931" y="2122974"/>
            <a:ext cx="1564731" cy="1564731"/>
          </a:xfrm>
          <a:prstGeom prst="rect">
            <a:avLst/>
          </a:prstGeom>
        </p:spPr>
      </p:pic>
      <p:pic>
        <p:nvPicPr>
          <p:cNvPr id="138" name="Immagine 13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3984" y="-19669"/>
            <a:ext cx="1803211" cy="1803211"/>
          </a:xfrm>
          <a:prstGeom prst="rect">
            <a:avLst/>
          </a:prstGeom>
        </p:spPr>
      </p:pic>
      <p:pic>
        <p:nvPicPr>
          <p:cNvPr id="142" name="Immagine 14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4508" y="976439"/>
            <a:ext cx="692101" cy="692101"/>
          </a:xfrm>
          <a:prstGeom prst="rect">
            <a:avLst/>
          </a:prstGeom>
        </p:spPr>
      </p:pic>
      <p:pic>
        <p:nvPicPr>
          <p:cNvPr id="136" name="Immagine 13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560" y="1033341"/>
            <a:ext cx="2138696" cy="2836159"/>
          </a:xfrm>
          <a:prstGeom prst="rect">
            <a:avLst/>
          </a:prstGeom>
        </p:spPr>
      </p:pic>
      <p:pic>
        <p:nvPicPr>
          <p:cNvPr id="143" name="Immagine 14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260" y="2004428"/>
            <a:ext cx="1797038" cy="1797038"/>
          </a:xfrm>
          <a:prstGeom prst="rect">
            <a:avLst/>
          </a:prstGeom>
        </p:spPr>
      </p:pic>
      <p:pic>
        <p:nvPicPr>
          <p:cNvPr id="144" name="Immagine 14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52" y="1171942"/>
            <a:ext cx="692101" cy="692101"/>
          </a:xfrm>
          <a:prstGeom prst="rect">
            <a:avLst/>
          </a:prstGeom>
        </p:spPr>
      </p:pic>
      <p:pic>
        <p:nvPicPr>
          <p:cNvPr id="98" name="Immagine 9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0721" y="445277"/>
            <a:ext cx="652517" cy="652517"/>
          </a:xfrm>
          <a:prstGeom prst="rect">
            <a:avLst/>
          </a:prstGeom>
        </p:spPr>
      </p:pic>
      <p:grpSp>
        <p:nvGrpSpPr>
          <p:cNvPr id="99" name="Gruppo 98"/>
          <p:cNvGrpSpPr/>
          <p:nvPr/>
        </p:nvGrpSpPr>
        <p:grpSpPr>
          <a:xfrm>
            <a:off x="4673147" y="253415"/>
            <a:ext cx="1165794" cy="1081357"/>
            <a:chOff x="11932020" y="-3169583"/>
            <a:chExt cx="3753750" cy="3481869"/>
          </a:xfrm>
        </p:grpSpPr>
        <p:pic>
          <p:nvPicPr>
            <p:cNvPr id="100" name="Immagine 99"/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60" t="37452" r="13313" b="50606"/>
            <a:stretch/>
          </p:blipFill>
          <p:spPr>
            <a:xfrm rot="16200000">
              <a:off x="13027342" y="-2590256"/>
              <a:ext cx="1563105" cy="455008"/>
            </a:xfrm>
            <a:prstGeom prst="rect">
              <a:avLst/>
            </a:prstGeom>
          </p:spPr>
        </p:pic>
        <p:sp>
          <p:nvSpPr>
            <p:cNvPr id="104" name="Ovale 103"/>
            <p:cNvSpPr/>
            <p:nvPr/>
          </p:nvSpPr>
          <p:spPr>
            <a:xfrm>
              <a:off x="13620923" y="-1566119"/>
              <a:ext cx="360000" cy="36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6" name="Ovale 105"/>
            <p:cNvSpPr/>
            <p:nvPr/>
          </p:nvSpPr>
          <p:spPr>
            <a:xfrm>
              <a:off x="11932020" y="-3169583"/>
              <a:ext cx="3753750" cy="3481869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09" name="Immagine 108"/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60" t="37452" r="13313" b="50606"/>
            <a:stretch/>
          </p:blipFill>
          <p:spPr>
            <a:xfrm rot="8877926">
              <a:off x="12109808" y="-1163113"/>
              <a:ext cx="1563105" cy="455008"/>
            </a:xfrm>
            <a:prstGeom prst="rect">
              <a:avLst/>
            </a:prstGeom>
          </p:spPr>
        </p:pic>
        <p:pic>
          <p:nvPicPr>
            <p:cNvPr id="113" name="Immagine 112"/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60" t="37452" r="13313" b="50606"/>
            <a:stretch/>
          </p:blipFill>
          <p:spPr>
            <a:xfrm rot="12722074" flipH="1">
              <a:off x="13963413" y="-1159568"/>
              <a:ext cx="1563105" cy="455008"/>
            </a:xfrm>
            <a:prstGeom prst="rect">
              <a:avLst/>
            </a:prstGeom>
          </p:spPr>
        </p:pic>
      </p:grpSp>
      <p:sp>
        <p:nvSpPr>
          <p:cNvPr id="115" name="Trapezio 114"/>
          <p:cNvSpPr/>
          <p:nvPr/>
        </p:nvSpPr>
        <p:spPr>
          <a:xfrm>
            <a:off x="5162662" y="936835"/>
            <a:ext cx="189936" cy="836139"/>
          </a:xfrm>
          <a:prstGeom prst="trapezoi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9" name="Rettangolo 118"/>
          <p:cNvSpPr/>
          <p:nvPr/>
        </p:nvSpPr>
        <p:spPr>
          <a:xfrm>
            <a:off x="5956437" y="257728"/>
            <a:ext cx="3303357" cy="615562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300" b="1" dirty="0" smtClean="0">
                <a:solidFill>
                  <a:schemeClr val="tx1"/>
                </a:solidFill>
              </a:rPr>
              <a:t>WELCOME TO AQVA CITY</a:t>
            </a:r>
            <a:endParaRPr lang="it-IT" sz="2300" b="1" dirty="0">
              <a:solidFill>
                <a:schemeClr val="tx1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6085962" y="899033"/>
            <a:ext cx="167210" cy="4234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1" name="Rettangolo 130"/>
          <p:cNvSpPr/>
          <p:nvPr/>
        </p:nvSpPr>
        <p:spPr>
          <a:xfrm>
            <a:off x="8958363" y="911809"/>
            <a:ext cx="167210" cy="4234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3" name="Rettangolo 132"/>
          <p:cNvSpPr/>
          <p:nvPr/>
        </p:nvSpPr>
        <p:spPr>
          <a:xfrm>
            <a:off x="5955656" y="1305237"/>
            <a:ext cx="423603" cy="1586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9" name="Rettangolo 138"/>
          <p:cNvSpPr/>
          <p:nvPr/>
        </p:nvSpPr>
        <p:spPr>
          <a:xfrm>
            <a:off x="8824818" y="1308116"/>
            <a:ext cx="423603" cy="1586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49" name="Immagine 148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7609" y="1126687"/>
            <a:ext cx="854175" cy="854175"/>
          </a:xfrm>
          <a:prstGeom prst="rect">
            <a:avLst/>
          </a:prstGeom>
        </p:spPr>
      </p:pic>
      <p:pic>
        <p:nvPicPr>
          <p:cNvPr id="150" name="Immagine 149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4478" y="1533840"/>
            <a:ext cx="854175" cy="854175"/>
          </a:xfrm>
          <a:prstGeom prst="rect">
            <a:avLst/>
          </a:prstGeom>
        </p:spPr>
      </p:pic>
      <p:pic>
        <p:nvPicPr>
          <p:cNvPr id="151" name="Immagine 150"/>
          <p:cNvPicPr>
            <a:picLocks noChangeAspect="1"/>
          </p:cNvPicPr>
          <p:nvPr/>
        </p:nvPicPr>
        <p:blipFill>
          <a:blip r:embed="rId7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615" y="2693992"/>
            <a:ext cx="1134103" cy="1134103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240" y="2349428"/>
            <a:ext cx="1353958" cy="1353958"/>
          </a:xfrm>
          <a:prstGeom prst="rect">
            <a:avLst/>
          </a:prstGeom>
        </p:spPr>
      </p:pic>
      <p:pic>
        <p:nvPicPr>
          <p:cNvPr id="156" name="Immagine 15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452" y="4740871"/>
            <a:ext cx="916789" cy="916789"/>
          </a:xfrm>
          <a:prstGeom prst="rect">
            <a:avLst/>
          </a:prstGeom>
        </p:spPr>
      </p:pic>
      <p:sp>
        <p:nvSpPr>
          <p:cNvPr id="23" name="CasellaDiTesto 22"/>
          <p:cNvSpPr txBox="1"/>
          <p:nvPr/>
        </p:nvSpPr>
        <p:spPr>
          <a:xfrm>
            <a:off x="9434228" y="4669281"/>
            <a:ext cx="1120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mtClean="0"/>
              <a:t>Flow rate</a:t>
            </a:r>
            <a:endParaRPr lang="it-IT" dirty="0"/>
          </a:p>
        </p:txBody>
      </p:sp>
      <p:sp>
        <p:nvSpPr>
          <p:cNvPr id="157" name="CasellaDiTesto 156"/>
          <p:cNvSpPr txBox="1"/>
          <p:nvPr/>
        </p:nvSpPr>
        <p:spPr>
          <a:xfrm>
            <a:off x="9444861" y="5005310"/>
            <a:ext cx="1120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Pressure</a:t>
            </a:r>
            <a:endParaRPr lang="it-IT" dirty="0"/>
          </a:p>
        </p:txBody>
      </p:sp>
      <p:sp>
        <p:nvSpPr>
          <p:cNvPr id="158" name="Rettangolo 157"/>
          <p:cNvSpPr/>
          <p:nvPr/>
        </p:nvSpPr>
        <p:spPr>
          <a:xfrm>
            <a:off x="10440898" y="4768958"/>
            <a:ext cx="1442228" cy="1913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9" name="Rettangolo 158"/>
          <p:cNvSpPr/>
          <p:nvPr/>
        </p:nvSpPr>
        <p:spPr>
          <a:xfrm>
            <a:off x="10440897" y="5113628"/>
            <a:ext cx="867850" cy="1913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6" name="Nuvola 165"/>
          <p:cNvSpPr/>
          <p:nvPr/>
        </p:nvSpPr>
        <p:spPr>
          <a:xfrm>
            <a:off x="2775329" y="55523"/>
            <a:ext cx="1403526" cy="820867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7" name="Nuvola 166"/>
          <p:cNvSpPr/>
          <p:nvPr/>
        </p:nvSpPr>
        <p:spPr>
          <a:xfrm>
            <a:off x="9781786" y="174166"/>
            <a:ext cx="1076120" cy="629380"/>
          </a:xfrm>
          <a:prstGeom prst="cloud">
            <a:avLst/>
          </a:prstGeom>
          <a:solidFill>
            <a:schemeClr val="bg1"/>
          </a:solidFill>
          <a:ln>
            <a:solidFill>
              <a:srgbClr val="1B1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44" name="Gruppo 243"/>
          <p:cNvGrpSpPr/>
          <p:nvPr/>
        </p:nvGrpSpPr>
        <p:grpSpPr>
          <a:xfrm>
            <a:off x="3033823" y="6230283"/>
            <a:ext cx="1997591" cy="237070"/>
            <a:chOff x="3480359" y="4956128"/>
            <a:chExt cx="1551055" cy="237070"/>
          </a:xfrm>
        </p:grpSpPr>
        <p:sp>
          <p:nvSpPr>
            <p:cNvPr id="237" name="Rettangolo 236"/>
            <p:cNvSpPr/>
            <p:nvPr/>
          </p:nvSpPr>
          <p:spPr>
            <a:xfrm>
              <a:off x="3480359" y="4983721"/>
              <a:ext cx="1502611" cy="191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38" name="Connettore 1 237"/>
            <p:cNvCxnSpPr/>
            <p:nvPr/>
          </p:nvCxnSpPr>
          <p:spPr>
            <a:xfrm rot="10800000">
              <a:off x="3482568" y="5193198"/>
              <a:ext cx="154884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ttore 1 238"/>
            <p:cNvCxnSpPr/>
            <p:nvPr/>
          </p:nvCxnSpPr>
          <p:spPr>
            <a:xfrm rot="10800000">
              <a:off x="3482568" y="4956128"/>
              <a:ext cx="154884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uppo 15"/>
          <p:cNvGrpSpPr/>
          <p:nvPr/>
        </p:nvGrpSpPr>
        <p:grpSpPr>
          <a:xfrm>
            <a:off x="5353018" y="3817199"/>
            <a:ext cx="237070" cy="2451618"/>
            <a:chOff x="5353018" y="3817199"/>
            <a:chExt cx="237070" cy="1104221"/>
          </a:xfrm>
        </p:grpSpPr>
        <p:sp>
          <p:nvSpPr>
            <p:cNvPr id="236" name="Rettangolo 235"/>
            <p:cNvSpPr/>
            <p:nvPr/>
          </p:nvSpPr>
          <p:spPr>
            <a:xfrm rot="16200000">
              <a:off x="4924690" y="4271042"/>
              <a:ext cx="1093725" cy="191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40" name="Connettore 1 239"/>
            <p:cNvCxnSpPr/>
            <p:nvPr/>
          </p:nvCxnSpPr>
          <p:spPr>
            <a:xfrm rot="5400000">
              <a:off x="5037977" y="4369310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ttore 1 240"/>
            <p:cNvCxnSpPr/>
            <p:nvPr/>
          </p:nvCxnSpPr>
          <p:spPr>
            <a:xfrm rot="5400000">
              <a:off x="4800907" y="4369310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uppo 32"/>
          <p:cNvGrpSpPr/>
          <p:nvPr/>
        </p:nvGrpSpPr>
        <p:grpSpPr>
          <a:xfrm>
            <a:off x="2471583" y="3799718"/>
            <a:ext cx="237070" cy="2451618"/>
            <a:chOff x="2471583" y="3799718"/>
            <a:chExt cx="237070" cy="1104221"/>
          </a:xfrm>
        </p:grpSpPr>
        <p:sp>
          <p:nvSpPr>
            <p:cNvPr id="254" name="Rettangolo 253"/>
            <p:cNvSpPr/>
            <p:nvPr/>
          </p:nvSpPr>
          <p:spPr>
            <a:xfrm rot="16200000">
              <a:off x="2043255" y="4253561"/>
              <a:ext cx="1093725" cy="191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55" name="Connettore 1 254"/>
            <p:cNvCxnSpPr/>
            <p:nvPr/>
          </p:nvCxnSpPr>
          <p:spPr>
            <a:xfrm rot="5400000">
              <a:off x="2156542" y="4351829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ttore 1 255"/>
            <p:cNvCxnSpPr/>
            <p:nvPr/>
          </p:nvCxnSpPr>
          <p:spPr>
            <a:xfrm rot="5400000">
              <a:off x="1919472" y="4351829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7" name="Gruppo 256"/>
          <p:cNvGrpSpPr/>
          <p:nvPr/>
        </p:nvGrpSpPr>
        <p:grpSpPr>
          <a:xfrm>
            <a:off x="722914" y="3806258"/>
            <a:ext cx="237070" cy="2451618"/>
            <a:chOff x="2471583" y="3799718"/>
            <a:chExt cx="237070" cy="1104221"/>
          </a:xfrm>
        </p:grpSpPr>
        <p:sp>
          <p:nvSpPr>
            <p:cNvPr id="258" name="Rettangolo 257"/>
            <p:cNvSpPr/>
            <p:nvPr/>
          </p:nvSpPr>
          <p:spPr>
            <a:xfrm rot="16200000">
              <a:off x="2043255" y="4253561"/>
              <a:ext cx="1093725" cy="191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59" name="Connettore 1 258"/>
            <p:cNvCxnSpPr/>
            <p:nvPr/>
          </p:nvCxnSpPr>
          <p:spPr>
            <a:xfrm rot="5400000">
              <a:off x="2156542" y="4351829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ttore 1 259"/>
            <p:cNvCxnSpPr/>
            <p:nvPr/>
          </p:nvCxnSpPr>
          <p:spPr>
            <a:xfrm rot="5400000">
              <a:off x="1919472" y="4351829"/>
              <a:ext cx="11042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po 2"/>
          <p:cNvGrpSpPr/>
          <p:nvPr/>
        </p:nvGrpSpPr>
        <p:grpSpPr>
          <a:xfrm>
            <a:off x="-483984" y="6239828"/>
            <a:ext cx="813424" cy="237070"/>
            <a:chOff x="-3587044" y="6239828"/>
            <a:chExt cx="4439788" cy="237070"/>
          </a:xfrm>
        </p:grpSpPr>
        <p:sp>
          <p:nvSpPr>
            <p:cNvPr id="91" name="Rettangolo 90"/>
            <p:cNvSpPr/>
            <p:nvPr/>
          </p:nvSpPr>
          <p:spPr>
            <a:xfrm>
              <a:off x="-3587043" y="6263684"/>
              <a:ext cx="4430996" cy="191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92" name="Gruppo 91"/>
            <p:cNvGrpSpPr/>
            <p:nvPr/>
          </p:nvGrpSpPr>
          <p:grpSpPr>
            <a:xfrm>
              <a:off x="-3587044" y="6239828"/>
              <a:ext cx="4439788" cy="237070"/>
              <a:chOff x="11768989" y="4982633"/>
              <a:chExt cx="1329769" cy="237070"/>
            </a:xfrm>
          </p:grpSpPr>
          <p:cxnSp>
            <p:nvCxnSpPr>
              <p:cNvPr id="93" name="Connettore 1 92"/>
              <p:cNvCxnSpPr/>
              <p:nvPr/>
            </p:nvCxnSpPr>
            <p:spPr>
              <a:xfrm>
                <a:off x="11768989" y="4982633"/>
                <a:ext cx="132976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Connettore 1 94"/>
              <p:cNvCxnSpPr/>
              <p:nvPr/>
            </p:nvCxnSpPr>
            <p:spPr>
              <a:xfrm>
                <a:off x="11768989" y="5219703"/>
                <a:ext cx="132976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42" name="Immagine 241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>
            <a:off x="1836208" y="6121011"/>
            <a:ext cx="1471054" cy="489000"/>
          </a:xfrm>
          <a:prstGeom prst="rect">
            <a:avLst/>
          </a:prstGeom>
        </p:spPr>
      </p:pic>
      <p:pic>
        <p:nvPicPr>
          <p:cNvPr id="243" name="Immagine 242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>
            <a:off x="4741506" y="6103681"/>
            <a:ext cx="1471054" cy="489000"/>
          </a:xfrm>
          <a:prstGeom prst="rect">
            <a:avLst/>
          </a:prstGeom>
        </p:spPr>
      </p:pic>
      <p:pic>
        <p:nvPicPr>
          <p:cNvPr id="245" name="Immagine 244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27128" r="-185" b="39630"/>
          <a:stretch/>
        </p:blipFill>
        <p:spPr>
          <a:xfrm>
            <a:off x="78732" y="6114888"/>
            <a:ext cx="1471054" cy="489000"/>
          </a:xfrm>
          <a:prstGeom prst="rect">
            <a:avLst/>
          </a:prstGeom>
        </p:spPr>
      </p:pic>
      <p:sp>
        <p:nvSpPr>
          <p:cNvPr id="105" name="Rettangolo 104"/>
          <p:cNvSpPr/>
          <p:nvPr/>
        </p:nvSpPr>
        <p:spPr>
          <a:xfrm>
            <a:off x="8650088" y="6263684"/>
            <a:ext cx="4430996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7" name="Gruppo 106"/>
          <p:cNvGrpSpPr/>
          <p:nvPr/>
        </p:nvGrpSpPr>
        <p:grpSpPr>
          <a:xfrm>
            <a:off x="8650087" y="6239828"/>
            <a:ext cx="4439788" cy="237070"/>
            <a:chOff x="11768989" y="4982633"/>
            <a:chExt cx="1329769" cy="237070"/>
          </a:xfrm>
        </p:grpSpPr>
        <p:cxnSp>
          <p:nvCxnSpPr>
            <p:cNvPr id="108" name="Connettore 1 107"/>
            <p:cNvCxnSpPr/>
            <p:nvPr/>
          </p:nvCxnSpPr>
          <p:spPr>
            <a:xfrm>
              <a:off x="11768989" y="4982633"/>
              <a:ext cx="132976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ttore 1 109"/>
            <p:cNvCxnSpPr/>
            <p:nvPr/>
          </p:nvCxnSpPr>
          <p:spPr>
            <a:xfrm>
              <a:off x="11768989" y="5219703"/>
              <a:ext cx="132976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2" name="Rettangolo 111"/>
          <p:cNvSpPr/>
          <p:nvPr/>
        </p:nvSpPr>
        <p:spPr>
          <a:xfrm rot="16200000">
            <a:off x="7483540" y="5117784"/>
            <a:ext cx="1172540" cy="1913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4" name="Connettore 1 113"/>
          <p:cNvCxnSpPr/>
          <p:nvPr/>
        </p:nvCxnSpPr>
        <p:spPr>
          <a:xfrm rot="5400000">
            <a:off x="7596449" y="5216238"/>
            <a:ext cx="11837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ttore 1 115"/>
          <p:cNvCxnSpPr/>
          <p:nvPr/>
        </p:nvCxnSpPr>
        <p:spPr>
          <a:xfrm rot="5400000">
            <a:off x="7359379" y="5216238"/>
            <a:ext cx="11837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magine 7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436849" y="3708286"/>
            <a:ext cx="1024676" cy="1024676"/>
          </a:xfrm>
          <a:prstGeom prst="rect">
            <a:avLst/>
          </a:prstGeom>
        </p:spPr>
      </p:pic>
      <p:pic>
        <p:nvPicPr>
          <p:cNvPr id="154" name="Immagine 153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16" b="34887"/>
          <a:stretch/>
        </p:blipFill>
        <p:spPr>
          <a:xfrm rot="10800000">
            <a:off x="7783044" y="5739431"/>
            <a:ext cx="907856" cy="90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73809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animMotion origin="layout" path="M -0.00105 0.00532 L 1.1789 0.0125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997" y="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2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7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05" grpId="0" animBg="1"/>
      <p:bldP spid="11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27001</TotalTime>
  <Words>537</Words>
  <Application>Microsoft Office PowerPoint</Application>
  <PresentationFormat>Widescreen</PresentationFormat>
  <Paragraphs>125</Paragraphs>
  <Slides>28</Slides>
  <Notes>6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Myriad Pro</vt:lpstr>
      <vt:lpstr>Tema di Office</vt:lpstr>
      <vt:lpstr>Diapositiva think-cell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VERINI Massimo</dc:creator>
  <cp:lastModifiedBy>Alessandro Ferraris</cp:lastModifiedBy>
  <cp:revision>286</cp:revision>
  <dcterms:created xsi:type="dcterms:W3CDTF">2016-05-13T08:49:27Z</dcterms:created>
  <dcterms:modified xsi:type="dcterms:W3CDTF">2016-06-20T06:25:30Z</dcterms:modified>
</cp:coreProperties>
</file>