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  <p:sldMasterId id="2147483658" r:id="rId2"/>
    <p:sldMasterId id="2147483683" r:id="rId3"/>
    <p:sldMasterId id="2147483688" r:id="rId4"/>
    <p:sldMasterId id="2147483701" r:id="rId5"/>
  </p:sldMasterIdLst>
  <p:notesMasterIdLst>
    <p:notesMasterId r:id="rId64"/>
  </p:notesMasterIdLst>
  <p:sldIdLst>
    <p:sldId id="256" r:id="rId6"/>
    <p:sldId id="379" r:id="rId7"/>
    <p:sldId id="378" r:id="rId8"/>
    <p:sldId id="262" r:id="rId9"/>
    <p:sldId id="286" r:id="rId10"/>
    <p:sldId id="291" r:id="rId11"/>
    <p:sldId id="373" r:id="rId12"/>
    <p:sldId id="299" r:id="rId13"/>
    <p:sldId id="382" r:id="rId14"/>
    <p:sldId id="380" r:id="rId15"/>
    <p:sldId id="381" r:id="rId16"/>
    <p:sldId id="287" r:id="rId17"/>
    <p:sldId id="326" r:id="rId18"/>
    <p:sldId id="327" r:id="rId19"/>
    <p:sldId id="321" r:id="rId20"/>
    <p:sldId id="309" r:id="rId21"/>
    <p:sldId id="310" r:id="rId22"/>
    <p:sldId id="328" r:id="rId23"/>
    <p:sldId id="334" r:id="rId24"/>
    <p:sldId id="352" r:id="rId25"/>
    <p:sldId id="353" r:id="rId26"/>
    <p:sldId id="354" r:id="rId27"/>
    <p:sldId id="355" r:id="rId28"/>
    <p:sldId id="322" r:id="rId29"/>
    <p:sldId id="363" r:id="rId30"/>
    <p:sldId id="311" r:id="rId31"/>
    <p:sldId id="329" r:id="rId32"/>
    <p:sldId id="361" r:id="rId33"/>
    <p:sldId id="362" r:id="rId34"/>
    <p:sldId id="364" r:id="rId35"/>
    <p:sldId id="365" r:id="rId36"/>
    <p:sldId id="366" r:id="rId37"/>
    <p:sldId id="367" r:id="rId38"/>
    <p:sldId id="312" r:id="rId39"/>
    <p:sldId id="313" r:id="rId40"/>
    <p:sldId id="314" r:id="rId41"/>
    <p:sldId id="324" r:id="rId42"/>
    <p:sldId id="360" r:id="rId43"/>
    <p:sldId id="315" r:id="rId44"/>
    <p:sldId id="316" r:id="rId45"/>
    <p:sldId id="335" r:id="rId46"/>
    <p:sldId id="336" r:id="rId47"/>
    <p:sldId id="325" r:id="rId48"/>
    <p:sldId id="317" r:id="rId49"/>
    <p:sldId id="318" r:id="rId50"/>
    <p:sldId id="319" r:id="rId51"/>
    <p:sldId id="337" r:id="rId52"/>
    <p:sldId id="338" r:id="rId53"/>
    <p:sldId id="374" r:id="rId54"/>
    <p:sldId id="375" r:id="rId55"/>
    <p:sldId id="376" r:id="rId56"/>
    <p:sldId id="371" r:id="rId57"/>
    <p:sldId id="356" r:id="rId58"/>
    <p:sldId id="349" r:id="rId59"/>
    <p:sldId id="350" r:id="rId60"/>
    <p:sldId id="372" r:id="rId61"/>
    <p:sldId id="333" r:id="rId62"/>
    <p:sldId id="368" r:id="rId6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5"/>
      <p:bold r:id="rId66"/>
      <p:italic r:id="rId67"/>
      <p:boldItalic r:id="rId68"/>
    </p:embeddedFont>
    <p:embeddedFont>
      <p:font typeface="Helvetica" panose="020B0604020202020204" pitchFamily="34" charset="0"/>
      <p:regular r:id="rId69"/>
      <p:bold r:id="rId70"/>
      <p:italic r:id="rId71"/>
      <p:boldItalic r:id="rId72"/>
    </p:embeddedFont>
    <p:embeddedFont>
      <p:font typeface="Montserrat" panose="020B0604020202020204" charset="0"/>
      <p:regular r:id="rId73"/>
      <p:bold r:id="rId74"/>
    </p:embeddedFont>
    <p:embeddedFont>
      <p:font typeface="Didact Gothic" panose="020B0604020202020204" charset="0"/>
      <p:regular r:id="rId7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DA2D949-C9BC-4A0B-8E86-4BC9842EE6C4}">
          <p14:sldIdLst>
            <p14:sldId id="256"/>
            <p14:sldId id="379"/>
            <p14:sldId id="378"/>
            <p14:sldId id="262"/>
            <p14:sldId id="286"/>
            <p14:sldId id="291"/>
            <p14:sldId id="373"/>
            <p14:sldId id="299"/>
            <p14:sldId id="382"/>
            <p14:sldId id="380"/>
            <p14:sldId id="381"/>
            <p14:sldId id="287"/>
            <p14:sldId id="326"/>
            <p14:sldId id="327"/>
            <p14:sldId id="321"/>
            <p14:sldId id="309"/>
            <p14:sldId id="310"/>
            <p14:sldId id="328"/>
            <p14:sldId id="334"/>
            <p14:sldId id="352"/>
            <p14:sldId id="353"/>
            <p14:sldId id="354"/>
            <p14:sldId id="355"/>
            <p14:sldId id="322"/>
            <p14:sldId id="363"/>
            <p14:sldId id="311"/>
            <p14:sldId id="329"/>
            <p14:sldId id="361"/>
            <p14:sldId id="362"/>
            <p14:sldId id="364"/>
            <p14:sldId id="365"/>
            <p14:sldId id="366"/>
            <p14:sldId id="367"/>
            <p14:sldId id="312"/>
            <p14:sldId id="313"/>
            <p14:sldId id="314"/>
            <p14:sldId id="324"/>
            <p14:sldId id="360"/>
            <p14:sldId id="315"/>
            <p14:sldId id="316"/>
            <p14:sldId id="335"/>
            <p14:sldId id="336"/>
            <p14:sldId id="325"/>
            <p14:sldId id="317"/>
            <p14:sldId id="318"/>
            <p14:sldId id="319"/>
            <p14:sldId id="337"/>
            <p14:sldId id="338"/>
            <p14:sldId id="374"/>
            <p14:sldId id="375"/>
            <p14:sldId id="376"/>
            <p14:sldId id="371"/>
            <p14:sldId id="356"/>
            <p14:sldId id="349"/>
            <p14:sldId id="350"/>
            <p14:sldId id="372"/>
            <p14:sldId id="333"/>
            <p14:sldId id="3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o" initials="T" lastIdx="1" clrIdx="0">
    <p:extLst/>
  </p:cmAuthor>
  <p:cmAuthor id="2" name="Administrat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CF5B"/>
    <a:srgbClr val="B8D458"/>
    <a:srgbClr val="95D346"/>
    <a:srgbClr val="66FF33"/>
    <a:srgbClr val="FA3131"/>
    <a:srgbClr val="0DBAFF"/>
    <a:srgbClr val="33CCFF"/>
    <a:srgbClr val="8074D9"/>
    <a:srgbClr val="2AD4AC"/>
    <a:srgbClr val="00C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D74E09-1F7E-47C4-9881-A2F305445A44}">
  <a:tblStyle styleId="{C0D74E09-1F7E-47C4-9881-A2F305445A44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 snapToGrid="0">
      <p:cViewPr varScale="1">
        <p:scale>
          <a:sx n="85" d="100"/>
          <a:sy n="85" d="100"/>
        </p:scale>
        <p:origin x="828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font" Target="fonts/font4.fntdata"/><Relationship Id="rId76" Type="http://schemas.openxmlformats.org/officeDocument/2006/relationships/commentAuthors" Target="commentAuthors.xml"/><Relationship Id="rId7" Type="http://schemas.openxmlformats.org/officeDocument/2006/relationships/slide" Target="slides/slide2.xml"/><Relationship Id="rId71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font" Target="fonts/font2.fntdata"/><Relationship Id="rId74" Type="http://schemas.openxmlformats.org/officeDocument/2006/relationships/font" Target="fonts/font10.fntdata"/><Relationship Id="rId7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font" Target="fonts/font1.fntdata"/><Relationship Id="rId73" Type="http://schemas.openxmlformats.org/officeDocument/2006/relationships/font" Target="fonts/font9.fntdata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notesMaster" Target="notesMasters/notesMaster1.xml"/><Relationship Id="rId69" Type="http://schemas.openxmlformats.org/officeDocument/2006/relationships/font" Target="fonts/font5.fntdata"/><Relationship Id="rId77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font" Target="fonts/font8.fntdata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font" Target="fonts/font3.fntdata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font" Target="fonts/font6.fntdata"/><Relationship Id="rId75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72575409629599"/>
          <c:y val="0.26091545383846199"/>
          <c:w val="0.34381849364844103"/>
          <c:h val="0.615957601933118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Irrigation Methods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3"/>
          <c:dPt>
            <c:idx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3BFB-45F8-B052-831A92298CA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3BFB-45F8-B052-831A92298CA0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3BFB-45F8-B052-831A92298CA0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3BFB-45F8-B052-831A92298CA0}"/>
              </c:ext>
            </c:extLst>
          </c:dPt>
          <c:dLbls>
            <c:dLbl>
              <c:idx val="0"/>
              <c:layout>
                <c:manualLayout>
                  <c:x val="-2.0644264217125501E-2"/>
                  <c:y val="7.750864800441849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FB-45F8-B052-831A92298CA0}"/>
                </c:ext>
              </c:extLst>
            </c:dLbl>
            <c:dLbl>
              <c:idx val="1"/>
              <c:layout>
                <c:manualLayout>
                  <c:x val="-5.9806400976715801E-2"/>
                  <c:y val="2.67219702915613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FB-45F8-B052-831A92298CA0}"/>
                </c:ext>
              </c:extLst>
            </c:dLbl>
            <c:dLbl>
              <c:idx val="3"/>
              <c:layout>
                <c:manualLayout>
                  <c:x val="3.0764609555923801E-5"/>
                  <c:y val="-6.18216899511166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BFB-45F8-B052-831A92298CA0}"/>
                </c:ext>
              </c:extLst>
            </c:dLbl>
            <c:dLbl>
              <c:idx val="4"/>
              <c:layout>
                <c:manualLayout>
                  <c:x val="-1.1690309390230901E-2"/>
                  <c:y val="1.4560623237696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BFB-45F8-B052-831A92298CA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Drip irrigation</c:v>
                </c:pt>
                <c:pt idx="1">
                  <c:v>Aspersion</c:v>
                </c:pt>
                <c:pt idx="2">
                  <c:v>Submersion</c:v>
                </c:pt>
                <c:pt idx="3">
                  <c:v>Flow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17.5</c:v>
                </c:pt>
                <c:pt idx="1">
                  <c:v>39.6</c:v>
                </c:pt>
                <c:pt idx="2">
                  <c:v>9.1</c:v>
                </c:pt>
                <c:pt idx="3">
                  <c:v>30.9</c:v>
                </c:pt>
                <c:pt idx="4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BFB-45F8-B052-831A92298CA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437283799889605"/>
          <c:y val="0.21119843899886601"/>
          <c:w val="0.40716839626755102"/>
          <c:h val="0.76111341240080299"/>
        </c:manualLayout>
      </c:layout>
      <c:overlay val="0"/>
      <c:txPr>
        <a:bodyPr/>
        <a:lstStyle/>
        <a:p>
          <a:pPr>
            <a:defRPr sz="1600">
              <a:latin typeface="+mn-lt"/>
              <a:cs typeface="Arial" pitchFamily="34" charset="0"/>
            </a:defRPr>
          </a:pPr>
          <a:endParaRPr lang="it-IT"/>
        </a:p>
      </c:txPr>
    </c:legend>
    <c:plotVisOnly val="1"/>
    <c:dispBlanksAs val="zero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3BB78-6157-4F7A-A6EF-3F89BDD3A51B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A7C97D-EDB6-4C01-B93C-31B7B6569F5F}">
      <dgm:prSet phldrT="[Testo]" custT="1"/>
      <dgm:spPr>
        <a:solidFill>
          <a:srgbClr val="387A45">
            <a:alpha val="80000"/>
          </a:srgbClr>
        </a:solidFill>
      </dgm:spPr>
      <dgm:t>
        <a:bodyPr/>
        <a:lstStyle/>
        <a:p>
          <a: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4.8 </a:t>
          </a:r>
          <a:r>
            <a:rPr lang="it-IT" sz="2800" b="0" i="0" u="none" strike="noStrike" cap="none" dirty="0" err="1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Bln</a:t>
          </a:r>
          <a: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 $</a:t>
          </a:r>
          <a:b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</a:br>
          <a:r>
            <a:rPr lang="it-IT" sz="2000" b="1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CAGR: 11.7 %</a:t>
          </a:r>
          <a:endParaRPr lang="en-US" sz="2000" b="1" i="0" u="none" strike="noStrike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gm:t>
    </dgm:pt>
    <dgm:pt modelId="{E3DA945A-4063-4DFB-8E6D-E4C3F8AA3D67}" type="parTrans" cxnId="{15374652-8E72-4361-8A0B-94EDA3DB3D0E}">
      <dgm:prSet/>
      <dgm:spPr/>
      <dgm:t>
        <a:bodyPr/>
        <a:lstStyle/>
        <a:p>
          <a:endParaRPr lang="en-US"/>
        </a:p>
      </dgm:t>
    </dgm:pt>
    <dgm:pt modelId="{3DAB6829-C0BA-4A8E-BBE6-201211D17A63}" type="sibTrans" cxnId="{15374652-8E72-4361-8A0B-94EDA3DB3D0E}">
      <dgm:prSet/>
      <dgm:spPr/>
      <dgm:t>
        <a:bodyPr/>
        <a:lstStyle/>
        <a:p>
          <a:endParaRPr lang="en-US"/>
        </a:p>
      </dgm:t>
    </dgm:pt>
    <dgm:pt modelId="{4732D557-0B54-43A0-85A4-CACF7DC4F4F0}">
      <dgm:prSet phldrT="[Testo]" custT="1"/>
      <dgm:spPr>
        <a:solidFill>
          <a:srgbClr val="2AD4AC">
            <a:alpha val="80000"/>
          </a:srgbClr>
        </a:solidFill>
      </dgm:spPr>
      <dgm:t>
        <a:bodyPr anchor="t"/>
        <a:lstStyle/>
        <a:p>
          <a: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2.9 </a:t>
          </a:r>
          <a:r>
            <a:rPr lang="it-IT" sz="2800" b="0" i="0" u="none" strike="noStrike" cap="none" dirty="0" err="1">
              <a:solidFill>
                <a:schemeClr val="bg1"/>
              </a:solidFill>
              <a:latin typeface="Montserrat"/>
              <a:ea typeface="Montserrat"/>
              <a:cs typeface="Montserrat"/>
            </a:rPr>
            <a:t>Bln</a:t>
          </a:r>
          <a: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 $</a:t>
          </a:r>
          <a:br>
            <a:rPr lang="it-IT" sz="28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</a:br>
          <a:r>
            <a:rPr lang="it-IT" sz="2000" b="1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CAGR: 12.5 %</a:t>
          </a:r>
          <a:endParaRPr lang="en-US" sz="2000" b="1" i="0" u="none" strike="noStrike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gm:t>
    </dgm:pt>
    <dgm:pt modelId="{01C10B61-BD36-418F-8745-29EE2AF38553}" type="parTrans" cxnId="{AF2A1887-9F4D-4D2D-AA88-A4BFFD6B4AC7}">
      <dgm:prSet/>
      <dgm:spPr/>
      <dgm:t>
        <a:bodyPr/>
        <a:lstStyle/>
        <a:p>
          <a:endParaRPr lang="en-US"/>
        </a:p>
      </dgm:t>
    </dgm:pt>
    <dgm:pt modelId="{25FF7D7D-F749-4826-A7AA-EDBC0094E450}" type="sibTrans" cxnId="{AF2A1887-9F4D-4D2D-AA88-A4BFFD6B4AC7}">
      <dgm:prSet/>
      <dgm:spPr/>
      <dgm:t>
        <a:bodyPr/>
        <a:lstStyle/>
        <a:p>
          <a:endParaRPr lang="en-US"/>
        </a:p>
      </dgm:t>
    </dgm:pt>
    <dgm:pt modelId="{A80D8195-DC3D-447D-8CE2-B95B6365A152}" type="pres">
      <dgm:prSet presAssocID="{0E13BB78-6157-4F7A-A6EF-3F89BDD3A51B}" presName="Name0" presStyleCnt="0">
        <dgm:presLayoutVars>
          <dgm:chMax val="7"/>
          <dgm:resizeHandles val="exact"/>
        </dgm:presLayoutVars>
      </dgm:prSet>
      <dgm:spPr/>
    </dgm:pt>
    <dgm:pt modelId="{00E6CE2E-6E40-48A6-9E57-D0CBD8DFD8F6}" type="pres">
      <dgm:prSet presAssocID="{0E13BB78-6157-4F7A-A6EF-3F89BDD3A51B}" presName="comp1" presStyleCnt="0"/>
      <dgm:spPr/>
    </dgm:pt>
    <dgm:pt modelId="{D508544E-C5C1-407A-A207-5B6A6537172D}" type="pres">
      <dgm:prSet presAssocID="{0E13BB78-6157-4F7A-A6EF-3F89BDD3A51B}" presName="circle1" presStyleLbl="node1" presStyleIdx="0" presStyleCnt="2" custLinFactNeighborY="234"/>
      <dgm:spPr/>
    </dgm:pt>
    <dgm:pt modelId="{F2150D56-7075-4046-82F7-F77198525FB5}" type="pres">
      <dgm:prSet presAssocID="{0E13BB78-6157-4F7A-A6EF-3F89BDD3A51B}" presName="c1text" presStyleLbl="node1" presStyleIdx="0" presStyleCnt="2">
        <dgm:presLayoutVars>
          <dgm:bulletEnabled val="1"/>
        </dgm:presLayoutVars>
      </dgm:prSet>
      <dgm:spPr/>
    </dgm:pt>
    <dgm:pt modelId="{F441B467-02D7-4CEB-BE3A-08B8B136DD69}" type="pres">
      <dgm:prSet presAssocID="{0E13BB78-6157-4F7A-A6EF-3F89BDD3A51B}" presName="comp2" presStyleCnt="0"/>
      <dgm:spPr/>
    </dgm:pt>
    <dgm:pt modelId="{5576AEDB-D5C1-49A9-8C1E-4B6E0569D2E5}" type="pres">
      <dgm:prSet presAssocID="{0E13BB78-6157-4F7A-A6EF-3F89BDD3A51B}" presName="circle2" presStyleLbl="node1" presStyleIdx="1" presStyleCnt="2" custScaleX="96875" custScaleY="93750" custLinFactNeighborY="9271"/>
      <dgm:spPr/>
    </dgm:pt>
    <dgm:pt modelId="{D29FC380-0C28-437B-8E1A-DF86D5074E6C}" type="pres">
      <dgm:prSet presAssocID="{0E13BB78-6157-4F7A-A6EF-3F89BDD3A51B}" presName="c2text" presStyleLbl="node1" presStyleIdx="1" presStyleCnt="2">
        <dgm:presLayoutVars>
          <dgm:bulletEnabled val="1"/>
        </dgm:presLayoutVars>
      </dgm:prSet>
      <dgm:spPr/>
    </dgm:pt>
  </dgm:ptLst>
  <dgm:cxnLst>
    <dgm:cxn modelId="{5118D5BB-0B5D-417D-A940-497DD44836C9}" type="presOf" srcId="{4732D557-0B54-43A0-85A4-CACF7DC4F4F0}" destId="{5576AEDB-D5C1-49A9-8C1E-4B6E0569D2E5}" srcOrd="0" destOrd="0" presId="urn:microsoft.com/office/officeart/2005/8/layout/venn2"/>
    <dgm:cxn modelId="{AF2A1887-9F4D-4D2D-AA88-A4BFFD6B4AC7}" srcId="{0E13BB78-6157-4F7A-A6EF-3F89BDD3A51B}" destId="{4732D557-0B54-43A0-85A4-CACF7DC4F4F0}" srcOrd="1" destOrd="0" parTransId="{01C10B61-BD36-418F-8745-29EE2AF38553}" sibTransId="{25FF7D7D-F749-4826-A7AA-EDBC0094E450}"/>
    <dgm:cxn modelId="{D79492C5-2CB4-4F6F-9ACB-B4DB4A2B8B0E}" type="presOf" srcId="{52A7C97D-EDB6-4C01-B93C-31B7B6569F5F}" destId="{D508544E-C5C1-407A-A207-5B6A6537172D}" srcOrd="0" destOrd="0" presId="urn:microsoft.com/office/officeart/2005/8/layout/venn2"/>
    <dgm:cxn modelId="{7D8F7370-2795-444E-A1A5-C88CFF89C40D}" type="presOf" srcId="{0E13BB78-6157-4F7A-A6EF-3F89BDD3A51B}" destId="{A80D8195-DC3D-447D-8CE2-B95B6365A152}" srcOrd="0" destOrd="0" presId="urn:microsoft.com/office/officeart/2005/8/layout/venn2"/>
    <dgm:cxn modelId="{15374652-8E72-4361-8A0B-94EDA3DB3D0E}" srcId="{0E13BB78-6157-4F7A-A6EF-3F89BDD3A51B}" destId="{52A7C97D-EDB6-4C01-B93C-31B7B6569F5F}" srcOrd="0" destOrd="0" parTransId="{E3DA945A-4063-4DFB-8E6D-E4C3F8AA3D67}" sibTransId="{3DAB6829-C0BA-4A8E-BBE6-201211D17A63}"/>
    <dgm:cxn modelId="{07F6D1C9-5C1B-4BC3-9835-6B5A0366CA6C}" type="presOf" srcId="{4732D557-0B54-43A0-85A4-CACF7DC4F4F0}" destId="{D29FC380-0C28-437B-8E1A-DF86D5074E6C}" srcOrd="1" destOrd="0" presId="urn:microsoft.com/office/officeart/2005/8/layout/venn2"/>
    <dgm:cxn modelId="{90C5040F-96B9-4F4A-A516-42F58084D7DC}" type="presOf" srcId="{52A7C97D-EDB6-4C01-B93C-31B7B6569F5F}" destId="{F2150D56-7075-4046-82F7-F77198525FB5}" srcOrd="1" destOrd="0" presId="urn:microsoft.com/office/officeart/2005/8/layout/venn2"/>
    <dgm:cxn modelId="{0A80F25B-BF0F-48FF-92BC-B44C5C3EDA55}" type="presParOf" srcId="{A80D8195-DC3D-447D-8CE2-B95B6365A152}" destId="{00E6CE2E-6E40-48A6-9E57-D0CBD8DFD8F6}" srcOrd="0" destOrd="0" presId="urn:microsoft.com/office/officeart/2005/8/layout/venn2"/>
    <dgm:cxn modelId="{2E2658BE-A6E6-4CD5-B057-0E211775619C}" type="presParOf" srcId="{00E6CE2E-6E40-48A6-9E57-D0CBD8DFD8F6}" destId="{D508544E-C5C1-407A-A207-5B6A6537172D}" srcOrd="0" destOrd="0" presId="urn:microsoft.com/office/officeart/2005/8/layout/venn2"/>
    <dgm:cxn modelId="{C831DBA6-4782-4F7A-80A7-2BE499BBEADD}" type="presParOf" srcId="{00E6CE2E-6E40-48A6-9E57-D0CBD8DFD8F6}" destId="{F2150D56-7075-4046-82F7-F77198525FB5}" srcOrd="1" destOrd="0" presId="urn:microsoft.com/office/officeart/2005/8/layout/venn2"/>
    <dgm:cxn modelId="{A134294A-94EF-4468-B89D-20A21BB6945F}" type="presParOf" srcId="{A80D8195-DC3D-447D-8CE2-B95B6365A152}" destId="{F441B467-02D7-4CEB-BE3A-08B8B136DD69}" srcOrd="1" destOrd="0" presId="urn:microsoft.com/office/officeart/2005/8/layout/venn2"/>
    <dgm:cxn modelId="{57BC300F-D0F9-425D-8723-A28801DDA011}" type="presParOf" srcId="{F441B467-02D7-4CEB-BE3A-08B8B136DD69}" destId="{5576AEDB-D5C1-49A9-8C1E-4B6E0569D2E5}" srcOrd="0" destOrd="0" presId="urn:microsoft.com/office/officeart/2005/8/layout/venn2"/>
    <dgm:cxn modelId="{339E1E15-5DA4-42D5-BFBF-22E1120A4867}" type="presParOf" srcId="{F441B467-02D7-4CEB-BE3A-08B8B136DD69}" destId="{D29FC380-0C28-437B-8E1A-DF86D5074E6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13BB78-6157-4F7A-A6EF-3F89BDD3A51B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A7C97D-EDB6-4C01-B93C-31B7B6569F5F}">
      <dgm:prSet phldrT="[Testo]" custT="1"/>
      <dgm:spPr>
        <a:solidFill>
          <a:srgbClr val="387A45">
            <a:alpha val="80000"/>
          </a:srgbClr>
        </a:solidFill>
      </dgm:spPr>
      <dgm:t>
        <a:bodyPr anchor="t"/>
        <a:lstStyle/>
        <a:p>
          <a:br>
            <a:rPr lang="it-IT" sz="36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</a:br>
          <a:endParaRPr lang="en-US" sz="3600" b="0" i="0" u="none" strike="noStrike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gm:t>
    </dgm:pt>
    <dgm:pt modelId="{E3DA945A-4063-4DFB-8E6D-E4C3F8AA3D67}" type="parTrans" cxnId="{15374652-8E72-4361-8A0B-94EDA3DB3D0E}">
      <dgm:prSet/>
      <dgm:spPr/>
      <dgm:t>
        <a:bodyPr/>
        <a:lstStyle/>
        <a:p>
          <a:endParaRPr lang="en-US"/>
        </a:p>
      </dgm:t>
    </dgm:pt>
    <dgm:pt modelId="{3DAB6829-C0BA-4A8E-BBE6-201211D17A63}" type="sibTrans" cxnId="{15374652-8E72-4361-8A0B-94EDA3DB3D0E}">
      <dgm:prSet/>
      <dgm:spPr/>
      <dgm:t>
        <a:bodyPr/>
        <a:lstStyle/>
        <a:p>
          <a:endParaRPr lang="en-US"/>
        </a:p>
      </dgm:t>
    </dgm:pt>
    <dgm:pt modelId="{4732D557-0B54-43A0-85A4-CACF7DC4F4F0}">
      <dgm:prSet phldrT="[Testo]" custT="1"/>
      <dgm:spPr>
        <a:solidFill>
          <a:srgbClr val="2AD4AC">
            <a:alpha val="80000"/>
          </a:srgbClr>
        </a:solidFill>
      </dgm:spPr>
      <dgm:t>
        <a:bodyPr anchor="ctr"/>
        <a:lstStyle/>
        <a:p>
          <a:br>
            <a:rPr lang="it-IT" sz="3600" b="0" i="0" u="none" strike="noStrike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</a:br>
          <a:endParaRPr lang="en-US" sz="3600" b="0" i="0" u="none" strike="noStrike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gm:t>
    </dgm:pt>
    <dgm:pt modelId="{01C10B61-BD36-418F-8745-29EE2AF38553}" type="parTrans" cxnId="{AF2A1887-9F4D-4D2D-AA88-A4BFFD6B4AC7}">
      <dgm:prSet/>
      <dgm:spPr/>
      <dgm:t>
        <a:bodyPr/>
        <a:lstStyle/>
        <a:p>
          <a:endParaRPr lang="en-US"/>
        </a:p>
      </dgm:t>
    </dgm:pt>
    <dgm:pt modelId="{25FF7D7D-F749-4826-A7AA-EDBC0094E450}" type="sibTrans" cxnId="{AF2A1887-9F4D-4D2D-AA88-A4BFFD6B4AC7}">
      <dgm:prSet/>
      <dgm:spPr/>
      <dgm:t>
        <a:bodyPr/>
        <a:lstStyle/>
        <a:p>
          <a:endParaRPr lang="en-US"/>
        </a:p>
      </dgm:t>
    </dgm:pt>
    <dgm:pt modelId="{A80D8195-DC3D-447D-8CE2-B95B6365A152}" type="pres">
      <dgm:prSet presAssocID="{0E13BB78-6157-4F7A-A6EF-3F89BDD3A51B}" presName="Name0" presStyleCnt="0">
        <dgm:presLayoutVars>
          <dgm:chMax val="7"/>
          <dgm:resizeHandles val="exact"/>
        </dgm:presLayoutVars>
      </dgm:prSet>
      <dgm:spPr/>
    </dgm:pt>
    <dgm:pt modelId="{00E6CE2E-6E40-48A6-9E57-D0CBD8DFD8F6}" type="pres">
      <dgm:prSet presAssocID="{0E13BB78-6157-4F7A-A6EF-3F89BDD3A51B}" presName="comp1" presStyleCnt="0"/>
      <dgm:spPr/>
    </dgm:pt>
    <dgm:pt modelId="{D508544E-C5C1-407A-A207-5B6A6537172D}" type="pres">
      <dgm:prSet presAssocID="{0E13BB78-6157-4F7A-A6EF-3F89BDD3A51B}" presName="circle1" presStyleLbl="node1" presStyleIdx="0" presStyleCnt="2" custLinFactNeighborY="234"/>
      <dgm:spPr/>
    </dgm:pt>
    <dgm:pt modelId="{F2150D56-7075-4046-82F7-F77198525FB5}" type="pres">
      <dgm:prSet presAssocID="{0E13BB78-6157-4F7A-A6EF-3F89BDD3A51B}" presName="c1text" presStyleLbl="node1" presStyleIdx="0" presStyleCnt="2">
        <dgm:presLayoutVars>
          <dgm:bulletEnabled val="1"/>
        </dgm:presLayoutVars>
      </dgm:prSet>
      <dgm:spPr/>
    </dgm:pt>
    <dgm:pt modelId="{F441B467-02D7-4CEB-BE3A-08B8B136DD69}" type="pres">
      <dgm:prSet presAssocID="{0E13BB78-6157-4F7A-A6EF-3F89BDD3A51B}" presName="comp2" presStyleCnt="0"/>
      <dgm:spPr/>
    </dgm:pt>
    <dgm:pt modelId="{5576AEDB-D5C1-49A9-8C1E-4B6E0569D2E5}" type="pres">
      <dgm:prSet presAssocID="{0E13BB78-6157-4F7A-A6EF-3F89BDD3A51B}" presName="circle2" presStyleLbl="node1" presStyleIdx="1" presStyleCnt="2" custScaleX="69375" custScaleY="67338" custLinFactNeighborX="-935" custLinFactNeighborY="16146"/>
      <dgm:spPr/>
    </dgm:pt>
    <dgm:pt modelId="{D29FC380-0C28-437B-8E1A-DF86D5074E6C}" type="pres">
      <dgm:prSet presAssocID="{0E13BB78-6157-4F7A-A6EF-3F89BDD3A51B}" presName="c2text" presStyleLbl="node1" presStyleIdx="1" presStyleCnt="2">
        <dgm:presLayoutVars>
          <dgm:bulletEnabled val="1"/>
        </dgm:presLayoutVars>
      </dgm:prSet>
      <dgm:spPr/>
    </dgm:pt>
  </dgm:ptLst>
  <dgm:cxnLst>
    <dgm:cxn modelId="{0DE67183-B542-471A-B01D-6C3AA5409F17}" type="presOf" srcId="{4732D557-0B54-43A0-85A4-CACF7DC4F4F0}" destId="{5576AEDB-D5C1-49A9-8C1E-4B6E0569D2E5}" srcOrd="0" destOrd="0" presId="urn:microsoft.com/office/officeart/2005/8/layout/venn2"/>
    <dgm:cxn modelId="{C2607D9A-5540-408D-949B-1DCC4B46AA98}" type="presOf" srcId="{0E13BB78-6157-4F7A-A6EF-3F89BDD3A51B}" destId="{A80D8195-DC3D-447D-8CE2-B95B6365A152}" srcOrd="0" destOrd="0" presId="urn:microsoft.com/office/officeart/2005/8/layout/venn2"/>
    <dgm:cxn modelId="{73228279-16AC-467D-AC81-190E69437298}" type="presOf" srcId="{52A7C97D-EDB6-4C01-B93C-31B7B6569F5F}" destId="{D508544E-C5C1-407A-A207-5B6A6537172D}" srcOrd="0" destOrd="0" presId="urn:microsoft.com/office/officeart/2005/8/layout/venn2"/>
    <dgm:cxn modelId="{52839B86-E886-480E-947E-ED6F2359DBAC}" type="presOf" srcId="{52A7C97D-EDB6-4C01-B93C-31B7B6569F5F}" destId="{F2150D56-7075-4046-82F7-F77198525FB5}" srcOrd="1" destOrd="0" presId="urn:microsoft.com/office/officeart/2005/8/layout/venn2"/>
    <dgm:cxn modelId="{AF2A1887-9F4D-4D2D-AA88-A4BFFD6B4AC7}" srcId="{0E13BB78-6157-4F7A-A6EF-3F89BDD3A51B}" destId="{4732D557-0B54-43A0-85A4-CACF7DC4F4F0}" srcOrd="1" destOrd="0" parTransId="{01C10B61-BD36-418F-8745-29EE2AF38553}" sibTransId="{25FF7D7D-F749-4826-A7AA-EDBC0094E450}"/>
    <dgm:cxn modelId="{15374652-8E72-4361-8A0B-94EDA3DB3D0E}" srcId="{0E13BB78-6157-4F7A-A6EF-3F89BDD3A51B}" destId="{52A7C97D-EDB6-4C01-B93C-31B7B6569F5F}" srcOrd="0" destOrd="0" parTransId="{E3DA945A-4063-4DFB-8E6D-E4C3F8AA3D67}" sibTransId="{3DAB6829-C0BA-4A8E-BBE6-201211D17A63}"/>
    <dgm:cxn modelId="{5C8A6EEE-0EC9-494E-836F-2C071A389DD2}" type="presOf" srcId="{4732D557-0B54-43A0-85A4-CACF7DC4F4F0}" destId="{D29FC380-0C28-437B-8E1A-DF86D5074E6C}" srcOrd="1" destOrd="0" presId="urn:microsoft.com/office/officeart/2005/8/layout/venn2"/>
    <dgm:cxn modelId="{6E6CEB0E-3C12-425A-AAC2-2A5C441706B6}" type="presParOf" srcId="{A80D8195-DC3D-447D-8CE2-B95B6365A152}" destId="{00E6CE2E-6E40-48A6-9E57-D0CBD8DFD8F6}" srcOrd="0" destOrd="0" presId="urn:microsoft.com/office/officeart/2005/8/layout/venn2"/>
    <dgm:cxn modelId="{2499F316-9EBE-4271-9763-CB7423FE3EB6}" type="presParOf" srcId="{00E6CE2E-6E40-48A6-9E57-D0CBD8DFD8F6}" destId="{D508544E-C5C1-407A-A207-5B6A6537172D}" srcOrd="0" destOrd="0" presId="urn:microsoft.com/office/officeart/2005/8/layout/venn2"/>
    <dgm:cxn modelId="{B996DC37-776F-45E4-BAEF-F9E1ACE72110}" type="presParOf" srcId="{00E6CE2E-6E40-48A6-9E57-D0CBD8DFD8F6}" destId="{F2150D56-7075-4046-82F7-F77198525FB5}" srcOrd="1" destOrd="0" presId="urn:microsoft.com/office/officeart/2005/8/layout/venn2"/>
    <dgm:cxn modelId="{1BA5237B-96B9-46A0-8BDF-D109D00629B8}" type="presParOf" srcId="{A80D8195-DC3D-447D-8CE2-B95B6365A152}" destId="{F441B467-02D7-4CEB-BE3A-08B8B136DD69}" srcOrd="1" destOrd="0" presId="urn:microsoft.com/office/officeart/2005/8/layout/venn2"/>
    <dgm:cxn modelId="{31AC39BD-D67C-4132-A171-D0C88E933685}" type="presParOf" srcId="{F441B467-02D7-4CEB-BE3A-08B8B136DD69}" destId="{5576AEDB-D5C1-49A9-8C1E-4B6E0569D2E5}" srcOrd="0" destOrd="0" presId="urn:microsoft.com/office/officeart/2005/8/layout/venn2"/>
    <dgm:cxn modelId="{592692BD-3B6A-47EF-9B56-494B230A4454}" type="presParOf" srcId="{F441B467-02D7-4CEB-BE3A-08B8B136DD69}" destId="{D29FC380-0C28-437B-8E1A-DF86D5074E6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8544E-C5C1-407A-A207-5B6A6537172D}">
      <dsp:nvSpPr>
        <dsp:cNvPr id="0" name=""/>
        <dsp:cNvSpPr/>
      </dsp:nvSpPr>
      <dsp:spPr>
        <a:xfrm>
          <a:off x="1016000" y="0"/>
          <a:ext cx="4064000" cy="4064000"/>
        </a:xfrm>
        <a:prstGeom prst="ellipse">
          <a:avLst/>
        </a:prstGeom>
        <a:solidFill>
          <a:srgbClr val="387A45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4.8 </a:t>
          </a:r>
          <a:r>
            <a:rPr lang="it-IT" sz="2800" b="0" i="0" u="none" strike="noStrike" kern="1200" cap="none" dirty="0" err="1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Bln</a:t>
          </a:r>
          <a: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  <a:t> $</a:t>
          </a:r>
          <a:b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</a:br>
          <a:r>
            <a:rPr lang="it-IT" sz="2000" b="1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CAGR: 11.7 %</a:t>
          </a:r>
          <a:endParaRPr lang="en-US" sz="2000" b="1" i="0" u="none" strike="noStrike" kern="1200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sp:txBody>
      <dsp:txXfrm>
        <a:off x="1981200" y="304800"/>
        <a:ext cx="2133600" cy="690880"/>
      </dsp:txXfrm>
    </dsp:sp>
    <dsp:sp modelId="{5576AEDB-D5C1-49A9-8C1E-4B6E0569D2E5}">
      <dsp:nvSpPr>
        <dsp:cNvPr id="0" name=""/>
        <dsp:cNvSpPr/>
      </dsp:nvSpPr>
      <dsp:spPr>
        <a:xfrm>
          <a:off x="1571625" y="1206500"/>
          <a:ext cx="2952750" cy="2857500"/>
        </a:xfrm>
        <a:prstGeom prst="ellipse">
          <a:avLst/>
        </a:prstGeom>
        <a:solidFill>
          <a:srgbClr val="2AD4AC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2.9 </a:t>
          </a:r>
          <a:r>
            <a:rPr lang="it-IT" sz="2800" b="0" i="0" u="none" strike="noStrike" kern="1200" cap="none" dirty="0" err="1">
              <a:solidFill>
                <a:schemeClr val="bg1"/>
              </a:solidFill>
              <a:latin typeface="Montserrat"/>
              <a:ea typeface="Montserrat"/>
              <a:cs typeface="Montserrat"/>
            </a:rPr>
            <a:t>Bln</a:t>
          </a:r>
          <a: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 $</a:t>
          </a:r>
          <a:br>
            <a:rPr lang="it-IT" sz="28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</a:br>
          <a:r>
            <a:rPr lang="it-IT" sz="2000" b="1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  <a:t>CAGR: 12.5 %</a:t>
          </a:r>
          <a:endParaRPr lang="en-US" sz="2000" b="1" i="0" u="none" strike="noStrike" kern="1200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sp:txBody>
      <dsp:txXfrm>
        <a:off x="2004045" y="1920875"/>
        <a:ext cx="2087909" cy="1428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8544E-C5C1-407A-A207-5B6A6537172D}">
      <dsp:nvSpPr>
        <dsp:cNvPr id="0" name=""/>
        <dsp:cNvSpPr/>
      </dsp:nvSpPr>
      <dsp:spPr>
        <a:xfrm>
          <a:off x="1016000" y="0"/>
          <a:ext cx="4064000" cy="4064000"/>
        </a:xfrm>
        <a:prstGeom prst="ellipse">
          <a:avLst/>
        </a:prstGeom>
        <a:solidFill>
          <a:srgbClr val="387A45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it-IT" sz="36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rPr>
          </a:br>
          <a:endParaRPr lang="en-US" sz="3600" b="0" i="0" u="none" strike="noStrike" kern="1200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sp:txBody>
      <dsp:txXfrm>
        <a:off x="1981200" y="304800"/>
        <a:ext cx="2133600" cy="690880"/>
      </dsp:txXfrm>
    </dsp:sp>
    <dsp:sp modelId="{5576AEDB-D5C1-49A9-8C1E-4B6E0569D2E5}">
      <dsp:nvSpPr>
        <dsp:cNvPr id="0" name=""/>
        <dsp:cNvSpPr/>
      </dsp:nvSpPr>
      <dsp:spPr>
        <a:xfrm>
          <a:off x="1962226" y="2005898"/>
          <a:ext cx="2114550" cy="2052462"/>
        </a:xfrm>
        <a:prstGeom prst="ellipse">
          <a:avLst/>
        </a:prstGeom>
        <a:solidFill>
          <a:srgbClr val="2AD4AC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it-IT" sz="3600" b="0" i="0" u="none" strike="noStrike" kern="1200" cap="none" dirty="0">
              <a:solidFill>
                <a:schemeClr val="bg1"/>
              </a:solidFill>
              <a:latin typeface="Montserrat"/>
              <a:ea typeface="Montserrat"/>
              <a:cs typeface="Montserrat"/>
            </a:rPr>
          </a:br>
          <a:endParaRPr lang="en-US" sz="3600" b="0" i="0" u="none" strike="noStrike" kern="1200" cap="none" dirty="0">
            <a:solidFill>
              <a:schemeClr val="bg1"/>
            </a:solidFill>
            <a:latin typeface="Montserrat"/>
            <a:ea typeface="Montserrat"/>
            <a:cs typeface="Montserrat"/>
          </a:endParaRPr>
        </a:p>
      </dsp:txBody>
      <dsp:txXfrm>
        <a:off x="2271894" y="2519014"/>
        <a:ext cx="1495212" cy="1026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079310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8190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2645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F04B3B6-8873-40F5-AD60-C054529EBC6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66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81901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F04B3B6-8873-40F5-AD60-C054529EBC6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66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839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0234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310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 err="1"/>
              <a:t>Ridurre</a:t>
            </a:r>
            <a:r>
              <a:rPr lang="en-GB" dirty="0"/>
              <a:t> </a:t>
            </a:r>
            <a:r>
              <a:rPr lang="en-GB" dirty="0" err="1"/>
              <a:t>l’utilizzo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fertilizzanti</a:t>
            </a:r>
            <a:endParaRPr lang="en-GB"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8561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dirty="0" err="1"/>
              <a:t>Ridurre</a:t>
            </a:r>
            <a:r>
              <a:rPr lang="en-GB" dirty="0"/>
              <a:t> </a:t>
            </a:r>
            <a:r>
              <a:rPr lang="en-GB" dirty="0" err="1"/>
              <a:t>l’utilizzo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fertilizzanti</a:t>
            </a:r>
            <a:endParaRPr lang="en-GB"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944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182A2E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176778" y="1610825"/>
            <a:ext cx="6346800" cy="1159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04995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669547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615527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53219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973083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3F83EF0-07B9-4837-B227-4B81A1DD1509}" type="datetimeFigureOut">
              <a:rPr lang="it-IT" smtClean="0"/>
              <a:pPr/>
              <a:t>19/06/2016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32AD-DCC9-49D6-8795-0909CA5F382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392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176778" y="1610825"/>
            <a:ext cx="6346800" cy="1159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2640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164100" y="2925350"/>
            <a:ext cx="6815699" cy="1579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8891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4771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67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164100" y="2925350"/>
            <a:ext cx="6815699" cy="1579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892969" y="863947"/>
            <a:ext cx="7358063" cy="1741289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892969" y="2652117"/>
            <a:ext cx="7358063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  <a:lvl2pPr marL="0" indent="143492" algn="ctr">
              <a:spcBef>
                <a:spcPts val="0"/>
              </a:spcBef>
              <a:buSzTx/>
              <a:buNone/>
              <a:defRPr sz="2000"/>
            </a:lvl2pPr>
            <a:lvl3pPr marL="0" indent="286984" algn="ctr">
              <a:spcBef>
                <a:spcPts val="0"/>
              </a:spcBef>
              <a:buSzTx/>
              <a:buNone/>
              <a:defRPr sz="2000"/>
            </a:lvl3pPr>
            <a:lvl4pPr marL="0" indent="430477" algn="ctr">
              <a:spcBef>
                <a:spcPts val="0"/>
              </a:spcBef>
              <a:buSzTx/>
              <a:buNone/>
              <a:defRPr sz="2000"/>
            </a:lvl4pPr>
            <a:lvl5pPr marL="0" indent="573969" algn="ctr">
              <a:spcBef>
                <a:spcPts val="0"/>
              </a:spcBef>
              <a:buSzTx/>
              <a:buNone/>
              <a:defRPr sz="2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95351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129606" y="334863"/>
            <a:ext cx="6875859" cy="3120926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892969" y="3542853"/>
            <a:ext cx="7358063" cy="750094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892969" y="4319736"/>
            <a:ext cx="7358063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  <a:lvl2pPr marL="0" indent="143492" algn="ctr">
              <a:spcBef>
                <a:spcPts val="0"/>
              </a:spcBef>
              <a:buSzTx/>
              <a:buNone/>
              <a:defRPr sz="2000"/>
            </a:lvl2pPr>
            <a:lvl3pPr marL="0" indent="286984" algn="ctr">
              <a:spcBef>
                <a:spcPts val="0"/>
              </a:spcBef>
              <a:buSzTx/>
              <a:buNone/>
              <a:defRPr sz="2000"/>
            </a:lvl3pPr>
            <a:lvl4pPr marL="0" indent="430477" algn="ctr">
              <a:spcBef>
                <a:spcPts val="0"/>
              </a:spcBef>
              <a:buSzTx/>
              <a:buNone/>
              <a:defRPr sz="2000"/>
            </a:lvl4pPr>
            <a:lvl5pPr marL="0" indent="573969" algn="ctr">
              <a:spcBef>
                <a:spcPts val="0"/>
              </a:spcBef>
              <a:buSzTx/>
              <a:buNone/>
              <a:defRPr sz="2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4437554" y="4875609"/>
            <a:ext cx="259963" cy="23367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245051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892969" y="1701106"/>
            <a:ext cx="7358063" cy="1741289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477954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723805" y="334863"/>
            <a:ext cx="3750469" cy="4339828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669726" y="334863"/>
            <a:ext cx="3750469" cy="2102941"/>
          </a:xfrm>
          <a:prstGeom prst="rect">
            <a:avLst/>
          </a:prstGeom>
        </p:spPr>
        <p:txBody>
          <a:bodyPr anchor="b"/>
          <a:lstStyle>
            <a:lvl1pPr>
              <a:defRPr sz="3800"/>
            </a:lvl1pPr>
          </a:lstStyle>
          <a:p>
            <a:r>
              <a:t>Titolo Testo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669726" y="2511475"/>
            <a:ext cx="3750469" cy="216321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  <a:lvl2pPr marL="0" indent="143492" algn="ctr">
              <a:spcBef>
                <a:spcPts val="0"/>
              </a:spcBef>
              <a:buSzTx/>
              <a:buNone/>
              <a:defRPr sz="2000"/>
            </a:lvl2pPr>
            <a:lvl3pPr marL="0" indent="286984" algn="ctr">
              <a:spcBef>
                <a:spcPts val="0"/>
              </a:spcBef>
              <a:buSzTx/>
              <a:buNone/>
              <a:defRPr sz="2000"/>
            </a:lvl3pPr>
            <a:lvl4pPr marL="0" indent="430477" algn="ctr">
              <a:spcBef>
                <a:spcPts val="0"/>
              </a:spcBef>
              <a:buSzTx/>
              <a:buNone/>
              <a:defRPr sz="2000"/>
            </a:lvl4pPr>
            <a:lvl5pPr marL="0" indent="573969" algn="ctr">
              <a:spcBef>
                <a:spcPts val="0"/>
              </a:spcBef>
              <a:buSzTx/>
              <a:buNone/>
              <a:defRPr sz="2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308607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979181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197973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4723805" y="1372940"/>
            <a:ext cx="3750469" cy="3315146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669726" y="1372940"/>
            <a:ext cx="3750469" cy="3315146"/>
          </a:xfrm>
          <a:prstGeom prst="rect">
            <a:avLst/>
          </a:prstGeom>
        </p:spPr>
        <p:txBody>
          <a:bodyPr/>
          <a:lstStyle>
            <a:lvl1pPr marL="215238" indent="-215238">
              <a:spcBef>
                <a:spcPts val="2009"/>
              </a:spcBef>
              <a:defRPr sz="1800"/>
            </a:lvl1pPr>
            <a:lvl2pPr marL="430477" indent="-215238">
              <a:spcBef>
                <a:spcPts val="2009"/>
              </a:spcBef>
              <a:defRPr sz="1800"/>
            </a:lvl2pPr>
            <a:lvl3pPr marL="645715" indent="-215238">
              <a:spcBef>
                <a:spcPts val="2009"/>
              </a:spcBef>
              <a:defRPr sz="1800"/>
            </a:lvl3pPr>
            <a:lvl4pPr marL="860953" indent="-215238">
              <a:spcBef>
                <a:spcPts val="2009"/>
              </a:spcBef>
              <a:defRPr sz="1800"/>
            </a:lvl4pPr>
            <a:lvl5pPr marL="1076192" indent="-215238">
              <a:spcBef>
                <a:spcPts val="2009"/>
              </a:spcBef>
              <a:defRPr sz="1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13954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669727" y="669727"/>
            <a:ext cx="7804547" cy="3804047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085870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4723805" y="2685603"/>
            <a:ext cx="3750469" cy="1989088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4728177" y="468809"/>
            <a:ext cx="3750469" cy="1989088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669726" y="468809"/>
            <a:ext cx="3750469" cy="4205883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951369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2969" y="3355330"/>
            <a:ext cx="7358063" cy="29522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500"/>
            </a:lvl1pPr>
          </a:lstStyle>
          <a:p>
            <a:r>
              <a:t>–Giovanni Mela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2969" y="2214243"/>
            <a:ext cx="7358063" cy="43372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“Inserisci qui una citazione”.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62748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538139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85385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4948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2697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2651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873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5186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84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0919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495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425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616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38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97634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46476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65492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190597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‹N›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68827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2D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64100" y="3105148"/>
            <a:ext cx="6815699" cy="139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82A2E"/>
              </a:buClr>
              <a:buFont typeface="Didact Gothic"/>
              <a:buChar char="∎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>
              <a:spcBef>
                <a:spcPts val="480"/>
              </a:spcBef>
              <a:buClr>
                <a:srgbClr val="182A2E"/>
              </a:buClr>
              <a:buFont typeface="Didact Gothic"/>
              <a:buChar char="□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>
              <a:spcBef>
                <a:spcPts val="480"/>
              </a:spcBef>
              <a:buClr>
                <a:srgbClr val="182A2E"/>
              </a:buClr>
              <a:buFont typeface="Didact Gothic"/>
              <a:buChar char="▪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4" r:id="rId3"/>
    <p:sldLayoutId id="214748365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it" sz="1000">
                <a:solidFill>
                  <a:srgbClr val="595959"/>
                </a:solidFill>
              </a:rPr>
              <a:pPr algn="r"/>
              <a:t>‹N›</a:t>
            </a:fld>
            <a:endParaRPr lang="it" sz="10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683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64100" y="1608900"/>
            <a:ext cx="6815699" cy="19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64100" y="3105148"/>
            <a:ext cx="6815699" cy="139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82A2E"/>
              </a:buClr>
              <a:buFont typeface="Didact Gothic"/>
              <a:buChar char="∎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>
              <a:spcBef>
                <a:spcPts val="480"/>
              </a:spcBef>
              <a:buClr>
                <a:srgbClr val="182A2E"/>
              </a:buClr>
              <a:buFont typeface="Didact Gothic"/>
              <a:buChar char="□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>
              <a:spcBef>
                <a:spcPts val="480"/>
              </a:spcBef>
              <a:buClr>
                <a:srgbClr val="182A2E"/>
              </a:buClr>
              <a:buFont typeface="Didact Gothic"/>
              <a:buChar char="▪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>
              <a:spcBef>
                <a:spcPts val="360"/>
              </a:spcBef>
              <a:buClr>
                <a:srgbClr val="182A2E"/>
              </a:buClr>
              <a:buFont typeface="Didact Gothic"/>
              <a:buChar char="▫"/>
              <a:defRPr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670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69727" y="234404"/>
            <a:ext cx="7804547" cy="113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887" tIns="31887" rIns="31887" bIns="31887" anchor="ctr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69727" y="1372940"/>
            <a:ext cx="7804547" cy="3315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887" tIns="31887" rIns="31887" bIns="31887" anchor="ctr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37554" y="4878958"/>
            <a:ext cx="259963" cy="233674"/>
          </a:xfrm>
          <a:prstGeom prst="rect">
            <a:avLst/>
          </a:prstGeom>
          <a:ln w="12700">
            <a:miter lim="400000"/>
          </a:ln>
        </p:spPr>
        <p:txBody>
          <a:bodyPr wrap="none" lIns="31887" tIns="31887" rIns="31887" bIns="31887">
            <a:spAutoFit/>
          </a:bodyPr>
          <a:lstStyle>
            <a:lvl1pPr>
              <a:defRPr sz="1100"/>
            </a:lvl1pPr>
          </a:lstStyle>
          <a:p>
            <a:pPr algn="ctr" defTabSz="366702" hangingPunct="0"/>
            <a:fld id="{86CB4B4D-7CA3-9044-876B-883B54F8677D}" type="slidenum">
              <a:rPr>
                <a:latin typeface="Helvetica Light"/>
                <a:sym typeface="Helvetica Light"/>
              </a:rPr>
              <a:pPr algn="ctr" defTabSz="366702" hangingPunct="0"/>
              <a:t>‹N›</a:t>
            </a:fld>
            <a:endParaRPr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673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ransition spd="med"/>
  <p:txStyles>
    <p:titleStyle>
      <a:lvl1pPr marL="0" marR="0" indent="0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43492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86984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30477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573969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717461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860953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004446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147938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79013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558025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837038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116051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395063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674076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953089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232101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511114" marR="0" indent="-279013" algn="l" defTabSz="366702" rtl="0" latinLnBrk="0">
        <a:lnSpc>
          <a:spcPct val="100000"/>
        </a:lnSpc>
        <a:spcBef>
          <a:spcPts val="2636"/>
        </a:spcBef>
        <a:spcAft>
          <a:spcPts val="0"/>
        </a:spcAft>
        <a:buClrTx/>
        <a:buSzPct val="75000"/>
        <a:buFontTx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43492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86984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30477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573969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717461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860953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004446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147938" algn="ctr" defTabSz="36670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-GB" sz="1000">
                <a:solidFill>
                  <a:srgbClr val="595959"/>
                </a:solidFill>
              </a:rPr>
              <a:pPr algn="r"/>
              <a:t>‹N›</a:t>
            </a:fld>
            <a:endParaRPr lang="en-GB" sz="10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3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Relationship Id="rId9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52.xml"/><Relationship Id="rId3" Type="http://schemas.openxmlformats.org/officeDocument/2006/relationships/image" Target="../media/image34.jpeg"/><Relationship Id="rId7" Type="http://schemas.openxmlformats.org/officeDocument/2006/relationships/slide" Target="slide24.xml"/><Relationship Id="rId12" Type="http://schemas.openxmlformats.org/officeDocument/2006/relationships/slide" Target="slide4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43.xml"/><Relationship Id="rId5" Type="http://schemas.openxmlformats.org/officeDocument/2006/relationships/slide" Target="slide15.xml"/><Relationship Id="rId10" Type="http://schemas.openxmlformats.org/officeDocument/2006/relationships/slide" Target="slide41.xml"/><Relationship Id="rId4" Type="http://schemas.openxmlformats.org/officeDocument/2006/relationships/slide" Target="slide13.xml"/><Relationship Id="rId9" Type="http://schemas.openxmlformats.org/officeDocument/2006/relationships/slide" Target="slide37.xml"/><Relationship Id="rId14" Type="http://schemas.openxmlformats.org/officeDocument/2006/relationships/slide" Target="slide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image" Target="../media/image51.png"/><Relationship Id="rId12" Type="http://schemas.openxmlformats.org/officeDocument/2006/relationships/image" Target="../media/image4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5" Type="http://schemas.openxmlformats.org/officeDocument/2006/relationships/image" Target="../media/image49.png"/><Relationship Id="rId15" Type="http://schemas.openxmlformats.org/officeDocument/2006/relationships/image" Target="../media/image45.png"/><Relationship Id="rId10" Type="http://schemas.openxmlformats.org/officeDocument/2006/relationships/image" Target="../media/image53.jpeg"/><Relationship Id="rId4" Type="http://schemas.openxmlformats.org/officeDocument/2006/relationships/image" Target="../media/image48.png"/><Relationship Id="rId9" Type="http://schemas.openxmlformats.org/officeDocument/2006/relationships/image" Target="../media/image41.jpeg"/><Relationship Id="rId1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microsoft.com/office/2007/relationships/hdphoto" Target="../media/hdphoto1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58.png"/><Relationship Id="rId4" Type="http://schemas.openxmlformats.org/officeDocument/2006/relationships/image" Target="../media/image57.jp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0.gi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tif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png"/><Relationship Id="rId7" Type="http://schemas.openxmlformats.org/officeDocument/2006/relationships/image" Target="../media/image93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jpe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gif"/><Relationship Id="rId3" Type="http://schemas.openxmlformats.org/officeDocument/2006/relationships/image" Target="../media/image96.jpg"/><Relationship Id="rId7" Type="http://schemas.openxmlformats.org/officeDocument/2006/relationships/image" Target="../media/image100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gif"/><Relationship Id="rId3" Type="http://schemas.openxmlformats.org/officeDocument/2006/relationships/image" Target="../media/image96.jpg"/><Relationship Id="rId7" Type="http://schemas.openxmlformats.org/officeDocument/2006/relationships/image" Target="../media/image100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Relationship Id="rId9" Type="http://schemas.openxmlformats.org/officeDocument/2006/relationships/image" Target="../media/image10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metra.tech/" TargetMode="Externa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7" Type="http://schemas.openxmlformats.org/officeDocument/2006/relationships/image" Target="../media/image101.gif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648" y="0"/>
            <a:ext cx="9144000" cy="5143500"/>
          </a:xfrm>
          <a:prstGeom prst="rect">
            <a:avLst/>
          </a:prstGeom>
          <a:solidFill>
            <a:srgbClr val="182A2E"/>
          </a:solidFill>
        </p:spPr>
      </p:pic>
      <p:sp>
        <p:nvSpPr>
          <p:cNvPr id="14" name="Shape 45"/>
          <p:cNvSpPr txBox="1">
            <a:spLocks/>
          </p:cNvSpPr>
          <p:nvPr/>
        </p:nvSpPr>
        <p:spPr>
          <a:xfrm>
            <a:off x="2585690" y="3414599"/>
            <a:ext cx="4778344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5400" dirty="0">
                <a:solidFill>
                  <a:schemeClr val="bg1"/>
                </a:solidFill>
              </a:rPr>
              <a:t>g</a:t>
            </a:r>
            <a:r>
              <a:rPr lang="en" sz="5400" dirty="0">
                <a:solidFill>
                  <a:schemeClr val="bg1"/>
                </a:solidFill>
              </a:rPr>
              <a:t>ro</a:t>
            </a:r>
            <a:r>
              <a:rPr lang="en" sz="5400" dirty="0">
                <a:solidFill>
                  <a:srgbClr val="99FF33"/>
                </a:solidFill>
              </a:rPr>
              <a:t>win</a:t>
            </a:r>
            <a:r>
              <a:rPr lang="en" sz="5400" dirty="0">
                <a:solidFill>
                  <a:schemeClr val="bg1"/>
                </a:solidFill>
              </a:rPr>
              <a:t>green</a:t>
            </a:r>
          </a:p>
        </p:txBody>
      </p:sp>
      <p:sp>
        <p:nvSpPr>
          <p:cNvPr id="7" name="Shape 45"/>
          <p:cNvSpPr txBox="1">
            <a:spLocks noGrp="1"/>
          </p:cNvSpPr>
          <p:nvPr>
            <p:ph type="ctrTitle"/>
          </p:nvPr>
        </p:nvSpPr>
        <p:spPr>
          <a:xfrm>
            <a:off x="1950577" y="536188"/>
            <a:ext cx="5242847" cy="11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800" dirty="0">
                <a:solidFill>
                  <a:schemeClr val="tx1"/>
                </a:solidFill>
              </a:rPr>
              <a:t>demetra</a:t>
            </a:r>
            <a:endParaRPr lang="en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843067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1009" y="-17535"/>
            <a:ext cx="9086121" cy="79118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it-IT" sz="3600" dirty="0">
                <a:solidFill>
                  <a:schemeClr val="tx1"/>
                </a:solidFill>
              </a:rPr>
              <a:t>Green Team</a:t>
            </a:r>
            <a:endParaRPr lang="en" sz="3600" dirty="0">
              <a:solidFill>
                <a:schemeClr val="tx1"/>
              </a:solidFill>
            </a:endParaRPr>
          </a:p>
        </p:txBody>
      </p:sp>
      <p:sp>
        <p:nvSpPr>
          <p:cNvPr id="2050" name="AutoShape 2" descr="data:image/png;base64,iVBORw0KGgoAAAANSUhEUgAAARgAAABsCAMAAACGlF3dAAAAkFBMVEX///9gu0ZdukJZuT19xmuo2ZpOtSzc8dZeukNbuT9+yGqj1Zfy+fH6/flVtzfx+e+JzXbs9+mt2aJTtzNKtCfl9OCd1I53xWBov0/U68603apvwlePzn7T7Mvh89yDyXCUz4XH5r+/47Vqv1Ks25/N6sWe05G54K+Y0YpywluOz3yRzoJ2w2JBsReAyWvU6tBML5s0AAANHklEQVR4nO2biZKquhaGSaKSKASBRgFHQHFid7//292MEAa7+5xTdesO+at2bVsyfllZrAw6jpWVlZWVlZWVlZWVlZWVlZWVlZWVlZWVlZWVlZWVlZWV1X+I/CBMkiT0/mExQVZGl/lYST+Z5w6S5b5oRD6Z3q2NNKqeYQFS9VF25qpKVYnrUcJLVGaBWYequfDNL8Oyfi6b5vF4NM1sP3jo3XSlvcYeVWXGV35yhjGlaEL0YBSYneEi7iejjRiRYKe+ptvQKLhcGGlYPeEGDAtQWlxlijqWOWSG5GOqSTRG9bHt6kyUF9+7voflbkERgRBzQUgQjZuioxme2iaYwK4L+Z0xiBeIMJgWzFp6xZKi8fOlBLPVBaCXUVdBjTSOF4G39agB8FeiCjhTYOI3yRGe646eoPhio/volw86rgXSJtMpwjXUxZwNMgfRWIw7e7mTd801wIQ1guYDLP+RIRhAS2MQTDD+Cr6v5y+CARjtp8EEK91OzI2LWY6qlKR6RndgALh9A6ZAGmq8GOnjqgrbE1kboXGMcCvyOQSDq9bI+mAOylwm6/lTfAMGGxliShTKYgqMt1GPSVxtbsW1yJmXkBwwzEdgcOW2jc2GYFLZXnIqk56PMuW/qCwo3ZfBxHMDDDOi1qcdTDBb2Rwyu31TzxQYvOvS++FhLxsMl1NgItVO8Ox6fDipxsXXIRgAd61P/BqA8RcyxfJtax099AA/rtPPNZiK/4daR9gDo0b/8d378w2Y/lhEUBZ0HINJgGJwMXsTbJAa1h4Y2dinTnWM+2CUuWrLnNZDFhVnb54rMKgU6Uikvs4MMIGsB+Xf1fMrMMedcHDVYQxmLgmQfX+U/R02TEaCwY+NIEN1g5IBGAkKxMdv2hvKNLB5l0CBiUNhyhgpO3bjDowqg76xub8CZivBZGMwWAJYDKIv5yorJy8DzC67EGFGh2kwqsFo8017c/SDVbVg/DM0Zq4JxpFTljzflfFrMIWaSskIjB7A7bBcT7YPiohKg3GdF6+NbI8GCMP5ai9/+WIBtCHDF5xlGnT7yoZy/R4YJ2kEmZfIfTTBVHI06So7vqvnZzC+lxRyXsOTPwKjXCEyo1eZ7U4kzGMHhk3FoOKfkGzsCMxclgZQ2sxOrdbr8yrXYe+pF8KYwr3XdcwGMZPlR13HFJhc1wO2n4N6rm10Nvm6TuuV1uY1U4GJjpdMMDfae2SAiUS50i91YJyrmHsS5AhM+NABLQufDREE07V0FrO3YPqRLwfjzHkFGGRDMMGnjkjH9ZwO34EBpFsQEBWUUD1dTDCRmvJjP3aTYNJrH4x6vSPBaxjHOOErRdNBKSaIw/eXGgweiozB+GLiYRroQdBLguD+vh71bvhl5AtJ2i4BTDD5ezDSlnpg+GdfBIS4YlMsREMwbBl0X1aE9paROq5OE8Ni0rFOPTDCwBLBkTy9ARi2dt7MKjhdD3S/AaNNTFGtlnW3tv3VVHImplIq392ysftgCgxfX39lRXnLW9Wf2ifP28rZW8n9Gig79pyvnHkHEZsyNxP0wfB63F49UX1S9aDzN2CWUp8q5j2ZocWU870Mufi17PXOHYJxXBlrXZwAToAZyfcK49Wn3krxMDxo1QfjXISbSQ/+EMxEPQcVEYO3YPAu8aRc+coHpkWYYBRIeBpW433KXjdhCwakKviIRGPh1fsVGKanNBO+P1GokYjepVVg2t2bJycJU7e37fBGatm3+AZMm/+m0nYLoX6Ap14j8bDCo+yADKIGYJSbibP0l2Bq5cnYR08tlXa/BRMuBZkG/wKMepV8B6aNY1Q8Ared7fbAnNH0XFpLoPQ2AcYJTzLgq34JppGmlRoV0ujNSnMIxjns1IbNz2DUko7+BoyTzCSZV/tVD4yrVovVoVdFqUIo6hlgugmZVV1jfwTjzYlhfUmq3h77w2RqDaZ7T0bG0v47MH4k65HrsJ+XBFfZAdjO6h4Y/65suzJ2oPyL6nQsDWkExrl1YYG5gzdn4Wdfnw2I1XRFcqmWVWo3hdLt87Vpdb+YbyVzMbVp90H1Dt5lop60raf4HRj9So51t/r7MeFMbahRfPkKwyAIDy+iqtBr7jEYuWgagvFOCI7UbuHqQOqw7eJjIxDVm+FjMP5W24wC4z2/q+fl/xKM81TT+jgFxjkuVTsxohSmbCBVPMC4qD2pCTCBjhr6YN4H/GjTtil5ITKRohf59iKrTG0NdmAm8utOvGSjfwNGLlNZqePVtej2nnb9MfYVaaRLmQDjZA8daf5gMeLQYbE7GM7Wz9axOJUwhRSYhygj7oWcN9RLM2kx8nAj1Qc/fk1lDsVgIVJU/W2HKxCNQGdR7EyUSlswLL7exqyZWC/MMDNxStddUBiuRRZyMwu96eaQDsxmNtZp/boU493d6+W8Pp2MdEvZOm8v/mp6ixQ/Wppp/PpNPWV3FOXnjcyhwIi/ZuuB8y5l3kYMw11Usuy9L8Po2TwqEZek6W67fJVmCcFGtqu/uzTXTRp1+n9LXnIoSqbi6r7fe7eysrKysrKysvp/ku+aCvyj68r4OXFdHauHR/Ew7GVUX3Kp0NJL5J8e3/RmZclkrgo9g1H6Y1HeyqsqNdEPjxP3THRdqsXF7VYeVLJj+z2TyK/+50rCNupl6fS2X+jqz7zznts9YY1ol4fJH34dR4j9fwurOJabUdt4wc/A/ctOXyLqFmpOMEfGrR/et+SJPj4W/IoPyx9sWXGNqO7yEW8Dtm7CRnq+x3NcxouYQFYMnvP860Us7gd9LBakNoN4//qpLw794UtZ1pyYrRoXizTnI9iwmj7UjYX8g1fLPvyJY50nlcecBWTfqF22C69KrJRCljcr4EIda5UfMW13RYMoz/MLW5ff+XnGMXxAdb3sE/KD/mRGyeMeibOObq3tzylO75HShTWwAAicViJdHjreEgKInrzDOeLbDjlL/7ro9Oz7EhN8ioqivFSQ8n2FPYEz8fS+w7F5+HynhJxlwRE/ayVgn7N8KwApP77mZ16wEeYT8A0JcUSwACwL0+oE5Co6PBGQwlTOhYgADCnvZQj5ycZhhwAj498AqQZHUh4GVOJI+mD8GuFmvJ3JOk7O5hfHB8Sb0HwOn/Ke3I2D8Z8Erk0zOG4hVBtH1xTTDQejzuJZ381bTEUMUHcfNksxVHtEJQFxzsGkTYrFiOcYbCsiwajt5+MJkicz2Dmh+QrRuQKDlw16sAkYAMyPfFxAQOTkKUmHZ5iMnCopeWCci6m6xQxM0kD40jPW6Pgna7wrLivIVhYIpLl2Ih4Hg8qc0ppvRXIwLwS3B5leWjbCxvEFH3EGRlrx8UmQsfZ/ErztvA6zvJ3yKN4JcutgFlM2iO9aJUvyiNI+mICBWYdORkjFBo/IuzARIZtDyvMEqQDjuCkCe0DGl4R6YAAVkxPyOzNfKWbpxz4m2wK0+BBa8CGMEMD60iHzMQwMLZ0IotopORjHbbr0iJnKjeqrYtym+Oc9AUg8jiHYdQ30Z8w2uym8YgasMDFj5vddZhB9FZRG/ICeRmzsJRi43tw3mzVECJSOjyBmRZbqfiADc/ZdjB6hp8CwqcamdjM+UOyDEc4j33GLcSsM1/o81dzPS8pIXsw4MyJPfscj3eiD11CB8WsKbqXwMU5YqPT3lN9UKGh7xOFfEN6GDAzevs7nGQDpxXz9MTDdxTE2zfSFIcd/ET7lZpC1fEeqMEwh9DOifIxUumteBT8iw82tLKMKo5UvwLw8p0jRJ+utPlauMJg4ATHB9HwMc1rkPk5vivUIOVfSTg0uDob5PG9N0yccHJ/MEfjgvgKrE5BgK6YEm0p14HkJ85K9l9IZ4e5mJZ+Ceq82Yd08c3C0YJzRZY6Y2RyQAoMicc7uJp7wYigWxkgAvAowe2Z2N4DWO32s7O5g+vUXwDA7J+B+CDzf9z1zA7i9EJU9IJu/wZ7CR370RDoBBomXQYPkZniX3mV+OXa8F4VVxIEdTwTy28QMDB9NJ0AEns2mLQhZXkNVcniicHfj6dyGQH7XToDxTiRN+QW3A4U9HyNKmBEwF5iOL+bafA2GDREEP4FBSL3kkx1VZTY05rZybVIqvcMfw8ccPrQWCPBLbN6KvWWVF2E+hmW+yEbJI5YsNtLzS7FeXcH4g7IwhoKG29qTxtJSkh1amFfZk3VFVMEsjgnPKZH5ULrMZDPZEGT8HnjBfxBAueP+0D9O4GO4iam++Oc9aPzkzmgtHNWcsn4rMBUFE3dSvdVK/RQjZK5AfspXtTBar8gvwjvUxo84kvby1yoqpKUftddh+X2WWb0v2d/sbZtcuvRq8/uQr877/f4eyU33si0/Y4mMU3v2xU2VXMt8Ncv32kRXTzXzwH9RwgoO+U9IVvzNvVnVrf8O61XdFpfVq0tyqFc3Obt5mbI1rIGXt5c5/u3ygsD7OzvVfzeflZWVlZWVlZWVlZWVlZWVlZWVlZWVlZWVlZWVlZWV1X+7/gUMkiKGglBPbgAAAABJRU5ErkJggg=="/>
          <p:cNvSpPr>
            <a:spLocks noChangeAspect="1" noChangeArrowheads="1"/>
          </p:cNvSpPr>
          <p:nvPr/>
        </p:nvSpPr>
        <p:spPr bwMode="auto">
          <a:xfrm>
            <a:off x="155575" y="-617538"/>
            <a:ext cx="333375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2973" y="2894907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Immagine 26" descr="Foto Balestra Andrea.jp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92234" y="812932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86450" y="2894907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10388" y="812932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9984" y="812932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3"/>
          <p:cNvPicPr>
            <a:picLocks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757522" y="2894907"/>
            <a:ext cx="1402303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0836" y="812932"/>
            <a:ext cx="1440000" cy="14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CasellaDiTesto 1"/>
          <p:cNvSpPr txBox="1"/>
          <p:nvPr/>
        </p:nvSpPr>
        <p:spPr>
          <a:xfrm>
            <a:off x="313288" y="2371687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200" b="1"/>
            </a:lvl1pPr>
          </a:lstStyle>
          <a:p>
            <a:r>
              <a:rPr lang="it-IT" dirty="0"/>
              <a:t>Balestra Andrea</a:t>
            </a:r>
          </a:p>
          <a:p>
            <a:r>
              <a:rPr lang="it-IT" b="0" dirty="0" err="1"/>
              <a:t>CNHi</a:t>
            </a:r>
            <a:r>
              <a:rPr lang="it-IT" b="0" dirty="0"/>
              <a:t> –</a:t>
            </a:r>
            <a:r>
              <a:rPr lang="en-US" b="0" dirty="0"/>
              <a:t> </a:t>
            </a:r>
            <a:r>
              <a:rPr lang="it-IT" b="0" dirty="0"/>
              <a:t>ICT 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2551891" y="2417861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200" b="1"/>
            </a:lvl1pPr>
          </a:lstStyle>
          <a:p>
            <a:r>
              <a:rPr lang="it-IT" dirty="0" err="1"/>
              <a:t>Mouhssine</a:t>
            </a:r>
            <a:r>
              <a:rPr lang="it-IT" dirty="0"/>
              <a:t> Omar</a:t>
            </a:r>
          </a:p>
          <a:p>
            <a:r>
              <a:rPr lang="it-IT" b="0" dirty="0"/>
              <a:t>UBIS – ICT  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334028" y="4470196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err="1"/>
              <a:t>Piumatti</a:t>
            </a:r>
            <a:r>
              <a:rPr lang="it-IT" sz="1200" b="1" dirty="0"/>
              <a:t> Davide</a:t>
            </a:r>
          </a:p>
          <a:p>
            <a:pPr algn="ctr"/>
            <a:r>
              <a:rPr lang="it-IT" sz="1200" dirty="0"/>
              <a:t>R&amp;D - </a:t>
            </a:r>
            <a:r>
              <a:rPr lang="it-IT" sz="1200" dirty="0" err="1"/>
              <a:t>PoliTO</a:t>
            </a:r>
            <a:r>
              <a:rPr lang="it-IT" sz="1200" dirty="0"/>
              <a:t> </a:t>
            </a:r>
            <a:endParaRPr lang="en-US" sz="12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21039" y="2417861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200" b="1"/>
            </a:lvl1pPr>
          </a:lstStyle>
          <a:p>
            <a:r>
              <a:rPr lang="it-IT" dirty="0"/>
              <a:t>Mussinatto Alberto</a:t>
            </a:r>
          </a:p>
          <a:p>
            <a:r>
              <a:rPr lang="it-IT" b="0" dirty="0"/>
              <a:t>HR - FCA</a:t>
            </a:r>
            <a:endParaRPr lang="en-US" b="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731442" y="2422325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200" b="1"/>
            </a:lvl1pPr>
          </a:lstStyle>
          <a:p>
            <a:r>
              <a:rPr lang="it-IT" dirty="0"/>
              <a:t>Ciccone Enrico</a:t>
            </a:r>
          </a:p>
          <a:p>
            <a:r>
              <a:rPr lang="it-IT" b="0" dirty="0"/>
              <a:t>Marketing - Reda </a:t>
            </a:r>
            <a:endParaRPr lang="en-US" b="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3559729" y="4470196"/>
            <a:ext cx="1797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err="1"/>
              <a:t>Jarre</a:t>
            </a:r>
            <a:r>
              <a:rPr lang="it-IT" sz="1200" b="1" dirty="0"/>
              <a:t> Matteo</a:t>
            </a:r>
          </a:p>
          <a:p>
            <a:pPr algn="ctr"/>
            <a:r>
              <a:rPr lang="it-IT" sz="1200" dirty="0" err="1"/>
              <a:t>PhD</a:t>
            </a:r>
            <a:r>
              <a:rPr lang="it-IT" sz="1200" dirty="0"/>
              <a:t> - Energy</a:t>
            </a:r>
            <a:endParaRPr lang="en-US" sz="12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5707505" y="4470196"/>
            <a:ext cx="202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err="1"/>
              <a:t>Solly</a:t>
            </a:r>
            <a:r>
              <a:rPr lang="it-IT" sz="1200" b="1" dirty="0"/>
              <a:t> </a:t>
            </a:r>
            <a:r>
              <a:rPr lang="it-IT" sz="1200" b="1" dirty="0" err="1"/>
              <a:t>Alys</a:t>
            </a:r>
            <a:endParaRPr lang="it-IT" sz="1200" b="1" dirty="0"/>
          </a:p>
          <a:p>
            <a:pPr algn="ctr"/>
            <a:r>
              <a:rPr lang="it-IT" sz="1200" dirty="0" err="1"/>
              <a:t>PhD</a:t>
            </a:r>
            <a:r>
              <a:rPr lang="it-IT" sz="1200" dirty="0"/>
              <a:t> - Urban </a:t>
            </a:r>
            <a:r>
              <a:rPr lang="it-IT" sz="1200" dirty="0" err="1"/>
              <a:t>development</a:t>
            </a:r>
            <a:r>
              <a:rPr lang="it-IT" sz="1200" dirty="0"/>
              <a:t>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4431372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-78249" y="-1528385"/>
            <a:ext cx="9327794" cy="6909867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701885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1347037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6" name="AutoShape 24" descr="Risultati immagini per growing plant wallpaper"/>
          <p:cNvSpPr>
            <a:spLocks noChangeAspect="1" noChangeArrowheads="1"/>
          </p:cNvSpPr>
          <p:nvPr/>
        </p:nvSpPr>
        <p:spPr bwMode="auto">
          <a:xfrm>
            <a:off x="1259681" y="2813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1438729" y="2009276"/>
            <a:ext cx="6266542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Back up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3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320191" y="179398"/>
            <a:ext cx="1895698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Mega Trends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5" action="ppaction://hlinksldjump"/>
          </p:cNvPr>
          <p:cNvSpPr txBox="1">
            <a:spLocks/>
          </p:cNvSpPr>
          <p:nvPr/>
        </p:nvSpPr>
        <p:spPr>
          <a:xfrm>
            <a:off x="2695022" y="179398"/>
            <a:ext cx="1895698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Agri Process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5" name="Shape 45">
            <a:hlinkClick r:id="rId6" action="ppaction://hlinksldjump"/>
          </p:cNvPr>
          <p:cNvSpPr txBox="1">
            <a:spLocks/>
          </p:cNvSpPr>
          <p:nvPr/>
        </p:nvSpPr>
        <p:spPr>
          <a:xfrm>
            <a:off x="4969028" y="179398"/>
            <a:ext cx="1895698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Competitor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6" name="Shape 45">
            <a:hlinkClick r:id="rId7" action="ppaction://hlinksldjump"/>
          </p:cNvPr>
          <p:cNvSpPr txBox="1">
            <a:spLocks/>
          </p:cNvSpPr>
          <p:nvPr/>
        </p:nvSpPr>
        <p:spPr>
          <a:xfrm>
            <a:off x="7070781" y="179398"/>
            <a:ext cx="1895698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Roadmap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7" name="Shape 45">
            <a:hlinkClick r:id="rId8" action="ppaction://hlinksldjump"/>
          </p:cNvPr>
          <p:cNvSpPr txBox="1">
            <a:spLocks/>
          </p:cNvSpPr>
          <p:nvPr/>
        </p:nvSpPr>
        <p:spPr>
          <a:xfrm>
            <a:off x="241656" y="1732134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Segmentation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8" name="Shape 45">
            <a:hlinkClick r:id="rId9" action="ppaction://hlinksldjump"/>
          </p:cNvPr>
          <p:cNvSpPr txBox="1">
            <a:spLocks/>
          </p:cNvSpPr>
          <p:nvPr/>
        </p:nvSpPr>
        <p:spPr>
          <a:xfrm>
            <a:off x="6913710" y="1718218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Business Model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9" name="Shape 45">
            <a:hlinkClick r:id="rId10" action="ppaction://hlinksldjump"/>
          </p:cNvPr>
          <p:cNvSpPr txBox="1">
            <a:spLocks/>
          </p:cNvSpPr>
          <p:nvPr/>
        </p:nvSpPr>
        <p:spPr>
          <a:xfrm>
            <a:off x="6913710" y="3133871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Business </a:t>
            </a:r>
          </a:p>
          <a:p>
            <a:pPr algn="ctr"/>
            <a:r>
              <a:rPr lang="it-IT" sz="2000" dirty="0">
                <a:solidFill>
                  <a:schemeClr val="bg1"/>
                </a:solidFill>
              </a:rPr>
              <a:t>Plan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20" name="Shape 45">
            <a:hlinkClick r:id="rId11" action="ppaction://hlinksldjump"/>
          </p:cNvPr>
          <p:cNvSpPr txBox="1">
            <a:spLocks/>
          </p:cNvSpPr>
          <p:nvPr/>
        </p:nvSpPr>
        <p:spPr>
          <a:xfrm>
            <a:off x="241656" y="3133871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Innovation Elements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21" name="Shape 45">
            <a:hlinkClick r:id="rId12" action="ppaction://hlinksldjump"/>
          </p:cNvPr>
          <p:cNvSpPr txBox="1">
            <a:spLocks/>
          </p:cNvSpPr>
          <p:nvPr/>
        </p:nvSpPr>
        <p:spPr>
          <a:xfrm>
            <a:off x="241656" y="4375815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Platform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22" name="Shape 45">
            <a:hlinkClick r:id="rId13" action="ppaction://hlinksldjump"/>
          </p:cNvPr>
          <p:cNvSpPr txBox="1">
            <a:spLocks/>
          </p:cNvSpPr>
          <p:nvPr/>
        </p:nvSpPr>
        <p:spPr>
          <a:xfrm>
            <a:off x="6913710" y="4375815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Vision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23" name="Shape 45">
            <a:hlinkClick r:id="rId14" action="ppaction://hlinksldjump"/>
          </p:cNvPr>
          <p:cNvSpPr txBox="1">
            <a:spLocks/>
          </p:cNvSpPr>
          <p:nvPr/>
        </p:nvSpPr>
        <p:spPr>
          <a:xfrm>
            <a:off x="3642871" y="4375815"/>
            <a:ext cx="2052769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Business Case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9555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it-IT" sz="8000" dirty="0">
                <a:solidFill>
                  <a:srgbClr val="FFFFFF"/>
                </a:solidFill>
              </a:rPr>
              <a:t>Mega Trends</a:t>
            </a:r>
            <a:endParaRPr lang="en" sz="8000" dirty="0">
              <a:solidFill>
                <a:srgbClr val="FFFFFF"/>
              </a:solidFill>
            </a:endParaRPr>
          </a:p>
        </p:txBody>
      </p:sp>
      <p:sp>
        <p:nvSpPr>
          <p:cNvPr id="15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22136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20880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14</a:t>
            </a:fld>
            <a:endParaRPr lang="it"/>
          </a:p>
        </p:txBody>
      </p:sp>
      <p:pic>
        <p:nvPicPr>
          <p:cNvPr id="6148" name="Picture 4" descr="D:\users\f81001b\Desktop\SAFM\Documenti\Demetra\全球人口與人均耕地趨勢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98" y="452978"/>
            <a:ext cx="3492470" cy="244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CasellaDiTesto 31"/>
          <p:cNvSpPr txBox="1"/>
          <p:nvPr/>
        </p:nvSpPr>
        <p:spPr>
          <a:xfrm>
            <a:off x="38351" y="451072"/>
            <a:ext cx="529684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Global </a:t>
            </a:r>
            <a:r>
              <a:rPr lang="it-IT" sz="3000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population</a:t>
            </a:r>
            <a:r>
              <a:rPr lang="it-IT" sz="3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in 2050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Arable</a:t>
            </a:r>
            <a:r>
              <a:rPr lang="it-IT" sz="3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Land for </a:t>
            </a:r>
            <a:r>
              <a:rPr lang="it-IT" sz="3000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farming</a:t>
            </a:r>
            <a:endParaRPr lang="it-IT" sz="3000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8364" y="2224585"/>
            <a:ext cx="3771859" cy="2727843"/>
            <a:chOff x="4932040" y="555526"/>
            <a:chExt cx="3466672" cy="2480210"/>
          </a:xfrm>
        </p:grpSpPr>
        <p:pic>
          <p:nvPicPr>
            <p:cNvPr id="6147" name="Picture 3" descr="D:\users\f81001b\Desktop\SAFM\Documenti\Demetra\thCLPS222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0" y="1811600"/>
              <a:ext cx="1630467" cy="1141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9" name="Picture 5" descr="D:\users\f81001b\Desktop\SAFM\Documenti\Demetra\thI21X0T7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0" y="609066"/>
              <a:ext cx="1630467" cy="1182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D:\users\f81001b\Desktop\SAFM\Documenti\Demetra\water-scarcity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609066"/>
              <a:ext cx="1630467" cy="1182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1" name="Picture 7" descr="D:\users\f81001b\Desktop\SAFM\Documenti\Demetra\Planet-Earth-Population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9" y="1811600"/>
              <a:ext cx="1636738" cy="1141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4932040" y="555526"/>
              <a:ext cx="3466672" cy="248021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183037" y="3245118"/>
            <a:ext cx="479718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Water </a:t>
            </a: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scarcity</a:t>
            </a: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 &amp; </a:t>
            </a: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desertification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Air and </a:t>
            </a: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soil</a:t>
            </a: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pollution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704907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6" name="AutoShape 24" descr="Risultati immagini per growing plant wallpaper"/>
          <p:cNvSpPr>
            <a:spLocks noChangeAspect="1" noChangeArrowheads="1"/>
          </p:cNvSpPr>
          <p:nvPr/>
        </p:nvSpPr>
        <p:spPr bwMode="auto">
          <a:xfrm>
            <a:off x="1259681" y="2813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1311506" y="1627132"/>
            <a:ext cx="6520988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 err="1">
                <a:solidFill>
                  <a:schemeClr val="bg1"/>
                </a:solidFill>
              </a:rPr>
              <a:t>AgriProcess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3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22136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77493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ttore 1 43"/>
          <p:cNvCxnSpPr/>
          <p:nvPr/>
        </p:nvCxnSpPr>
        <p:spPr>
          <a:xfrm flipV="1">
            <a:off x="6763770" y="2232566"/>
            <a:ext cx="1260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4729" y="123478"/>
            <a:ext cx="3817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95D346"/>
                </a:solidFill>
                <a:latin typeface="Montserrat"/>
                <a:ea typeface="Montserrat"/>
                <a:cs typeface="Montserrat"/>
                <a:sym typeface="Montserrat"/>
              </a:rPr>
              <a:t>AS-IS Scenario</a:t>
            </a:r>
            <a:endParaRPr lang="en-US" sz="3600" b="1" dirty="0">
              <a:solidFill>
                <a:srgbClr val="95D34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6136" y="2355726"/>
            <a:ext cx="1531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latin typeface="Montserrat" panose="020B0604020202020204" charset="0"/>
                <a:ea typeface="+mn-ea"/>
                <a:cs typeface="Arial" pitchFamily="34" charset="0"/>
              </a:rPr>
              <a:t>Fertilized</a:t>
            </a:r>
            <a:r>
              <a:rPr lang="it-IT" sz="1600" b="1" dirty="0">
                <a:latin typeface="Montserrat" panose="020B0604020202020204" charset="0"/>
                <a:ea typeface="+mn-ea"/>
                <a:cs typeface="Arial" pitchFamily="34" charset="0"/>
              </a:rPr>
              <a:t> Solution</a:t>
            </a:r>
            <a:endParaRPr lang="en-US" sz="1600" b="1" dirty="0">
              <a:latin typeface="Montserrat" panose="020B0604020202020204" charset="0"/>
              <a:ea typeface="+mn-ea"/>
              <a:cs typeface="Arial" pitchFamily="34" charset="0"/>
            </a:endParaRPr>
          </a:p>
        </p:txBody>
      </p:sp>
      <p:cxnSp>
        <p:nvCxnSpPr>
          <p:cNvPr id="20" name="Elbow Connector 19"/>
          <p:cNvCxnSpPr/>
          <p:nvPr/>
        </p:nvCxnSpPr>
        <p:spPr>
          <a:xfrm rot="10800000" flipV="1">
            <a:off x="5786214" y="2291364"/>
            <a:ext cx="2310876" cy="1938029"/>
          </a:xfrm>
          <a:prstGeom prst="bentConnector3">
            <a:avLst>
              <a:gd name="adj1" fmla="val 142639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5" idx="0"/>
            <a:endCxn id="8" idx="3"/>
          </p:cNvCxnSpPr>
          <p:nvPr/>
        </p:nvCxnSpPr>
        <p:spPr>
          <a:xfrm rot="16200000" flipH="1">
            <a:off x="6371414" y="-24022"/>
            <a:ext cx="1437451" cy="3166027"/>
          </a:xfrm>
          <a:prstGeom prst="bentConnector4">
            <a:avLst>
              <a:gd name="adj1" fmla="val -15903"/>
              <a:gd name="adj2" fmla="val 107220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660232" y="483518"/>
            <a:ext cx="485775" cy="485775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4355976" y="1707654"/>
            <a:ext cx="828092" cy="588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71599" y="843558"/>
            <a:ext cx="2399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Farmer Activities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03309" y="1306687"/>
            <a:ext cx="375835" cy="2616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71600" y="1248310"/>
            <a:ext cx="1512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Hardware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355976" y="1865575"/>
            <a:ext cx="828092" cy="588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90" y="1989685"/>
            <a:ext cx="576064" cy="57606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990716" y="2585964"/>
            <a:ext cx="795416" cy="338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Mixer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cxnSp>
        <p:nvCxnSpPr>
          <p:cNvPr id="138" name="Elbow Connector 137"/>
          <p:cNvCxnSpPr/>
          <p:nvPr/>
        </p:nvCxnSpPr>
        <p:spPr>
          <a:xfrm rot="16200000" flipH="1">
            <a:off x="4318579" y="3082140"/>
            <a:ext cx="1655301" cy="1093867"/>
          </a:xfrm>
          <a:prstGeom prst="bentConnector3">
            <a:avLst>
              <a:gd name="adj1" fmla="val 100034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361" y="840266"/>
            <a:ext cx="783531" cy="78353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076056" y="1635646"/>
            <a:ext cx="86409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 err="1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Well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3968" y="411510"/>
            <a:ext cx="86982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 err="1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Pump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7494"/>
            <a:ext cx="617984" cy="617984"/>
          </a:xfrm>
          <a:prstGeom prst="rect">
            <a:avLst/>
          </a:prstGeom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312" y="1419622"/>
            <a:ext cx="667397" cy="4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4" name="Straight Arrow Connector 83"/>
          <p:cNvCxnSpPr/>
          <p:nvPr/>
        </p:nvCxnSpPr>
        <p:spPr>
          <a:xfrm>
            <a:off x="416720" y="1806958"/>
            <a:ext cx="375080" cy="0"/>
          </a:xfrm>
          <a:prstGeom prst="straightConnector1">
            <a:avLst/>
          </a:prstGeom>
          <a:ln w="57150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971600" y="1602353"/>
            <a:ext cx="1223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Water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416720" y="2130124"/>
            <a:ext cx="37508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971600" y="1964622"/>
            <a:ext cx="2822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Fertilized Solution</a:t>
            </a:r>
          </a:p>
        </p:txBody>
      </p:sp>
      <p:cxnSp>
        <p:nvCxnSpPr>
          <p:cNvPr id="37" name="Connettore 1 36"/>
          <p:cNvCxnSpPr/>
          <p:nvPr/>
        </p:nvCxnSpPr>
        <p:spPr>
          <a:xfrm flipV="1">
            <a:off x="4591924" y="2232507"/>
            <a:ext cx="17717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>
            <a:off x="4599296" y="2221590"/>
            <a:ext cx="0" cy="7200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Shape 216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6720" y="843558"/>
            <a:ext cx="376986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216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56632" y="726405"/>
            <a:ext cx="629014" cy="600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Admin\Desktop\notapproved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7544" y="2283718"/>
            <a:ext cx="3600400" cy="269682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2160" y="3094094"/>
            <a:ext cx="2808312" cy="186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Shape 216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76758" y="1286816"/>
            <a:ext cx="629014" cy="600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742" y="1894083"/>
            <a:ext cx="4857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2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Box 158"/>
          <p:cNvSpPr txBox="1"/>
          <p:nvPr/>
        </p:nvSpPr>
        <p:spPr>
          <a:xfrm>
            <a:off x="3613288" y="4506674"/>
            <a:ext cx="1486504" cy="338554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dirty="0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Feedback</a:t>
            </a:r>
            <a:endParaRPr lang="en-US" sz="1600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57424" y="2098472"/>
            <a:ext cx="1608320" cy="338554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dirty="0" err="1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Instructions</a:t>
            </a:r>
            <a:endParaRPr lang="en-US" sz="1600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168" y="2787774"/>
            <a:ext cx="2808312" cy="186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79512" y="-54504"/>
            <a:ext cx="29923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3600" b="1" dirty="0">
                <a:solidFill>
                  <a:srgbClr val="95D346"/>
                </a:solidFill>
                <a:latin typeface="Montserrat"/>
                <a:ea typeface="Montserrat"/>
                <a:cs typeface="Montserrat"/>
              </a:rPr>
              <a:t>TO-BE Scenario</a:t>
            </a:r>
            <a:endParaRPr lang="en-US" sz="3600" b="1" dirty="0">
              <a:solidFill>
                <a:srgbClr val="95D346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80625" y="1563638"/>
            <a:ext cx="982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Montserrat" panose="020B0604020202020204" charset="0"/>
                <a:ea typeface="+mn-ea"/>
                <a:cs typeface="Arial" pitchFamily="34" charset="0"/>
              </a:rPr>
              <a:t>Water</a:t>
            </a:r>
            <a:endParaRPr lang="en-US" sz="2000" b="1" dirty="0">
              <a:latin typeface="Montserrat" panose="020B0604020202020204" charset="0"/>
              <a:ea typeface="+mn-ea"/>
              <a:cs typeface="Arial" pitchFamily="34" charset="0"/>
            </a:endParaRPr>
          </a:p>
        </p:txBody>
      </p:sp>
      <p:cxnSp>
        <p:nvCxnSpPr>
          <p:cNvPr id="20" name="Elbow Connector 19"/>
          <p:cNvCxnSpPr/>
          <p:nvPr/>
        </p:nvCxnSpPr>
        <p:spPr>
          <a:xfrm rot="10800000" flipV="1">
            <a:off x="5786214" y="2001873"/>
            <a:ext cx="2310876" cy="1938029"/>
          </a:xfrm>
          <a:prstGeom prst="bentConnector3">
            <a:avLst>
              <a:gd name="adj1" fmla="val 144806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5" idx="0"/>
            <a:endCxn id="8" idx="3"/>
          </p:cNvCxnSpPr>
          <p:nvPr/>
        </p:nvCxnSpPr>
        <p:spPr>
          <a:xfrm rot="16200000" flipH="1">
            <a:off x="6515430" y="-168038"/>
            <a:ext cx="1149419" cy="3166027"/>
          </a:xfrm>
          <a:prstGeom prst="bentConnector4">
            <a:avLst>
              <a:gd name="adj1" fmla="val -52645"/>
              <a:gd name="adj2" fmla="val 110278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670239" y="112720"/>
            <a:ext cx="485775" cy="485775"/>
          </a:xfrm>
          <a:prstGeom prst="rect">
            <a:avLst/>
          </a:prstGeom>
        </p:spPr>
      </p:pic>
      <p:pic>
        <p:nvPicPr>
          <p:cNvPr id="34" name="Shape 130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2060176" y="2787774"/>
            <a:ext cx="952200" cy="7423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3" name="Gruppo 82"/>
          <p:cNvGrpSpPr/>
          <p:nvPr/>
        </p:nvGrpSpPr>
        <p:grpSpPr>
          <a:xfrm>
            <a:off x="7092280" y="4011910"/>
            <a:ext cx="579908" cy="621234"/>
            <a:chOff x="6948264" y="3435846"/>
            <a:chExt cx="579908" cy="621234"/>
          </a:xfrm>
        </p:grpSpPr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3579862"/>
              <a:ext cx="291876" cy="4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3435846"/>
              <a:ext cx="308483" cy="43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8" name="Elbow Connector 37"/>
          <p:cNvCxnSpPr>
            <a:endCxn id="34" idx="2"/>
          </p:cNvCxnSpPr>
          <p:nvPr/>
        </p:nvCxnSpPr>
        <p:spPr>
          <a:xfrm rot="10800000">
            <a:off x="2536276" y="3530078"/>
            <a:ext cx="3772372" cy="985888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4" idx="0"/>
            <a:endCxn id="41" idx="1"/>
          </p:cNvCxnSpPr>
          <p:nvPr/>
        </p:nvCxnSpPr>
        <p:spPr>
          <a:xfrm rot="5400000" flipH="1" flipV="1">
            <a:off x="3093074" y="1548834"/>
            <a:ext cx="682143" cy="1795739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355976" y="1707654"/>
            <a:ext cx="828092" cy="588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77411" y="4726385"/>
            <a:ext cx="1304769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 err="1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Sensors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1326148" y="3166871"/>
            <a:ext cx="590013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2"/>
          <p:cNvGrpSpPr/>
          <p:nvPr/>
        </p:nvGrpSpPr>
        <p:grpSpPr>
          <a:xfrm>
            <a:off x="545999" y="2859782"/>
            <a:ext cx="639514" cy="639514"/>
            <a:chOff x="179218" y="1332305"/>
            <a:chExt cx="639514" cy="63951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218" y="1332305"/>
              <a:ext cx="639514" cy="6395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569" y="1444107"/>
              <a:ext cx="264812" cy="264812"/>
            </a:xfrm>
            <a:prstGeom prst="rect">
              <a:avLst/>
            </a:prstGeom>
          </p:spPr>
        </p:pic>
      </p:grpSp>
      <p:sp>
        <p:nvSpPr>
          <p:cNvPr id="69" name="Rectangle 68"/>
          <p:cNvSpPr/>
          <p:nvPr/>
        </p:nvSpPr>
        <p:spPr>
          <a:xfrm>
            <a:off x="4355976" y="1865575"/>
            <a:ext cx="828092" cy="588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90" y="1701653"/>
            <a:ext cx="576064" cy="576064"/>
          </a:xfrm>
          <a:prstGeom prst="rect">
            <a:avLst/>
          </a:prstGeom>
        </p:spPr>
      </p:pic>
      <p:grpSp>
        <p:nvGrpSpPr>
          <p:cNvPr id="11" name="Group 1039"/>
          <p:cNvGrpSpPr/>
          <p:nvPr/>
        </p:nvGrpSpPr>
        <p:grpSpPr>
          <a:xfrm>
            <a:off x="7956376" y="1017425"/>
            <a:ext cx="857492" cy="391724"/>
            <a:chOff x="2472035" y="1167256"/>
            <a:chExt cx="857492" cy="391724"/>
          </a:xfrm>
        </p:grpSpPr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7617" y="1201978"/>
              <a:ext cx="318486" cy="318486"/>
            </a:xfrm>
            <a:prstGeom prst="rect">
              <a:avLst/>
            </a:prstGeom>
          </p:spPr>
        </p:pic>
        <p:pic>
          <p:nvPicPr>
            <p:cNvPr id="1039" name="Picture 1038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35" y="1201978"/>
              <a:ext cx="318486" cy="318486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3880" y="1201978"/>
              <a:ext cx="318486" cy="318486"/>
            </a:xfrm>
            <a:prstGeom prst="rect">
              <a:avLst/>
            </a:prstGeom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6858" y="1201978"/>
              <a:ext cx="318486" cy="318486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2474460" y="1167256"/>
              <a:ext cx="855067" cy="391724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US" sz="11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048" name="Straight Arrow Connector 1047"/>
          <p:cNvCxnSpPr/>
          <p:nvPr/>
        </p:nvCxnSpPr>
        <p:spPr>
          <a:xfrm>
            <a:off x="8385122" y="1435622"/>
            <a:ext cx="0" cy="2554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rot="16200000" flipH="1">
            <a:off x="4342538" y="2730089"/>
            <a:ext cx="1655301" cy="1052357"/>
          </a:xfrm>
          <a:prstGeom prst="bentConnector3">
            <a:avLst>
              <a:gd name="adj1" fmla="val 100042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H="1" flipV="1">
            <a:off x="929232" y="1961111"/>
            <a:ext cx="1095194" cy="85019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1062681" y="1873456"/>
            <a:ext cx="1097175" cy="86583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5"/>
          <p:cNvGrpSpPr/>
          <p:nvPr/>
        </p:nvGrpSpPr>
        <p:grpSpPr>
          <a:xfrm>
            <a:off x="284910" y="1166905"/>
            <a:ext cx="1436410" cy="1038994"/>
            <a:chOff x="545694" y="690829"/>
            <a:chExt cx="1436410" cy="1038994"/>
          </a:xfrm>
        </p:grpSpPr>
        <p:pic>
          <p:nvPicPr>
            <p:cNvPr id="121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94" y="690829"/>
              <a:ext cx="381606" cy="1038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TextBox 156"/>
            <p:cNvSpPr txBox="1"/>
            <p:nvPr/>
          </p:nvSpPr>
          <p:spPr>
            <a:xfrm>
              <a:off x="947926" y="872122"/>
              <a:ext cx="1034178" cy="33855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000000"/>
                  </a:solidFill>
                  <a:latin typeface="Montserrat" panose="020B0604020202020204" charset="0"/>
                  <a:cs typeface="Arial" pitchFamily="34" charset="0"/>
                </a:rPr>
                <a:t>Master</a:t>
              </a:r>
              <a:endParaRPr lang="en-US" sz="1600" b="1" dirty="0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3068288" y="2921337"/>
            <a:ext cx="1219980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Data Analysis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pic>
        <p:nvPicPr>
          <p:cNvPr id="160" name="Picture 1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742" y="1646995"/>
            <a:ext cx="485775" cy="485775"/>
          </a:xfrm>
          <a:prstGeom prst="rect">
            <a:avLst/>
          </a:prstGeom>
        </p:spPr>
      </p:pic>
      <p:cxnSp>
        <p:nvCxnSpPr>
          <p:cNvPr id="64" name="Elbow Connector 63"/>
          <p:cNvCxnSpPr/>
          <p:nvPr/>
        </p:nvCxnSpPr>
        <p:spPr>
          <a:xfrm rot="16200000" flipH="1" flipV="1">
            <a:off x="4323350" y="845596"/>
            <a:ext cx="1161812" cy="1151151"/>
          </a:xfrm>
          <a:prstGeom prst="bentConnector4">
            <a:avLst>
              <a:gd name="adj1" fmla="val -51158"/>
              <a:gd name="adj2" fmla="val 256060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24786" y="483518"/>
            <a:ext cx="485775" cy="485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361" y="840266"/>
            <a:ext cx="783531" cy="7835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756" y="11308"/>
            <a:ext cx="617984" cy="617984"/>
          </a:xfrm>
          <a:prstGeom prst="rect">
            <a:avLst/>
          </a:prstGeom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015" y="1808160"/>
            <a:ext cx="816049" cy="59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101"/>
          <p:cNvSpPr txBox="1"/>
          <p:nvPr/>
        </p:nvSpPr>
        <p:spPr>
          <a:xfrm>
            <a:off x="4283968" y="1193145"/>
            <a:ext cx="874870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1600" b="1" dirty="0">
                <a:solidFill>
                  <a:srgbClr val="000000"/>
                </a:solidFill>
                <a:latin typeface="Montserrat" panose="020B0604020202020204" charset="0"/>
                <a:cs typeface="Arial" pitchFamily="34" charset="0"/>
              </a:rPr>
              <a:t>Mix Valve</a:t>
            </a:r>
            <a:endParaRPr lang="en-US" sz="1600" b="1" dirty="0">
              <a:solidFill>
                <a:srgbClr val="000000"/>
              </a:solidFill>
              <a:latin typeface="Montserrat" panose="020B060402020202020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3568" y="379588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Farmer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79512" y="4299942"/>
            <a:ext cx="375835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3568" y="4543262"/>
            <a:ext cx="1145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Data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179512" y="4759286"/>
            <a:ext cx="37508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Shape 216"/>
          <p:cNvPicPr preferRelativeResize="0">
            <a:picLocks noChangeAspect="1"/>
          </p:cNvPicPr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79512" y="3723878"/>
            <a:ext cx="376986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TextBox 62"/>
          <p:cNvSpPr txBox="1"/>
          <p:nvPr/>
        </p:nvSpPr>
        <p:spPr>
          <a:xfrm>
            <a:off x="683568" y="4155926"/>
            <a:ext cx="1484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Montserrat"/>
                <a:ea typeface="Montserrat"/>
                <a:cs typeface="Montserrat"/>
              </a:rPr>
              <a:t>Hardware</a:t>
            </a:r>
          </a:p>
        </p:txBody>
      </p:sp>
      <p:sp>
        <p:nvSpPr>
          <p:cNvPr id="95" name="TextBox 14"/>
          <p:cNvSpPr txBox="1"/>
          <p:nvPr/>
        </p:nvSpPr>
        <p:spPr>
          <a:xfrm>
            <a:off x="5796136" y="2067694"/>
            <a:ext cx="1531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latin typeface="Montserrat" panose="020B0604020202020204" charset="0"/>
                <a:ea typeface="+mn-ea"/>
                <a:cs typeface="Arial" pitchFamily="34" charset="0"/>
              </a:rPr>
              <a:t>Fertilized</a:t>
            </a:r>
            <a:r>
              <a:rPr lang="it-IT" sz="2000" b="1" dirty="0">
                <a:latin typeface="Montserrat" panose="020B0604020202020204" charset="0"/>
                <a:ea typeface="+mn-ea"/>
                <a:cs typeface="Arial" pitchFamily="34" charset="0"/>
              </a:rPr>
              <a:t> Solution</a:t>
            </a:r>
            <a:endParaRPr lang="en-US" sz="2000" b="1" dirty="0">
              <a:latin typeface="Montserrat" panose="020B060402020202020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07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49" grpId="0" animBg="1"/>
      <p:bldP spid="47" grpId="0" animBg="1"/>
      <p:bldP spid="1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Competitor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22136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81357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>
          <a:xfrm flipH="1">
            <a:off x="4588338" y="341528"/>
            <a:ext cx="27296" cy="4558018"/>
          </a:xfrm>
          <a:prstGeom prst="line">
            <a:avLst/>
          </a:prstGeom>
          <a:ln>
            <a:solidFill>
              <a:srgbClr val="6ECF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hape 156"/>
          <p:cNvSpPr txBox="1">
            <a:spLocks/>
          </p:cNvSpPr>
          <p:nvPr/>
        </p:nvSpPr>
        <p:spPr>
          <a:xfrm>
            <a:off x="25963" y="64040"/>
            <a:ext cx="2198608" cy="5549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2400" dirty="0">
                <a:solidFill>
                  <a:srgbClr val="000000"/>
                </a:solidFill>
              </a:rPr>
              <a:t>Components</a:t>
            </a:r>
          </a:p>
        </p:txBody>
      </p:sp>
      <p:sp>
        <p:nvSpPr>
          <p:cNvPr id="30" name="Shape 156"/>
          <p:cNvSpPr txBox="1">
            <a:spLocks/>
          </p:cNvSpPr>
          <p:nvPr/>
        </p:nvSpPr>
        <p:spPr>
          <a:xfrm>
            <a:off x="2705913" y="64040"/>
            <a:ext cx="1555710" cy="5549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2400" dirty="0">
                <a:solidFill>
                  <a:srgbClr val="000000"/>
                </a:solidFill>
              </a:rPr>
              <a:t>Platform</a:t>
            </a:r>
            <a:endParaRPr lang="en" sz="2400" dirty="0">
              <a:solidFill>
                <a:srgbClr val="000000"/>
              </a:solidFill>
            </a:endParaRPr>
          </a:p>
        </p:txBody>
      </p:sp>
      <p:sp>
        <p:nvSpPr>
          <p:cNvPr id="34" name="Shape 156"/>
          <p:cNvSpPr txBox="1">
            <a:spLocks/>
          </p:cNvSpPr>
          <p:nvPr/>
        </p:nvSpPr>
        <p:spPr>
          <a:xfrm>
            <a:off x="4898385" y="28414"/>
            <a:ext cx="1469772" cy="6262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400" dirty="0">
                <a:solidFill>
                  <a:srgbClr val="000000"/>
                </a:solidFill>
              </a:rPr>
              <a:t>Data </a:t>
            </a:r>
          </a:p>
          <a:p>
            <a:pPr algn="ctr"/>
            <a:r>
              <a:rPr lang="it-IT" sz="2400" dirty="0">
                <a:solidFill>
                  <a:srgbClr val="000000"/>
                </a:solidFill>
              </a:rPr>
              <a:t>Analysis</a:t>
            </a:r>
            <a:endParaRPr lang="en" sz="24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7" y="986956"/>
            <a:ext cx="1440000" cy="2487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84" y="702998"/>
            <a:ext cx="1451038" cy="721922"/>
          </a:xfrm>
          <a:prstGeom prst="rect">
            <a:avLst/>
          </a:prstGeom>
        </p:spPr>
      </p:pic>
      <p:sp>
        <p:nvSpPr>
          <p:cNvPr id="17" name="Shape 156"/>
          <p:cNvSpPr txBox="1">
            <a:spLocks/>
          </p:cNvSpPr>
          <p:nvPr/>
        </p:nvSpPr>
        <p:spPr>
          <a:xfrm>
            <a:off x="6992138" y="28414"/>
            <a:ext cx="2041057" cy="6262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2400" dirty="0">
                <a:solidFill>
                  <a:srgbClr val="000000"/>
                </a:solidFill>
              </a:rPr>
              <a:t>Distribution</a:t>
            </a:r>
            <a:endParaRPr lang="en" sz="240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34" y="535424"/>
            <a:ext cx="1262604" cy="6638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2753" y="1222332"/>
            <a:ext cx="176932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>
                <a:latin typeface="Montserrat" panose="020B0604020202020204" charset="0"/>
                <a:ea typeface="+mn-ea"/>
              </a:rPr>
              <a:t>(Smart </a:t>
            </a:r>
            <a:r>
              <a:rPr lang="en-US" sz="1200" dirty="0" err="1">
                <a:latin typeface="Montserrat" panose="020B0604020202020204" charset="0"/>
                <a:ea typeface="+mn-ea"/>
              </a:rPr>
              <a:t>Agri</a:t>
            </a:r>
            <a:r>
              <a:rPr lang="en-US" sz="1200" dirty="0">
                <a:latin typeface="Montserrat" panose="020B0604020202020204" charset="0"/>
                <a:ea typeface="+mn-ea"/>
              </a:rPr>
              <a:t> Kit: €5k)</a:t>
            </a:r>
          </a:p>
        </p:txBody>
      </p:sp>
      <p:pic>
        <p:nvPicPr>
          <p:cNvPr id="20" name="Picture 12" descr="http://www.winetsrl.com/wp-content/uploads/2014/05/logo200_66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496" y="1777637"/>
            <a:ext cx="877921" cy="28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>
            <a:off x="2388354" y="2252889"/>
            <a:ext cx="431987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61058" y="341528"/>
            <a:ext cx="27296" cy="4558018"/>
          </a:xfrm>
          <a:prstGeom prst="line">
            <a:avLst/>
          </a:prstGeom>
          <a:ln>
            <a:solidFill>
              <a:srgbClr val="6ECF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6708224" y="427786"/>
            <a:ext cx="27296" cy="4558018"/>
          </a:xfrm>
          <a:prstGeom prst="line">
            <a:avLst/>
          </a:prstGeom>
          <a:ln>
            <a:solidFill>
              <a:srgbClr val="6ECF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4" y="2715005"/>
            <a:ext cx="1440000" cy="23638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TextBox 50"/>
          <p:cNvSpPr txBox="1"/>
          <p:nvPr/>
        </p:nvSpPr>
        <p:spPr>
          <a:xfrm>
            <a:off x="3395764" y="4368133"/>
            <a:ext cx="3219399" cy="4059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6ECF5B"/>
                </a:solidFill>
                <a:latin typeface="Montserrat" panose="020B0604020202020204" charset="0"/>
              </a:rPr>
              <a:t>Demetra Prototype</a:t>
            </a:r>
          </a:p>
        </p:txBody>
      </p:sp>
      <p:pic>
        <p:nvPicPr>
          <p:cNvPr id="37" name="Picture 3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394" y="3449127"/>
            <a:ext cx="1086201" cy="47312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TextBox 56"/>
          <p:cNvSpPr txBox="1"/>
          <p:nvPr/>
        </p:nvSpPr>
        <p:spPr>
          <a:xfrm>
            <a:off x="4817595" y="3454859"/>
            <a:ext cx="17870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" panose="020B0604020202020204" charset="0"/>
                <a:ea typeface="+mn-ea"/>
              </a:rPr>
              <a:t>Foundation: 2014</a:t>
            </a:r>
          </a:p>
          <a:p>
            <a:r>
              <a:rPr lang="en-US" sz="1200" dirty="0" err="1">
                <a:latin typeface="Montserrat" panose="020B0604020202020204" charset="0"/>
                <a:ea typeface="+mn-ea"/>
              </a:rPr>
              <a:t>Avg</a:t>
            </a:r>
            <a:r>
              <a:rPr lang="en-US" sz="1200" dirty="0">
                <a:latin typeface="Montserrat" panose="020B0604020202020204" charset="0"/>
                <a:ea typeface="+mn-ea"/>
              </a:rPr>
              <a:t> Rev: € 300k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940427" y="2602364"/>
            <a:ext cx="17870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" panose="020B0604020202020204" charset="0"/>
              </a:rPr>
              <a:t>Foundation</a:t>
            </a:r>
            <a:r>
              <a:rPr lang="en-US" sz="1200" dirty="0">
                <a:latin typeface="Montserrat" panose="020B0604020202020204" charset="0"/>
                <a:ea typeface="+mn-ea"/>
              </a:rPr>
              <a:t>: 2004</a:t>
            </a:r>
          </a:p>
          <a:p>
            <a:r>
              <a:rPr lang="en-US" sz="1200" dirty="0" err="1">
                <a:latin typeface="Montserrat" panose="020B0604020202020204" charset="0"/>
                <a:ea typeface="+mn-ea"/>
              </a:rPr>
              <a:t>Avg</a:t>
            </a:r>
            <a:r>
              <a:rPr lang="en-US" sz="1200" dirty="0">
                <a:latin typeface="Montserrat" panose="020B0604020202020204" charset="0"/>
                <a:ea typeface="+mn-ea"/>
              </a:rPr>
              <a:t> Rev: € 450k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43866" y="1664910"/>
            <a:ext cx="297528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" panose="020B0604020202020204" charset="0"/>
                <a:ea typeface="+mn-ea"/>
              </a:rPr>
              <a:t>Foundation: 2011</a:t>
            </a:r>
          </a:p>
          <a:p>
            <a:r>
              <a:rPr lang="en-US" sz="1200" dirty="0">
                <a:latin typeface="Montserrat" panose="020B0604020202020204" charset="0"/>
                <a:ea typeface="+mn-ea"/>
              </a:rPr>
              <a:t>2014 Rev: </a:t>
            </a:r>
            <a:r>
              <a:rPr lang="en-US" sz="1200" dirty="0">
                <a:latin typeface="Montserrat" panose="020B0604020202020204" charset="0"/>
              </a:rPr>
              <a:t>€ 300k </a:t>
            </a:r>
            <a:r>
              <a:rPr lang="it-IT" sz="1200" dirty="0">
                <a:latin typeface="Montserrat" panose="020B0604020202020204" charset="0"/>
              </a:rPr>
              <a:t>(+609% from 2012)</a:t>
            </a:r>
            <a:endParaRPr lang="en-US" sz="1200" dirty="0">
              <a:latin typeface="Montserrat" panose="020B060402020202020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10513" y="4451135"/>
            <a:ext cx="158588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" panose="020B0604020202020204" charset="0"/>
                <a:ea typeface="+mn-ea"/>
              </a:rPr>
              <a:t>HW: €1k/hectare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7" y="4466802"/>
            <a:ext cx="1440000" cy="248728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6147206" y="833126"/>
            <a:ext cx="17870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" panose="020B0604020202020204" charset="0"/>
              </a:rPr>
              <a:t>Foundation</a:t>
            </a:r>
            <a:r>
              <a:rPr lang="en-US" sz="1200" dirty="0">
                <a:latin typeface="Montserrat" panose="020B0604020202020204" charset="0"/>
                <a:ea typeface="+mn-ea"/>
              </a:rPr>
              <a:t>: 2011</a:t>
            </a:r>
          </a:p>
          <a:p>
            <a:r>
              <a:rPr lang="en-US" sz="1200" dirty="0" err="1">
                <a:latin typeface="Montserrat" panose="020B0604020202020204" charset="0"/>
                <a:ea typeface="+mn-ea"/>
              </a:rPr>
              <a:t>Avg</a:t>
            </a:r>
            <a:r>
              <a:rPr lang="en-US" sz="1200" dirty="0">
                <a:latin typeface="Montserrat" panose="020B0604020202020204" charset="0"/>
                <a:ea typeface="+mn-ea"/>
              </a:rPr>
              <a:t> Rev: € 300k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rot="5400000" flipV="1">
            <a:off x="2689833" y="4873499"/>
            <a:ext cx="540000" cy="2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2388354" y="3180937"/>
            <a:ext cx="431987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388354" y="4073717"/>
            <a:ext cx="6359861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388354" y="4865286"/>
            <a:ext cx="6359861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87550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D346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296338" y="945024"/>
            <a:ext cx="8788997" cy="102609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3000" b="0" dirty="0" err="1">
                <a:solidFill>
                  <a:schemeClr val="tx1"/>
                </a:solidFill>
              </a:rPr>
              <a:t>this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r>
              <a:rPr lang="it-IT" sz="3000" b="0" dirty="0" err="1">
                <a:solidFill>
                  <a:schemeClr val="tx1"/>
                </a:solidFill>
              </a:rPr>
              <a:t>is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r>
              <a:rPr lang="it-IT" sz="3000" b="0" dirty="0" err="1">
                <a:solidFill>
                  <a:schemeClr val="tx1"/>
                </a:solidFill>
              </a:rPr>
              <a:t>how</a:t>
            </a:r>
            <a:r>
              <a:rPr lang="it-IT" sz="3000" b="0" dirty="0">
                <a:solidFill>
                  <a:schemeClr val="tx1"/>
                </a:solidFill>
              </a:rPr>
              <a:t> future </a:t>
            </a:r>
            <a:r>
              <a:rPr lang="it-IT" sz="3000" b="0" dirty="0" err="1">
                <a:solidFill>
                  <a:schemeClr val="tx1"/>
                </a:solidFill>
              </a:rPr>
              <a:t>is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r>
              <a:rPr lang="it-IT" sz="3000" b="0" dirty="0" err="1">
                <a:solidFill>
                  <a:schemeClr val="tx1"/>
                </a:solidFill>
              </a:rPr>
              <a:t>forecasted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endParaRPr lang="en" sz="3000" b="0" dirty="0">
              <a:solidFill>
                <a:schemeClr val="tx1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296338" y="1971120"/>
            <a:ext cx="2160000" cy="2160000"/>
            <a:chOff x="296338" y="2232730"/>
            <a:chExt cx="2160000" cy="2160000"/>
          </a:xfrm>
        </p:grpSpPr>
        <p:sp>
          <p:nvSpPr>
            <p:cNvPr id="2" name="Ovale 1"/>
            <p:cNvSpPr>
              <a:spLocks noChangeAspect="1"/>
            </p:cNvSpPr>
            <p:nvPr/>
          </p:nvSpPr>
          <p:spPr>
            <a:xfrm>
              <a:off x="296338" y="2232730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296339" y="2876609"/>
              <a:ext cx="2159999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5400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9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6726911" y="1971120"/>
            <a:ext cx="2160000" cy="2160000"/>
            <a:chOff x="6863391" y="2155785"/>
            <a:chExt cx="2160000" cy="2160000"/>
          </a:xfrm>
        </p:grpSpPr>
        <p:sp>
          <p:nvSpPr>
            <p:cNvPr id="16" name="Ovale 15"/>
            <p:cNvSpPr>
              <a:spLocks noChangeAspect="1"/>
            </p:cNvSpPr>
            <p:nvPr/>
          </p:nvSpPr>
          <p:spPr>
            <a:xfrm>
              <a:off x="6863391" y="2155785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7096732" y="2767684"/>
              <a:ext cx="16933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5400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40%</a:t>
              </a:r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3492000" y="1971119"/>
            <a:ext cx="2245725" cy="2160000"/>
            <a:chOff x="3492000" y="2232729"/>
            <a:chExt cx="2245725" cy="2160000"/>
          </a:xfrm>
        </p:grpSpPr>
        <p:sp>
          <p:nvSpPr>
            <p:cNvPr id="20" name="Ovale 19"/>
            <p:cNvSpPr>
              <a:spLocks noChangeAspect="1"/>
            </p:cNvSpPr>
            <p:nvPr/>
          </p:nvSpPr>
          <p:spPr>
            <a:xfrm>
              <a:off x="3492000" y="2232729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3623869" y="2844629"/>
              <a:ext cx="2113856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5400" dirty="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80%</a:t>
              </a:r>
            </a:p>
          </p:txBody>
        </p:sp>
      </p:grpSp>
      <p:sp>
        <p:nvSpPr>
          <p:cNvPr id="5" name="Rettangolo 4"/>
          <p:cNvSpPr/>
          <p:nvPr/>
        </p:nvSpPr>
        <p:spPr>
          <a:xfrm>
            <a:off x="585096" y="4193498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billion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/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people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in 2040 </a:t>
            </a:r>
          </a:p>
        </p:txBody>
      </p:sp>
      <p:sp>
        <p:nvSpPr>
          <p:cNvPr id="6" name="Rettangolo 5"/>
          <p:cNvSpPr/>
          <p:nvPr/>
        </p:nvSpPr>
        <p:spPr>
          <a:xfrm>
            <a:off x="3258356" y="4182209"/>
            <a:ext cx="26272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of water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drawn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from the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ground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used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for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irrigation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" name="Shape 156"/>
          <p:cNvSpPr txBox="1">
            <a:spLocks/>
          </p:cNvSpPr>
          <p:nvPr/>
        </p:nvSpPr>
        <p:spPr>
          <a:xfrm>
            <a:off x="2275919" y="53996"/>
            <a:ext cx="4592161" cy="851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 err="1">
                <a:solidFill>
                  <a:srgbClr val="000000"/>
                </a:solidFill>
              </a:rPr>
              <a:t>Challenges</a:t>
            </a:r>
            <a:endParaRPr lang="en" sz="5000" b="0" dirty="0">
              <a:solidFill>
                <a:srgbClr val="000000"/>
              </a:solidFill>
            </a:endParaRPr>
          </a:p>
        </p:txBody>
      </p:sp>
      <p:sp>
        <p:nvSpPr>
          <p:cNvPr id="31" name="Rettangolo 5"/>
          <p:cNvSpPr/>
          <p:nvPr/>
        </p:nvSpPr>
        <p:spPr>
          <a:xfrm>
            <a:off x="7085399" y="4182209"/>
            <a:ext cx="1443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necessary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	</a:t>
            </a:r>
          </a:p>
          <a:p>
            <a:pPr algn="ctr"/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yield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increase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232128592"/>
      </p:ext>
    </p:extLst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it-IT" sz="3600" dirty="0">
                <a:solidFill>
                  <a:srgbClr val="0E2011"/>
                </a:solidFill>
              </a:rPr>
              <a:t>Competitors</a:t>
            </a:r>
            <a:endParaRPr lang="en" sz="3600" dirty="0">
              <a:solidFill>
                <a:srgbClr val="0E2011"/>
              </a:solidFill>
            </a:endParaRPr>
          </a:p>
        </p:txBody>
      </p:sp>
      <p:grpSp>
        <p:nvGrpSpPr>
          <p:cNvPr id="33" name="Group 239"/>
          <p:cNvGrpSpPr/>
          <p:nvPr/>
        </p:nvGrpSpPr>
        <p:grpSpPr>
          <a:xfrm>
            <a:off x="488620" y="1268413"/>
            <a:ext cx="8217561" cy="3438492"/>
            <a:chOff x="-1" y="0"/>
            <a:chExt cx="8217560" cy="3438491"/>
          </a:xfrm>
        </p:grpSpPr>
        <p:grpSp>
          <p:nvGrpSpPr>
            <p:cNvPr id="34" name="Group 237"/>
            <p:cNvGrpSpPr/>
            <p:nvPr/>
          </p:nvGrpSpPr>
          <p:grpSpPr>
            <a:xfrm>
              <a:off x="-1" y="463505"/>
              <a:ext cx="8217560" cy="2974986"/>
              <a:chOff x="-1" y="1706078"/>
              <a:chExt cx="8217559" cy="2974985"/>
            </a:xfrm>
          </p:grpSpPr>
          <p:grpSp>
            <p:nvGrpSpPr>
              <p:cNvPr id="36" name="Group 217"/>
              <p:cNvGrpSpPr/>
              <p:nvPr/>
            </p:nvGrpSpPr>
            <p:grpSpPr>
              <a:xfrm>
                <a:off x="-1" y="2048615"/>
                <a:ext cx="1811869" cy="2533650"/>
                <a:chOff x="-216967" y="0"/>
                <a:chExt cx="1811868" cy="2533649"/>
              </a:xfrm>
            </p:grpSpPr>
            <p:sp>
              <p:nvSpPr>
                <p:cNvPr id="56" name="Shape 214"/>
                <p:cNvSpPr/>
                <p:nvPr/>
              </p:nvSpPr>
              <p:spPr>
                <a:xfrm>
                  <a:off x="-216967" y="1769389"/>
                  <a:ext cx="1811868" cy="7642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Black"/>
                      <a:ea typeface="Source Sans Pro Black"/>
                      <a:cs typeface="Source Sans Pro Black"/>
                      <a:sym typeface="Source Sans Pro Black"/>
                    </a:defRPr>
                  </a:lvl1pPr>
                </a:lstStyle>
                <a:p>
                  <a:r>
                    <a:t>REVENUE</a:t>
                  </a:r>
                </a:p>
              </p:txBody>
            </p:sp>
            <p:sp>
              <p:nvSpPr>
                <p:cNvPr id="57" name="Shape 215"/>
                <p:cNvSpPr/>
                <p:nvPr/>
              </p:nvSpPr>
              <p:spPr>
                <a:xfrm>
                  <a:off x="306200" y="151076"/>
                  <a:ext cx="765532" cy="99750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lnSpc>
                      <a:spcPct val="90000"/>
                    </a:lnSpc>
                    <a:defRPr sz="30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pPr>
                  <a:r>
                    <a:rPr lang="it-IT" sz="3000" b="1" dirty="0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€</a:t>
                  </a:r>
                  <a:r>
                    <a:rPr sz="3000" b="1" dirty="0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1</a:t>
                  </a:r>
                </a:p>
                <a:p>
                  <a:pPr>
                    <a:lnSpc>
                      <a:spcPct val="90000"/>
                    </a:lnSpc>
                    <a:defRPr sz="29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pPr>
                  <a:r>
                    <a:rPr sz="2900" b="1" dirty="0" err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mln</a:t>
                  </a:r>
                  <a:endParaRPr sz="2900" b="1" dirty="0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endParaRPr>
                </a:p>
              </p:txBody>
            </p:sp>
            <p:sp>
              <p:nvSpPr>
                <p:cNvPr id="58" name="Shape 216"/>
                <p:cNvSpPr/>
                <p:nvPr/>
              </p:nvSpPr>
              <p:spPr>
                <a:xfrm>
                  <a:off x="0" y="0"/>
                  <a:ext cx="1377945" cy="13851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47" h="21357" extrusionOk="0">
                      <a:moveTo>
                        <a:pt x="11084" y="0"/>
                      </a:moveTo>
                      <a:cubicBezTo>
                        <a:pt x="14058" y="174"/>
                        <a:pt x="16832" y="1550"/>
                        <a:pt x="18762" y="3809"/>
                      </a:cubicBezTo>
                      <a:cubicBezTo>
                        <a:pt x="20476" y="5816"/>
                        <a:pt x="21395" y="8377"/>
                        <a:pt x="21345" y="11011"/>
                      </a:cubicBezTo>
                      <a:cubicBezTo>
                        <a:pt x="21194" y="13770"/>
                        <a:pt x="20001" y="16370"/>
                        <a:pt x="18006" y="18291"/>
                      </a:cubicBezTo>
                      <a:cubicBezTo>
                        <a:pt x="16208" y="20022"/>
                        <a:pt x="13869" y="21089"/>
                        <a:pt x="11378" y="21314"/>
                      </a:cubicBezTo>
                      <a:cubicBezTo>
                        <a:pt x="8199" y="21600"/>
                        <a:pt x="5063" y="20424"/>
                        <a:pt x="2863" y="18121"/>
                      </a:cubicBezTo>
                      <a:cubicBezTo>
                        <a:pt x="824" y="15986"/>
                        <a:pt x="-205" y="13087"/>
                        <a:pt x="34" y="10150"/>
                      </a:cubicBezTo>
                      <a:cubicBezTo>
                        <a:pt x="262" y="7356"/>
                        <a:pt x="1549" y="4753"/>
                        <a:pt x="3633" y="2868"/>
                      </a:cubicBezTo>
                      <a:cubicBezTo>
                        <a:pt x="5672" y="1024"/>
                        <a:pt x="8329" y="2"/>
                        <a:pt x="11084" y="0"/>
                      </a:cubicBezTo>
                      <a:close/>
                    </a:path>
                  </a:pathLst>
                </a:custGeom>
                <a:noFill/>
                <a:ln w="152400" cap="flat">
                  <a:solidFill>
                    <a:schemeClr val="accent5">
                      <a:hueOff val="-522602"/>
                      <a:satOff val="-6700"/>
                      <a:lumOff val="-2232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</p:grpSp>
          <p:grpSp>
            <p:nvGrpSpPr>
              <p:cNvPr id="37" name="Group 225"/>
              <p:cNvGrpSpPr/>
              <p:nvPr/>
            </p:nvGrpSpPr>
            <p:grpSpPr>
              <a:xfrm>
                <a:off x="2055986" y="2170058"/>
                <a:ext cx="1377945" cy="2511005"/>
                <a:chOff x="0" y="0"/>
                <a:chExt cx="1377944" cy="2511004"/>
              </a:xfrm>
            </p:grpSpPr>
            <p:grpSp>
              <p:nvGrpSpPr>
                <p:cNvPr id="49" name="Group 221"/>
                <p:cNvGrpSpPr/>
                <p:nvPr/>
              </p:nvGrpSpPr>
              <p:grpSpPr>
                <a:xfrm>
                  <a:off x="0" y="0"/>
                  <a:ext cx="1377945" cy="1672906"/>
                  <a:chOff x="2800" y="0"/>
                  <a:chExt cx="1377944" cy="1672905"/>
                </a:xfrm>
              </p:grpSpPr>
              <p:sp>
                <p:nvSpPr>
                  <p:cNvPr id="53" name="Shape 218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4" name="Shape 219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10%</a:t>
                    </a:r>
                  </a:p>
                </p:txBody>
              </p:sp>
              <p:sp>
                <p:nvSpPr>
                  <p:cNvPr id="55" name="Shape 220"/>
                  <p:cNvSpPr/>
                  <p:nvPr/>
                </p:nvSpPr>
                <p:spPr>
                  <a:xfrm>
                    <a:off x="2800" y="1268810"/>
                    <a:ext cx="1377945" cy="40409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EBITDA</a:t>
                    </a:r>
                  </a:p>
                </p:txBody>
              </p:sp>
            </p:grpSp>
            <p:sp>
              <p:nvSpPr>
                <p:cNvPr id="50" name="Shape 222"/>
                <p:cNvSpPr/>
                <p:nvPr/>
              </p:nvSpPr>
              <p:spPr>
                <a:xfrm>
                  <a:off x="707884" y="2117"/>
                  <a:ext cx="403761" cy="2094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15" extrusionOk="0">
                      <a:moveTo>
                        <a:pt x="0" y="30"/>
                      </a:moveTo>
                      <a:cubicBezTo>
                        <a:pt x="7591" y="-485"/>
                        <a:pt x="14887" y="5595"/>
                        <a:pt x="19791" y="16523"/>
                      </a:cubicBezTo>
                      <a:cubicBezTo>
                        <a:pt x="20445" y="17980"/>
                        <a:pt x="21049" y="19514"/>
                        <a:pt x="21600" y="21115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3">
                      <a:satOff val="18648"/>
                      <a:lumOff val="5971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51" name="Shape 223"/>
                <p:cNvSpPr/>
                <p:nvPr/>
              </p:nvSpPr>
              <p:spPr>
                <a:xfrm>
                  <a:off x="317128" y="1628103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98K </a:t>
                  </a:r>
                </a:p>
              </p:txBody>
            </p:sp>
            <p:sp>
              <p:nvSpPr>
                <p:cNvPr id="52" name="Shape 224"/>
                <p:cNvSpPr/>
                <p:nvPr/>
              </p:nvSpPr>
              <p:spPr>
                <a:xfrm>
                  <a:off x="1032196" y="121594"/>
                  <a:ext cx="249979" cy="249979"/>
                </a:xfrm>
                <a:prstGeom prst="ellipse">
                  <a:avLst/>
                </a:prstGeom>
                <a:solidFill>
                  <a:schemeClr val="accent3">
                    <a:satOff val="18648"/>
                    <a:lumOff val="5971"/>
                    <a:alpha val="21093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8" name="Group 233"/>
              <p:cNvGrpSpPr/>
              <p:nvPr/>
            </p:nvGrpSpPr>
            <p:grpSpPr>
              <a:xfrm>
                <a:off x="3548286" y="2170058"/>
                <a:ext cx="1731951" cy="2471420"/>
                <a:chOff x="-161738" y="0"/>
                <a:chExt cx="1731950" cy="2471419"/>
              </a:xfrm>
            </p:grpSpPr>
            <p:grpSp>
              <p:nvGrpSpPr>
                <p:cNvPr id="42" name="Group 229"/>
                <p:cNvGrpSpPr/>
                <p:nvPr/>
              </p:nvGrpSpPr>
              <p:grpSpPr>
                <a:xfrm>
                  <a:off x="-161739" y="0"/>
                  <a:ext cx="1731952" cy="1690973"/>
                  <a:chOff x="-158937" y="0"/>
                  <a:chExt cx="1731950" cy="1690972"/>
                </a:xfrm>
              </p:grpSpPr>
              <p:sp>
                <p:nvSpPr>
                  <p:cNvPr id="46" name="Shape 226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" name="Shape 227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7%</a:t>
                    </a:r>
                  </a:p>
                </p:txBody>
              </p:sp>
              <p:sp>
                <p:nvSpPr>
                  <p:cNvPr id="48" name="Shape 228"/>
                  <p:cNvSpPr/>
                  <p:nvPr/>
                </p:nvSpPr>
                <p:spPr>
                  <a:xfrm>
                    <a:off x="-158938" y="1278873"/>
                    <a:ext cx="1731951" cy="4121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CASH FLOW</a:t>
                    </a:r>
                  </a:p>
                </p:txBody>
              </p:sp>
            </p:grpSp>
            <p:sp>
              <p:nvSpPr>
                <p:cNvPr id="43" name="Shape 230"/>
                <p:cNvSpPr/>
                <p:nvPr/>
              </p:nvSpPr>
              <p:spPr>
                <a:xfrm>
                  <a:off x="707884" y="2417"/>
                  <a:ext cx="413426" cy="2071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7196" y="1380"/>
                        <a:pt x="13976" y="7365"/>
                        <a:pt x="19329" y="17063"/>
                      </a:cubicBezTo>
                      <a:cubicBezTo>
                        <a:pt x="20122" y="18501"/>
                        <a:pt x="20880" y="20015"/>
                        <a:pt x="21600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44" name="Shape 231"/>
                <p:cNvSpPr/>
                <p:nvPr/>
              </p:nvSpPr>
              <p:spPr>
                <a:xfrm>
                  <a:off x="332393" y="1588518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66K</a:t>
                  </a:r>
                </a:p>
              </p:txBody>
            </p:sp>
            <p:sp>
              <p:nvSpPr>
                <p:cNvPr id="45" name="Shape 232"/>
                <p:cNvSpPr/>
                <p:nvPr/>
              </p:nvSpPr>
              <p:spPr>
                <a:xfrm>
                  <a:off x="1016944" y="103953"/>
                  <a:ext cx="249980" cy="2499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alpha val="20344"/>
                      </a:schemeClr>
                    </a:gs>
                    <a:gs pos="100000">
                      <a:schemeClr val="accent5">
                        <a:alpha val="20191"/>
                      </a:schemeClr>
                    </a:gs>
                  </a:gsLst>
                  <a:lin ang="54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39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059125" y="1706078"/>
                <a:ext cx="1493900" cy="1493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" name="Shape 235"/>
              <p:cNvSpPr/>
              <p:nvPr/>
            </p:nvSpPr>
            <p:spPr>
              <a:xfrm>
                <a:off x="5394592" y="3432867"/>
                <a:ext cx="2822966" cy="4422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2000" b="1">
                    <a:solidFill>
                      <a:srgbClr val="222222"/>
                    </a:solidFill>
                    <a:latin typeface="Source Sans Pro Black"/>
                    <a:ea typeface="Source Sans Pro Black"/>
                    <a:cs typeface="Source Sans Pro Black"/>
                    <a:sym typeface="Source Sans Pro Black"/>
                  </a:defRPr>
                </a:lvl1pPr>
              </a:lstStyle>
              <a:p>
                <a:r>
                  <a:t>REVENUE CAGR (5YR.)</a:t>
                </a:r>
              </a:p>
            </p:txBody>
          </p:sp>
          <p:sp>
            <p:nvSpPr>
              <p:cNvPr id="41" name="Shape 236"/>
              <p:cNvSpPr/>
              <p:nvPr/>
            </p:nvSpPr>
            <p:spPr>
              <a:xfrm>
                <a:off x="6434232" y="3746196"/>
                <a:ext cx="743687" cy="882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defTabSz="914400">
                  <a:lnSpc>
                    <a:spcPct val="90000"/>
                  </a:lnSpc>
                  <a:defRPr sz="2400" b="1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defRPr>
                </a:lvl1pPr>
              </a:lstStyle>
              <a:p>
                <a:r>
                  <a:t>18%</a:t>
                </a:r>
              </a:p>
            </p:txBody>
          </p:sp>
        </p:grpSp>
        <p:pic>
          <p:nvPicPr>
            <p:cNvPr id="35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846730" y="0"/>
              <a:ext cx="3746501" cy="533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641209639"/>
      </p:ext>
    </p:extLst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265"/>
          <p:cNvGrpSpPr/>
          <p:nvPr/>
        </p:nvGrpSpPr>
        <p:grpSpPr>
          <a:xfrm>
            <a:off x="679120" y="848206"/>
            <a:ext cx="8217560" cy="4295294"/>
            <a:chOff x="-1" y="579088"/>
            <a:chExt cx="8217559" cy="4295292"/>
          </a:xfrm>
        </p:grpSpPr>
        <p:grpSp>
          <p:nvGrpSpPr>
            <p:cNvPr id="34" name="Group 262"/>
            <p:cNvGrpSpPr/>
            <p:nvPr/>
          </p:nvGrpSpPr>
          <p:grpSpPr>
            <a:xfrm>
              <a:off x="-1" y="579088"/>
              <a:ext cx="7203297" cy="4295292"/>
              <a:chOff x="-1" y="579089"/>
              <a:chExt cx="7203296" cy="4295290"/>
            </a:xfrm>
          </p:grpSpPr>
          <p:grpSp>
            <p:nvGrpSpPr>
              <p:cNvPr id="37" name="Group 243"/>
              <p:cNvGrpSpPr/>
              <p:nvPr/>
            </p:nvGrpSpPr>
            <p:grpSpPr>
              <a:xfrm>
                <a:off x="-1" y="2048615"/>
                <a:ext cx="1811869" cy="2533650"/>
                <a:chOff x="-216967" y="0"/>
                <a:chExt cx="1811868" cy="2533649"/>
              </a:xfrm>
            </p:grpSpPr>
            <p:sp>
              <p:nvSpPr>
                <p:cNvPr id="56" name="Shape 240"/>
                <p:cNvSpPr/>
                <p:nvPr/>
              </p:nvSpPr>
              <p:spPr>
                <a:xfrm>
                  <a:off x="-216967" y="1769389"/>
                  <a:ext cx="1811868" cy="7642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Black"/>
                      <a:ea typeface="Source Sans Pro Black"/>
                      <a:cs typeface="Source Sans Pro Black"/>
                      <a:sym typeface="Source Sans Pro Black"/>
                    </a:defRPr>
                  </a:lvl1pPr>
                </a:lstStyle>
                <a:p>
                  <a:r>
                    <a:t>REVENUE</a:t>
                  </a:r>
                </a:p>
              </p:txBody>
            </p:sp>
            <p:sp>
              <p:nvSpPr>
                <p:cNvPr id="57" name="Shape 241"/>
                <p:cNvSpPr/>
                <p:nvPr/>
              </p:nvSpPr>
              <p:spPr>
                <a:xfrm>
                  <a:off x="212533" y="151076"/>
                  <a:ext cx="952869" cy="99750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lnSpc>
                      <a:spcPct val="90000"/>
                    </a:lnSpc>
                    <a:defRPr sz="20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pPr>
                  <a:r>
                    <a:rPr sz="3700" b="1" dirty="0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4,5</a:t>
                  </a:r>
                  <a:r>
                    <a:rPr sz="2000" b="1" dirty="0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 </a:t>
                  </a:r>
                  <a:r>
                    <a:rPr sz="2000" b="1" dirty="0" err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rPr>
                    <a:t>mln</a:t>
                  </a:r>
                  <a:endParaRPr sz="2000" b="1" dirty="0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endParaRPr>
                </a:p>
              </p:txBody>
            </p:sp>
            <p:sp>
              <p:nvSpPr>
                <p:cNvPr id="58" name="Shape 242"/>
                <p:cNvSpPr/>
                <p:nvPr/>
              </p:nvSpPr>
              <p:spPr>
                <a:xfrm>
                  <a:off x="0" y="0"/>
                  <a:ext cx="1377945" cy="13851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47" h="21357" extrusionOk="0">
                      <a:moveTo>
                        <a:pt x="11084" y="0"/>
                      </a:moveTo>
                      <a:cubicBezTo>
                        <a:pt x="14058" y="174"/>
                        <a:pt x="16832" y="1550"/>
                        <a:pt x="18762" y="3809"/>
                      </a:cubicBezTo>
                      <a:cubicBezTo>
                        <a:pt x="20476" y="5816"/>
                        <a:pt x="21395" y="8377"/>
                        <a:pt x="21345" y="11011"/>
                      </a:cubicBezTo>
                      <a:cubicBezTo>
                        <a:pt x="21194" y="13770"/>
                        <a:pt x="20001" y="16370"/>
                        <a:pt x="18006" y="18291"/>
                      </a:cubicBezTo>
                      <a:cubicBezTo>
                        <a:pt x="16208" y="20022"/>
                        <a:pt x="13869" y="21089"/>
                        <a:pt x="11378" y="21314"/>
                      </a:cubicBezTo>
                      <a:cubicBezTo>
                        <a:pt x="8199" y="21600"/>
                        <a:pt x="5063" y="20424"/>
                        <a:pt x="2863" y="18121"/>
                      </a:cubicBezTo>
                      <a:cubicBezTo>
                        <a:pt x="824" y="15986"/>
                        <a:pt x="-205" y="13087"/>
                        <a:pt x="34" y="10150"/>
                      </a:cubicBezTo>
                      <a:cubicBezTo>
                        <a:pt x="262" y="7356"/>
                        <a:pt x="1549" y="4753"/>
                        <a:pt x="3633" y="2868"/>
                      </a:cubicBezTo>
                      <a:cubicBezTo>
                        <a:pt x="5672" y="1024"/>
                        <a:pt x="8329" y="2"/>
                        <a:pt x="11084" y="0"/>
                      </a:cubicBezTo>
                      <a:close/>
                    </a:path>
                  </a:pathLst>
                </a:custGeom>
                <a:noFill/>
                <a:ln w="152400" cap="flat">
                  <a:solidFill>
                    <a:schemeClr val="accent5">
                      <a:hueOff val="-522602"/>
                      <a:satOff val="-6700"/>
                      <a:lumOff val="-2232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</p:grpSp>
          <p:grpSp>
            <p:nvGrpSpPr>
              <p:cNvPr id="38" name="Group 251"/>
              <p:cNvGrpSpPr/>
              <p:nvPr/>
            </p:nvGrpSpPr>
            <p:grpSpPr>
              <a:xfrm>
                <a:off x="2055986" y="2170058"/>
                <a:ext cx="1377945" cy="2704321"/>
                <a:chOff x="0" y="0"/>
                <a:chExt cx="1377944" cy="2704320"/>
              </a:xfrm>
            </p:grpSpPr>
            <p:grpSp>
              <p:nvGrpSpPr>
                <p:cNvPr id="49" name="Group 247"/>
                <p:cNvGrpSpPr/>
                <p:nvPr/>
              </p:nvGrpSpPr>
              <p:grpSpPr>
                <a:xfrm>
                  <a:off x="0" y="0"/>
                  <a:ext cx="1377945" cy="1672906"/>
                  <a:chOff x="2800" y="0"/>
                  <a:chExt cx="1377944" cy="1672905"/>
                </a:xfrm>
              </p:grpSpPr>
              <p:sp>
                <p:nvSpPr>
                  <p:cNvPr id="53" name="Shape 244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4" name="Shape 245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24%</a:t>
                    </a:r>
                  </a:p>
                </p:txBody>
              </p:sp>
              <p:sp>
                <p:nvSpPr>
                  <p:cNvPr id="55" name="Shape 246"/>
                  <p:cNvSpPr/>
                  <p:nvPr/>
                </p:nvSpPr>
                <p:spPr>
                  <a:xfrm>
                    <a:off x="2800" y="1268810"/>
                    <a:ext cx="1377945" cy="40409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EBITDA</a:t>
                    </a:r>
                  </a:p>
                </p:txBody>
              </p:sp>
            </p:grpSp>
            <p:sp>
              <p:nvSpPr>
                <p:cNvPr id="50" name="Shape 248"/>
                <p:cNvSpPr/>
                <p:nvPr/>
              </p:nvSpPr>
              <p:spPr>
                <a:xfrm>
                  <a:off x="707884" y="2417"/>
                  <a:ext cx="523935" cy="5339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5763" y="196"/>
                        <a:pt x="11227" y="2567"/>
                        <a:pt x="15252" y="6619"/>
                      </a:cubicBezTo>
                      <a:cubicBezTo>
                        <a:pt x="19240" y="10634"/>
                        <a:pt x="21511" y="15994"/>
                        <a:pt x="21600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3">
                      <a:satOff val="18648"/>
                      <a:lumOff val="5971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51" name="Shape 249"/>
                <p:cNvSpPr/>
                <p:nvPr/>
              </p:nvSpPr>
              <p:spPr>
                <a:xfrm>
                  <a:off x="317128" y="1821419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rPr dirty="0"/>
                    <a:t>1,1 </a:t>
                  </a:r>
                  <a:r>
                    <a:rPr dirty="0" err="1"/>
                    <a:t>mln</a:t>
                  </a:r>
                  <a:endParaRPr dirty="0"/>
                </a:p>
              </p:txBody>
            </p:sp>
            <p:sp>
              <p:nvSpPr>
                <p:cNvPr id="52" name="Shape 250"/>
                <p:cNvSpPr/>
                <p:nvPr/>
              </p:nvSpPr>
              <p:spPr>
                <a:xfrm>
                  <a:off x="1086797" y="422172"/>
                  <a:ext cx="249979" cy="249980"/>
                </a:xfrm>
                <a:prstGeom prst="ellipse">
                  <a:avLst/>
                </a:prstGeom>
                <a:solidFill>
                  <a:schemeClr val="accent3">
                    <a:satOff val="18648"/>
                    <a:lumOff val="5971"/>
                    <a:alpha val="21093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9" name="Group 259"/>
              <p:cNvGrpSpPr/>
              <p:nvPr/>
            </p:nvGrpSpPr>
            <p:grpSpPr>
              <a:xfrm>
                <a:off x="3548286" y="2170058"/>
                <a:ext cx="1731951" cy="2606741"/>
                <a:chOff x="-161738" y="0"/>
                <a:chExt cx="1731950" cy="2606740"/>
              </a:xfrm>
            </p:grpSpPr>
            <p:grpSp>
              <p:nvGrpSpPr>
                <p:cNvPr id="42" name="Group 255"/>
                <p:cNvGrpSpPr/>
                <p:nvPr/>
              </p:nvGrpSpPr>
              <p:grpSpPr>
                <a:xfrm>
                  <a:off x="-161739" y="0"/>
                  <a:ext cx="1731952" cy="1690973"/>
                  <a:chOff x="-158937" y="0"/>
                  <a:chExt cx="1731950" cy="1690972"/>
                </a:xfrm>
              </p:grpSpPr>
              <p:sp>
                <p:nvSpPr>
                  <p:cNvPr id="46" name="Shape 252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" name="Shape 253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24%</a:t>
                    </a:r>
                  </a:p>
                </p:txBody>
              </p:sp>
              <p:sp>
                <p:nvSpPr>
                  <p:cNvPr id="48" name="Shape 254"/>
                  <p:cNvSpPr/>
                  <p:nvPr/>
                </p:nvSpPr>
                <p:spPr>
                  <a:xfrm>
                    <a:off x="-158938" y="1278873"/>
                    <a:ext cx="1731951" cy="4121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CASH FLOW</a:t>
                    </a:r>
                  </a:p>
                </p:txBody>
              </p:sp>
            </p:grpSp>
            <p:sp>
              <p:nvSpPr>
                <p:cNvPr id="43" name="Shape 256"/>
                <p:cNvSpPr/>
                <p:nvPr/>
              </p:nvSpPr>
              <p:spPr>
                <a:xfrm>
                  <a:off x="707884" y="2417"/>
                  <a:ext cx="523935" cy="5339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5763" y="196"/>
                        <a:pt x="11227" y="2567"/>
                        <a:pt x="15252" y="6619"/>
                      </a:cubicBezTo>
                      <a:cubicBezTo>
                        <a:pt x="19240" y="10634"/>
                        <a:pt x="21511" y="15994"/>
                        <a:pt x="21600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44" name="Shape 257"/>
                <p:cNvSpPr/>
                <p:nvPr/>
              </p:nvSpPr>
              <p:spPr>
                <a:xfrm>
                  <a:off x="332393" y="1723839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1 mln</a:t>
                  </a:r>
                </a:p>
              </p:txBody>
            </p:sp>
            <p:sp>
              <p:nvSpPr>
                <p:cNvPr id="45" name="Shape 258"/>
                <p:cNvSpPr/>
                <p:nvPr/>
              </p:nvSpPr>
              <p:spPr>
                <a:xfrm>
                  <a:off x="1086797" y="422172"/>
                  <a:ext cx="249979" cy="2499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alpha val="20344"/>
                      </a:schemeClr>
                    </a:gs>
                    <a:gs pos="100000">
                      <a:schemeClr val="accent5">
                        <a:alpha val="20191"/>
                      </a:schemeClr>
                    </a:gs>
                  </a:gsLst>
                  <a:lin ang="54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40" name="pasted-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/>
              <a:stretch>
                <a:fillRect/>
              </a:stretch>
            </p:blipFill>
            <p:spPr>
              <a:xfrm>
                <a:off x="3029278" y="579089"/>
                <a:ext cx="2350477" cy="11713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1" name="Shape 261"/>
              <p:cNvSpPr/>
              <p:nvPr/>
            </p:nvSpPr>
            <p:spPr>
              <a:xfrm>
                <a:off x="6459608" y="3881700"/>
                <a:ext cx="743687" cy="882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defTabSz="914400">
                  <a:lnSpc>
                    <a:spcPct val="90000"/>
                  </a:lnSpc>
                  <a:defRPr sz="2400" b="1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defRPr>
                </a:lvl1pPr>
              </a:lstStyle>
              <a:p>
                <a:r>
                  <a:t>67,5%</a:t>
                </a:r>
              </a:p>
            </p:txBody>
          </p:sp>
        </p:grpSp>
        <p:pic>
          <p:nvPicPr>
            <p:cNvPr id="35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059125" y="1706078"/>
              <a:ext cx="1493900" cy="1493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" name="Shape 264"/>
            <p:cNvSpPr/>
            <p:nvPr/>
          </p:nvSpPr>
          <p:spPr>
            <a:xfrm>
              <a:off x="5394592" y="3432867"/>
              <a:ext cx="2822966" cy="442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lnSpc>
                  <a:spcPct val="90000"/>
                </a:lnSpc>
                <a:defRPr sz="2000" b="1">
                  <a:solidFill>
                    <a:srgbClr val="222222"/>
                  </a:solidFill>
                  <a:latin typeface="Source Sans Pro Black"/>
                  <a:ea typeface="Source Sans Pro Black"/>
                  <a:cs typeface="Source Sans Pro Black"/>
                  <a:sym typeface="Source Sans Pro Black"/>
                </a:defRPr>
              </a:lvl1pPr>
            </a:lstStyle>
            <a:p>
              <a:r>
                <a:t>REVENUE CAGR (5YR.)</a:t>
              </a:r>
            </a:p>
          </p:txBody>
        </p:sp>
      </p:grpSp>
      <p:sp>
        <p:nvSpPr>
          <p:cNvPr id="59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it-IT" sz="3600" dirty="0">
                <a:solidFill>
                  <a:srgbClr val="0E2011"/>
                </a:solidFill>
              </a:rPr>
              <a:t>Competitors</a:t>
            </a:r>
            <a:endParaRPr lang="en" sz="3600" dirty="0">
              <a:solidFill>
                <a:srgbClr val="0E20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1116"/>
      </p:ext>
    </p:extLst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it-IT" sz="3600" dirty="0">
                <a:solidFill>
                  <a:srgbClr val="0E2011"/>
                </a:solidFill>
              </a:rPr>
              <a:t>Competitors</a:t>
            </a:r>
            <a:endParaRPr lang="en" sz="3600" dirty="0">
              <a:solidFill>
                <a:srgbClr val="0E2011"/>
              </a:solidFill>
            </a:endParaRPr>
          </a:p>
        </p:txBody>
      </p:sp>
      <p:grpSp>
        <p:nvGrpSpPr>
          <p:cNvPr id="33" name="Group 186"/>
          <p:cNvGrpSpPr/>
          <p:nvPr/>
        </p:nvGrpSpPr>
        <p:grpSpPr>
          <a:xfrm>
            <a:off x="285420" y="944451"/>
            <a:ext cx="8217561" cy="3883254"/>
            <a:chOff x="-1" y="0"/>
            <a:chExt cx="8217560" cy="3883253"/>
          </a:xfrm>
        </p:grpSpPr>
        <p:grpSp>
          <p:nvGrpSpPr>
            <p:cNvPr id="34" name="Group 184"/>
            <p:cNvGrpSpPr/>
            <p:nvPr/>
          </p:nvGrpSpPr>
          <p:grpSpPr>
            <a:xfrm>
              <a:off x="-1" y="844241"/>
              <a:ext cx="8217560" cy="3039012"/>
              <a:chOff x="-1" y="1706078"/>
              <a:chExt cx="8217559" cy="3039010"/>
            </a:xfrm>
          </p:grpSpPr>
          <p:grpSp>
            <p:nvGrpSpPr>
              <p:cNvPr id="36" name="Group 164"/>
              <p:cNvGrpSpPr/>
              <p:nvPr/>
            </p:nvGrpSpPr>
            <p:grpSpPr>
              <a:xfrm>
                <a:off x="-1" y="2048615"/>
                <a:ext cx="1811869" cy="2533650"/>
                <a:chOff x="-216967" y="0"/>
                <a:chExt cx="1811868" cy="2533649"/>
              </a:xfrm>
            </p:grpSpPr>
            <p:sp>
              <p:nvSpPr>
                <p:cNvPr id="56" name="Shape 161"/>
                <p:cNvSpPr/>
                <p:nvPr/>
              </p:nvSpPr>
              <p:spPr>
                <a:xfrm>
                  <a:off x="-216967" y="1769389"/>
                  <a:ext cx="1811868" cy="7642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Black"/>
                      <a:ea typeface="Source Sans Pro Black"/>
                      <a:cs typeface="Source Sans Pro Black"/>
                      <a:sym typeface="Source Sans Pro Black"/>
                    </a:defRPr>
                  </a:lvl1pPr>
                </a:lstStyle>
                <a:p>
                  <a:r>
                    <a:t>REVENUE</a:t>
                  </a:r>
                </a:p>
              </p:txBody>
            </p:sp>
            <p:sp>
              <p:nvSpPr>
                <p:cNvPr id="57" name="Shape 162"/>
                <p:cNvSpPr/>
                <p:nvPr/>
              </p:nvSpPr>
              <p:spPr>
                <a:xfrm>
                  <a:off x="306200" y="151076"/>
                  <a:ext cx="765532" cy="99750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30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rPr dirty="0"/>
                    <a:t>124K</a:t>
                  </a:r>
                </a:p>
              </p:txBody>
            </p:sp>
            <p:sp>
              <p:nvSpPr>
                <p:cNvPr id="58" name="Shape 163"/>
                <p:cNvSpPr/>
                <p:nvPr/>
              </p:nvSpPr>
              <p:spPr>
                <a:xfrm>
                  <a:off x="0" y="0"/>
                  <a:ext cx="1377945" cy="13851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47" h="21357" extrusionOk="0">
                      <a:moveTo>
                        <a:pt x="11084" y="0"/>
                      </a:moveTo>
                      <a:cubicBezTo>
                        <a:pt x="14058" y="174"/>
                        <a:pt x="16832" y="1550"/>
                        <a:pt x="18762" y="3809"/>
                      </a:cubicBezTo>
                      <a:cubicBezTo>
                        <a:pt x="20476" y="5816"/>
                        <a:pt x="21395" y="8377"/>
                        <a:pt x="21345" y="11011"/>
                      </a:cubicBezTo>
                      <a:cubicBezTo>
                        <a:pt x="21194" y="13770"/>
                        <a:pt x="20001" y="16370"/>
                        <a:pt x="18006" y="18291"/>
                      </a:cubicBezTo>
                      <a:cubicBezTo>
                        <a:pt x="16208" y="20022"/>
                        <a:pt x="13869" y="21089"/>
                        <a:pt x="11378" y="21314"/>
                      </a:cubicBezTo>
                      <a:cubicBezTo>
                        <a:pt x="8199" y="21600"/>
                        <a:pt x="5063" y="20424"/>
                        <a:pt x="2863" y="18121"/>
                      </a:cubicBezTo>
                      <a:cubicBezTo>
                        <a:pt x="824" y="15986"/>
                        <a:pt x="-205" y="13087"/>
                        <a:pt x="34" y="10150"/>
                      </a:cubicBezTo>
                      <a:cubicBezTo>
                        <a:pt x="262" y="7356"/>
                        <a:pt x="1549" y="4753"/>
                        <a:pt x="3633" y="2868"/>
                      </a:cubicBezTo>
                      <a:cubicBezTo>
                        <a:pt x="5672" y="1024"/>
                        <a:pt x="8329" y="2"/>
                        <a:pt x="11084" y="0"/>
                      </a:cubicBezTo>
                      <a:close/>
                    </a:path>
                  </a:pathLst>
                </a:custGeom>
                <a:noFill/>
                <a:ln w="152400" cap="flat">
                  <a:solidFill>
                    <a:schemeClr val="accent5">
                      <a:hueOff val="-522602"/>
                      <a:satOff val="-6700"/>
                      <a:lumOff val="-2232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</p:grpSp>
          <p:grpSp>
            <p:nvGrpSpPr>
              <p:cNvPr id="37" name="Group 172"/>
              <p:cNvGrpSpPr/>
              <p:nvPr/>
            </p:nvGrpSpPr>
            <p:grpSpPr>
              <a:xfrm>
                <a:off x="2055986" y="2170058"/>
                <a:ext cx="1377945" cy="2511005"/>
                <a:chOff x="0" y="0"/>
                <a:chExt cx="1377944" cy="2511004"/>
              </a:xfrm>
            </p:grpSpPr>
            <p:grpSp>
              <p:nvGrpSpPr>
                <p:cNvPr id="49" name="Group 168"/>
                <p:cNvGrpSpPr/>
                <p:nvPr/>
              </p:nvGrpSpPr>
              <p:grpSpPr>
                <a:xfrm>
                  <a:off x="0" y="0"/>
                  <a:ext cx="1377945" cy="1672906"/>
                  <a:chOff x="2800" y="0"/>
                  <a:chExt cx="1377944" cy="1672905"/>
                </a:xfrm>
              </p:grpSpPr>
              <p:sp>
                <p:nvSpPr>
                  <p:cNvPr id="53" name="Shape 165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4" name="Shape 166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32%</a:t>
                    </a:r>
                  </a:p>
                </p:txBody>
              </p:sp>
              <p:sp>
                <p:nvSpPr>
                  <p:cNvPr id="55" name="Shape 167"/>
                  <p:cNvSpPr/>
                  <p:nvPr/>
                </p:nvSpPr>
                <p:spPr>
                  <a:xfrm>
                    <a:off x="2800" y="1268810"/>
                    <a:ext cx="1377945" cy="40409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EBITDA</a:t>
                    </a:r>
                  </a:p>
                </p:txBody>
              </p:sp>
            </p:grpSp>
            <p:sp>
              <p:nvSpPr>
                <p:cNvPr id="50" name="Shape 169"/>
                <p:cNvSpPr/>
                <p:nvPr/>
              </p:nvSpPr>
              <p:spPr>
                <a:xfrm>
                  <a:off x="707884" y="2417"/>
                  <a:ext cx="520611" cy="8122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786" h="21600" extrusionOk="0">
                      <a:moveTo>
                        <a:pt x="0" y="0"/>
                      </a:moveTo>
                      <a:cubicBezTo>
                        <a:pt x="5329" y="80"/>
                        <a:pt x="10391" y="1646"/>
                        <a:pt x="14060" y="4351"/>
                      </a:cubicBezTo>
                      <a:cubicBezTo>
                        <a:pt x="20381" y="9011"/>
                        <a:pt x="21600" y="16016"/>
                        <a:pt x="17061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3">
                      <a:satOff val="18648"/>
                      <a:lumOff val="5971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51" name="Shape 170"/>
                <p:cNvSpPr/>
                <p:nvPr/>
              </p:nvSpPr>
              <p:spPr>
                <a:xfrm>
                  <a:off x="317128" y="1628103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41K </a:t>
                  </a:r>
                </a:p>
              </p:txBody>
            </p:sp>
            <p:sp>
              <p:nvSpPr>
                <p:cNvPr id="52" name="Shape 171"/>
                <p:cNvSpPr/>
                <p:nvPr/>
              </p:nvSpPr>
              <p:spPr>
                <a:xfrm>
                  <a:off x="1016673" y="711463"/>
                  <a:ext cx="249980" cy="249980"/>
                </a:xfrm>
                <a:prstGeom prst="ellipse">
                  <a:avLst/>
                </a:prstGeom>
                <a:solidFill>
                  <a:schemeClr val="accent3">
                    <a:satOff val="18648"/>
                    <a:lumOff val="5971"/>
                    <a:alpha val="21093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8" name="Group 180"/>
              <p:cNvGrpSpPr/>
              <p:nvPr/>
            </p:nvGrpSpPr>
            <p:grpSpPr>
              <a:xfrm>
                <a:off x="3548286" y="2170058"/>
                <a:ext cx="1731951" cy="2471420"/>
                <a:chOff x="-161738" y="0"/>
                <a:chExt cx="1731950" cy="2471419"/>
              </a:xfrm>
            </p:grpSpPr>
            <p:grpSp>
              <p:nvGrpSpPr>
                <p:cNvPr id="42" name="Group 176"/>
                <p:cNvGrpSpPr/>
                <p:nvPr/>
              </p:nvGrpSpPr>
              <p:grpSpPr>
                <a:xfrm>
                  <a:off x="-161739" y="0"/>
                  <a:ext cx="1731952" cy="1690973"/>
                  <a:chOff x="-158937" y="0"/>
                  <a:chExt cx="1731950" cy="1690972"/>
                </a:xfrm>
              </p:grpSpPr>
              <p:sp>
                <p:nvSpPr>
                  <p:cNvPr id="46" name="Shape 173"/>
                  <p:cNvSpPr/>
                  <p:nvPr/>
                </p:nvSpPr>
                <p:spPr>
                  <a:xfrm>
                    <a:off x="150279" y="0"/>
                    <a:ext cx="1082988" cy="1082987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" name="Shape 174"/>
                  <p:cNvSpPr/>
                  <p:nvPr/>
                </p:nvSpPr>
                <p:spPr>
                  <a:xfrm>
                    <a:off x="336706" y="349871"/>
                    <a:ext cx="740664" cy="4075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26%</a:t>
                    </a:r>
                  </a:p>
                </p:txBody>
              </p:sp>
              <p:sp>
                <p:nvSpPr>
                  <p:cNvPr id="48" name="Shape 175"/>
                  <p:cNvSpPr/>
                  <p:nvPr/>
                </p:nvSpPr>
                <p:spPr>
                  <a:xfrm>
                    <a:off x="-158938" y="1278873"/>
                    <a:ext cx="1731951" cy="4121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CASH FLOW</a:t>
                    </a:r>
                  </a:p>
                </p:txBody>
              </p:sp>
            </p:grpSp>
            <p:sp>
              <p:nvSpPr>
                <p:cNvPr id="43" name="Shape 177"/>
                <p:cNvSpPr/>
                <p:nvPr/>
              </p:nvSpPr>
              <p:spPr>
                <a:xfrm>
                  <a:off x="707884" y="2417"/>
                  <a:ext cx="523935" cy="5339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5763" y="196"/>
                        <a:pt x="11227" y="2567"/>
                        <a:pt x="15252" y="6619"/>
                      </a:cubicBezTo>
                      <a:cubicBezTo>
                        <a:pt x="19240" y="10634"/>
                        <a:pt x="21511" y="15994"/>
                        <a:pt x="21600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44" name="Shape 178"/>
                <p:cNvSpPr/>
                <p:nvPr/>
              </p:nvSpPr>
              <p:spPr>
                <a:xfrm>
                  <a:off x="332393" y="1588518"/>
                  <a:ext cx="743688" cy="8829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30K</a:t>
                  </a:r>
                </a:p>
              </p:txBody>
            </p:sp>
            <p:sp>
              <p:nvSpPr>
                <p:cNvPr id="45" name="Shape 179"/>
                <p:cNvSpPr/>
                <p:nvPr/>
              </p:nvSpPr>
              <p:spPr>
                <a:xfrm>
                  <a:off x="1086797" y="422172"/>
                  <a:ext cx="249979" cy="2499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alpha val="20344"/>
                      </a:schemeClr>
                    </a:gs>
                    <a:gs pos="100000">
                      <a:schemeClr val="accent5">
                        <a:alpha val="20191"/>
                      </a:schemeClr>
                    </a:gs>
                  </a:gsLst>
                  <a:lin ang="54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75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39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059125" y="1706078"/>
                <a:ext cx="1493900" cy="1493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" name="Shape 182"/>
              <p:cNvSpPr/>
              <p:nvPr/>
            </p:nvSpPr>
            <p:spPr>
              <a:xfrm>
                <a:off x="5394592" y="3432867"/>
                <a:ext cx="2822966" cy="4422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2000" b="1">
                    <a:solidFill>
                      <a:srgbClr val="222222"/>
                    </a:solidFill>
                    <a:latin typeface="Source Sans Pro Black"/>
                    <a:ea typeface="Source Sans Pro Black"/>
                    <a:cs typeface="Source Sans Pro Black"/>
                    <a:sym typeface="Source Sans Pro Black"/>
                  </a:defRPr>
                </a:lvl1pPr>
              </a:lstStyle>
              <a:p>
                <a:r>
                  <a:t>REVENUE CAGR (3YR.)</a:t>
                </a:r>
              </a:p>
            </p:txBody>
          </p:sp>
          <p:sp>
            <p:nvSpPr>
              <p:cNvPr id="41" name="Shape 183"/>
              <p:cNvSpPr/>
              <p:nvPr/>
            </p:nvSpPr>
            <p:spPr>
              <a:xfrm>
                <a:off x="6434232" y="3862185"/>
                <a:ext cx="743687" cy="8829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defTabSz="914400">
                  <a:lnSpc>
                    <a:spcPct val="90000"/>
                  </a:lnSpc>
                  <a:defRPr sz="2400" b="1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defRPr>
                </a:lvl1pPr>
              </a:lstStyle>
              <a:p>
                <a:r>
                  <a:t>102%</a:t>
                </a:r>
              </a:p>
            </p:txBody>
          </p:sp>
        </p:grpSp>
        <p:pic>
          <p:nvPicPr>
            <p:cNvPr id="35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rcRect/>
            <a:stretch>
              <a:fillRect/>
            </a:stretch>
          </p:blipFill>
          <p:spPr>
            <a:xfrm>
              <a:off x="2802464" y="0"/>
              <a:ext cx="2612815" cy="8683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988112897"/>
      </p:ext>
    </p:extLst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it-IT" sz="3600" dirty="0">
                <a:solidFill>
                  <a:srgbClr val="0E2011"/>
                </a:solidFill>
              </a:rPr>
              <a:t>Competitors</a:t>
            </a:r>
            <a:endParaRPr lang="en" sz="3600" dirty="0">
              <a:solidFill>
                <a:srgbClr val="0E2011"/>
              </a:solidFill>
            </a:endParaRPr>
          </a:p>
        </p:txBody>
      </p:sp>
      <p:grpSp>
        <p:nvGrpSpPr>
          <p:cNvPr id="29" name="Group 212"/>
          <p:cNvGrpSpPr/>
          <p:nvPr/>
        </p:nvGrpSpPr>
        <p:grpSpPr>
          <a:xfrm>
            <a:off x="811415" y="795712"/>
            <a:ext cx="7799187" cy="4183974"/>
            <a:chOff x="-1" y="452772"/>
            <a:chExt cx="7799186" cy="4183973"/>
          </a:xfrm>
        </p:grpSpPr>
        <p:grpSp>
          <p:nvGrpSpPr>
            <p:cNvPr id="30" name="Group 210"/>
            <p:cNvGrpSpPr/>
            <p:nvPr/>
          </p:nvGrpSpPr>
          <p:grpSpPr>
            <a:xfrm>
              <a:off x="-1" y="1813222"/>
              <a:ext cx="7799186" cy="2823523"/>
              <a:chOff x="-1" y="1619218"/>
              <a:chExt cx="7799185" cy="2823522"/>
            </a:xfrm>
          </p:grpSpPr>
          <p:grpSp>
            <p:nvGrpSpPr>
              <p:cNvPr id="32" name="Group 190"/>
              <p:cNvGrpSpPr/>
              <p:nvPr/>
            </p:nvGrpSpPr>
            <p:grpSpPr>
              <a:xfrm>
                <a:off x="-1" y="1944315"/>
                <a:ext cx="1719623" cy="2404657"/>
                <a:chOff x="-205921" y="0"/>
                <a:chExt cx="1719622" cy="2404656"/>
              </a:xfrm>
            </p:grpSpPr>
            <p:sp>
              <p:nvSpPr>
                <p:cNvPr id="79" name="Shape 187"/>
                <p:cNvSpPr/>
                <p:nvPr/>
              </p:nvSpPr>
              <p:spPr>
                <a:xfrm>
                  <a:off x="-205921" y="1679306"/>
                  <a:ext cx="1719622" cy="72535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Black"/>
                      <a:ea typeface="Source Sans Pro Black"/>
                      <a:cs typeface="Source Sans Pro Black"/>
                      <a:sym typeface="Source Sans Pro Black"/>
                    </a:defRPr>
                  </a:lvl1pPr>
                </a:lstStyle>
                <a:p>
                  <a:r>
                    <a:t>REVENUE</a:t>
                  </a:r>
                </a:p>
              </p:txBody>
            </p:sp>
            <p:sp>
              <p:nvSpPr>
                <p:cNvPr id="80" name="Shape 188"/>
                <p:cNvSpPr/>
                <p:nvPr/>
              </p:nvSpPr>
              <p:spPr>
                <a:xfrm>
                  <a:off x="279603" y="143384"/>
                  <a:ext cx="748572" cy="9467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30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rPr dirty="0"/>
                    <a:t>350K</a:t>
                  </a:r>
                </a:p>
              </p:txBody>
            </p:sp>
            <p:sp>
              <p:nvSpPr>
                <p:cNvPr id="81" name="Shape 189"/>
                <p:cNvSpPr/>
                <p:nvPr/>
              </p:nvSpPr>
              <p:spPr>
                <a:xfrm>
                  <a:off x="0" y="0"/>
                  <a:ext cx="1307790" cy="13146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47" h="21356" extrusionOk="0">
                      <a:moveTo>
                        <a:pt x="11084" y="0"/>
                      </a:moveTo>
                      <a:cubicBezTo>
                        <a:pt x="14058" y="174"/>
                        <a:pt x="16832" y="1550"/>
                        <a:pt x="18762" y="3809"/>
                      </a:cubicBezTo>
                      <a:cubicBezTo>
                        <a:pt x="20476" y="5816"/>
                        <a:pt x="21395" y="8377"/>
                        <a:pt x="21345" y="11011"/>
                      </a:cubicBezTo>
                      <a:cubicBezTo>
                        <a:pt x="21194" y="13770"/>
                        <a:pt x="20001" y="16370"/>
                        <a:pt x="18006" y="18291"/>
                      </a:cubicBezTo>
                      <a:cubicBezTo>
                        <a:pt x="16208" y="20022"/>
                        <a:pt x="13869" y="21089"/>
                        <a:pt x="11378" y="21314"/>
                      </a:cubicBezTo>
                      <a:cubicBezTo>
                        <a:pt x="8199" y="21600"/>
                        <a:pt x="5063" y="20424"/>
                        <a:pt x="2863" y="18121"/>
                      </a:cubicBezTo>
                      <a:cubicBezTo>
                        <a:pt x="824" y="15986"/>
                        <a:pt x="-205" y="13087"/>
                        <a:pt x="34" y="10150"/>
                      </a:cubicBezTo>
                      <a:cubicBezTo>
                        <a:pt x="262" y="7356"/>
                        <a:pt x="1549" y="4753"/>
                        <a:pt x="3633" y="2868"/>
                      </a:cubicBezTo>
                      <a:cubicBezTo>
                        <a:pt x="5672" y="1024"/>
                        <a:pt x="8329" y="2"/>
                        <a:pt x="11084" y="0"/>
                      </a:cubicBezTo>
                      <a:close/>
                    </a:path>
                  </a:pathLst>
                </a:custGeom>
                <a:noFill/>
                <a:ln w="152400" cap="flat">
                  <a:solidFill>
                    <a:schemeClr val="accent5">
                      <a:hueOff val="-522602"/>
                      <a:satOff val="-6700"/>
                      <a:lumOff val="-2232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</p:grpSp>
          <p:grpSp>
            <p:nvGrpSpPr>
              <p:cNvPr id="60" name="Group 198"/>
              <p:cNvGrpSpPr/>
              <p:nvPr/>
            </p:nvGrpSpPr>
            <p:grpSpPr>
              <a:xfrm>
                <a:off x="1951311" y="2059575"/>
                <a:ext cx="1307791" cy="2383165"/>
                <a:chOff x="0" y="0"/>
                <a:chExt cx="1307789" cy="2383163"/>
              </a:xfrm>
            </p:grpSpPr>
            <p:grpSp>
              <p:nvGrpSpPr>
                <p:cNvPr id="72" name="Group 194"/>
                <p:cNvGrpSpPr/>
                <p:nvPr/>
              </p:nvGrpSpPr>
              <p:grpSpPr>
                <a:xfrm>
                  <a:off x="0" y="0"/>
                  <a:ext cx="1307790" cy="1587734"/>
                  <a:chOff x="2658" y="0"/>
                  <a:chExt cx="1307789" cy="1587733"/>
                </a:xfrm>
              </p:grpSpPr>
              <p:sp>
                <p:nvSpPr>
                  <p:cNvPr id="76" name="Shape 191"/>
                  <p:cNvSpPr/>
                  <p:nvPr/>
                </p:nvSpPr>
                <p:spPr>
                  <a:xfrm>
                    <a:off x="142628" y="0"/>
                    <a:ext cx="1027850" cy="1027850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7" name="Shape 192"/>
                  <p:cNvSpPr/>
                  <p:nvPr/>
                </p:nvSpPr>
                <p:spPr>
                  <a:xfrm>
                    <a:off x="319563" y="332059"/>
                    <a:ext cx="702956" cy="38682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24%</a:t>
                    </a:r>
                  </a:p>
                </p:txBody>
              </p:sp>
              <p:sp>
                <p:nvSpPr>
                  <p:cNvPr id="78" name="Shape 193"/>
                  <p:cNvSpPr/>
                  <p:nvPr/>
                </p:nvSpPr>
                <p:spPr>
                  <a:xfrm>
                    <a:off x="2658" y="1204212"/>
                    <a:ext cx="1307791" cy="38352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EBITDA</a:t>
                    </a:r>
                  </a:p>
                </p:txBody>
              </p:sp>
            </p:grpSp>
            <p:sp>
              <p:nvSpPr>
                <p:cNvPr id="73" name="Shape 195"/>
                <p:cNvSpPr/>
                <p:nvPr/>
              </p:nvSpPr>
              <p:spPr>
                <a:xfrm>
                  <a:off x="671844" y="2294"/>
                  <a:ext cx="497428" cy="552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09" h="21600" extrusionOk="0">
                      <a:moveTo>
                        <a:pt x="0" y="0"/>
                      </a:moveTo>
                      <a:cubicBezTo>
                        <a:pt x="5658" y="175"/>
                        <a:pt x="11023" y="2351"/>
                        <a:pt x="14970" y="6073"/>
                      </a:cubicBezTo>
                      <a:cubicBezTo>
                        <a:pt x="19351" y="10203"/>
                        <a:pt x="21600" y="15853"/>
                        <a:pt x="21153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3">
                      <a:satOff val="18648"/>
                      <a:lumOff val="5971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74" name="Shape 196"/>
                <p:cNvSpPr/>
                <p:nvPr/>
              </p:nvSpPr>
              <p:spPr>
                <a:xfrm>
                  <a:off x="300983" y="1545213"/>
                  <a:ext cx="705824" cy="83795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84K </a:t>
                  </a:r>
                </a:p>
              </p:txBody>
            </p:sp>
            <p:sp>
              <p:nvSpPr>
                <p:cNvPr id="75" name="Shape 197"/>
                <p:cNvSpPr/>
                <p:nvPr/>
              </p:nvSpPr>
              <p:spPr>
                <a:xfrm>
                  <a:off x="1058049" y="465682"/>
                  <a:ext cx="237253" cy="237253"/>
                </a:xfrm>
                <a:prstGeom prst="ellipse">
                  <a:avLst/>
                </a:prstGeom>
                <a:solidFill>
                  <a:schemeClr val="accent3">
                    <a:satOff val="18648"/>
                    <a:lumOff val="5971"/>
                    <a:alpha val="21093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00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" name="Group 206"/>
              <p:cNvGrpSpPr/>
              <p:nvPr/>
            </p:nvGrpSpPr>
            <p:grpSpPr>
              <a:xfrm>
                <a:off x="3367635" y="2059575"/>
                <a:ext cx="1643774" cy="2345595"/>
                <a:chOff x="-153503" y="0"/>
                <a:chExt cx="1643772" cy="2345594"/>
              </a:xfrm>
            </p:grpSpPr>
            <p:grpSp>
              <p:nvGrpSpPr>
                <p:cNvPr id="65" name="Group 202"/>
                <p:cNvGrpSpPr/>
                <p:nvPr/>
              </p:nvGrpSpPr>
              <p:grpSpPr>
                <a:xfrm>
                  <a:off x="-153504" y="0"/>
                  <a:ext cx="1643774" cy="1604882"/>
                  <a:chOff x="-150845" y="0"/>
                  <a:chExt cx="1643772" cy="1604881"/>
                </a:xfrm>
              </p:grpSpPr>
              <p:sp>
                <p:nvSpPr>
                  <p:cNvPr id="69" name="Shape 199"/>
                  <p:cNvSpPr/>
                  <p:nvPr/>
                </p:nvSpPr>
                <p:spPr>
                  <a:xfrm>
                    <a:off x="142628" y="0"/>
                    <a:ext cx="1027850" cy="1027850"/>
                  </a:xfrm>
                  <a:prstGeom prst="ellipse">
                    <a:avLst/>
                  </a:prstGeom>
                  <a:noFill/>
                  <a:ln w="38100" cap="flat">
                    <a:solidFill>
                      <a:srgbClr val="222222">
                        <a:alpha val="2000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rmAutofit/>
                  </a:bodyPr>
                  <a:lstStyle/>
                  <a:p>
                    <a:pPr>
                      <a:defRPr sz="1800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  <a:endPara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0" name="Shape 200"/>
                  <p:cNvSpPr/>
                  <p:nvPr/>
                </p:nvSpPr>
                <p:spPr>
                  <a:xfrm>
                    <a:off x="319563" y="332059"/>
                    <a:ext cx="702956" cy="38682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200" b="1">
                        <a:solidFill>
                          <a:srgbClr val="222222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defRPr>
                    </a:lvl1pPr>
                  </a:lstStyle>
                  <a:p>
                    <a:r>
                      <a:t>14%</a:t>
                    </a:r>
                  </a:p>
                </p:txBody>
              </p:sp>
              <p:sp>
                <p:nvSpPr>
                  <p:cNvPr id="71" name="Shape 201"/>
                  <p:cNvSpPr/>
                  <p:nvPr/>
                </p:nvSpPr>
                <p:spPr>
                  <a:xfrm>
                    <a:off x="-150846" y="1213763"/>
                    <a:ext cx="1643774" cy="39111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defTabSz="914400">
                      <a:lnSpc>
                        <a:spcPct val="90000"/>
                      </a:lnSpc>
                      <a:defRPr sz="2000" b="1">
                        <a:solidFill>
                          <a:srgbClr val="222222"/>
                        </a:solidFill>
                        <a:latin typeface="Source Sans Pro Black"/>
                        <a:ea typeface="Source Sans Pro Black"/>
                        <a:cs typeface="Source Sans Pro Black"/>
                        <a:sym typeface="Source Sans Pro Black"/>
                      </a:defRPr>
                    </a:lvl1pPr>
                  </a:lstStyle>
                  <a:p>
                    <a:r>
                      <a:t>CASH FLOW</a:t>
                    </a:r>
                  </a:p>
                </p:txBody>
              </p:sp>
            </p:grpSp>
            <p:sp>
              <p:nvSpPr>
                <p:cNvPr id="66" name="Shape 203"/>
                <p:cNvSpPr/>
                <p:nvPr/>
              </p:nvSpPr>
              <p:spPr>
                <a:xfrm>
                  <a:off x="671844" y="2294"/>
                  <a:ext cx="441293" cy="273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6464" y="571"/>
                        <a:pt x="12576" y="4936"/>
                        <a:pt x="17186" y="12275"/>
                      </a:cubicBezTo>
                      <a:cubicBezTo>
                        <a:pt x="18920" y="15035"/>
                        <a:pt x="20406" y="18174"/>
                        <a:pt x="21600" y="21600"/>
                      </a:cubicBezTo>
                    </a:path>
                  </a:pathLst>
                </a:custGeom>
                <a:noFill/>
                <a:ln w="1270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  <a:endParaRPr sz="2400"/>
                </a:p>
              </p:txBody>
            </p:sp>
            <p:sp>
              <p:nvSpPr>
                <p:cNvPr id="67" name="Shape 204"/>
                <p:cNvSpPr/>
                <p:nvPr/>
              </p:nvSpPr>
              <p:spPr>
                <a:xfrm>
                  <a:off x="315470" y="1507643"/>
                  <a:ext cx="705825" cy="8379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noAutofit/>
                </a:bodyPr>
                <a:lstStyle>
                  <a:lvl1pPr defTabSz="914400">
                    <a:lnSpc>
                      <a:spcPct val="90000"/>
                    </a:lnSpc>
                    <a:defRPr sz="2400" b="1">
                      <a:solidFill>
                        <a:srgbClr val="222222"/>
                      </a:solidFill>
                      <a:latin typeface="Source Sans Pro Semibold"/>
                      <a:ea typeface="Source Sans Pro Semibold"/>
                      <a:cs typeface="Source Sans Pro Semibold"/>
                      <a:sym typeface="Source Sans Pro Semibold"/>
                    </a:defRPr>
                  </a:lvl1pPr>
                </a:lstStyle>
                <a:p>
                  <a:r>
                    <a:t>50K</a:t>
                  </a:r>
                </a:p>
              </p:txBody>
            </p:sp>
            <p:sp>
              <p:nvSpPr>
                <p:cNvPr id="68" name="Shape 205"/>
                <p:cNvSpPr/>
                <p:nvPr/>
              </p:nvSpPr>
              <p:spPr>
                <a:xfrm>
                  <a:off x="1015943" y="183358"/>
                  <a:ext cx="237252" cy="23725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alpha val="20344"/>
                      </a:schemeClr>
                    </a:gs>
                    <a:gs pos="100000">
                      <a:schemeClr val="accent5">
                        <a:alpha val="20191"/>
                      </a:schemeClr>
                    </a:gs>
                  </a:gsLst>
                  <a:lin ang="54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fontScale="70000" lnSpcReduction="20000"/>
                </a:bodyPr>
                <a:lstStyle/>
                <a:p>
                  <a:pPr>
                    <a:defRPr sz="1800">
                      <a:solidFill>
                        <a:srgbClr val="222222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endParaRPr sz="1800">
                    <a:solidFill>
                      <a:srgbClr val="222222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62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750642" y="1619218"/>
                <a:ext cx="1417842" cy="141784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3" name="Shape 208"/>
              <p:cNvSpPr/>
              <p:nvPr/>
            </p:nvSpPr>
            <p:spPr>
              <a:xfrm>
                <a:off x="5119942" y="3258092"/>
                <a:ext cx="2679242" cy="4196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2000" b="1">
                    <a:solidFill>
                      <a:srgbClr val="222222"/>
                    </a:solidFill>
                    <a:latin typeface="Source Sans Pro Black"/>
                    <a:ea typeface="Source Sans Pro Black"/>
                    <a:cs typeface="Source Sans Pro Black"/>
                    <a:sym typeface="Source Sans Pro Black"/>
                  </a:defRPr>
                </a:lvl1pPr>
              </a:lstStyle>
              <a:p>
                <a:r>
                  <a:t>REVENUE CAGR (3YR.)</a:t>
                </a:r>
              </a:p>
            </p:txBody>
          </p:sp>
          <p:sp>
            <p:nvSpPr>
              <p:cNvPr id="64" name="Shape 209"/>
              <p:cNvSpPr/>
              <p:nvPr/>
            </p:nvSpPr>
            <p:spPr>
              <a:xfrm>
                <a:off x="6106650" y="3555469"/>
                <a:ext cx="705825" cy="8379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defTabSz="914400">
                  <a:lnSpc>
                    <a:spcPct val="90000"/>
                  </a:lnSpc>
                  <a:defRPr sz="2400" b="1">
                    <a:solidFill>
                      <a:srgbClr val="222222"/>
                    </a:solidFill>
                    <a:latin typeface="Source Sans Pro Semibold"/>
                    <a:ea typeface="Source Sans Pro Semibold"/>
                    <a:cs typeface="Source Sans Pro Semibold"/>
                    <a:sym typeface="Source Sans Pro Semibold"/>
                  </a:defRPr>
                </a:lvl1pPr>
              </a:lstStyle>
              <a:p>
                <a:r>
                  <a:t>flat</a:t>
                </a:r>
              </a:p>
            </p:txBody>
          </p:sp>
        </p:grpSp>
        <p:pic>
          <p:nvPicPr>
            <p:cNvPr id="31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52940" y="452772"/>
              <a:ext cx="4693303" cy="15581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159702207"/>
      </p:ext>
    </p:extLst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6" name="AutoShape 24" descr="Risultati immagini per growing plant wallpaper"/>
          <p:cNvSpPr>
            <a:spLocks noChangeAspect="1" noChangeArrowheads="1"/>
          </p:cNvSpPr>
          <p:nvPr/>
        </p:nvSpPr>
        <p:spPr bwMode="auto">
          <a:xfrm>
            <a:off x="1259681" y="2813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1311506" y="1627132"/>
            <a:ext cx="6520988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Roadmap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22136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10732"/>
      </p:ext>
    </p:extLst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www.duboisag.com/media/catalog/product/2/5/250__robust_drip_irrigation_k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50"/>
            <a:ext cx="9143999" cy="51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ttangolo 20"/>
          <p:cNvSpPr/>
          <p:nvPr/>
        </p:nvSpPr>
        <p:spPr>
          <a:xfrm rot="16200000">
            <a:off x="1986277" y="2499750"/>
            <a:ext cx="5184000" cy="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38361"/>
            <a:ext cx="4506276" cy="2816423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832" y="-20990"/>
            <a:ext cx="4505444" cy="25207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0" y="2499750"/>
            <a:ext cx="9144000" cy="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Shape 223"/>
          <p:cNvSpPr txBox="1">
            <a:spLocks/>
          </p:cNvSpPr>
          <p:nvPr/>
        </p:nvSpPr>
        <p:spPr>
          <a:xfrm>
            <a:off x="12555" y="71626"/>
            <a:ext cx="4506278" cy="24997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271463">
              <a:buClrTx/>
              <a:tabLst>
                <a:tab pos="541338" algn="l"/>
              </a:tabLst>
            </a:pPr>
            <a:r>
              <a:rPr lang="it-IT" sz="2000" dirty="0">
                <a:solidFill>
                  <a:schemeClr val="bg1"/>
                </a:solidFill>
              </a:rPr>
              <a:t>FOCUS on </a:t>
            </a:r>
            <a:r>
              <a:rPr lang="it-IT" sz="2000" dirty="0" err="1">
                <a:solidFill>
                  <a:schemeClr val="bg1"/>
                </a:solidFill>
              </a:rPr>
              <a:t>greenhouse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drip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irrigation</a:t>
            </a:r>
            <a:endParaRPr lang="it-IT" sz="2000" dirty="0">
              <a:solidFill>
                <a:schemeClr val="bg1"/>
              </a:solidFill>
            </a:endParaRPr>
          </a:p>
          <a:p>
            <a:pPr marL="614363" indent="-342900">
              <a:buClrTx/>
              <a:buFont typeface="Wingdings" panose="05000000000000000000" pitchFamily="2" charset="2"/>
              <a:buChar char="ü"/>
              <a:tabLst>
                <a:tab pos="541338" algn="l"/>
              </a:tabLst>
            </a:pPr>
            <a:endParaRPr lang="it-IT" sz="2000" dirty="0">
              <a:solidFill>
                <a:schemeClr val="bg1"/>
              </a:solidFill>
            </a:endParaRPr>
          </a:p>
          <a:p>
            <a:pPr marL="361950" indent="-269875">
              <a:spcAft>
                <a:spcPts val="1200"/>
              </a:spcAft>
              <a:buClrTx/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it-IT" sz="2000" dirty="0">
                <a:solidFill>
                  <a:schemeClr val="bg1"/>
                </a:solidFill>
              </a:rPr>
              <a:t>High </a:t>
            </a:r>
            <a:r>
              <a:rPr lang="it-IT" sz="2000" dirty="0" err="1">
                <a:solidFill>
                  <a:schemeClr val="bg1"/>
                </a:solidFill>
              </a:rPr>
              <a:t>value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crops</a:t>
            </a:r>
            <a:endParaRPr lang="it-IT" sz="2000" dirty="0">
              <a:solidFill>
                <a:schemeClr val="bg1"/>
              </a:solidFill>
            </a:endParaRPr>
          </a:p>
          <a:p>
            <a:pPr marL="361950" indent="-269875">
              <a:spcAft>
                <a:spcPts val="1200"/>
              </a:spcAft>
              <a:buClrTx/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it-IT" sz="2000" dirty="0" err="1">
                <a:solidFill>
                  <a:schemeClr val="bg1"/>
                </a:solidFill>
              </a:rPr>
              <a:t>Existing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structure</a:t>
            </a:r>
            <a:endParaRPr lang="it-IT" sz="2000" dirty="0">
              <a:solidFill>
                <a:schemeClr val="bg1"/>
              </a:solidFill>
            </a:endParaRPr>
          </a:p>
          <a:p>
            <a:pPr marL="361950" indent="-269875">
              <a:spcAft>
                <a:spcPts val="1200"/>
              </a:spcAft>
              <a:buClrTx/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it-IT" sz="2000" dirty="0" err="1">
                <a:solidFill>
                  <a:schemeClr val="bg1"/>
                </a:solidFill>
              </a:rPr>
              <a:t>Controlled</a:t>
            </a:r>
            <a:r>
              <a:rPr lang="it-IT" sz="2000" dirty="0">
                <a:solidFill>
                  <a:schemeClr val="bg1"/>
                </a:solidFill>
              </a:rPr>
              <a:t> area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11" name="Rettangolo 4"/>
          <p:cNvSpPr/>
          <p:nvPr/>
        </p:nvSpPr>
        <p:spPr>
          <a:xfrm>
            <a:off x="4650277" y="2643750"/>
            <a:ext cx="4505444" cy="25207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hape 223"/>
          <p:cNvSpPr txBox="1">
            <a:spLocks/>
          </p:cNvSpPr>
          <p:nvPr/>
        </p:nvSpPr>
        <p:spPr>
          <a:xfrm>
            <a:off x="5991368" y="2490703"/>
            <a:ext cx="3245150" cy="10850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271463">
              <a:buClrTx/>
              <a:tabLst>
                <a:tab pos="541338" algn="l"/>
              </a:tabLst>
            </a:pPr>
            <a:r>
              <a:rPr lang="it-IT" sz="2000" dirty="0">
                <a:solidFill>
                  <a:schemeClr val="bg1"/>
                </a:solidFill>
              </a:rPr>
              <a:t>                        SCALABLE to open </a:t>
            </a:r>
            <a:r>
              <a:rPr lang="it-IT" sz="2000" dirty="0" err="1">
                <a:solidFill>
                  <a:schemeClr val="bg1"/>
                </a:solidFill>
              </a:rPr>
              <a:t>field</a:t>
            </a:r>
            <a:endParaRPr lang="it-IT" sz="2000" dirty="0">
              <a:solidFill>
                <a:schemeClr val="bg1"/>
              </a:solidFill>
            </a:endParaRPr>
          </a:p>
          <a:p>
            <a:pPr marL="271463">
              <a:buClrTx/>
              <a:tabLst>
                <a:tab pos="541338" algn="l"/>
              </a:tabLst>
            </a:pPr>
            <a:endParaRPr lang="it-IT" sz="2000" dirty="0">
              <a:solidFill>
                <a:schemeClr val="bg1"/>
              </a:solidFill>
            </a:endParaRPr>
          </a:p>
          <a:p>
            <a:pPr marL="92075">
              <a:buClrTx/>
              <a:tabLst>
                <a:tab pos="361950" algn="l"/>
              </a:tabLst>
            </a:pPr>
            <a:endParaRPr lang="it-IT" sz="2000" dirty="0">
              <a:solidFill>
                <a:schemeClr val="bg1"/>
              </a:solidFill>
            </a:endParaRPr>
          </a:p>
          <a:p>
            <a:pPr marL="92075">
              <a:buClrTx/>
              <a:tabLst>
                <a:tab pos="361950" algn="l"/>
              </a:tabLst>
            </a:pP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13" name="Shape 223"/>
          <p:cNvSpPr txBox="1">
            <a:spLocks/>
          </p:cNvSpPr>
          <p:nvPr/>
        </p:nvSpPr>
        <p:spPr>
          <a:xfrm>
            <a:off x="4926842" y="4282053"/>
            <a:ext cx="4626588" cy="850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361950" indent="-269875">
              <a:buClrTx/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it-IT" sz="2000" dirty="0">
                <a:solidFill>
                  <a:schemeClr val="bg1"/>
                </a:solidFill>
              </a:rPr>
              <a:t>SW: GPS, layout </a:t>
            </a:r>
            <a:r>
              <a:rPr lang="it-IT" sz="2000" dirty="0" err="1">
                <a:solidFill>
                  <a:schemeClr val="bg1"/>
                </a:solidFill>
              </a:rPr>
              <a:t>mapping</a:t>
            </a:r>
            <a:r>
              <a:rPr lang="it-IT" sz="2000" dirty="0">
                <a:solidFill>
                  <a:schemeClr val="bg1"/>
                </a:solidFill>
              </a:rPr>
              <a:t>, </a:t>
            </a:r>
            <a:r>
              <a:rPr lang="it-IT" sz="2000" dirty="0" err="1">
                <a:solidFill>
                  <a:schemeClr val="bg1"/>
                </a:solidFill>
              </a:rPr>
              <a:t>weather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forecast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14" name="Shape 223"/>
          <p:cNvSpPr txBox="1">
            <a:spLocks/>
          </p:cNvSpPr>
          <p:nvPr/>
        </p:nvSpPr>
        <p:spPr>
          <a:xfrm>
            <a:off x="5663816" y="3702814"/>
            <a:ext cx="2866029" cy="4744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361950" indent="-269875">
              <a:buClrTx/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it-IT" sz="2000" dirty="0">
                <a:solidFill>
                  <a:schemeClr val="bg1"/>
                </a:solidFill>
              </a:rPr>
              <a:t>HW: Gap 30%</a:t>
            </a:r>
          </a:p>
          <a:p>
            <a:pPr marL="92075">
              <a:buClrTx/>
              <a:tabLst>
                <a:tab pos="361950" algn="l"/>
              </a:tabLst>
            </a:pPr>
            <a:endParaRPr lang="it-IT" sz="2000" dirty="0">
              <a:solidFill>
                <a:schemeClr val="bg1"/>
              </a:solidFill>
            </a:endParaRPr>
          </a:p>
          <a:p>
            <a:pPr marL="92075">
              <a:buClrTx/>
              <a:tabLst>
                <a:tab pos="361950" algn="l"/>
              </a:tabLst>
            </a:pPr>
            <a:endParaRPr lang="it-IT" sz="2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277" y="-514391"/>
            <a:ext cx="4480074" cy="3014142"/>
          </a:xfrm>
          <a:prstGeom prst="rect">
            <a:avLst/>
          </a:prstGeom>
        </p:spPr>
      </p:pic>
      <p:pic>
        <p:nvPicPr>
          <p:cNvPr id="3086" name="Picture 14" descr="http://www.duboisag.com/media/catalog/product/2/5/250__robust_drip_irrigation_ki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4" t="29242" r="33959" b="29431"/>
          <a:stretch/>
        </p:blipFill>
        <p:spPr bwMode="auto">
          <a:xfrm>
            <a:off x="2881050" y="937217"/>
            <a:ext cx="3381897" cy="32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/>
          <p:cNvSpPr/>
          <p:nvPr/>
        </p:nvSpPr>
        <p:spPr>
          <a:xfrm>
            <a:off x="2881049" y="951750"/>
            <a:ext cx="3381898" cy="3240000"/>
          </a:xfrm>
          <a:prstGeom prst="ellipse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305304"/>
      </p:ext>
    </p:extLst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35751" y="129353"/>
            <a:ext cx="7007825" cy="649064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/>
              <a:t>20-20-20 </a:t>
            </a:r>
            <a:r>
              <a:rPr lang="it-IT" dirty="0" err="1"/>
              <a:t>AgTech</a:t>
            </a:r>
            <a:r>
              <a:rPr lang="it-IT" dirty="0"/>
              <a:t> Roadmap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307547" y="1812835"/>
            <a:ext cx="0" cy="27629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-98119" y="1166926"/>
            <a:ext cx="1490000" cy="551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Market Segmentation</a:t>
            </a:r>
            <a:endParaRPr lang="en-US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543901" y="842235"/>
            <a:ext cx="12822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Drip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44208" y="824302"/>
            <a:ext cx="12822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Open Field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92630" y="1512166"/>
            <a:ext cx="144486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Greenhouse</a:t>
            </a:r>
            <a:r>
              <a:rPr lang="it-IT" b="1" dirty="0">
                <a:latin typeface="Montserrat" panose="020B0604020202020204" charset="0"/>
              </a:rPr>
              <a:t> </a:t>
            </a:r>
            <a:r>
              <a:rPr lang="it-IT" b="1" dirty="0" err="1">
                <a:latin typeface="Montserrat" panose="020B0604020202020204" charset="0"/>
              </a:rPr>
              <a:t>Drip</a:t>
            </a:r>
            <a:r>
              <a:rPr lang="it-IT" b="1" dirty="0">
                <a:latin typeface="Montserrat" panose="020B0604020202020204" charset="0"/>
              </a:rPr>
              <a:t> 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44323" y="1512164"/>
            <a:ext cx="129506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Outdoor</a:t>
            </a:r>
          </a:p>
          <a:p>
            <a:pPr algn="ctr"/>
            <a:r>
              <a:rPr lang="it-IT" b="1" dirty="0" err="1">
                <a:latin typeface="Montserrat" panose="020B0604020202020204" charset="0"/>
              </a:rPr>
              <a:t>Drip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276044" y="1531330"/>
            <a:ext cx="159931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Small</a:t>
            </a:r>
            <a:r>
              <a:rPr lang="it-IT" b="1" dirty="0">
                <a:latin typeface="Montserrat" panose="020B0604020202020204" charset="0"/>
              </a:rPr>
              <a:t>/ Medium</a:t>
            </a:r>
          </a:p>
          <a:p>
            <a:pPr algn="ctr"/>
            <a:r>
              <a:rPr lang="it-IT" b="1" dirty="0" err="1">
                <a:latin typeface="Montserrat" panose="020B0604020202020204" charset="0"/>
              </a:rPr>
              <a:t>Size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536856" y="1512165"/>
            <a:ext cx="9513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Large</a:t>
            </a:r>
            <a:r>
              <a:rPr lang="it-IT" b="1" dirty="0">
                <a:latin typeface="Montserrat" panose="020B0604020202020204" charset="0"/>
              </a:rPr>
              <a:t> </a:t>
            </a:r>
            <a:r>
              <a:rPr lang="it-IT" b="1" dirty="0" err="1">
                <a:latin typeface="Montserrat" panose="020B0604020202020204" charset="0"/>
              </a:rPr>
              <a:t>Size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-43689" y="2564919"/>
            <a:ext cx="1210897" cy="551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Software</a:t>
            </a:r>
            <a:endParaRPr lang="en-US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624949" y="2471189"/>
            <a:ext cx="1580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Demetra 1.0</a:t>
            </a:r>
          </a:p>
          <a:p>
            <a:pPr algn="ctr"/>
            <a:r>
              <a:rPr lang="it-IT" dirty="0">
                <a:latin typeface="Montserrat" panose="020B0604020202020204" charset="0"/>
              </a:rPr>
              <a:t>(</a:t>
            </a:r>
            <a:r>
              <a:rPr lang="it-IT" dirty="0" err="1">
                <a:latin typeface="Montserrat" panose="020B0604020202020204" charset="0"/>
              </a:rPr>
              <a:t>Industrialized</a:t>
            </a:r>
            <a:r>
              <a:rPr lang="it-IT" dirty="0">
                <a:latin typeface="Montserrat" panose="020B0604020202020204" charset="0"/>
              </a:rPr>
              <a:t> </a:t>
            </a:r>
            <a:r>
              <a:rPr lang="it-IT" dirty="0" err="1">
                <a:latin typeface="Montserrat" panose="020B0604020202020204" charset="0"/>
              </a:rPr>
              <a:t>Prototype</a:t>
            </a:r>
            <a:r>
              <a:rPr lang="it-IT" dirty="0">
                <a:latin typeface="Montserrat" panose="020B0604020202020204" charset="0"/>
              </a:rPr>
              <a:t>)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283641" y="2471189"/>
            <a:ext cx="18164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Demetra 2.0</a:t>
            </a:r>
          </a:p>
          <a:p>
            <a:pPr algn="ctr"/>
            <a:r>
              <a:rPr lang="it-IT" dirty="0">
                <a:latin typeface="Montserrat" panose="020B0604020202020204" charset="0"/>
              </a:rPr>
              <a:t>(1.0 + Meteo </a:t>
            </a:r>
            <a:r>
              <a:rPr lang="it-IT" dirty="0" err="1">
                <a:latin typeface="Montserrat" panose="020B0604020202020204" charset="0"/>
              </a:rPr>
              <a:t>Forecast</a:t>
            </a:r>
            <a:r>
              <a:rPr lang="it-IT" dirty="0">
                <a:latin typeface="Montserrat" panose="020B0604020202020204" charset="0"/>
              </a:rPr>
              <a:t> + </a:t>
            </a:r>
            <a:r>
              <a:rPr lang="it-IT" dirty="0" err="1">
                <a:latin typeface="Montserrat" panose="020B0604020202020204" charset="0"/>
              </a:rPr>
              <a:t>Spectrophotometer</a:t>
            </a:r>
            <a:r>
              <a:rPr lang="it-IT" dirty="0">
                <a:latin typeface="Montserrat" panose="020B0604020202020204" charset="0"/>
              </a:rPr>
              <a:t>)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220122" y="2578911"/>
            <a:ext cx="1711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Demetra 3.0</a:t>
            </a:r>
          </a:p>
          <a:p>
            <a:pPr algn="ctr"/>
            <a:r>
              <a:rPr lang="it-IT" dirty="0">
                <a:latin typeface="Montserrat" panose="020B0604020202020204" charset="0"/>
              </a:rPr>
              <a:t>(2.0 + GIS)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230227" y="2578911"/>
            <a:ext cx="1564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Demetra 4.0</a:t>
            </a:r>
          </a:p>
          <a:p>
            <a:pPr algn="ctr"/>
            <a:r>
              <a:rPr lang="it-IT" dirty="0">
                <a:latin typeface="Montserrat" panose="020B0604020202020204" charset="0"/>
              </a:rPr>
              <a:t>(3.0 + …)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-43689" y="3674754"/>
            <a:ext cx="1210897" cy="551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Hardware</a:t>
            </a:r>
            <a:endParaRPr lang="en-US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624949" y="3680356"/>
            <a:ext cx="1580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Sensors</a:t>
            </a:r>
            <a:r>
              <a:rPr lang="it-IT" dirty="0">
                <a:latin typeface="Montserrat" panose="020B0604020202020204" charset="0"/>
              </a:rPr>
              <a:t> + </a:t>
            </a:r>
            <a:r>
              <a:rPr lang="it-IT" b="1" dirty="0">
                <a:latin typeface="Montserrat" panose="020B0604020202020204" charset="0"/>
              </a:rPr>
              <a:t>ICT </a:t>
            </a:r>
            <a:r>
              <a:rPr lang="it-IT" b="1" dirty="0" err="1">
                <a:latin typeface="Montserrat" panose="020B0604020202020204" charset="0"/>
              </a:rPr>
              <a:t>Cabin</a:t>
            </a:r>
            <a:r>
              <a:rPr lang="it-IT" dirty="0">
                <a:latin typeface="Montserrat" panose="020B0604020202020204" charset="0"/>
              </a:rPr>
              <a:t> + </a:t>
            </a:r>
            <a:r>
              <a:rPr lang="it-IT" b="1" dirty="0" err="1">
                <a:latin typeface="Montserrat" panose="020B0604020202020204" charset="0"/>
              </a:rPr>
              <a:t>Dosatron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369660" y="3796468"/>
            <a:ext cx="1644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Montserrat" panose="020B0604020202020204" charset="0"/>
              </a:rPr>
              <a:t>R&amp;D</a:t>
            </a:r>
            <a:endParaRPr lang="en-US" b="1" dirty="0">
              <a:latin typeface="Montserrat" panose="020B060402020202020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220122" y="3796468"/>
            <a:ext cx="1711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latin typeface="Montserrat" panose="020B0604020202020204" charset="0"/>
              </a:rPr>
              <a:t>Drones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165409" y="3680356"/>
            <a:ext cx="16942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Montserrat" panose="020B0604020202020204" charset="0"/>
              </a:rPr>
              <a:t>Drones</a:t>
            </a:r>
            <a:r>
              <a:rPr lang="it-IT" b="1" dirty="0">
                <a:latin typeface="Montserrat" panose="020B0604020202020204" charset="0"/>
              </a:rPr>
              <a:t> </a:t>
            </a:r>
            <a:r>
              <a:rPr lang="it-IT" dirty="0">
                <a:latin typeface="Montserrat" panose="020B0604020202020204" charset="0"/>
              </a:rPr>
              <a:t>+</a:t>
            </a:r>
            <a:r>
              <a:rPr lang="it-IT" b="1" dirty="0">
                <a:latin typeface="Montserrat" panose="020B0604020202020204" charset="0"/>
              </a:rPr>
              <a:t> </a:t>
            </a:r>
            <a:r>
              <a:rPr lang="it-IT" b="1" dirty="0" err="1">
                <a:latin typeface="Montserrat" panose="020B0604020202020204" charset="0"/>
              </a:rPr>
              <a:t>Tractors</a:t>
            </a:r>
            <a:r>
              <a:rPr lang="it-IT" b="1" dirty="0">
                <a:latin typeface="Montserrat" panose="020B0604020202020204" charset="0"/>
              </a:rPr>
              <a:t> </a:t>
            </a:r>
            <a:r>
              <a:rPr lang="it-IT" b="1" dirty="0" err="1">
                <a:latin typeface="Montserrat" panose="020B0604020202020204" charset="0"/>
              </a:rPr>
              <a:t>Equipment</a:t>
            </a:r>
            <a:endParaRPr lang="en-US" dirty="0">
              <a:latin typeface="Montserrat" panose="020B0604020202020204" charset="0"/>
            </a:endParaRPr>
          </a:p>
        </p:txBody>
      </p:sp>
      <p:sp>
        <p:nvSpPr>
          <p:cNvPr id="136" name="Left Brace 135"/>
          <p:cNvSpPr/>
          <p:nvPr/>
        </p:nvSpPr>
        <p:spPr>
          <a:xfrm rot="5400000">
            <a:off x="6929183" y="393113"/>
            <a:ext cx="228274" cy="1782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37" name="Left Brace 136"/>
          <p:cNvSpPr/>
          <p:nvPr/>
        </p:nvSpPr>
        <p:spPr>
          <a:xfrm rot="5400000">
            <a:off x="3089521" y="393113"/>
            <a:ext cx="210807" cy="1782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Montserrat" panose="020B0604020202020204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443774" y="4801702"/>
            <a:ext cx="72213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451239" y="4843241"/>
            <a:ext cx="5482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/>
              <a:t>Time</a:t>
            </a:r>
            <a:endParaRPr lang="en-US" sz="1050" b="1" dirty="0"/>
          </a:p>
        </p:txBody>
      </p:sp>
      <p:sp>
        <p:nvSpPr>
          <p:cNvPr id="55" name="Rectangle 54"/>
          <p:cNvSpPr/>
          <p:nvPr/>
        </p:nvSpPr>
        <p:spPr>
          <a:xfrm>
            <a:off x="1681398" y="2465413"/>
            <a:ext cx="1467330" cy="21262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289738" y="2244446"/>
            <a:ext cx="2250651" cy="24622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it-IT" sz="1000" b="1" dirty="0">
                <a:latin typeface="Montserrat" panose="020B0604020202020204" charset="0"/>
              </a:rPr>
              <a:t>MVP </a:t>
            </a:r>
            <a:r>
              <a:rPr lang="it-IT" sz="1000" b="1" dirty="0" err="1">
                <a:latin typeface="Montserrat" panose="020B0604020202020204" charset="0"/>
              </a:rPr>
              <a:t>Prototype</a:t>
            </a:r>
            <a:r>
              <a:rPr lang="it-IT" sz="1000" b="1" dirty="0">
                <a:latin typeface="Montserrat" panose="020B0604020202020204" charset="0"/>
              </a:rPr>
              <a:t> (20</a:t>
            </a:r>
            <a:r>
              <a:rPr lang="it-IT" sz="1000" b="1" baseline="30000" dirty="0">
                <a:latin typeface="Montserrat" panose="020B0604020202020204" charset="0"/>
              </a:rPr>
              <a:t>th</a:t>
            </a:r>
            <a:r>
              <a:rPr lang="it-IT" sz="1000" b="1" dirty="0">
                <a:latin typeface="Montserrat" panose="020B0604020202020204" charset="0"/>
              </a:rPr>
              <a:t> </a:t>
            </a:r>
            <a:r>
              <a:rPr lang="it-IT" sz="1000" b="1" dirty="0" err="1">
                <a:latin typeface="Montserrat" panose="020B0604020202020204" charset="0"/>
              </a:rPr>
              <a:t>June</a:t>
            </a:r>
            <a:r>
              <a:rPr lang="it-IT" sz="1000" b="1" dirty="0">
                <a:latin typeface="Montserrat" panose="020B0604020202020204" charset="0"/>
              </a:rPr>
              <a:t> 2016)</a:t>
            </a:r>
            <a:endParaRPr lang="en-US" sz="1000" b="1" dirty="0">
              <a:latin typeface="Montserr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44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6" name="AutoShape 24" descr="Risultati immagini per growing plant wallpaper"/>
          <p:cNvSpPr>
            <a:spLocks noChangeAspect="1" noChangeArrowheads="1"/>
          </p:cNvSpPr>
          <p:nvPr/>
        </p:nvSpPr>
        <p:spPr bwMode="auto">
          <a:xfrm>
            <a:off x="1259681" y="2813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Segmentation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3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7743"/>
      </p:ext>
    </p:extLst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resources.attend.com/account/2205/uploads/image_44fbfee8313b123fb2640bee3f657c25_internatio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4" y="784049"/>
            <a:ext cx="680085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266664966"/>
              </p:ext>
            </p:extLst>
          </p:nvPr>
        </p:nvGraphicFramePr>
        <p:xfrm>
          <a:off x="1567038" y="825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dirty="0">
                <a:solidFill>
                  <a:srgbClr val="0E2011"/>
                </a:solidFill>
              </a:rPr>
              <a:t>Precision farming market 2020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00574" y="3645836"/>
            <a:ext cx="2838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Sensors</a:t>
            </a:r>
            <a:r>
              <a:rPr lang="it-IT" sz="18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 </a:t>
            </a:r>
            <a:r>
              <a:rPr lang="it-IT" sz="1800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solutions</a:t>
            </a:r>
            <a:r>
              <a:rPr lang="it-IT" sz="18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 </a:t>
            </a:r>
            <a:r>
              <a:rPr lang="it-IT" sz="1800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applied</a:t>
            </a:r>
            <a:r>
              <a:rPr lang="it-IT" sz="18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 to </a:t>
            </a:r>
            <a:r>
              <a:rPr lang="it-IT" sz="1800" b="1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agriculture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541455765"/>
      </p:ext>
    </p:extLst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://stutzfamily.com/mrstutz/Maps/USHistory/ww1europ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" y="733424"/>
            <a:ext cx="4668417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1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5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dirty="0">
                <a:solidFill>
                  <a:srgbClr val="0E2011"/>
                </a:solidFill>
              </a:rPr>
              <a:t>Our potential entry market </a:t>
            </a:r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938624282"/>
              </p:ext>
            </p:extLst>
          </p:nvPr>
        </p:nvGraphicFramePr>
        <p:xfrm>
          <a:off x="-523874" y="90646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605046" y="1100374"/>
            <a:ext cx="1781175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EU</a:t>
            </a:r>
          </a:p>
          <a:p>
            <a:pPr algn="ctr"/>
            <a:r>
              <a:rPr lang="it-IT" sz="2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750 M€</a:t>
            </a:r>
            <a:endParaRPr lang="en-US" sz="2800" dirty="0">
              <a:solidFill>
                <a:srgbClr val="FFFFFF"/>
              </a:solidFill>
              <a:latin typeface="Montserrat"/>
              <a:ea typeface="Montserrat"/>
              <a:cs typeface="Montserrat"/>
            </a:endParaRPr>
          </a:p>
          <a:p>
            <a:pPr algn="ctr"/>
            <a:endParaRPr lang="en-US" sz="2800" dirty="0">
              <a:solidFill>
                <a:srgbClr val="FFFFFF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05045" y="3331487"/>
            <a:ext cx="1781175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Italy</a:t>
            </a:r>
            <a:r>
              <a:rPr lang="it-IT" sz="2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	</a:t>
            </a:r>
          </a:p>
          <a:p>
            <a:pPr algn="ctr"/>
            <a:r>
              <a:rPr lang="it-IT" sz="2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120 M€</a:t>
            </a:r>
            <a:endParaRPr lang="en-US" sz="2800" dirty="0">
              <a:solidFill>
                <a:srgbClr val="FFFFFF"/>
              </a:solidFill>
              <a:latin typeface="Montserrat"/>
              <a:ea typeface="Montserrat"/>
              <a:cs typeface="Montserrat"/>
            </a:endParaRPr>
          </a:p>
          <a:p>
            <a:pPr algn="ctr"/>
            <a:endParaRPr lang="en-US" sz="2800" dirty="0">
              <a:solidFill>
                <a:srgbClr val="FFFFFF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1" name="Shape 159"/>
          <p:cNvSpPr/>
          <p:nvPr/>
        </p:nvSpPr>
        <p:spPr>
          <a:xfrm>
            <a:off x="4873874" y="1286718"/>
            <a:ext cx="4143593" cy="803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1881" tIns="31881" rIns="31881" bIns="31881" anchor="ctr">
            <a:spAutoFit/>
          </a:bodyPr>
          <a:lstStyle/>
          <a:p>
            <a:pPr defTabSz="366629" hangingPunct="0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400" b="1" dirty="0">
                <a:latin typeface="Montserrat"/>
                <a:ea typeface="Montserrat"/>
                <a:cs typeface="Montserrat"/>
                <a:sym typeface="Helvetica"/>
              </a:rPr>
              <a:t>Sensors solutions applied to greenhouse monitoring</a:t>
            </a:r>
          </a:p>
        </p:txBody>
      </p:sp>
      <p:sp>
        <p:nvSpPr>
          <p:cNvPr id="12" name="Shape 357"/>
          <p:cNvSpPr/>
          <p:nvPr/>
        </p:nvSpPr>
        <p:spPr>
          <a:xfrm>
            <a:off x="5572126" y="2690485"/>
            <a:ext cx="2762250" cy="1757692"/>
          </a:xfrm>
          <a:custGeom>
            <a:avLst/>
            <a:gdLst/>
            <a:ahLst/>
            <a:cxnLst/>
            <a:rect l="0" t="0" r="0" b="0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13" name="Shape 469"/>
          <p:cNvGrpSpPr/>
          <p:nvPr/>
        </p:nvGrpSpPr>
        <p:grpSpPr>
          <a:xfrm>
            <a:off x="6819170" y="2784085"/>
            <a:ext cx="265020" cy="671714"/>
            <a:chOff x="732125" y="2958550"/>
            <a:chExt cx="130325" cy="474950"/>
          </a:xfrm>
        </p:grpSpPr>
        <p:sp>
          <p:nvSpPr>
            <p:cNvPr id="14" name="Shape 47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Shape 471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Shape 472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47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8" name="Shape 47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" name="Shape 475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476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47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" name="Luna 21"/>
          <p:cNvSpPr/>
          <p:nvPr/>
        </p:nvSpPr>
        <p:spPr>
          <a:xfrm rot="5400000">
            <a:off x="6919561" y="2494844"/>
            <a:ext cx="65973" cy="26675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Luna 24"/>
          <p:cNvSpPr/>
          <p:nvPr/>
        </p:nvSpPr>
        <p:spPr>
          <a:xfrm rot="5400000">
            <a:off x="6914445" y="2335098"/>
            <a:ext cx="76203" cy="342954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Luna 25"/>
          <p:cNvSpPr/>
          <p:nvPr/>
        </p:nvSpPr>
        <p:spPr>
          <a:xfrm rot="5400000">
            <a:off x="6881647" y="2159972"/>
            <a:ext cx="140067" cy="43022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25" name="Shape 715"/>
          <p:cNvGrpSpPr/>
          <p:nvPr/>
        </p:nvGrpSpPr>
        <p:grpSpPr>
          <a:xfrm>
            <a:off x="6086475" y="3579624"/>
            <a:ext cx="491561" cy="810463"/>
            <a:chOff x="2635450" y="4321225"/>
            <a:chExt cx="368400" cy="466425"/>
          </a:xfrm>
        </p:grpSpPr>
        <p:sp>
          <p:nvSpPr>
            <p:cNvPr id="126" name="Shape 716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7" name="Shape 717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8" name="Shape 71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9" name="Shape 719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0" name="Shape 720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1" name="Shape 721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32" name="Shape 707"/>
          <p:cNvGrpSpPr/>
          <p:nvPr/>
        </p:nvGrpSpPr>
        <p:grpSpPr>
          <a:xfrm>
            <a:off x="7331676" y="3579624"/>
            <a:ext cx="497874" cy="754689"/>
            <a:chOff x="1988225" y="4286525"/>
            <a:chExt cx="305075" cy="493200"/>
          </a:xfrm>
        </p:grpSpPr>
        <p:sp>
          <p:nvSpPr>
            <p:cNvPr id="133" name="Shape 70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4" name="Shape 709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5" name="Shape 710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6" name="Shape 711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7" name="Shape 712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8" name="Shape 713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9" name="Shape 714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40" name="Shape 351"/>
          <p:cNvSpPr/>
          <p:nvPr/>
        </p:nvSpPr>
        <p:spPr>
          <a:xfrm rot="12211906">
            <a:off x="6659990" y="3818929"/>
            <a:ext cx="63798" cy="132089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58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Shape 351"/>
          <p:cNvSpPr/>
          <p:nvPr/>
        </p:nvSpPr>
        <p:spPr>
          <a:xfrm rot="9727771">
            <a:off x="7174680" y="3798978"/>
            <a:ext cx="76215" cy="128901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58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Shape 351"/>
          <p:cNvSpPr/>
          <p:nvPr/>
        </p:nvSpPr>
        <p:spPr>
          <a:xfrm rot="12211906">
            <a:off x="6547955" y="4036605"/>
            <a:ext cx="63798" cy="132089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58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3" name="Shape 351"/>
          <p:cNvSpPr/>
          <p:nvPr/>
        </p:nvSpPr>
        <p:spPr>
          <a:xfrm rot="9727771">
            <a:off x="7275996" y="4096921"/>
            <a:ext cx="76215" cy="128901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58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150" name="Shape 393"/>
          <p:cNvGrpSpPr/>
          <p:nvPr/>
        </p:nvGrpSpPr>
        <p:grpSpPr>
          <a:xfrm rot="6226156">
            <a:off x="6743539" y="3757614"/>
            <a:ext cx="221882" cy="227246"/>
            <a:chOff x="1923675" y="1633650"/>
            <a:chExt cx="436000" cy="435975"/>
          </a:xfrm>
        </p:grpSpPr>
        <p:sp>
          <p:nvSpPr>
            <p:cNvPr id="151" name="Shape 3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2" name="Shape 3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3" name="Shape 3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4" name="Shape 3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5" name="Shape 3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6" name="Shape 3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57" name="Shape 393"/>
          <p:cNvGrpSpPr/>
          <p:nvPr/>
        </p:nvGrpSpPr>
        <p:grpSpPr>
          <a:xfrm rot="9930335">
            <a:off x="6911806" y="3754965"/>
            <a:ext cx="215362" cy="263693"/>
            <a:chOff x="1923675" y="1633650"/>
            <a:chExt cx="436000" cy="435975"/>
          </a:xfrm>
        </p:grpSpPr>
        <p:sp>
          <p:nvSpPr>
            <p:cNvPr id="158" name="Shape 39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9" name="Shape 395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0" name="Shape 39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1" name="Shape 39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2" name="Shape 39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3" name="Shape 39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5875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3" name="Connettore 22"/>
          <p:cNvSpPr/>
          <p:nvPr/>
        </p:nvSpPr>
        <p:spPr>
          <a:xfrm>
            <a:off x="6880590" y="3930360"/>
            <a:ext cx="126295" cy="11430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24792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6696023" y="2458318"/>
            <a:ext cx="1800000" cy="1832274"/>
            <a:chOff x="7043397" y="2291201"/>
            <a:chExt cx="1800000" cy="1832274"/>
          </a:xfrm>
        </p:grpSpPr>
        <p:sp>
          <p:nvSpPr>
            <p:cNvPr id="24" name="Ovale 23"/>
            <p:cNvSpPr/>
            <p:nvPr/>
          </p:nvSpPr>
          <p:spPr>
            <a:xfrm>
              <a:off x="7043397" y="2291201"/>
              <a:ext cx="1800000" cy="18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pic>
          <p:nvPicPr>
            <p:cNvPr id="5126" name="Picture 6" descr="https://cdn0.iconfinder.com/data/icons/iconico-3/1024/4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60" t="14694" r="16309" b="15103"/>
            <a:stretch/>
          </p:blipFill>
          <p:spPr bwMode="auto">
            <a:xfrm>
              <a:off x="7043397" y="2323475"/>
              <a:ext cx="18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Rettangolo 4"/>
          <p:cNvSpPr/>
          <p:nvPr/>
        </p:nvSpPr>
        <p:spPr>
          <a:xfrm>
            <a:off x="234005" y="4341642"/>
            <a:ext cx="2592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if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the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farmer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spends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more,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customer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pays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more</a:t>
            </a:r>
          </a:p>
        </p:txBody>
      </p:sp>
      <p:sp>
        <p:nvSpPr>
          <p:cNvPr id="32" name="Rettangolo 5"/>
          <p:cNvSpPr/>
          <p:nvPr/>
        </p:nvSpPr>
        <p:spPr>
          <a:xfrm>
            <a:off x="3460954" y="4341642"/>
            <a:ext cx="2222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water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we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all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drink,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air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we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all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breathe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" name="Shape 156"/>
          <p:cNvSpPr txBox="1">
            <a:spLocks noGrp="1"/>
          </p:cNvSpPr>
          <p:nvPr>
            <p:ph type="title"/>
          </p:nvPr>
        </p:nvSpPr>
        <p:spPr>
          <a:xfrm>
            <a:off x="180377" y="1018103"/>
            <a:ext cx="8788997" cy="5384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3000" b="0" dirty="0" err="1">
                <a:solidFill>
                  <a:schemeClr val="tx1"/>
                </a:solidFill>
              </a:rPr>
              <a:t>agriculture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r>
              <a:rPr lang="it-IT" sz="3000" b="0" dirty="0" err="1">
                <a:solidFill>
                  <a:schemeClr val="tx1"/>
                </a:solidFill>
              </a:rPr>
              <a:t>needs</a:t>
            </a:r>
            <a:r>
              <a:rPr lang="it-IT" sz="3000" b="0" dirty="0">
                <a:solidFill>
                  <a:schemeClr val="tx1"/>
                </a:solidFill>
              </a:rPr>
              <a:t> </a:t>
            </a:r>
            <a:r>
              <a:rPr lang="it-IT" sz="3000" dirty="0">
                <a:solidFill>
                  <a:schemeClr val="tx1"/>
                </a:solidFill>
              </a:rPr>
              <a:t>CHEMICALS</a:t>
            </a:r>
            <a:endParaRPr lang="en" sz="3000" b="0" dirty="0">
              <a:solidFill>
                <a:schemeClr val="tx1"/>
              </a:solidFill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630191" y="2409987"/>
            <a:ext cx="1804525" cy="1807516"/>
            <a:chOff x="471816" y="2334233"/>
            <a:chExt cx="1804525" cy="1807516"/>
          </a:xfrm>
        </p:grpSpPr>
        <p:sp>
          <p:nvSpPr>
            <p:cNvPr id="7" name="Ovale 6"/>
            <p:cNvSpPr/>
            <p:nvPr/>
          </p:nvSpPr>
          <p:spPr>
            <a:xfrm>
              <a:off x="471816" y="2334233"/>
              <a:ext cx="1800000" cy="18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4" name="Ovale 3"/>
            <p:cNvSpPr/>
            <p:nvPr/>
          </p:nvSpPr>
          <p:spPr>
            <a:xfrm>
              <a:off x="769015" y="2691708"/>
              <a:ext cx="1214651" cy="117370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FFFF"/>
                </a:solidFill>
              </a:endParaRPr>
            </a:p>
          </p:txBody>
        </p:sp>
        <p:pic>
          <p:nvPicPr>
            <p:cNvPr id="5140" name="Picture 20" descr="https://gs1.wpc.edgecastcdn.net/806593/lujurehttps/website/web-release-2.7.0.000/_system/_img/home/icon-money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341" y="2341749"/>
              <a:ext cx="18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po 8"/>
          <p:cNvGrpSpPr/>
          <p:nvPr/>
        </p:nvGrpSpPr>
        <p:grpSpPr>
          <a:xfrm>
            <a:off x="3680099" y="2419769"/>
            <a:ext cx="1819250" cy="1852500"/>
            <a:chOff x="3680099" y="2263379"/>
            <a:chExt cx="1819250" cy="1852500"/>
          </a:xfrm>
        </p:grpSpPr>
        <p:sp>
          <p:nvSpPr>
            <p:cNvPr id="22" name="Ovale 21"/>
            <p:cNvSpPr/>
            <p:nvPr/>
          </p:nvSpPr>
          <p:spPr>
            <a:xfrm>
              <a:off x="3680099" y="2297225"/>
              <a:ext cx="1800000" cy="18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o 5"/>
            <p:cNvGrpSpPr/>
            <p:nvPr/>
          </p:nvGrpSpPr>
          <p:grpSpPr>
            <a:xfrm>
              <a:off x="3680672" y="2263379"/>
              <a:ext cx="1818677" cy="1852500"/>
              <a:chOff x="3638924" y="2297225"/>
              <a:chExt cx="1818677" cy="1852500"/>
            </a:xfrm>
          </p:grpSpPr>
          <p:sp>
            <p:nvSpPr>
              <p:cNvPr id="2" name="Ovale 1"/>
              <p:cNvSpPr/>
              <p:nvPr/>
            </p:nvSpPr>
            <p:spPr>
              <a:xfrm>
                <a:off x="3722484" y="2363201"/>
                <a:ext cx="1656000" cy="165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FFFFFF"/>
                  </a:solidFill>
                </a:endParaRPr>
              </a:p>
            </p:txBody>
          </p:sp>
          <p:pic>
            <p:nvPicPr>
              <p:cNvPr id="1028" name="Picture 4" descr="https://d30y9cdsu7xlg0.cloudfront.net/png/120761-200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6" t="2756" r="1775"/>
              <a:stretch/>
            </p:blipFill>
            <p:spPr bwMode="auto">
              <a:xfrm>
                <a:off x="3638924" y="2297225"/>
                <a:ext cx="1818677" cy="18525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Ovale 15"/>
              <p:cNvSpPr/>
              <p:nvPr/>
            </p:nvSpPr>
            <p:spPr>
              <a:xfrm>
                <a:off x="4147632" y="3050034"/>
                <a:ext cx="590144" cy="7216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9" name="Shape 156"/>
          <p:cNvSpPr txBox="1">
            <a:spLocks/>
          </p:cNvSpPr>
          <p:nvPr/>
        </p:nvSpPr>
        <p:spPr>
          <a:xfrm>
            <a:off x="231154" y="1811584"/>
            <a:ext cx="2552515" cy="5549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3000" dirty="0">
                <a:solidFill>
                  <a:srgbClr val="000000"/>
                </a:solidFill>
              </a:rPr>
              <a:t>EXPENSIVE</a:t>
            </a:r>
          </a:p>
        </p:txBody>
      </p:sp>
      <p:sp>
        <p:nvSpPr>
          <p:cNvPr id="30" name="Shape 156"/>
          <p:cNvSpPr txBox="1">
            <a:spLocks/>
          </p:cNvSpPr>
          <p:nvPr/>
        </p:nvSpPr>
        <p:spPr>
          <a:xfrm>
            <a:off x="3330334" y="1811584"/>
            <a:ext cx="2483322" cy="5549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3000" dirty="0">
                <a:solidFill>
                  <a:srgbClr val="000000"/>
                </a:solidFill>
              </a:rPr>
              <a:t>POLLUTING</a:t>
            </a:r>
            <a:endParaRPr lang="en" sz="3000" dirty="0">
              <a:solidFill>
                <a:srgbClr val="000000"/>
              </a:solidFill>
            </a:endParaRPr>
          </a:p>
        </p:txBody>
      </p:sp>
      <p:sp>
        <p:nvSpPr>
          <p:cNvPr id="34" name="Shape 156"/>
          <p:cNvSpPr txBox="1">
            <a:spLocks/>
          </p:cNvSpPr>
          <p:nvPr/>
        </p:nvSpPr>
        <p:spPr>
          <a:xfrm>
            <a:off x="6187950" y="1811584"/>
            <a:ext cx="2778545" cy="6262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3000" dirty="0">
                <a:solidFill>
                  <a:srgbClr val="000000"/>
                </a:solidFill>
              </a:rPr>
              <a:t>DEMANDING</a:t>
            </a:r>
            <a:endParaRPr lang="en" sz="3000" dirty="0">
              <a:solidFill>
                <a:srgbClr val="00000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6870503" y="4341642"/>
            <a:ext cx="1451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management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for the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farmer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Shape 556"/>
          <p:cNvSpPr/>
          <p:nvPr/>
        </p:nvSpPr>
        <p:spPr>
          <a:xfrm>
            <a:off x="4301933" y="3185600"/>
            <a:ext cx="545887" cy="497941"/>
          </a:xfrm>
          <a:custGeom>
            <a:avLst/>
            <a:gdLst/>
            <a:ahLst/>
            <a:cxnLst/>
            <a:rect l="0" t="0" r="0" b="0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" name="Shape 156"/>
          <p:cNvSpPr txBox="1">
            <a:spLocks/>
          </p:cNvSpPr>
          <p:nvPr/>
        </p:nvSpPr>
        <p:spPr>
          <a:xfrm>
            <a:off x="2797791" y="0"/>
            <a:ext cx="3548418" cy="8052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 err="1">
                <a:solidFill>
                  <a:schemeClr val="tx1"/>
                </a:solidFill>
              </a:rPr>
              <a:t>Problems</a:t>
            </a:r>
            <a:endParaRPr lang="en" sz="5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069613"/>
      </p:ext>
    </p:extLst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146" y="1512181"/>
            <a:ext cx="8707603" cy="3504811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669738" y="86293"/>
            <a:ext cx="2931417" cy="1126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1881" tIns="31881" rIns="31881" bIns="31881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366629" hangingPunct="0"/>
            <a:r>
              <a:rPr sz="2300" dirty="0"/>
              <a:t>Precision Farming Worldwide Market (2020 forecast)</a:t>
            </a:r>
          </a:p>
        </p:txBody>
      </p:sp>
      <p:grpSp>
        <p:nvGrpSpPr>
          <p:cNvPr id="132" name="Group 132"/>
          <p:cNvGrpSpPr/>
          <p:nvPr/>
        </p:nvGrpSpPr>
        <p:grpSpPr>
          <a:xfrm>
            <a:off x="427439" y="70986"/>
            <a:ext cx="8240457" cy="4698642"/>
            <a:chOff x="211349" y="-2678203"/>
            <a:chExt cx="11719762" cy="8910014"/>
          </a:xfrm>
        </p:grpSpPr>
        <p:sp>
          <p:nvSpPr>
            <p:cNvPr id="122" name="Shape 122"/>
            <p:cNvSpPr/>
            <p:nvPr/>
          </p:nvSpPr>
          <p:spPr>
            <a:xfrm>
              <a:off x="211349" y="1994522"/>
              <a:ext cx="4655598" cy="40545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573855" hangingPunct="0">
                <a:lnSpc>
                  <a:spcPct val="90000"/>
                </a:lnSpc>
                <a:defRPr sz="13700" b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rPr sz="8600" b="1" dirty="0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4,8 </a:t>
              </a:r>
            </a:p>
            <a:p>
              <a:pPr algn="ctr" defTabSz="573855" hangingPunct="0">
                <a:lnSpc>
                  <a:spcPct val="90000"/>
                </a:lnSpc>
                <a:defRPr sz="10000" b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pPr>
              <a:r>
                <a:rPr sz="8600" b="1" dirty="0" err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Bln</a:t>
              </a:r>
              <a:r>
                <a:rPr sz="8600" b="1" dirty="0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 $</a:t>
              </a:r>
            </a:p>
          </p:txBody>
        </p:sp>
        <p:sp>
          <p:nvSpPr>
            <p:cNvPr id="125" name="Shape 125"/>
            <p:cNvSpPr/>
            <p:nvPr/>
          </p:nvSpPr>
          <p:spPr>
            <a:xfrm>
              <a:off x="7141774" y="1811780"/>
              <a:ext cx="4789337" cy="4420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573855" hangingPunct="0">
                <a:lnSpc>
                  <a:spcPct val="90000"/>
                </a:lnSpc>
              </a:pPr>
              <a:r>
                <a:rPr sz="8600" b="1" dirty="0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2,9 </a:t>
              </a:r>
            </a:p>
            <a:p>
              <a:pPr algn="ctr" defTabSz="573855" hangingPunct="0">
                <a:lnSpc>
                  <a:spcPct val="90000"/>
                </a:lnSpc>
              </a:pPr>
              <a:r>
                <a:rPr sz="8600" b="1" dirty="0" err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Bln</a:t>
              </a:r>
              <a:r>
                <a:rPr sz="8600" b="1" dirty="0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rPr>
                <a:t> $</a:t>
              </a:r>
            </a:p>
          </p:txBody>
        </p:sp>
        <p:sp>
          <p:nvSpPr>
            <p:cNvPr id="127" name="Shape 127"/>
            <p:cNvSpPr/>
            <p:nvPr/>
          </p:nvSpPr>
          <p:spPr>
            <a:xfrm>
              <a:off x="353217" y="-349905"/>
              <a:ext cx="4371863" cy="1706666"/>
            </a:xfrm>
            <a:prstGeom prst="roundRect">
              <a:avLst>
                <a:gd name="adj" fmla="val 15000"/>
              </a:avLst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algn="ctr" defTabSz="366629" hangingPunct="0"/>
              <a:r>
                <a:rPr dirty="0">
                  <a:latin typeface="Helvetica Light"/>
                  <a:sym typeface="Helvetica Light"/>
                </a:rPr>
                <a:t>11,7% CA</a:t>
              </a:r>
              <a:r>
                <a:rPr lang="it-IT" dirty="0">
                  <a:latin typeface="Helvetica Light"/>
                  <a:sym typeface="Helvetica Light"/>
                </a:rPr>
                <a:t>GR</a:t>
              </a:r>
              <a:r>
                <a:rPr dirty="0">
                  <a:latin typeface="Helvetica Light"/>
                  <a:sym typeface="Helvetica Light"/>
                </a:rPr>
                <a:t> (5yr.)</a:t>
              </a:r>
            </a:p>
          </p:txBody>
        </p:sp>
        <p:sp>
          <p:nvSpPr>
            <p:cNvPr id="128" name="Shape 128"/>
            <p:cNvSpPr/>
            <p:nvPr/>
          </p:nvSpPr>
          <p:spPr>
            <a:xfrm>
              <a:off x="7515860" y="-349905"/>
              <a:ext cx="4041167" cy="1706666"/>
            </a:xfrm>
            <a:prstGeom prst="roundRect">
              <a:avLst>
                <a:gd name="adj" fmla="val 15000"/>
              </a:avLst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algn="ctr" defTabSz="366629" hangingPunct="0"/>
              <a:r>
                <a:rPr dirty="0">
                  <a:latin typeface="Helvetica Light"/>
                  <a:sym typeface="Helvetica Light"/>
                </a:rPr>
                <a:t>12,8%CA</a:t>
              </a:r>
              <a:r>
                <a:rPr lang="it-IT" dirty="0">
                  <a:latin typeface="Helvetica Light"/>
                  <a:sym typeface="Helvetica Light"/>
                </a:rPr>
                <a:t>GR</a:t>
              </a:r>
              <a:r>
                <a:rPr dirty="0">
                  <a:latin typeface="Helvetica Light"/>
                  <a:sym typeface="Helvetica Light"/>
                </a:rPr>
                <a:t> (5yr.)</a:t>
              </a:r>
            </a:p>
          </p:txBody>
        </p:sp>
        <p:sp>
          <p:nvSpPr>
            <p:cNvPr id="131" name="Shape 131"/>
            <p:cNvSpPr/>
            <p:nvPr/>
          </p:nvSpPr>
          <p:spPr>
            <a:xfrm>
              <a:off x="7531047" y="-2678203"/>
              <a:ext cx="4025980" cy="2208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ctr" defTabSz="366629" hangingPunct="0">
                <a:defRPr b="1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300" b="1" dirty="0">
                  <a:latin typeface="Helvetica"/>
                  <a:ea typeface="Helvetica"/>
                  <a:cs typeface="Helvetica"/>
                  <a:sym typeface="Helvetica"/>
                </a:rPr>
                <a:t>Sensors solutions </a:t>
              </a:r>
            </a:p>
            <a:p>
              <a:pPr algn="ctr" defTabSz="366629" hangingPunct="0">
                <a:defRPr b="1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300" b="1" dirty="0">
                  <a:latin typeface="Helvetica"/>
                  <a:ea typeface="Helvetica"/>
                  <a:cs typeface="Helvetica"/>
                  <a:sym typeface="Helvetica"/>
                </a:rPr>
                <a:t>applied to agriculture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403115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asted-image-filter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7150" y="-458419"/>
            <a:ext cx="7735188" cy="580139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614055" y="238240"/>
            <a:ext cx="7915893" cy="418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1881" tIns="31881" rIns="31881" bIns="31881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366629" hangingPunct="0"/>
            <a:r>
              <a:rPr sz="2300"/>
              <a:t>European sensors for agriculture market (2020 forecast)</a:t>
            </a:r>
          </a:p>
        </p:txBody>
      </p:sp>
      <p:sp>
        <p:nvSpPr>
          <p:cNvPr id="137" name="Shape 137"/>
          <p:cNvSpPr/>
          <p:nvPr/>
        </p:nvSpPr>
        <p:spPr>
          <a:xfrm>
            <a:off x="530578" y="1756226"/>
            <a:ext cx="8081760" cy="20569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algn="ctr" defTabSz="366629" hangingPunct="0">
              <a:defRPr sz="100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2700" b="1" dirty="0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1,3</a:t>
            </a:r>
            <a:r>
              <a:rPr lang="it-IT" sz="12700" b="1" dirty="0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 </a:t>
            </a:r>
            <a:r>
              <a:rPr sz="12700" b="1" dirty="0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B</a:t>
            </a:r>
            <a:r>
              <a:rPr lang="it-IT" sz="12700" b="1" dirty="0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ln </a:t>
            </a:r>
            <a:r>
              <a:rPr sz="12700" b="1" dirty="0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2207027519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asted-image-filter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7150" y="-458419"/>
            <a:ext cx="7735188" cy="580139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2879899" y="238240"/>
            <a:ext cx="3384203" cy="418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1881" tIns="31881" rIns="31881" bIns="31881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366629" hangingPunct="0"/>
            <a:r>
              <a:rPr sz="2300"/>
              <a:t>Greenhouses in Europe</a:t>
            </a:r>
          </a:p>
        </p:txBody>
      </p:sp>
      <p:grpSp>
        <p:nvGrpSpPr>
          <p:cNvPr id="153" name="Group 153"/>
          <p:cNvGrpSpPr/>
          <p:nvPr/>
        </p:nvGrpSpPr>
        <p:grpSpPr>
          <a:xfrm>
            <a:off x="877150" y="1011958"/>
            <a:ext cx="6040727" cy="3409774"/>
            <a:chOff x="883049" y="-294432"/>
            <a:chExt cx="8591255" cy="6465938"/>
          </a:xfrm>
        </p:grpSpPr>
        <p:sp>
          <p:nvSpPr>
            <p:cNvPr id="144" name="Shape 144"/>
            <p:cNvSpPr/>
            <p:nvPr/>
          </p:nvSpPr>
          <p:spPr>
            <a:xfrm>
              <a:off x="3916684" y="-294432"/>
              <a:ext cx="5557620" cy="3824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defTabSz="914400">
                <a:lnSpc>
                  <a:spcPct val="90000"/>
                </a:lnSpc>
                <a:defRPr sz="12700" b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pPr algn="ctr" hangingPunct="0"/>
              <a:r>
                <a:rPr dirty="0"/>
                <a:t>500k </a:t>
              </a:r>
            </a:p>
          </p:txBody>
        </p:sp>
        <p:sp>
          <p:nvSpPr>
            <p:cNvPr id="147" name="Shape 147"/>
            <p:cNvSpPr/>
            <p:nvPr/>
          </p:nvSpPr>
          <p:spPr>
            <a:xfrm>
              <a:off x="5448050" y="3530494"/>
              <a:ext cx="3525663" cy="26410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defTabSz="914400">
                <a:lnSpc>
                  <a:spcPct val="90000"/>
                </a:lnSpc>
                <a:defRPr sz="9400" b="1">
                  <a:solidFill>
                    <a:srgbClr val="222222"/>
                  </a:solidFill>
                  <a:latin typeface="Source Sans Pro Semibold"/>
                  <a:ea typeface="Source Sans Pro Semibold"/>
                  <a:cs typeface="Source Sans Pro Semibold"/>
                  <a:sym typeface="Source Sans Pro Semibold"/>
                </a:defRPr>
              </a:lvl1pPr>
            </a:lstStyle>
            <a:p>
              <a:pPr algn="ctr" hangingPunct="0"/>
              <a:r>
                <a:rPr dirty="0"/>
                <a:t>80k</a:t>
              </a:r>
            </a:p>
          </p:txBody>
        </p:sp>
        <p:sp>
          <p:nvSpPr>
            <p:cNvPr id="149" name="Shape 149"/>
            <p:cNvSpPr/>
            <p:nvPr/>
          </p:nvSpPr>
          <p:spPr>
            <a:xfrm>
              <a:off x="883049" y="983030"/>
              <a:ext cx="1902562" cy="1270000"/>
            </a:xfrm>
            <a:prstGeom prst="roundRect">
              <a:avLst>
                <a:gd name="adj" fmla="val 15000"/>
              </a:avLst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algn="ctr" defTabSz="366629" hangingPunct="0"/>
              <a:r>
                <a:rPr>
                  <a:latin typeface="Helvetica Light"/>
                  <a:sym typeface="Helvetica Light"/>
                </a:rPr>
                <a:t>Europe</a:t>
              </a:r>
            </a:p>
          </p:txBody>
        </p:sp>
        <p:sp>
          <p:nvSpPr>
            <p:cNvPr id="150" name="Shape 150"/>
            <p:cNvSpPr/>
            <p:nvPr/>
          </p:nvSpPr>
          <p:spPr>
            <a:xfrm>
              <a:off x="3916684" y="4215999"/>
              <a:ext cx="1270002" cy="1270002"/>
            </a:xfrm>
            <a:prstGeom prst="roundRect">
              <a:avLst>
                <a:gd name="adj" fmla="val 15000"/>
              </a:avLst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algn="ctr" defTabSz="366629" hangingPunct="0"/>
              <a:r>
                <a:rPr dirty="0">
                  <a:latin typeface="Helvetica Light"/>
                  <a:sym typeface="Helvetica Light"/>
                </a:rPr>
                <a:t>Italy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312265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asted-image.tiff"/>
          <p:cNvPicPr>
            <a:picLocks noChangeAspect="1"/>
          </p:cNvPicPr>
          <p:nvPr/>
        </p:nvPicPr>
        <p:blipFill>
          <a:blip r:embed="rId2">
            <a:alphaModFix amt="72738"/>
            <a:extLst/>
          </a:blip>
          <a:stretch>
            <a:fillRect/>
          </a:stretch>
        </p:blipFill>
        <p:spPr>
          <a:xfrm>
            <a:off x="1655396" y="66973"/>
            <a:ext cx="6011802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hape 156"/>
          <p:cNvSpPr/>
          <p:nvPr/>
        </p:nvSpPr>
        <p:spPr>
          <a:xfrm>
            <a:off x="2937607" y="238240"/>
            <a:ext cx="3268788" cy="418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1881" tIns="31881" rIns="31881" bIns="31881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366629" hangingPunct="0"/>
            <a:r>
              <a:rPr sz="2300" dirty="0"/>
              <a:t>Italian potential market</a:t>
            </a:r>
          </a:p>
        </p:txBody>
      </p:sp>
      <p:sp>
        <p:nvSpPr>
          <p:cNvPr id="158" name="Shape 158"/>
          <p:cNvSpPr/>
          <p:nvPr/>
        </p:nvSpPr>
        <p:spPr>
          <a:xfrm>
            <a:off x="3354804" y="1563226"/>
            <a:ext cx="2434392" cy="2017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8692" tIns="28692" rIns="28692" bIns="28692" anchor="ctr"/>
          <a:lstStyle/>
          <a:p>
            <a:pPr algn="ctr" defTabSz="573855" hangingPunct="0">
              <a:lnSpc>
                <a:spcPct val="90000"/>
              </a:lnSpc>
              <a:defRPr sz="14500" b="1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9100" b="1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120</a:t>
            </a:r>
          </a:p>
          <a:p>
            <a:pPr algn="ctr" defTabSz="573855" hangingPunct="0">
              <a:lnSpc>
                <a:spcPct val="90000"/>
              </a:lnSpc>
              <a:defRPr sz="9600" b="1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6000" b="1">
                <a:solidFill>
                  <a:srgbClr val="22222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mln $</a:t>
            </a:r>
          </a:p>
        </p:txBody>
      </p:sp>
      <p:sp>
        <p:nvSpPr>
          <p:cNvPr id="159" name="Shape 159"/>
          <p:cNvSpPr/>
          <p:nvPr/>
        </p:nvSpPr>
        <p:spPr>
          <a:xfrm>
            <a:off x="4003071" y="4117654"/>
            <a:ext cx="4820494" cy="772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1881" tIns="31881" rIns="31881" bIns="31881" anchor="ctr">
            <a:spAutoFit/>
          </a:bodyPr>
          <a:lstStyle/>
          <a:p>
            <a:pPr algn="ctr" defTabSz="366629" hangingPunct="0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300" b="1" dirty="0">
                <a:latin typeface="Helvetica"/>
                <a:ea typeface="Helvetica"/>
                <a:cs typeface="Helvetica"/>
                <a:sym typeface="Helvetica"/>
              </a:rPr>
              <a:t>Sensors solutions </a:t>
            </a:r>
          </a:p>
          <a:p>
            <a:pPr algn="ctr" defTabSz="366629" hangingPunct="0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300" b="1" dirty="0">
                <a:latin typeface="Helvetica"/>
                <a:ea typeface="Helvetica"/>
                <a:cs typeface="Helvetica"/>
                <a:sym typeface="Helvetica"/>
              </a:rPr>
              <a:t>applied to greenhouse monitoring</a:t>
            </a:r>
          </a:p>
        </p:txBody>
      </p:sp>
    </p:spTree>
    <p:extLst>
      <p:ext uri="{BB962C8B-B14F-4D97-AF65-F5344CB8AC3E}">
        <p14:creationId xmlns:p14="http://schemas.microsoft.com/office/powerpoint/2010/main" val="604201291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5774"/>
            <a:ext cx="4419974" cy="3726414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  <a:effectLst>
            <a:glow>
              <a:schemeClr val="accent1">
                <a:alpha val="91000"/>
              </a:schemeClr>
            </a:glow>
          </a:effectLst>
        </p:spPr>
      </p:pic>
      <p:sp>
        <p:nvSpPr>
          <p:cNvPr id="6" name="Rettangolo 5"/>
          <p:cNvSpPr/>
          <p:nvPr/>
        </p:nvSpPr>
        <p:spPr>
          <a:xfrm>
            <a:off x="875229" y="803786"/>
            <a:ext cx="2376264" cy="162018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000000"/>
                </a:solidFill>
                <a:latin typeface="Montserrat" panose="020B0604020202020204" charset="0"/>
              </a:rPr>
              <a:t>42,6 </a:t>
            </a:r>
            <a:r>
              <a:rPr lang="it-IT" sz="3200" b="1" dirty="0" err="1">
                <a:solidFill>
                  <a:srgbClr val="000000"/>
                </a:solidFill>
                <a:latin typeface="Montserrat" panose="020B0604020202020204" charset="0"/>
              </a:rPr>
              <a:t>Bln</a:t>
            </a:r>
            <a:r>
              <a:rPr lang="it-IT" sz="32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sz="3200" b="1" dirty="0" err="1">
                <a:solidFill>
                  <a:srgbClr val="000000"/>
                </a:solidFill>
                <a:latin typeface="Montserrat" panose="020B0604020202020204" charset="0"/>
              </a:rPr>
              <a:t>Euros</a:t>
            </a:r>
            <a:endParaRPr lang="it-IT" sz="3200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947237" y="726900"/>
            <a:ext cx="2232248" cy="2520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Agriculture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Value</a:t>
            </a:r>
            <a:endParaRPr lang="it-IT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graphicFrame>
        <p:nvGraphicFramePr>
          <p:cNvPr id="8" name="Chart 1"/>
          <p:cNvGraphicFramePr/>
          <p:nvPr>
            <p:extLst>
              <p:ext uri="{D42A27DB-BD31-4B8C-83A1-F6EECF244321}">
                <p14:modId xmlns:p14="http://schemas.microsoft.com/office/powerpoint/2010/main" val="1469486077"/>
              </p:ext>
            </p:extLst>
          </p:nvPr>
        </p:nvGraphicFramePr>
        <p:xfrm>
          <a:off x="4644008" y="749780"/>
          <a:ext cx="4128120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ttangolo 8"/>
          <p:cNvSpPr/>
          <p:nvPr/>
        </p:nvSpPr>
        <p:spPr>
          <a:xfrm>
            <a:off x="875229" y="3288062"/>
            <a:ext cx="2376264" cy="162018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000000"/>
                </a:solidFill>
                <a:latin typeface="Montserrat" panose="020B0604020202020204" charset="0"/>
              </a:rPr>
              <a:t>20,8 </a:t>
            </a:r>
            <a:r>
              <a:rPr lang="it-IT" sz="3200" b="1" dirty="0" err="1">
                <a:solidFill>
                  <a:srgbClr val="000000"/>
                </a:solidFill>
                <a:latin typeface="Montserrat" panose="020B0604020202020204" charset="0"/>
              </a:rPr>
              <a:t>Bln</a:t>
            </a:r>
            <a:r>
              <a:rPr lang="it-IT" sz="32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sz="3200" b="1" dirty="0" err="1">
                <a:solidFill>
                  <a:srgbClr val="000000"/>
                </a:solidFill>
                <a:latin typeface="Montserrat" panose="020B0604020202020204" charset="0"/>
              </a:rPr>
              <a:t>Euros</a:t>
            </a:r>
            <a:endParaRPr lang="it-IT" sz="3200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947237" y="3234056"/>
            <a:ext cx="2232248" cy="2520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Value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of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drip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crops</a:t>
            </a:r>
            <a:endParaRPr lang="it-IT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869065"/>
              </p:ext>
            </p:extLst>
          </p:nvPr>
        </p:nvGraphicFramePr>
        <p:xfrm>
          <a:off x="5175360" y="3072038"/>
          <a:ext cx="3600400" cy="186320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6054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 err="1"/>
                        <a:t>Mln</a:t>
                      </a:r>
                      <a:r>
                        <a:rPr lang="it-IT" sz="1700" dirty="0"/>
                        <a:t> €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25%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35%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50%</a:t>
                      </a: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0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T="34290" marB="3429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260</a:t>
                      </a:r>
                    </a:p>
                  </a:txBody>
                  <a:tcPr marT="34290" marB="3429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415</a:t>
                      </a:r>
                    </a:p>
                  </a:txBody>
                  <a:tcPr marT="34290" marB="3429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780</a:t>
                      </a:r>
                    </a:p>
                  </a:txBody>
                  <a:tcPr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0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T="34290" marB="3429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360</a:t>
                      </a:r>
                    </a:p>
                  </a:txBody>
                  <a:tcPr marT="34290" marB="3429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580</a:t>
                      </a:r>
                    </a:p>
                  </a:txBody>
                  <a:tcPr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1090</a:t>
                      </a:r>
                    </a:p>
                  </a:txBody>
                  <a:tcPr marT="34290" marB="3429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0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T="34290" marB="3429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520</a:t>
                      </a:r>
                    </a:p>
                  </a:txBody>
                  <a:tcPr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830</a:t>
                      </a:r>
                    </a:p>
                  </a:txBody>
                  <a:tcPr marT="34290" marB="3429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1" dirty="0"/>
                        <a:t>1560</a:t>
                      </a:r>
                    </a:p>
                  </a:txBody>
                  <a:tcPr marT="34290" marB="3429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5175360" y="2693996"/>
            <a:ext cx="3600400" cy="37804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Potential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savings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(</a:t>
            </a:r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revenues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%)</a:t>
            </a:r>
          </a:p>
        </p:txBody>
      </p:sp>
      <p:sp>
        <p:nvSpPr>
          <p:cNvPr id="15" name="Rettangolo 14"/>
          <p:cNvSpPr/>
          <p:nvPr/>
        </p:nvSpPr>
        <p:spPr>
          <a:xfrm rot="16200000">
            <a:off x="4005230" y="3738112"/>
            <a:ext cx="1836204" cy="504056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Fertilizer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cost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(</a:t>
            </a:r>
            <a:r>
              <a:rPr lang="it-IT" b="1" dirty="0" err="1">
                <a:solidFill>
                  <a:srgbClr val="000000"/>
                </a:solidFill>
                <a:latin typeface="Montserrat" panose="020B0604020202020204" charset="0"/>
              </a:rPr>
              <a:t>revenues</a:t>
            </a:r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 %)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4644008" y="2689934"/>
            <a:ext cx="4129200" cy="2267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4400" b="1" dirty="0">
                <a:solidFill>
                  <a:srgbClr val="000000"/>
                </a:solidFill>
                <a:latin typeface="Montserrat" panose="020B0604020202020204" charset="0"/>
              </a:rPr>
              <a:t>600 </a:t>
            </a:r>
            <a:r>
              <a:rPr lang="it-IT" sz="4400" b="1" dirty="0" err="1">
                <a:solidFill>
                  <a:srgbClr val="000000"/>
                </a:solidFill>
                <a:latin typeface="Montserrat" panose="020B0604020202020204" charset="0"/>
              </a:rPr>
              <a:t>Mln</a:t>
            </a:r>
            <a:r>
              <a:rPr lang="it-IT" sz="4400" b="1" dirty="0">
                <a:solidFill>
                  <a:srgbClr val="000000"/>
                </a:solidFill>
                <a:latin typeface="Montserrat" panose="020B0604020202020204" charset="0"/>
              </a:rPr>
              <a:t> €</a:t>
            </a:r>
          </a:p>
          <a:p>
            <a:pPr algn="ctr"/>
            <a:r>
              <a:rPr lang="it-IT" sz="3600" b="1" dirty="0" err="1">
                <a:solidFill>
                  <a:srgbClr val="000000"/>
                </a:solidFill>
                <a:latin typeface="Montserrat" panose="020B0604020202020204" charset="0"/>
              </a:rPr>
              <a:t>Italy</a:t>
            </a:r>
            <a:r>
              <a:rPr lang="it-IT" sz="36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Montserrat" panose="020B0604020202020204" charset="0"/>
              </a:rPr>
              <a:t>only</a:t>
            </a:r>
            <a:r>
              <a:rPr lang="it-IT" sz="36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</a:p>
          <a:p>
            <a:pPr algn="ctr"/>
            <a:r>
              <a:rPr lang="it-IT" sz="2400" b="1" dirty="0">
                <a:solidFill>
                  <a:srgbClr val="000000"/>
                </a:solidFill>
                <a:latin typeface="Montserrat" panose="020B0604020202020204" charset="0"/>
              </a:rPr>
              <a:t>(</a:t>
            </a:r>
            <a:r>
              <a:rPr lang="it-IT" sz="2400" b="1" dirty="0" err="1">
                <a:solidFill>
                  <a:srgbClr val="000000"/>
                </a:solidFill>
                <a:latin typeface="Montserrat" panose="020B0604020202020204" charset="0"/>
              </a:rPr>
              <a:t>Drip</a:t>
            </a:r>
            <a:r>
              <a:rPr lang="it-IT" sz="24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Montserrat" panose="020B0604020202020204" charset="0"/>
              </a:rPr>
              <a:t>Irrigation</a:t>
            </a:r>
            <a:r>
              <a:rPr lang="it-IT" sz="2400" b="1" dirty="0">
                <a:solidFill>
                  <a:srgbClr val="000000"/>
                </a:solidFill>
                <a:latin typeface="Montserrat" panose="020B060402020202020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Montserrat" panose="020B0604020202020204" charset="0"/>
              </a:rPr>
              <a:t>crop</a:t>
            </a:r>
            <a:r>
              <a:rPr lang="it-IT" sz="2400" b="1" dirty="0">
                <a:solidFill>
                  <a:srgbClr val="000000"/>
                </a:solidFill>
                <a:latin typeface="Montserrat" panose="020B0604020202020204" charset="0"/>
              </a:rPr>
              <a:t>)</a:t>
            </a:r>
            <a:endParaRPr lang="it-IT" sz="2800" b="1" dirty="0">
              <a:solidFill>
                <a:srgbClr val="000000"/>
              </a:solidFill>
              <a:latin typeface="Montserrat" panose="020B060402020202020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5535400" y="2585984"/>
            <a:ext cx="2376264" cy="28978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Our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potential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market</a:t>
            </a:r>
          </a:p>
        </p:txBody>
      </p:sp>
      <p:sp>
        <p:nvSpPr>
          <p:cNvPr id="24" name="Rettangolo arrotondato 23"/>
          <p:cNvSpPr/>
          <p:nvPr/>
        </p:nvSpPr>
        <p:spPr>
          <a:xfrm>
            <a:off x="5580112" y="627534"/>
            <a:ext cx="2232248" cy="2520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%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of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crop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’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surface</a:t>
            </a:r>
            <a:endParaRPr lang="it-IT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20" name="Shape 156"/>
          <p:cNvSpPr txBox="1">
            <a:spLocks/>
          </p:cNvSpPr>
          <p:nvPr/>
        </p:nvSpPr>
        <p:spPr>
          <a:xfrm>
            <a:off x="200629" y="83283"/>
            <a:ext cx="3725465" cy="554976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3000" dirty="0">
                <a:solidFill>
                  <a:srgbClr val="95D346"/>
                </a:solidFill>
                <a:latin typeface="Montserrat" panose="020B0604020202020204" charset="0"/>
              </a:rPr>
              <a:t>The Market</a:t>
            </a:r>
          </a:p>
        </p:txBody>
      </p:sp>
      <p:sp>
        <p:nvSpPr>
          <p:cNvPr id="21" name="Shape 156"/>
          <p:cNvSpPr txBox="1">
            <a:spLocks/>
          </p:cNvSpPr>
          <p:nvPr/>
        </p:nvSpPr>
        <p:spPr>
          <a:xfrm>
            <a:off x="4833503" y="83283"/>
            <a:ext cx="3725465" cy="554976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3000" dirty="0">
                <a:solidFill>
                  <a:srgbClr val="95D346"/>
                </a:solidFill>
                <a:latin typeface="Montserrat" panose="020B0604020202020204" charset="0"/>
              </a:rPr>
              <a:t>Irrigation</a:t>
            </a:r>
          </a:p>
        </p:txBody>
      </p:sp>
      <p:sp>
        <p:nvSpPr>
          <p:cNvPr id="2" name="Isosceles Triangle 1"/>
          <p:cNvSpPr/>
          <p:nvPr/>
        </p:nvSpPr>
        <p:spPr>
          <a:xfrm rot="10800000">
            <a:off x="1816426" y="2585984"/>
            <a:ext cx="493872" cy="486054"/>
          </a:xfrm>
          <a:prstGeom prst="triangle">
            <a:avLst/>
          </a:prstGeom>
          <a:solidFill>
            <a:srgbClr val="95D34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20B0604020202020204" charset="0"/>
            </a:endParaRPr>
          </a:p>
        </p:txBody>
      </p:sp>
      <p:sp>
        <p:nvSpPr>
          <p:cNvPr id="25" name="Isosceles Triangle 24"/>
          <p:cNvSpPr/>
          <p:nvPr/>
        </p:nvSpPr>
        <p:spPr>
          <a:xfrm rot="5400000">
            <a:off x="3767588" y="3895347"/>
            <a:ext cx="493872" cy="486054"/>
          </a:xfrm>
          <a:prstGeom prst="triangle">
            <a:avLst/>
          </a:prstGeom>
          <a:solidFill>
            <a:srgbClr val="95D34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5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16351" y="1565587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>
                <a:latin typeface="Montserrat" panose="020B0604020202020204" charset="0"/>
              </a:rPr>
              <a:t>95%</a:t>
            </a:r>
          </a:p>
        </p:txBody>
      </p:sp>
      <p:sp>
        <p:nvSpPr>
          <p:cNvPr id="140" name="Rettangolo arrotondato 139"/>
          <p:cNvSpPr/>
          <p:nvPr/>
        </p:nvSpPr>
        <p:spPr>
          <a:xfrm>
            <a:off x="5369495" y="919647"/>
            <a:ext cx="1933110" cy="278814"/>
          </a:xfrm>
          <a:prstGeom prst="round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AVG </a:t>
            </a:r>
          </a:p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REVENUE</a:t>
            </a:r>
          </a:p>
        </p:txBody>
      </p:sp>
      <p:sp>
        <p:nvSpPr>
          <p:cNvPr id="141" name="Rettangolo 140"/>
          <p:cNvSpPr/>
          <p:nvPr/>
        </p:nvSpPr>
        <p:spPr>
          <a:xfrm>
            <a:off x="5757097" y="1703530"/>
            <a:ext cx="1157906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€ 35.000</a:t>
            </a:r>
          </a:p>
        </p:txBody>
      </p:sp>
      <p:sp>
        <p:nvSpPr>
          <p:cNvPr id="142" name="Rettangolo arrotondato 141"/>
          <p:cNvSpPr/>
          <p:nvPr/>
        </p:nvSpPr>
        <p:spPr>
          <a:xfrm>
            <a:off x="6933895" y="919092"/>
            <a:ext cx="1761831" cy="278914"/>
          </a:xfrm>
          <a:prstGeom prst="round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AVG </a:t>
            </a:r>
          </a:p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MOL</a:t>
            </a:r>
          </a:p>
        </p:txBody>
      </p:sp>
      <p:sp>
        <p:nvSpPr>
          <p:cNvPr id="143" name="Rettangolo 142"/>
          <p:cNvSpPr/>
          <p:nvPr/>
        </p:nvSpPr>
        <p:spPr>
          <a:xfrm>
            <a:off x="7252884" y="1703530"/>
            <a:ext cx="112385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€ 15.000</a:t>
            </a:r>
          </a:p>
        </p:txBody>
      </p:sp>
      <p:sp>
        <p:nvSpPr>
          <p:cNvPr id="144" name="Rettangolo arrotondato 143"/>
          <p:cNvSpPr/>
          <p:nvPr/>
        </p:nvSpPr>
        <p:spPr>
          <a:xfrm>
            <a:off x="3924744" y="815683"/>
            <a:ext cx="1579399" cy="486742"/>
          </a:xfrm>
          <a:prstGeom prst="round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SEGMENT </a:t>
            </a:r>
          </a:p>
          <a:p>
            <a:pPr algn="ctr">
              <a:buClr>
                <a:srgbClr val="182A2E"/>
              </a:buClr>
              <a:buSzPct val="100000"/>
              <a:buFont typeface="Montserrat"/>
            </a:pP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(</a:t>
            </a:r>
            <a:r>
              <a:rPr lang="it-IT" sz="2000" b="1" dirty="0" err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Revenue</a:t>
            </a:r>
            <a:r>
              <a:rPr lang="it-IT" sz="2000" b="1" dirty="0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rPr>
              <a:t>)</a:t>
            </a:r>
          </a:p>
        </p:txBody>
      </p:sp>
      <p:sp>
        <p:nvSpPr>
          <p:cNvPr id="145" name="Rettangolo 144"/>
          <p:cNvSpPr/>
          <p:nvPr/>
        </p:nvSpPr>
        <p:spPr>
          <a:xfrm>
            <a:off x="4111983" y="1703530"/>
            <a:ext cx="120492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€ 0 to </a:t>
            </a:r>
          </a:p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100.000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5542" y="1129587"/>
            <a:ext cx="1932839" cy="1579887"/>
            <a:chOff x="85688" y="789487"/>
            <a:chExt cx="2529302" cy="1824451"/>
          </a:xfrm>
        </p:grpSpPr>
        <p:pic>
          <p:nvPicPr>
            <p:cNvPr id="3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85" y="79595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62" y="79595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52" y="79595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946" y="79595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62" y="79595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411" y="79596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7726" y="79596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413" y="78948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441" y="78949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9852" y="79596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13" y="109694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90" y="109693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80" y="109694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574" y="109693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190" y="109693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039" y="109694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354" y="109694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041" y="109047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069" y="109047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480" y="109695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12" y="139793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89" y="139793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79" y="139793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573" y="139793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189" y="139793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038" y="139794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353" y="139794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040" y="139146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068" y="139147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479" y="139794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11" y="169893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88" y="169893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78" y="169893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572" y="169893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188" y="169893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037" y="169894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352" y="169894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039" y="169246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067" y="169247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478" y="169894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20" y="199993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97" y="199993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87" y="1999940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281" y="199993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897" y="199993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746" y="199994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1061" y="199994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748" y="199346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76" y="199347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187" y="199994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20" y="230093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97" y="230093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87" y="2300937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281" y="230093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897" y="230093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746" y="230094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1061" y="230094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748" y="229446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76" y="2294470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187" y="230094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705" y="139551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3991" y="199016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3991" y="110538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115" y="229447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3991" y="168587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3991" y="80438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1800" y="169651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115" y="1391220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3490" y="199016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3491" y="110538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8885" y="139146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6094" y="169893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706" y="80438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622" y="229447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2992" y="109696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058" y="2306572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8286" y="169896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44" y="139796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7351" y="198687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493" y="1090491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321" y="231293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207" y="80438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971" y="199996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322" y="1698964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8884" y="1990170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4186" y="139796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530" y="199346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717" y="1096966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8216" y="1096933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3946" y="79593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7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3492" y="80438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8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4445" y="80438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9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9459" y="2308958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0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531" y="1698949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2060" y="1391465"/>
              <a:ext cx="300999" cy="30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6" name="CasellaDiTesto 165"/>
          <p:cNvSpPr txBox="1"/>
          <p:nvPr/>
        </p:nvSpPr>
        <p:spPr>
          <a:xfrm>
            <a:off x="2530937" y="2909028"/>
            <a:ext cx="1394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>
                <a:latin typeface="Montserrat" panose="020B0604020202020204" charset="0"/>
              </a:rPr>
              <a:t>4,5%</a:t>
            </a:r>
          </a:p>
        </p:txBody>
      </p:sp>
      <p:sp>
        <p:nvSpPr>
          <p:cNvPr id="174" name="Rettangolo 173"/>
          <p:cNvSpPr/>
          <p:nvPr/>
        </p:nvSpPr>
        <p:spPr>
          <a:xfrm>
            <a:off x="5757097" y="3046971"/>
            <a:ext cx="1157906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€ 200.000</a:t>
            </a:r>
          </a:p>
        </p:txBody>
      </p:sp>
      <p:sp>
        <p:nvSpPr>
          <p:cNvPr id="176" name="Rettangolo 175"/>
          <p:cNvSpPr/>
          <p:nvPr/>
        </p:nvSpPr>
        <p:spPr>
          <a:xfrm>
            <a:off x="7252884" y="3046971"/>
            <a:ext cx="112385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€ 99.000</a:t>
            </a:r>
          </a:p>
        </p:txBody>
      </p:sp>
      <p:sp>
        <p:nvSpPr>
          <p:cNvPr id="178" name="Rettangolo 177"/>
          <p:cNvSpPr/>
          <p:nvPr/>
        </p:nvSpPr>
        <p:spPr>
          <a:xfrm>
            <a:off x="4118586" y="3046971"/>
            <a:ext cx="120492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€ 100.000 </a:t>
            </a:r>
          </a:p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to 500.000</a:t>
            </a:r>
          </a:p>
        </p:txBody>
      </p:sp>
      <p:sp>
        <p:nvSpPr>
          <p:cNvPr id="186" name="Rettangolo 185"/>
          <p:cNvSpPr/>
          <p:nvPr/>
        </p:nvSpPr>
        <p:spPr>
          <a:xfrm>
            <a:off x="5757097" y="4232839"/>
            <a:ext cx="1157906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€ 1.000.000</a:t>
            </a:r>
          </a:p>
        </p:txBody>
      </p:sp>
      <p:sp>
        <p:nvSpPr>
          <p:cNvPr id="188" name="Rettangolo 187"/>
          <p:cNvSpPr/>
          <p:nvPr/>
        </p:nvSpPr>
        <p:spPr>
          <a:xfrm>
            <a:off x="7252884" y="4232839"/>
            <a:ext cx="112385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€ 422.000</a:t>
            </a:r>
          </a:p>
        </p:txBody>
      </p:sp>
      <p:sp>
        <p:nvSpPr>
          <p:cNvPr id="190" name="Rettangolo 189"/>
          <p:cNvSpPr/>
          <p:nvPr/>
        </p:nvSpPr>
        <p:spPr>
          <a:xfrm>
            <a:off x="4118586" y="4232839"/>
            <a:ext cx="1204922" cy="43200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0">
                <a:schemeClr val="accent3">
                  <a:tint val="37000"/>
                  <a:satMod val="300000"/>
                  <a:alpha val="9000"/>
                </a:schemeClr>
              </a:gs>
              <a:gs pos="0">
                <a:schemeClr val="accent3">
                  <a:tint val="15000"/>
                  <a:satMod val="350000"/>
                  <a:alpha val="7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Montserrat" panose="020B0604020202020204" charset="0"/>
              </a:rPr>
              <a:t>&gt; € 500.000</a:t>
            </a:r>
          </a:p>
        </p:txBody>
      </p:sp>
      <p:sp>
        <p:nvSpPr>
          <p:cNvPr id="191" name="CasellaDiTesto 190"/>
          <p:cNvSpPr txBox="1"/>
          <p:nvPr/>
        </p:nvSpPr>
        <p:spPr>
          <a:xfrm>
            <a:off x="2388889" y="4094896"/>
            <a:ext cx="15541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>
                <a:latin typeface="Montserrat" panose="020B0604020202020204" charset="0"/>
              </a:rPr>
              <a:t>0,5%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72388" y="2871378"/>
            <a:ext cx="1919283" cy="783187"/>
            <a:chOff x="621994" y="2863891"/>
            <a:chExt cx="2094447" cy="803138"/>
          </a:xfrm>
        </p:grpSpPr>
        <p:pic>
          <p:nvPicPr>
            <p:cNvPr id="164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0183" y="2863891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6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3267" y="2863891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1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663" y="2863891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3808" y="2883842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994" y="2883842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2173176" y="3148712"/>
              <a:ext cx="438914" cy="5183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00000"/>
                </a:solidFill>
                <a:latin typeface="Montserrat" panose="020B060402020202020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74606" y="4107510"/>
            <a:ext cx="586258" cy="846435"/>
            <a:chOff x="1261214" y="4022870"/>
            <a:chExt cx="586258" cy="846435"/>
          </a:xfrm>
        </p:grpSpPr>
        <p:pic>
          <p:nvPicPr>
            <p:cNvPr id="192" name="Picture 2" descr="https://d30y9cdsu7xlg0.cloudfront.net/png/37445-2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214" y="4022870"/>
              <a:ext cx="586258" cy="586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3" name="Rettangolo 192"/>
            <p:cNvSpPr/>
            <p:nvPr/>
          </p:nvSpPr>
          <p:spPr>
            <a:xfrm>
              <a:off x="1372656" y="4350988"/>
              <a:ext cx="438914" cy="5183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00000"/>
                </a:solidFill>
                <a:latin typeface="Montserrat" panose="020B0604020202020204" charset="0"/>
              </a:endParaRPr>
            </a:p>
          </p:txBody>
        </p:sp>
      </p:grpSp>
      <p:sp>
        <p:nvSpPr>
          <p:cNvPr id="167" name="Shape 156"/>
          <p:cNvSpPr txBox="1">
            <a:spLocks/>
          </p:cNvSpPr>
          <p:nvPr/>
        </p:nvSpPr>
        <p:spPr>
          <a:xfrm>
            <a:off x="1618638" y="83283"/>
            <a:ext cx="5906724" cy="554976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3000" dirty="0">
                <a:solidFill>
                  <a:srgbClr val="95D346"/>
                </a:solidFill>
                <a:latin typeface="Montserrat" panose="020B0604020202020204" charset="0"/>
              </a:rPr>
              <a:t>The Market Segmentation</a:t>
            </a:r>
          </a:p>
        </p:txBody>
      </p:sp>
      <p:sp>
        <p:nvSpPr>
          <p:cNvPr id="168" name="Shape 129"/>
          <p:cNvSpPr/>
          <p:nvPr/>
        </p:nvSpPr>
        <p:spPr>
          <a:xfrm>
            <a:off x="333157" y="2770496"/>
            <a:ext cx="8477687" cy="218345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017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374541"/>
              </p:ext>
            </p:extLst>
          </p:nvPr>
        </p:nvGraphicFramePr>
        <p:xfrm>
          <a:off x="755576" y="1094651"/>
          <a:ext cx="4826358" cy="291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Foglio di lavoro" r:id="rId3" imgW="2866921" imgH="1733670" progId="Excel.Sheet.12">
                  <p:embed/>
                </p:oleObj>
              </mc:Choice>
              <mc:Fallback>
                <p:oleObj name="Foglio di lavoro" r:id="rId3" imgW="2866921" imgH="17336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094651"/>
                        <a:ext cx="4826358" cy="291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hape 156"/>
          <p:cNvSpPr txBox="1">
            <a:spLocks/>
          </p:cNvSpPr>
          <p:nvPr/>
        </p:nvSpPr>
        <p:spPr>
          <a:xfrm>
            <a:off x="1618638" y="83283"/>
            <a:ext cx="5906724" cy="554976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" sz="3000" dirty="0">
                <a:solidFill>
                  <a:srgbClr val="95D346"/>
                </a:solidFill>
                <a:latin typeface="Montserrat" panose="020B0604020202020204" charset="0"/>
              </a:rPr>
              <a:t>Customer Target</a:t>
            </a:r>
          </a:p>
        </p:txBody>
      </p:sp>
    </p:spTree>
    <p:extLst>
      <p:ext uri="{BB962C8B-B14F-4D97-AF65-F5344CB8AC3E}">
        <p14:creationId xmlns:p14="http://schemas.microsoft.com/office/powerpoint/2010/main" val="681760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Business Model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26608"/>
      </p:ext>
    </p:extLst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25"/>
          <p:cNvSpPr/>
          <p:nvPr/>
        </p:nvSpPr>
        <p:spPr>
          <a:xfrm>
            <a:off x="6083816" y="0"/>
            <a:ext cx="3060000" cy="5143500"/>
          </a:xfrm>
          <a:prstGeom prst="rect">
            <a:avLst/>
          </a:prstGeom>
          <a:solidFill>
            <a:srgbClr val="6EC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3042000" y="0"/>
            <a:ext cx="3060000" cy="5143500"/>
          </a:xfrm>
          <a:prstGeom prst="rect">
            <a:avLst/>
          </a:prstGeom>
          <a:solidFill>
            <a:srgbClr val="6EC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0" y="0"/>
            <a:ext cx="3060000" cy="5143500"/>
          </a:xfrm>
          <a:prstGeom prst="rect">
            <a:avLst/>
          </a:prstGeom>
          <a:solidFill>
            <a:srgbClr val="6EC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15785" y="74662"/>
            <a:ext cx="9086121" cy="10433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it-IT" sz="5000" dirty="0">
                <a:solidFill>
                  <a:schemeClr val="tx1"/>
                </a:solidFill>
              </a:rPr>
              <a:t>h</a:t>
            </a:r>
            <a:r>
              <a:rPr lang="en" sz="5000" dirty="0">
                <a:solidFill>
                  <a:schemeClr val="tx1"/>
                </a:solidFill>
              </a:rPr>
              <a:t>ow we     make       money</a:t>
            </a:r>
          </a:p>
        </p:txBody>
      </p:sp>
      <p:cxnSp>
        <p:nvCxnSpPr>
          <p:cNvPr id="3" name="Connettore 2 2"/>
          <p:cNvCxnSpPr/>
          <p:nvPr/>
        </p:nvCxnSpPr>
        <p:spPr>
          <a:xfrm>
            <a:off x="2717145" y="3388542"/>
            <a:ext cx="648000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5785475" y="3388542"/>
            <a:ext cx="720000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o 4"/>
          <p:cNvGrpSpPr/>
          <p:nvPr/>
        </p:nvGrpSpPr>
        <p:grpSpPr>
          <a:xfrm>
            <a:off x="450000" y="2308542"/>
            <a:ext cx="2160000" cy="2160000"/>
            <a:chOff x="450000" y="2308542"/>
            <a:chExt cx="2160000" cy="2160000"/>
          </a:xfrm>
        </p:grpSpPr>
        <p:sp>
          <p:nvSpPr>
            <p:cNvPr id="158" name="Shape 158"/>
            <p:cNvSpPr/>
            <p:nvPr/>
          </p:nvSpPr>
          <p:spPr>
            <a:xfrm>
              <a:off x="450000" y="2308542"/>
              <a:ext cx="2160000" cy="2160000"/>
            </a:xfrm>
            <a:prstGeom prst="ellipse">
              <a:avLst/>
            </a:prstGeom>
            <a:solidFill>
              <a:schemeClr val="bg1"/>
            </a:solidFill>
            <a:ln w="1143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endParaRPr lang="en" dirty="0">
                <a:noFill/>
                <a:latin typeface="Didact Gothic"/>
                <a:ea typeface="Didact Gothic"/>
                <a:cs typeface="Didact Gothic"/>
                <a:sym typeface="Didact Gothic"/>
              </a:endParaRPr>
            </a:p>
          </p:txBody>
        </p:sp>
        <p:sp>
          <p:nvSpPr>
            <p:cNvPr id="13" name="Shape 223"/>
            <p:cNvSpPr txBox="1">
              <a:spLocks/>
            </p:cNvSpPr>
            <p:nvPr/>
          </p:nvSpPr>
          <p:spPr>
            <a:xfrm>
              <a:off x="784839" y="2775780"/>
              <a:ext cx="1490321" cy="6393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82A2E"/>
                </a:buClr>
                <a:buSzPct val="100000"/>
                <a:buFont typeface="Montserrat"/>
                <a:buNone/>
                <a:defRPr sz="6000" b="1" i="0" u="none" strike="noStrike" cap="none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1pPr>
              <a:lvl2pPr lvl="1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2pPr>
              <a:lvl3pPr lvl="2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3pPr>
              <a:lvl4pPr lvl="3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4pPr>
              <a:lvl5pPr lvl="4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5pPr>
              <a:lvl6pPr lvl="5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6pPr>
              <a:lvl7pPr lvl="6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7pPr>
              <a:lvl8pPr lvl="7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8pPr>
              <a:lvl9pPr lvl="8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9pPr>
            </a:lstStyle>
            <a:p>
              <a:pPr algn="r"/>
              <a:r>
                <a:rPr lang="en" sz="3000" dirty="0">
                  <a:solidFill>
                    <a:srgbClr val="000000"/>
                  </a:solidFill>
                </a:rPr>
                <a:t>3.2 B€</a:t>
              </a:r>
            </a:p>
          </p:txBody>
        </p:sp>
      </p:grpSp>
      <p:sp>
        <p:nvSpPr>
          <p:cNvPr id="14" name="Shape 223"/>
          <p:cNvSpPr txBox="1">
            <a:spLocks/>
          </p:cNvSpPr>
          <p:nvPr/>
        </p:nvSpPr>
        <p:spPr>
          <a:xfrm>
            <a:off x="-17815" y="4609839"/>
            <a:ext cx="3001108" cy="474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" sz="2000" dirty="0">
                <a:solidFill>
                  <a:srgbClr val="FFFFFF"/>
                </a:solidFill>
              </a:rPr>
              <a:t>drip inputs costs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92000" y="2308542"/>
            <a:ext cx="2160000" cy="2160000"/>
            <a:chOff x="3492000" y="2308542"/>
            <a:chExt cx="2160000" cy="2160000"/>
          </a:xfrm>
        </p:grpSpPr>
        <p:sp>
          <p:nvSpPr>
            <p:cNvPr id="15" name="Shape 158"/>
            <p:cNvSpPr/>
            <p:nvPr/>
          </p:nvSpPr>
          <p:spPr>
            <a:xfrm>
              <a:off x="3492000" y="2308542"/>
              <a:ext cx="2160000" cy="2160000"/>
            </a:xfrm>
            <a:prstGeom prst="ellipse">
              <a:avLst/>
            </a:prstGeom>
            <a:solidFill>
              <a:schemeClr val="bg1"/>
            </a:solidFill>
            <a:ln w="1143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endParaRPr lang="en" dirty="0">
                <a:noFill/>
                <a:latin typeface="Didact Gothic"/>
                <a:ea typeface="Didact Gothic"/>
                <a:cs typeface="Didact Gothic"/>
                <a:sym typeface="Didact Gothic"/>
              </a:endParaRPr>
            </a:p>
          </p:txBody>
        </p:sp>
        <p:sp>
          <p:nvSpPr>
            <p:cNvPr id="16" name="Shape 223"/>
            <p:cNvSpPr txBox="1">
              <a:spLocks/>
            </p:cNvSpPr>
            <p:nvPr/>
          </p:nvSpPr>
          <p:spPr>
            <a:xfrm>
              <a:off x="3723061" y="2775780"/>
              <a:ext cx="1726866" cy="6393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82A2E"/>
                </a:buClr>
                <a:buSzPct val="100000"/>
                <a:buFont typeface="Montserrat"/>
                <a:buNone/>
                <a:defRPr sz="6000" b="1" i="0" u="none" strike="noStrike" cap="none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1pPr>
              <a:lvl2pPr lvl="1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2pPr>
              <a:lvl3pPr lvl="2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3pPr>
              <a:lvl4pPr lvl="3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4pPr>
              <a:lvl5pPr lvl="4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5pPr>
              <a:lvl6pPr lvl="5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6pPr>
              <a:lvl7pPr lvl="6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7pPr>
              <a:lvl8pPr lvl="7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8pPr>
              <a:lvl9pPr lvl="8">
                <a:spcBef>
                  <a:spcPts val="0"/>
                </a:spcBef>
                <a:buClr>
                  <a:srgbClr val="182A2E"/>
                </a:buClr>
                <a:buSzPct val="100000"/>
                <a:buFont typeface="Montserrat"/>
                <a:buNone/>
                <a:defRPr sz="6000" b="1">
                  <a:solidFill>
                    <a:srgbClr val="182A2E"/>
                  </a:solidFill>
                  <a:latin typeface="Montserrat"/>
                  <a:ea typeface="Montserrat"/>
                  <a:cs typeface="Montserrat"/>
                  <a:sym typeface="Montserrat"/>
                </a:defRPr>
              </a:lvl9pPr>
            </a:lstStyle>
            <a:p>
              <a:pPr algn="r"/>
              <a:r>
                <a:rPr lang="en" sz="3000" dirty="0">
                  <a:solidFill>
                    <a:srgbClr val="000000"/>
                  </a:solidFill>
                </a:rPr>
                <a:t>800 M€</a:t>
              </a:r>
            </a:p>
          </p:txBody>
        </p:sp>
      </p:grpSp>
      <p:sp>
        <p:nvSpPr>
          <p:cNvPr id="17" name="Shape 223"/>
          <p:cNvSpPr txBox="1">
            <a:spLocks/>
          </p:cNvSpPr>
          <p:nvPr/>
        </p:nvSpPr>
        <p:spPr>
          <a:xfrm>
            <a:off x="3085940" y="4609839"/>
            <a:ext cx="3001108" cy="474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" sz="2000" dirty="0">
                <a:solidFill>
                  <a:srgbClr val="FFFFFF"/>
                </a:solidFill>
              </a:rPr>
              <a:t>savings for farmers</a:t>
            </a:r>
          </a:p>
        </p:txBody>
      </p:sp>
      <p:sp>
        <p:nvSpPr>
          <p:cNvPr id="18" name="Shape 223"/>
          <p:cNvSpPr txBox="1">
            <a:spLocks/>
          </p:cNvSpPr>
          <p:nvPr/>
        </p:nvSpPr>
        <p:spPr>
          <a:xfrm>
            <a:off x="1384062" y="1087079"/>
            <a:ext cx="3304431" cy="12214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" sz="2000" dirty="0">
                <a:solidFill>
                  <a:srgbClr val="FFFFFF"/>
                </a:solidFill>
              </a:rPr>
              <a:t>farmers save at least</a:t>
            </a:r>
          </a:p>
          <a:p>
            <a:pPr algn="ctr"/>
            <a:r>
              <a:rPr lang="en" sz="3000" dirty="0">
                <a:solidFill>
                  <a:srgbClr val="FFFFFF"/>
                </a:solidFill>
              </a:rPr>
              <a:t>25%</a:t>
            </a:r>
          </a:p>
          <a:p>
            <a:pPr algn="ctr"/>
            <a:r>
              <a:rPr lang="it-IT" sz="2000" dirty="0">
                <a:solidFill>
                  <a:srgbClr val="FFFFFF"/>
                </a:solidFill>
              </a:rPr>
              <a:t>o</a:t>
            </a:r>
            <a:r>
              <a:rPr lang="en" sz="2000" dirty="0">
                <a:solidFill>
                  <a:srgbClr val="FFFFFF"/>
                </a:solidFill>
              </a:rPr>
              <a:t>f input costs</a:t>
            </a:r>
          </a:p>
        </p:txBody>
      </p:sp>
      <p:sp>
        <p:nvSpPr>
          <p:cNvPr id="20" name="Shape 223"/>
          <p:cNvSpPr txBox="1">
            <a:spLocks/>
          </p:cNvSpPr>
          <p:nvPr/>
        </p:nvSpPr>
        <p:spPr>
          <a:xfrm>
            <a:off x="4962704" y="1070391"/>
            <a:ext cx="2365542" cy="12522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rgbClr val="FFFFFF"/>
                </a:solidFill>
              </a:rPr>
              <a:t>w</a:t>
            </a:r>
            <a:r>
              <a:rPr lang="en" sz="2000" dirty="0">
                <a:solidFill>
                  <a:srgbClr val="FFFFFF"/>
                </a:solidFill>
              </a:rPr>
              <a:t>e </a:t>
            </a:r>
            <a:r>
              <a:rPr lang="it-IT" sz="2000" dirty="0">
                <a:solidFill>
                  <a:srgbClr val="FFFFFF"/>
                </a:solidFill>
              </a:rPr>
              <a:t>take </a:t>
            </a:r>
            <a:r>
              <a:rPr lang="it-IT" sz="3000" dirty="0">
                <a:solidFill>
                  <a:srgbClr val="FFFFFF"/>
                </a:solidFill>
              </a:rPr>
              <a:t>20%</a:t>
            </a:r>
            <a:r>
              <a:rPr lang="it-IT" sz="2000" dirty="0">
                <a:solidFill>
                  <a:srgbClr val="FFFFFF"/>
                </a:solidFill>
              </a:rPr>
              <a:t> or </a:t>
            </a:r>
            <a:r>
              <a:rPr lang="it-IT" sz="3000" dirty="0">
                <a:solidFill>
                  <a:srgbClr val="FFFFFF"/>
                </a:solidFill>
              </a:rPr>
              <a:t>100 €</a:t>
            </a:r>
          </a:p>
          <a:p>
            <a:pPr algn="ctr"/>
            <a:r>
              <a:rPr lang="it-IT" sz="2000" dirty="0" err="1">
                <a:solidFill>
                  <a:srgbClr val="FFFFFF"/>
                </a:solidFill>
              </a:rPr>
              <a:t>monthly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err="1">
                <a:solidFill>
                  <a:srgbClr val="FFFFFF"/>
                </a:solidFill>
              </a:rPr>
              <a:t>fee</a:t>
            </a:r>
            <a:endParaRPr lang="en" sz="2000" dirty="0">
              <a:solidFill>
                <a:srgbClr val="FFFFFF"/>
              </a:solidFill>
            </a:endParaRPr>
          </a:p>
        </p:txBody>
      </p:sp>
      <p:sp>
        <p:nvSpPr>
          <p:cNvPr id="21" name="Shape 158"/>
          <p:cNvSpPr/>
          <p:nvPr/>
        </p:nvSpPr>
        <p:spPr>
          <a:xfrm>
            <a:off x="6668215" y="2308542"/>
            <a:ext cx="2160000" cy="2160000"/>
          </a:xfrm>
          <a:prstGeom prst="ellipse">
            <a:avLst/>
          </a:prstGeom>
          <a:solidFill>
            <a:schemeClr val="bg1"/>
          </a:solidFill>
          <a:ln w="1143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2" name="Shape 223"/>
          <p:cNvSpPr txBox="1">
            <a:spLocks/>
          </p:cNvSpPr>
          <p:nvPr/>
        </p:nvSpPr>
        <p:spPr>
          <a:xfrm>
            <a:off x="6781800" y="2775780"/>
            <a:ext cx="1804481" cy="6393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/>
            <a:r>
              <a:rPr lang="en" sz="3000" dirty="0">
                <a:solidFill>
                  <a:srgbClr val="000000"/>
                </a:solidFill>
              </a:rPr>
              <a:t>200 M€</a:t>
            </a:r>
          </a:p>
        </p:txBody>
      </p:sp>
      <p:sp>
        <p:nvSpPr>
          <p:cNvPr id="23" name="Shape 223"/>
          <p:cNvSpPr txBox="1">
            <a:spLocks/>
          </p:cNvSpPr>
          <p:nvPr/>
        </p:nvSpPr>
        <p:spPr>
          <a:xfrm>
            <a:off x="6281872" y="4609839"/>
            <a:ext cx="3001108" cy="474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" sz="2000" dirty="0">
                <a:solidFill>
                  <a:srgbClr val="FFFFFF"/>
                </a:solidFill>
              </a:rPr>
              <a:t>potential revenue</a:t>
            </a:r>
          </a:p>
        </p:txBody>
      </p:sp>
      <p:pic>
        <p:nvPicPr>
          <p:cNvPr id="5122" name="Picture 2" descr="http://iconwallstickers.co.uk/media/catalog/product/2-Jpegs/italy-map-wall-art-decals-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94" y="3677655"/>
            <a:ext cx="46588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iconwallstickers.co.uk/media/catalog/product/2-Jpegs/italy-map-wall-art-decals-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76" y="3665990"/>
            <a:ext cx="46588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iconwallstickers.co.uk/media/catalog/product/2-Jpegs/italy-map-wall-art-decals-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274" y="3665990"/>
            <a:ext cx="46588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 rot="20894496">
            <a:off x="6306119" y="2176470"/>
            <a:ext cx="2474752" cy="44215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FFFF"/>
                </a:solidFill>
                <a:cs typeface="Arial"/>
              </a:rPr>
              <a:t>Entry market </a:t>
            </a:r>
            <a:r>
              <a:rPr lang="it-IT" sz="2000" b="1" dirty="0" err="1">
                <a:solidFill>
                  <a:srgbClr val="FFFFFF"/>
                </a:solidFill>
                <a:cs typeface="Arial"/>
              </a:rPr>
              <a:t>only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88268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7536"/>
            <a:ext cx="8748269" cy="4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>
                <a:latin typeface="Montserrat" panose="020B0604020202020204" charset="0"/>
              </a:rPr>
              <a:pPr/>
              <a:t>39</a:t>
            </a:fld>
            <a:endParaRPr lang="it" dirty="0">
              <a:latin typeface="Montserrat" panose="020B060402020202020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62" y="2902848"/>
            <a:ext cx="2857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37" y="2204296"/>
            <a:ext cx="295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387" y="3324904"/>
            <a:ext cx="4286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4" y="3322890"/>
            <a:ext cx="6477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5724128" y="1362785"/>
            <a:ext cx="1008112" cy="653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34025" y="1184644"/>
            <a:ext cx="2730363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Life in nature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Passion</a:t>
            </a:r>
            <a:r>
              <a:rPr lang="it-IT" b="1" dirty="0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 for </a:t>
            </a:r>
            <a:r>
              <a:rPr lang="it-IT" b="1" dirty="0" err="1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product</a:t>
            </a:r>
            <a:endParaRPr lang="it-IT" b="1" dirty="0">
              <a:solidFill>
                <a:srgbClr val="EEFF41">
                  <a:lumMod val="50000"/>
                </a:srgbClr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Tradition</a:t>
            </a:r>
            <a:r>
              <a:rPr lang="it-IT" b="1" dirty="0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EEFF41">
                    <a:lumMod val="50000"/>
                  </a:srgbClr>
                </a:solidFill>
                <a:latin typeface="Montserrat" panose="020B0604020202020204" charset="0"/>
              </a:rPr>
              <a:t>experience</a:t>
            </a:r>
            <a:endParaRPr lang="it-IT" b="1" dirty="0">
              <a:solidFill>
                <a:srgbClr val="EEFF41">
                  <a:lumMod val="50000"/>
                </a:srgbClr>
              </a:solidFill>
              <a:latin typeface="Montserrat" panose="020B060402020202020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868144" y="3478544"/>
            <a:ext cx="1296144" cy="477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524328" y="2290561"/>
            <a:ext cx="1080120" cy="850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277018" y="3114735"/>
            <a:ext cx="256028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FF0000"/>
                </a:solidFill>
                <a:latin typeface="Montserrat" panose="020B0604020202020204" charset="0"/>
              </a:rPr>
              <a:t>Low</a:t>
            </a:r>
            <a:r>
              <a:rPr lang="it-IT" b="1" dirty="0">
                <a:solidFill>
                  <a:srgbClr val="FF000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Montserrat" panose="020B0604020202020204" charset="0"/>
              </a:rPr>
              <a:t>margins</a:t>
            </a:r>
            <a:endParaRPr lang="it-IT" b="1" dirty="0">
              <a:solidFill>
                <a:srgbClr val="FF000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FF0000"/>
                </a:solidFill>
                <a:latin typeface="Montserrat" panose="020B0604020202020204" charset="0"/>
              </a:rPr>
              <a:t>Use of </a:t>
            </a:r>
            <a:r>
              <a:rPr lang="it-IT" b="1" dirty="0" err="1">
                <a:solidFill>
                  <a:srgbClr val="FF0000"/>
                </a:solidFill>
                <a:latin typeface="Montserrat" panose="020B0604020202020204" charset="0"/>
              </a:rPr>
              <a:t>chemicals</a:t>
            </a:r>
            <a:endParaRPr lang="it-IT" b="1" dirty="0">
              <a:solidFill>
                <a:srgbClr val="FF000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FF0000"/>
                </a:solidFill>
                <a:latin typeface="Montserrat" panose="020B0604020202020204" charset="0"/>
              </a:rPr>
              <a:t>Not</a:t>
            </a:r>
            <a:r>
              <a:rPr lang="it-IT" b="1" dirty="0">
                <a:solidFill>
                  <a:srgbClr val="FF0000"/>
                </a:solidFill>
                <a:latin typeface="Montserrat" panose="020B0604020202020204" charset="0"/>
              </a:rPr>
              <a:t> easy management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FF0000"/>
                </a:solidFill>
                <a:latin typeface="Montserrat" panose="020B0604020202020204" charset="0"/>
              </a:rPr>
              <a:t>No free time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518161" y="2204296"/>
            <a:ext cx="1008112" cy="936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2411760" y="1224100"/>
            <a:ext cx="1008112" cy="936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2391347" y="3273032"/>
            <a:ext cx="1008112" cy="936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39" y="3157212"/>
            <a:ext cx="4857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39" y="2016761"/>
            <a:ext cx="5429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asellaDiTesto 27"/>
          <p:cNvSpPr txBox="1"/>
          <p:nvPr/>
        </p:nvSpPr>
        <p:spPr>
          <a:xfrm>
            <a:off x="1475656" y="3597458"/>
            <a:ext cx="2575656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Reduced</a:t>
            </a:r>
            <a:r>
              <a:rPr lang="it-IT" b="1" dirty="0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costs</a:t>
            </a:r>
            <a:endParaRPr lang="it-IT" b="1" dirty="0">
              <a:solidFill>
                <a:srgbClr val="0097A7">
                  <a:lumMod val="75000"/>
                </a:srgbClr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Reduced</a:t>
            </a:r>
            <a:r>
              <a:rPr lang="it-IT" b="1" dirty="0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pollution</a:t>
            </a:r>
            <a:endParaRPr lang="it-IT" b="1" dirty="0">
              <a:solidFill>
                <a:srgbClr val="0097A7">
                  <a:lumMod val="75000"/>
                </a:srgbClr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Simplify</a:t>
            </a:r>
            <a:r>
              <a:rPr lang="it-IT" b="1" dirty="0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processes</a:t>
            </a:r>
            <a:endParaRPr lang="it-IT" b="1" dirty="0">
              <a:solidFill>
                <a:srgbClr val="0097A7">
                  <a:lumMod val="75000"/>
                </a:srgbClr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0097A7">
                    <a:lumMod val="75000"/>
                  </a:srgbClr>
                </a:solidFill>
                <a:latin typeface="Montserrat" panose="020B0604020202020204" charset="0"/>
              </a:rPr>
              <a:t>Introduce free time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60409" y="2230001"/>
            <a:ext cx="1911985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00B0F0"/>
                </a:solidFill>
                <a:latin typeface="Montserrat" panose="020B0604020202020204" charset="0"/>
              </a:rPr>
              <a:t>Remote control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00B0F0"/>
                </a:solidFill>
                <a:latin typeface="Montserrat" panose="020B0604020202020204" charset="0"/>
              </a:rPr>
              <a:t>Auto-</a:t>
            </a:r>
            <a:r>
              <a:rPr lang="it-IT" b="1" dirty="0" err="1">
                <a:solidFill>
                  <a:srgbClr val="00B0F0"/>
                </a:solidFill>
                <a:latin typeface="Montserrat" panose="020B0604020202020204" charset="0"/>
              </a:rPr>
              <a:t>pilot</a:t>
            </a:r>
            <a:endParaRPr lang="it-IT" b="1" dirty="0">
              <a:solidFill>
                <a:srgbClr val="00B0F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00B0F0"/>
                </a:solidFill>
                <a:latin typeface="Montserrat" panose="020B0604020202020204" charset="0"/>
              </a:rPr>
              <a:t>Feedback from </a:t>
            </a:r>
            <a:r>
              <a:rPr lang="it-IT" b="1" dirty="0" err="1">
                <a:solidFill>
                  <a:srgbClr val="00B0F0"/>
                </a:solidFill>
                <a:latin typeface="Montserrat" panose="020B0604020202020204" charset="0"/>
              </a:rPr>
              <a:t>field</a:t>
            </a:r>
            <a:endParaRPr lang="it-IT" b="1" dirty="0">
              <a:solidFill>
                <a:srgbClr val="00B0F0"/>
              </a:solidFill>
              <a:latin typeface="Montserrat" panose="020B060402020202020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755372" y="753757"/>
            <a:ext cx="201622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Increased</a:t>
            </a:r>
            <a:r>
              <a:rPr lang="it-IT" b="1" dirty="0">
                <a:solidFill>
                  <a:srgbClr val="00B05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yield</a:t>
            </a:r>
            <a:endParaRPr lang="it-IT" b="1" dirty="0">
              <a:solidFill>
                <a:srgbClr val="00B05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Increased</a:t>
            </a:r>
            <a:r>
              <a:rPr lang="it-IT" b="1" dirty="0">
                <a:solidFill>
                  <a:srgbClr val="00B05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quality</a:t>
            </a:r>
            <a:endParaRPr lang="it-IT" b="1" dirty="0">
              <a:solidFill>
                <a:srgbClr val="00B05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Increased</a:t>
            </a:r>
            <a:r>
              <a:rPr lang="it-IT" b="1" dirty="0">
                <a:solidFill>
                  <a:srgbClr val="00B05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land</a:t>
            </a:r>
            <a:r>
              <a:rPr lang="it-IT" b="1" dirty="0">
                <a:solidFill>
                  <a:srgbClr val="00B050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Montserrat" panose="020B0604020202020204" charset="0"/>
              </a:rPr>
              <a:t>knowledge</a:t>
            </a:r>
            <a:endParaRPr lang="it-IT" b="1" dirty="0">
              <a:solidFill>
                <a:srgbClr val="00B050"/>
              </a:solidFill>
              <a:latin typeface="Montserrat" panose="020B0604020202020204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7290185" y="2087858"/>
            <a:ext cx="165618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70C0"/>
                </a:solidFill>
                <a:latin typeface="Montserrat" panose="020B0604020202020204" charset="0"/>
              </a:rPr>
              <a:t>Seed</a:t>
            </a:r>
            <a:endParaRPr lang="it-IT" b="1" dirty="0">
              <a:solidFill>
                <a:srgbClr val="0070C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>
                <a:solidFill>
                  <a:srgbClr val="0070C0"/>
                </a:solidFill>
                <a:latin typeface="Montserrat" panose="020B0604020202020204" charset="0"/>
              </a:rPr>
              <a:t>Irrigate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70C0"/>
                </a:solidFill>
                <a:latin typeface="Montserrat" panose="020B0604020202020204" charset="0"/>
              </a:rPr>
              <a:t>Fertilize</a:t>
            </a:r>
            <a:endParaRPr lang="it-IT" b="1" dirty="0">
              <a:solidFill>
                <a:srgbClr val="0070C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70C0"/>
                </a:solidFill>
                <a:latin typeface="Montserrat" panose="020B0604020202020204" charset="0"/>
              </a:rPr>
              <a:t>Protect</a:t>
            </a:r>
            <a:endParaRPr lang="it-IT" b="1" dirty="0">
              <a:solidFill>
                <a:srgbClr val="0070C0"/>
              </a:solidFill>
              <a:latin typeface="Montserrat" panose="020B060402020202020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err="1">
                <a:solidFill>
                  <a:srgbClr val="0070C0"/>
                </a:solidFill>
                <a:latin typeface="Montserrat" panose="020B0604020202020204" charset="0"/>
              </a:rPr>
              <a:t>Harvest</a:t>
            </a:r>
            <a:endParaRPr lang="it-IT" b="1" dirty="0">
              <a:solidFill>
                <a:srgbClr val="0070C0"/>
              </a:solidFill>
              <a:latin typeface="Montserrat" panose="020B060402020202020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86416" y="-8344"/>
            <a:ext cx="3765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i="1" dirty="0" err="1">
                <a:solidFill>
                  <a:srgbClr val="92D050"/>
                </a:solidFill>
                <a:latin typeface="Montserrat" panose="020B0604020202020204" charset="0"/>
              </a:rPr>
              <a:t>demetra</a:t>
            </a:r>
            <a:endParaRPr lang="en-US" sz="4000" b="1" i="1" dirty="0">
              <a:solidFill>
                <a:srgbClr val="92D050"/>
              </a:solidFill>
              <a:latin typeface="Montserrat" panose="020B0604020202020204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853044" y="-8344"/>
            <a:ext cx="3765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i="1" dirty="0" err="1">
                <a:solidFill>
                  <a:srgbClr val="92D050"/>
                </a:solidFill>
                <a:latin typeface="Montserrat" panose="020B0604020202020204" charset="0"/>
              </a:rPr>
              <a:t>farmer</a:t>
            </a:r>
            <a:endParaRPr lang="en-US" sz="4000" b="1" i="1" dirty="0">
              <a:solidFill>
                <a:srgbClr val="92D050"/>
              </a:solidFill>
              <a:latin typeface="Montserrat" panose="020B060402020202020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 rot="20040263">
            <a:off x="-169307" y="1614448"/>
            <a:ext cx="98205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800" dirty="0">
                <a:solidFill>
                  <a:srgbClr val="92D050"/>
                </a:solidFill>
              </a:rPr>
              <a:t>Value </a:t>
            </a:r>
            <a:r>
              <a:rPr lang="it-IT" sz="8800" dirty="0" err="1">
                <a:solidFill>
                  <a:srgbClr val="92D050"/>
                </a:solidFill>
              </a:rPr>
              <a:t>proposition</a:t>
            </a:r>
            <a:endParaRPr lang="en-US" sz="8800" dirty="0">
              <a:solidFill>
                <a:srgbClr val="92D050"/>
              </a:solidFill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43" y="764282"/>
            <a:ext cx="1986399" cy="15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75806"/>
            <a:ext cx="1675096" cy="105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34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8" grpId="0"/>
      <p:bldP spid="10" grpId="0"/>
      <p:bldP spid="29" grpId="0"/>
      <p:bldP spid="30" grpId="0"/>
      <p:bldP spid="13" grpId="0"/>
      <p:bldP spid="3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D458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 idx="4294967295"/>
          </p:nvPr>
        </p:nvSpPr>
        <p:spPr>
          <a:xfrm>
            <a:off x="474332" y="-317175"/>
            <a:ext cx="3551758" cy="28946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0" dirty="0">
                <a:solidFill>
                  <a:schemeClr val="tx1"/>
                </a:solidFill>
              </a:rPr>
              <a:t>on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ctrTitle" idx="4294967295"/>
          </p:nvPr>
        </p:nvSpPr>
        <p:spPr>
          <a:xfrm>
            <a:off x="3111686" y="2409350"/>
            <a:ext cx="6008693" cy="27341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20000" dirty="0">
                <a:solidFill>
                  <a:schemeClr val="tx1"/>
                </a:solidFill>
              </a:rPr>
              <a:t>field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4721920" y="109247"/>
            <a:ext cx="2880000" cy="2925948"/>
            <a:chOff x="580087" y="1455206"/>
            <a:chExt cx="2880000" cy="2925948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3"/>
            <a:srcRect l="19552" t="7930" r="21542"/>
            <a:stretch/>
          </p:blipFill>
          <p:spPr>
            <a:xfrm>
              <a:off x="616087" y="1455206"/>
              <a:ext cx="2808000" cy="2925948"/>
            </a:xfrm>
            <a:prstGeom prst="ellipse">
              <a:avLst/>
            </a:prstGeom>
          </p:spPr>
        </p:pic>
        <p:sp>
          <p:nvSpPr>
            <p:cNvPr id="15" name="Shape 158"/>
            <p:cNvSpPr/>
            <p:nvPr/>
          </p:nvSpPr>
          <p:spPr>
            <a:xfrm>
              <a:off x="580087" y="1501154"/>
              <a:ext cx="2880000" cy="2880000"/>
            </a:xfrm>
            <a:prstGeom prst="ellipse">
              <a:avLst/>
            </a:prstGeom>
            <a:noFill/>
            <a:ln w="1143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lang="en" dirty="0"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endParaRP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644038" y="2681550"/>
            <a:ext cx="2196000" cy="2196000"/>
            <a:chOff x="5167495" y="1455208"/>
            <a:chExt cx="2196000" cy="2196000"/>
          </a:xfrm>
        </p:grpSpPr>
        <p:pic>
          <p:nvPicPr>
            <p:cNvPr id="17" name="Immagine 16"/>
            <p:cNvPicPr>
              <a:picLocks noChangeAspect="1"/>
            </p:cNvPicPr>
            <p:nvPr/>
          </p:nvPicPr>
          <p:blipFill rotWithShape="1">
            <a:blip r:embed="rId4"/>
            <a:srcRect l="-3201" t="9933" r="-3645" b="9932"/>
            <a:stretch/>
          </p:blipFill>
          <p:spPr>
            <a:xfrm>
              <a:off x="5167495" y="1455208"/>
              <a:ext cx="2196000" cy="2196000"/>
            </a:xfrm>
            <a:prstGeom prst="flowChartConnector">
              <a:avLst/>
            </a:prstGeom>
          </p:spPr>
        </p:pic>
        <p:sp>
          <p:nvSpPr>
            <p:cNvPr id="18" name="Shape 159"/>
            <p:cNvSpPr/>
            <p:nvPr/>
          </p:nvSpPr>
          <p:spPr>
            <a:xfrm>
              <a:off x="5167495" y="1455208"/>
              <a:ext cx="2160000" cy="2160000"/>
            </a:xfrm>
            <a:prstGeom prst="ellipse">
              <a:avLst/>
            </a:prstGeom>
            <a:noFill/>
            <a:ln w="1143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lang="en" dirty="0">
                <a:solidFill>
                  <a:srgbClr val="182A2E"/>
                </a:solidFill>
                <a:latin typeface="Didact Gothic"/>
                <a:ea typeface="Didact Gothic"/>
                <a:cs typeface="Didact Gothic"/>
                <a:sym typeface="Didact Gothic"/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5495" y="55238"/>
            <a:ext cx="756084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r>
              <a:rPr lang="it-IT" dirty="0"/>
              <a:t>Analysis for Business Model Definition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1295024"/>
            <a:ext cx="2035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Purchase Expense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04" y="1770928"/>
            <a:ext cx="2035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Labor Expense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504" y="213801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Environmental Pollution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044393" y="1262427"/>
            <a:ext cx="0" cy="1378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212159" y="1268912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5-15%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12159" y="1744816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2%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22734" y="129502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Total Revenues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22734" y="1770928"/>
            <a:ext cx="1651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Total Revenues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20923" y="1295024"/>
            <a:ext cx="1360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Crop Yield: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85493" y="1744816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0-20%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85493" y="2219624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0%-?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89461" y="2245736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Total Revenues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14720" y="1770928"/>
            <a:ext cx="1360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Quantity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4720" y="2245736"/>
            <a:ext cx="1360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Quality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212159" y="2219624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n\a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756" y="508026"/>
            <a:ext cx="7114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Integrated System </a:t>
            </a:r>
            <a:r>
              <a:rPr lang="en-US" dirty="0"/>
              <a:t>for</a:t>
            </a:r>
            <a:r>
              <a:rPr lang="en-US" b="1" dirty="0"/>
              <a:t> water</a:t>
            </a:r>
            <a:r>
              <a:rPr lang="en-US" dirty="0"/>
              <a:t>,</a:t>
            </a:r>
            <a:r>
              <a:rPr lang="en-US" b="1" dirty="0"/>
              <a:t> fertilizer </a:t>
            </a:r>
            <a:r>
              <a:rPr lang="en-US" dirty="0"/>
              <a:t>and</a:t>
            </a:r>
            <a:r>
              <a:rPr lang="en-US" b="1" dirty="0"/>
              <a:t> pesticide </a:t>
            </a:r>
            <a:r>
              <a:rPr lang="en-US" dirty="0"/>
              <a:t>management:</a:t>
            </a:r>
            <a:endParaRPr lang="en-US" b="1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6571038" y="1262427"/>
            <a:ext cx="0" cy="1378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441961" y="1770928"/>
            <a:ext cx="1651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Total Revenues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8506" y="945663"/>
            <a:ext cx="849836" cy="307777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Benefit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7503" y="3268252"/>
            <a:ext cx="2035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Service: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44393" y="3270927"/>
            <a:ext cx="0" cy="14775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20923" y="3268252"/>
            <a:ext cx="1360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Product: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6756743" y="4070528"/>
            <a:ext cx="720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TBD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414720" y="3625406"/>
            <a:ext cx="1360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Purchase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14720" y="3988918"/>
            <a:ext cx="136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Assistance, Training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6571038" y="3270927"/>
            <a:ext cx="0" cy="14775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8506" y="2954516"/>
            <a:ext cx="849836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Cost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195848" y="3599294"/>
            <a:ext cx="736311" cy="360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</a:rPr>
              <a:t>€1k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195848" y="4070528"/>
            <a:ext cx="736311" cy="360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50%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3076" y="3625406"/>
            <a:ext cx="153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Installation Fee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13076" y="4096640"/>
            <a:ext cx="136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Crop Harvest Fee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89461" y="4096640"/>
            <a:ext cx="147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rate per hour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03984" y="4096640"/>
            <a:ext cx="1909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Fertilizer Saving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03984" y="3625405"/>
            <a:ext cx="1651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 hectare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4678021" y="3492249"/>
            <a:ext cx="0" cy="13777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393386" y="3075048"/>
            <a:ext cx="561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vs</a:t>
            </a:r>
            <a:endParaRPr lang="en-US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7503" y="4725888"/>
            <a:ext cx="3740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Note</a:t>
            </a:r>
            <a:r>
              <a:rPr lang="it-IT" dirty="0"/>
              <a:t>: Assistance, Training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included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6756743" y="3599294"/>
            <a:ext cx="736311" cy="360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0000"/>
                </a:solidFill>
              </a:rPr>
              <a:t>TBD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89461" y="3625405"/>
            <a:ext cx="1651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 hectare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268" y="851428"/>
            <a:ext cx="9053465" cy="187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20923" y="4725888"/>
            <a:ext cx="3740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Note</a:t>
            </a:r>
            <a:r>
              <a:rPr lang="it-IT" dirty="0"/>
              <a:t>: ???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45269" y="2857867"/>
            <a:ext cx="4454723" cy="217579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879290" y="2857867"/>
            <a:ext cx="4219444" cy="217579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879290" y="2857867"/>
            <a:ext cx="4219444" cy="2175798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5269" y="2857867"/>
            <a:ext cx="4454723" cy="2175798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83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5" grpId="0" animBg="1"/>
      <p:bldP spid="65" grpId="1" animBg="1"/>
      <p:bldP spid="66" grpId="0" animBg="1"/>
      <p:bldP spid="66" grpId="1" animBg="1"/>
      <p:bldP spid="48" grpId="0" animBg="1"/>
      <p:bldP spid="48" grpId="1" animBg="1"/>
      <p:bldP spid="54" grpId="0" animBg="1"/>
      <p:bldP spid="54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Business Plan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931871"/>
      </p:ext>
    </p:extLst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42</a:t>
            </a:fld>
            <a:endParaRPr lang="it"/>
          </a:p>
        </p:txBody>
      </p:sp>
      <p:sp>
        <p:nvSpPr>
          <p:cNvPr id="32" name="CasellaDiTesto 31"/>
          <p:cNvSpPr txBox="1"/>
          <p:nvPr/>
        </p:nvSpPr>
        <p:spPr>
          <a:xfrm>
            <a:off x="1985749" y="1162919"/>
            <a:ext cx="73629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Time-to-market: up to 20 </a:t>
            </a: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months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Cost</a:t>
            </a: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-to-market: €150k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5750" y="2763316"/>
            <a:ext cx="70490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Pre-series</a:t>
            </a: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(50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units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among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farmer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&amp; lab test)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Lab Test 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(Partnership with agro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research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lab)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Market Analysis 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(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Customer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, Competitor,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supplier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focus)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" name="Gruppo 3"/>
          <p:cNvGrpSpPr/>
          <p:nvPr/>
        </p:nvGrpSpPr>
        <p:grpSpPr>
          <a:xfrm>
            <a:off x="259305" y="989222"/>
            <a:ext cx="1440000" cy="1440000"/>
            <a:chOff x="296338" y="2232730"/>
            <a:chExt cx="2160000" cy="2160000"/>
          </a:xfrm>
        </p:grpSpPr>
        <p:sp>
          <p:nvSpPr>
            <p:cNvPr id="13" name="Ovale 1"/>
            <p:cNvSpPr>
              <a:spLocks noChangeAspect="1"/>
            </p:cNvSpPr>
            <p:nvPr/>
          </p:nvSpPr>
          <p:spPr>
            <a:xfrm>
              <a:off x="296338" y="2232730"/>
              <a:ext cx="2160000" cy="216000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14" name="CasellaDiTesto 2"/>
            <p:cNvSpPr txBox="1"/>
            <p:nvPr/>
          </p:nvSpPr>
          <p:spPr>
            <a:xfrm>
              <a:off x="315889" y="2550982"/>
              <a:ext cx="2120898" cy="1523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000" dirty="0" err="1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</a:t>
              </a:r>
              <a:r>
                <a:rPr lang="it-IT" sz="3000" dirty="0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  <a:p>
              <a:pPr algn="ctr"/>
              <a:r>
                <a:rPr lang="it-IT" sz="3000" dirty="0" err="1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need</a:t>
              </a:r>
              <a:endParaRPr lang="it-IT" sz="3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" name="Gruppo 3"/>
          <p:cNvGrpSpPr/>
          <p:nvPr/>
        </p:nvGrpSpPr>
        <p:grpSpPr>
          <a:xfrm>
            <a:off x="221342" y="3026424"/>
            <a:ext cx="1515927" cy="1566664"/>
            <a:chOff x="239393" y="2232730"/>
            <a:chExt cx="2273892" cy="2349996"/>
          </a:xfrm>
        </p:grpSpPr>
        <p:sp>
          <p:nvSpPr>
            <p:cNvPr id="16" name="Ovale 1"/>
            <p:cNvSpPr>
              <a:spLocks noChangeAspect="1"/>
            </p:cNvSpPr>
            <p:nvPr/>
          </p:nvSpPr>
          <p:spPr>
            <a:xfrm>
              <a:off x="296338" y="2232730"/>
              <a:ext cx="2160000" cy="216000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17" name="CasellaDiTesto 2"/>
            <p:cNvSpPr txBox="1"/>
            <p:nvPr/>
          </p:nvSpPr>
          <p:spPr>
            <a:xfrm>
              <a:off x="239393" y="2366734"/>
              <a:ext cx="2273892" cy="2215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000" dirty="0" err="1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</a:t>
              </a:r>
              <a:r>
                <a:rPr lang="it-IT" sz="3000" dirty="0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</a:p>
            <a:p>
              <a:pPr algn="ctr"/>
              <a:r>
                <a:rPr lang="it-IT" sz="3000" dirty="0" err="1">
                  <a:solidFill>
                    <a:schemeClr val="tx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deliver</a:t>
              </a:r>
              <a:endParaRPr lang="it-IT" sz="3000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32263" y="178070"/>
            <a:ext cx="803853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/>
              <a:t>Activity Plan for Market </a:t>
            </a:r>
            <a:r>
              <a:rPr lang="it-IT" dirty="0" err="1"/>
              <a:t>Penetration</a:t>
            </a:r>
            <a:r>
              <a:rPr lang="it-IT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269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432037" y="1627132"/>
            <a:ext cx="8279926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Innovation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81103"/>
      </p:ext>
    </p:extLst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44</a:t>
            </a:fld>
            <a:endParaRPr lang="it"/>
          </a:p>
        </p:txBody>
      </p:sp>
      <p:sp>
        <p:nvSpPr>
          <p:cNvPr id="4" name="TextBox 24"/>
          <p:cNvSpPr txBox="1"/>
          <p:nvPr/>
        </p:nvSpPr>
        <p:spPr>
          <a:xfrm>
            <a:off x="35495" y="123478"/>
            <a:ext cx="4524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2D050"/>
                </a:solidFill>
              </a:rPr>
              <a:t> Innovation Elements for </a:t>
            </a:r>
            <a:r>
              <a:rPr lang="it-IT" sz="2000" b="1" dirty="0" err="1">
                <a:solidFill>
                  <a:srgbClr val="92D050"/>
                </a:solidFill>
              </a:rPr>
              <a:t>Users</a:t>
            </a:r>
            <a:endParaRPr lang="en-US" sz="2000" b="1" dirty="0">
              <a:solidFill>
                <a:srgbClr val="92D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7892"/>
            <a:ext cx="1610574" cy="143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139952" y="521512"/>
            <a:ext cx="168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Close the </a:t>
            </a:r>
            <a:r>
              <a:rPr lang="it-IT" b="1" dirty="0" err="1"/>
              <a:t>loop</a:t>
            </a:r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147815"/>
            <a:ext cx="1029476" cy="158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47814"/>
            <a:ext cx="1584982" cy="158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321" y="3148133"/>
            <a:ext cx="2113823" cy="158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2411760" y="2696021"/>
            <a:ext cx="168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Choose</a:t>
            </a:r>
            <a:r>
              <a:rPr lang="it-IT" b="1" dirty="0"/>
              <a:t> the mode</a:t>
            </a:r>
            <a:endParaRPr lang="en-US" b="1" dirty="0"/>
          </a:p>
        </p:txBody>
      </p:sp>
      <p:pic>
        <p:nvPicPr>
          <p:cNvPr id="3078" name="Picture 6" descr="D:\users\f81001b\Desktop\SAFM\Documenti\Demetra\analysi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68723"/>
            <a:ext cx="1915095" cy="143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683568" y="555526"/>
            <a:ext cx="168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Get</a:t>
            </a:r>
            <a:r>
              <a:rPr lang="it-IT" b="1" dirty="0"/>
              <a:t> the data</a:t>
            </a:r>
            <a:endParaRPr lang="en-US" b="1" dirty="0"/>
          </a:p>
        </p:txBody>
      </p:sp>
      <p:sp>
        <p:nvSpPr>
          <p:cNvPr id="6" name="Rettangolo 5"/>
          <p:cNvSpPr/>
          <p:nvPr/>
        </p:nvSpPr>
        <p:spPr>
          <a:xfrm>
            <a:off x="539552" y="3003798"/>
            <a:ext cx="5400600" cy="18002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39552" y="863303"/>
            <a:ext cx="1915095" cy="176974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100068" y="843558"/>
            <a:ext cx="1840084" cy="18002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081" name="Picture 9" descr="D:\users\f81001b\Desktop\SAFM\Documenti\Demetra\free-tim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67" y="915566"/>
            <a:ext cx="2502514" cy="164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D:\users\f81001b\Desktop\SAFM\Documenti\Demetra\Reduce-Cost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025" y="3106260"/>
            <a:ext cx="2522447" cy="164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6300192" y="863303"/>
            <a:ext cx="2664296" cy="176974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300192" y="3003798"/>
            <a:ext cx="2664296" cy="176974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732240" y="555526"/>
            <a:ext cx="168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Enjoy</a:t>
            </a:r>
            <a:r>
              <a:rPr lang="it-IT" b="1" dirty="0"/>
              <a:t> free time</a:t>
            </a:r>
            <a:endParaRPr lang="en-US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6817434" y="2726475"/>
            <a:ext cx="168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Reduce </a:t>
            </a:r>
            <a:r>
              <a:rPr lang="it-IT" b="1" dirty="0" err="1"/>
              <a:t>costs</a:t>
            </a:r>
            <a:endParaRPr lang="en-US" b="1" dirty="0"/>
          </a:p>
        </p:txBody>
      </p:sp>
      <p:sp>
        <p:nvSpPr>
          <p:cNvPr id="13" name="Freccia a destra 12"/>
          <p:cNvSpPr/>
          <p:nvPr/>
        </p:nvSpPr>
        <p:spPr>
          <a:xfrm rot="10800000">
            <a:off x="2634156" y="1572776"/>
            <a:ext cx="1361780" cy="42291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Freccia a destra 27"/>
          <p:cNvSpPr/>
          <p:nvPr/>
        </p:nvSpPr>
        <p:spPr>
          <a:xfrm rot="16200000">
            <a:off x="4843891" y="2659899"/>
            <a:ext cx="320156" cy="287874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Freccia a destra 28"/>
          <p:cNvSpPr/>
          <p:nvPr/>
        </p:nvSpPr>
        <p:spPr>
          <a:xfrm rot="5400000">
            <a:off x="1337021" y="2673483"/>
            <a:ext cx="320156" cy="287874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Parentesi graffa chiusa 14"/>
          <p:cNvSpPr/>
          <p:nvPr/>
        </p:nvSpPr>
        <p:spPr>
          <a:xfrm>
            <a:off x="5940152" y="555526"/>
            <a:ext cx="360040" cy="4464496"/>
          </a:xfrm>
          <a:prstGeom prst="rightBrace">
            <a:avLst>
              <a:gd name="adj1" fmla="val 8333"/>
              <a:gd name="adj2" fmla="val 24465"/>
            </a:avLst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Parentesi graffa chiusa 32"/>
          <p:cNvSpPr/>
          <p:nvPr/>
        </p:nvSpPr>
        <p:spPr>
          <a:xfrm>
            <a:off x="5940152" y="555526"/>
            <a:ext cx="360040" cy="4464496"/>
          </a:xfrm>
          <a:prstGeom prst="rightBrace">
            <a:avLst>
              <a:gd name="adj1" fmla="val 8333"/>
              <a:gd name="adj2" fmla="val 74738"/>
            </a:avLst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90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6" grpId="0" animBg="1"/>
      <p:bldP spid="9" grpId="0" animBg="1"/>
      <p:bldP spid="11" grpId="0" animBg="1"/>
      <p:bldP spid="24" grpId="0" animBg="1"/>
      <p:bldP spid="25" grpId="0"/>
      <p:bldP spid="26" grpId="0"/>
      <p:bldP spid="13" grpId="0" animBg="1"/>
      <p:bldP spid="28" grpId="0" animBg="1"/>
      <p:bldP spid="29" grpId="0" animBg="1"/>
      <p:bldP spid="15" grpId="0" animBg="1"/>
      <p:bldP spid="3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D:\users\f81001b\Desktop\SAFM\Documenti\Demetra\thO2PS8I9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433" y="2505615"/>
            <a:ext cx="1035767" cy="102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45</a:t>
            </a:fld>
            <a:endParaRPr lang="it"/>
          </a:p>
        </p:txBody>
      </p:sp>
      <p:sp>
        <p:nvSpPr>
          <p:cNvPr id="4" name="TextBox 24"/>
          <p:cNvSpPr txBox="1"/>
          <p:nvPr/>
        </p:nvSpPr>
        <p:spPr>
          <a:xfrm>
            <a:off x="35495" y="123478"/>
            <a:ext cx="4524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2D050"/>
                </a:solidFill>
              </a:rPr>
              <a:t> Innovation Elements for </a:t>
            </a:r>
            <a:r>
              <a:rPr lang="it-IT" sz="2000" b="1" dirty="0" err="1">
                <a:solidFill>
                  <a:srgbClr val="92D050"/>
                </a:solidFill>
              </a:rPr>
              <a:t>Investors</a:t>
            </a:r>
            <a:endParaRPr lang="en-US" sz="2000" b="1" dirty="0">
              <a:solidFill>
                <a:srgbClr val="92D050"/>
              </a:solidFill>
            </a:endParaRPr>
          </a:p>
        </p:txBody>
      </p:sp>
      <p:pic>
        <p:nvPicPr>
          <p:cNvPr id="27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221647"/>
            <a:ext cx="2078900" cy="1217833"/>
          </a:xfrm>
          <a:prstGeom prst="rect">
            <a:avLst/>
          </a:prstGeom>
        </p:spPr>
      </p:pic>
      <p:pic>
        <p:nvPicPr>
          <p:cNvPr id="4098" name="Picture 2" descr="D:\users\f81001b\Desktop\SAFM\Documenti\Demetra\Electric-Solenoid-Valve-NM1590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5" y="3525902"/>
            <a:ext cx="1736086" cy="12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f81001b\Desktop\SAFM\Documenti\Demetra\artificialintelligen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933" y="3602449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f81001b\Desktop\SAFM\Documenti\Demetra\waspmote-wifi-sensor-4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5" y="1155511"/>
            <a:ext cx="1736086" cy="133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users\f81001b\Desktop\SAFM\Documenti\Demetra\jd_mobile_farm_managemen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21646"/>
            <a:ext cx="2078900" cy="121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users\f81001b\Desktop\SAFM\Documenti\Demetra\Mathematical Models Post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53" y="3602449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275856" y="115551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6152044" y="1155511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6151510" y="352590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3271190" y="352590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348933" y="771550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Big Data </a:t>
            </a:r>
            <a:r>
              <a:rPr lang="it-IT" b="1" dirty="0" err="1"/>
              <a:t>collection</a:t>
            </a:r>
            <a:endParaRPr lang="en-US" b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3347864" y="3100476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Machine </a:t>
            </a:r>
            <a:r>
              <a:rPr lang="it-IT" b="1" dirty="0" err="1"/>
              <a:t>learning</a:t>
            </a:r>
            <a:endParaRPr lang="en-US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5972024" y="310047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Optimized</a:t>
            </a:r>
            <a:r>
              <a:rPr lang="it-IT" b="1" dirty="0"/>
              <a:t> </a:t>
            </a:r>
            <a:r>
              <a:rPr lang="it-IT" b="1" dirty="0" err="1"/>
              <a:t>crops</a:t>
            </a:r>
            <a:r>
              <a:rPr lang="it-IT" b="1" dirty="0"/>
              <a:t> model</a:t>
            </a:r>
            <a:endParaRPr lang="en-US" b="1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5862943" y="771549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Farmer</a:t>
            </a:r>
            <a:r>
              <a:rPr lang="it-IT" b="1" dirty="0"/>
              <a:t> - Machine </a:t>
            </a:r>
            <a:r>
              <a:rPr lang="it-IT" b="1" dirty="0" err="1"/>
              <a:t>interface</a:t>
            </a:r>
            <a:endParaRPr lang="en-US" b="1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539553" y="3100476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Reliable</a:t>
            </a:r>
            <a:r>
              <a:rPr lang="it-IT" b="1" dirty="0"/>
              <a:t> </a:t>
            </a:r>
            <a:r>
              <a:rPr lang="it-IT" b="1" dirty="0" err="1"/>
              <a:t>components</a:t>
            </a:r>
            <a:endParaRPr lang="en-US" b="1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344950" y="751805"/>
            <a:ext cx="2467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New </a:t>
            </a:r>
            <a:r>
              <a:rPr lang="it-IT" b="1" dirty="0" err="1"/>
              <a:t>integrated</a:t>
            </a:r>
            <a:r>
              <a:rPr lang="it-IT" b="1" dirty="0"/>
              <a:t> </a:t>
            </a:r>
            <a:r>
              <a:rPr lang="it-IT" b="1" dirty="0" err="1"/>
              <a:t>sensors</a:t>
            </a:r>
            <a:r>
              <a:rPr lang="it-IT" b="1" dirty="0"/>
              <a:t> </a:t>
            </a:r>
            <a:endParaRPr lang="en-US" b="1" dirty="0"/>
          </a:p>
        </p:txBody>
      </p:sp>
      <p:sp>
        <p:nvSpPr>
          <p:cNvPr id="17" name="Croce 16"/>
          <p:cNvSpPr/>
          <p:nvPr/>
        </p:nvSpPr>
        <p:spPr>
          <a:xfrm>
            <a:off x="1367545" y="2613517"/>
            <a:ext cx="421846" cy="390281"/>
          </a:xfrm>
          <a:prstGeom prst="plus">
            <a:avLst>
              <a:gd name="adj" fmla="val 37829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Freccia a destra 47"/>
          <p:cNvSpPr/>
          <p:nvPr/>
        </p:nvSpPr>
        <p:spPr>
          <a:xfrm rot="5400000">
            <a:off x="4110369" y="2640399"/>
            <a:ext cx="518444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Freccia a destra 48"/>
          <p:cNvSpPr/>
          <p:nvPr/>
        </p:nvSpPr>
        <p:spPr>
          <a:xfrm>
            <a:off x="5580112" y="4010380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Freccia a destra 49"/>
          <p:cNvSpPr/>
          <p:nvPr/>
        </p:nvSpPr>
        <p:spPr>
          <a:xfrm rot="10800000">
            <a:off x="5580112" y="1614539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Freccia a destra 50"/>
          <p:cNvSpPr/>
          <p:nvPr/>
        </p:nvSpPr>
        <p:spPr>
          <a:xfrm rot="16200000">
            <a:off x="7023632" y="2626010"/>
            <a:ext cx="518444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Freccia a destra 52"/>
          <p:cNvSpPr/>
          <p:nvPr/>
        </p:nvSpPr>
        <p:spPr>
          <a:xfrm>
            <a:off x="2617384" y="2159487"/>
            <a:ext cx="490366" cy="1314192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10425" y="1155511"/>
            <a:ext cx="1736086" cy="135010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710423" y="3525902"/>
            <a:ext cx="1736086" cy="135010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8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 animBg="1"/>
      <p:bldP spid="35" grpId="0" animBg="1"/>
      <p:bldP spid="36" grpId="0" animBg="1"/>
      <p:bldP spid="14" grpId="0"/>
      <p:bldP spid="39" grpId="0"/>
      <p:bldP spid="40" grpId="0"/>
      <p:bldP spid="41" grpId="0"/>
      <p:bldP spid="42" grpId="0"/>
      <p:bldP spid="1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D:\users\f81001b\Desktop\SAFM\Documenti\Demetra\thO2PS8I9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433" y="2505617"/>
            <a:ext cx="1035767" cy="103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46</a:t>
            </a:fld>
            <a:endParaRPr lang="it"/>
          </a:p>
        </p:txBody>
      </p:sp>
      <p:sp>
        <p:nvSpPr>
          <p:cNvPr id="4" name="TextBox 24"/>
          <p:cNvSpPr txBox="1"/>
          <p:nvPr/>
        </p:nvSpPr>
        <p:spPr>
          <a:xfrm>
            <a:off x="35496" y="123478"/>
            <a:ext cx="1753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What</a:t>
            </a:r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We</a:t>
            </a:r>
            <a:r>
              <a:rPr lang="it-IT" sz="2000" b="1" dirty="0">
                <a:solidFill>
                  <a:srgbClr val="92D050"/>
                </a:solidFill>
              </a:rPr>
              <a:t> Do</a:t>
            </a:r>
            <a:endParaRPr lang="en-US" sz="2000" b="1" dirty="0">
              <a:solidFill>
                <a:srgbClr val="92D050"/>
              </a:solidFill>
            </a:endParaRPr>
          </a:p>
        </p:txBody>
      </p:sp>
      <p:pic>
        <p:nvPicPr>
          <p:cNvPr id="27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221647"/>
            <a:ext cx="2078900" cy="1217833"/>
          </a:xfrm>
          <a:prstGeom prst="rect">
            <a:avLst/>
          </a:prstGeom>
        </p:spPr>
      </p:pic>
      <p:pic>
        <p:nvPicPr>
          <p:cNvPr id="4098" name="Picture 2" descr="D:\users\f81001b\Desktop\SAFM\Documenti\Demetra\Electric-Solenoid-Valve-NM1590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5" y="3525902"/>
            <a:ext cx="1736086" cy="12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f81001b\Desktop\SAFM\Documenti\Demetra\artificialintelligen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933" y="3602449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f81001b\Desktop\SAFM\Documenti\Demetra\waspmote-wifi-sensor-4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5" y="1155511"/>
            <a:ext cx="1736086" cy="133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users\f81001b\Desktop\SAFM\Documenti\Demetra\jd_mobile_farm_managemen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21646"/>
            <a:ext cx="2078900" cy="121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users\f81001b\Desktop\SAFM\Documenti\Demetra\Mathematical Models Post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53" y="3602449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275856" y="115551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6152044" y="1149638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6151510" y="352590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3271190" y="3525902"/>
            <a:ext cx="2232248" cy="13501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348933" y="771550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Big Data </a:t>
            </a:r>
            <a:r>
              <a:rPr lang="it-IT" b="1" dirty="0" err="1"/>
              <a:t>collection</a:t>
            </a:r>
            <a:endParaRPr lang="en-US" b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3347864" y="3100476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Machine </a:t>
            </a:r>
            <a:r>
              <a:rPr lang="it-IT" b="1" dirty="0" err="1"/>
              <a:t>learning</a:t>
            </a:r>
            <a:endParaRPr lang="en-US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5972024" y="310047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Optimized</a:t>
            </a:r>
            <a:r>
              <a:rPr lang="it-IT" b="1" dirty="0"/>
              <a:t> </a:t>
            </a:r>
            <a:r>
              <a:rPr lang="it-IT" b="1" dirty="0" err="1"/>
              <a:t>crops</a:t>
            </a:r>
            <a:r>
              <a:rPr lang="it-IT" b="1" dirty="0"/>
              <a:t> model</a:t>
            </a:r>
            <a:endParaRPr lang="en-US" b="1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5862943" y="771549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Farmer</a:t>
            </a:r>
            <a:r>
              <a:rPr lang="it-IT" b="1" dirty="0"/>
              <a:t> - Machine </a:t>
            </a:r>
            <a:r>
              <a:rPr lang="it-IT" b="1" dirty="0" err="1"/>
              <a:t>interface</a:t>
            </a:r>
            <a:endParaRPr lang="en-US" b="1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539553" y="3100476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Reliable</a:t>
            </a:r>
            <a:r>
              <a:rPr lang="it-IT" b="1" dirty="0"/>
              <a:t> </a:t>
            </a:r>
            <a:r>
              <a:rPr lang="it-IT" b="1" dirty="0" err="1"/>
              <a:t>components</a:t>
            </a:r>
            <a:endParaRPr lang="en-US" b="1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344950" y="751805"/>
            <a:ext cx="2467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New </a:t>
            </a:r>
            <a:r>
              <a:rPr lang="it-IT" b="1" dirty="0" err="1"/>
              <a:t>integrated</a:t>
            </a:r>
            <a:r>
              <a:rPr lang="it-IT" b="1" dirty="0"/>
              <a:t> </a:t>
            </a:r>
            <a:r>
              <a:rPr lang="it-IT" b="1" dirty="0" err="1"/>
              <a:t>sensors</a:t>
            </a:r>
            <a:r>
              <a:rPr lang="it-IT" b="1" dirty="0"/>
              <a:t> </a:t>
            </a:r>
            <a:endParaRPr lang="en-US" b="1" dirty="0"/>
          </a:p>
        </p:txBody>
      </p:sp>
      <p:sp>
        <p:nvSpPr>
          <p:cNvPr id="17" name="Croce 16"/>
          <p:cNvSpPr/>
          <p:nvPr/>
        </p:nvSpPr>
        <p:spPr>
          <a:xfrm>
            <a:off x="1367545" y="2613517"/>
            <a:ext cx="421846" cy="390281"/>
          </a:xfrm>
          <a:prstGeom prst="plus">
            <a:avLst>
              <a:gd name="adj" fmla="val 37829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Freccia a destra 47"/>
          <p:cNvSpPr/>
          <p:nvPr/>
        </p:nvSpPr>
        <p:spPr>
          <a:xfrm rot="5400000">
            <a:off x="4110369" y="2640399"/>
            <a:ext cx="518444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Freccia a destra 48"/>
          <p:cNvSpPr/>
          <p:nvPr/>
        </p:nvSpPr>
        <p:spPr>
          <a:xfrm>
            <a:off x="5580112" y="4010380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Freccia a destra 49"/>
          <p:cNvSpPr/>
          <p:nvPr/>
        </p:nvSpPr>
        <p:spPr>
          <a:xfrm rot="10800000">
            <a:off x="5580112" y="1614539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Freccia a destra 50"/>
          <p:cNvSpPr/>
          <p:nvPr/>
        </p:nvSpPr>
        <p:spPr>
          <a:xfrm rot="16200000">
            <a:off x="7023632" y="2626010"/>
            <a:ext cx="518444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Freccia a destra 52"/>
          <p:cNvSpPr/>
          <p:nvPr/>
        </p:nvSpPr>
        <p:spPr>
          <a:xfrm>
            <a:off x="2617384" y="2159487"/>
            <a:ext cx="490366" cy="1314192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10425" y="1155511"/>
            <a:ext cx="1736086" cy="135010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710423" y="3525902"/>
            <a:ext cx="1736086" cy="135010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Rettangolo 37"/>
          <p:cNvSpPr/>
          <p:nvPr/>
        </p:nvSpPr>
        <p:spPr>
          <a:xfrm>
            <a:off x="3275856" y="3525901"/>
            <a:ext cx="2232248" cy="1350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710425" y="1155512"/>
            <a:ext cx="1736086" cy="1350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6152044" y="1131590"/>
            <a:ext cx="2232248" cy="1350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Rettangolo 45"/>
          <p:cNvSpPr/>
          <p:nvPr/>
        </p:nvSpPr>
        <p:spPr>
          <a:xfrm>
            <a:off x="3275856" y="1144266"/>
            <a:ext cx="2232248" cy="1350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150975" y="3525900"/>
            <a:ext cx="2232248" cy="1350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5" name="Freccia a destra 54"/>
          <p:cNvSpPr/>
          <p:nvPr/>
        </p:nvSpPr>
        <p:spPr>
          <a:xfrm>
            <a:off x="1849384" y="132959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2398907" y="132959"/>
            <a:ext cx="1970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What</a:t>
            </a:r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We</a:t>
            </a:r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Buy</a:t>
            </a:r>
            <a:endParaRPr lang="en-US" sz="2000" b="1" dirty="0">
              <a:solidFill>
                <a:srgbClr val="92D05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10425" y="3541385"/>
            <a:ext cx="1736086" cy="13346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Connettore 6"/>
          <p:cNvSpPr/>
          <p:nvPr/>
        </p:nvSpPr>
        <p:spPr>
          <a:xfrm>
            <a:off x="912444" y="533069"/>
            <a:ext cx="228600" cy="238481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8" name="Connettore 57"/>
          <p:cNvSpPr/>
          <p:nvPr/>
        </p:nvSpPr>
        <p:spPr>
          <a:xfrm>
            <a:off x="3161556" y="523588"/>
            <a:ext cx="228600" cy="238481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nettore 7"/>
          <p:cNvSpPr/>
          <p:nvPr/>
        </p:nvSpPr>
        <p:spPr>
          <a:xfrm>
            <a:off x="5502903" y="2712961"/>
            <a:ext cx="720080" cy="703824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roce 8"/>
          <p:cNvSpPr/>
          <p:nvPr/>
        </p:nvSpPr>
        <p:spPr>
          <a:xfrm>
            <a:off x="5405743" y="2618606"/>
            <a:ext cx="914400" cy="914400"/>
          </a:xfrm>
          <a:prstGeom prst="mathPlus">
            <a:avLst>
              <a:gd name="adj1" fmla="val 0"/>
            </a:avLst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O 10"/>
          <p:cNvSpPr/>
          <p:nvPr/>
        </p:nvSpPr>
        <p:spPr>
          <a:xfrm>
            <a:off x="5682923" y="2874299"/>
            <a:ext cx="360040" cy="381148"/>
          </a:xfrm>
          <a:prstGeom prst="flowChartOr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Freccia a destra 59"/>
          <p:cNvSpPr/>
          <p:nvPr/>
        </p:nvSpPr>
        <p:spPr>
          <a:xfrm>
            <a:off x="4369664" y="151922"/>
            <a:ext cx="490368" cy="38114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TextBox 24"/>
          <p:cNvSpPr txBox="1"/>
          <p:nvPr/>
        </p:nvSpPr>
        <p:spPr>
          <a:xfrm>
            <a:off x="4877601" y="142440"/>
            <a:ext cx="221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What</a:t>
            </a:r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We</a:t>
            </a:r>
            <a:r>
              <a:rPr lang="it-IT" sz="2000" b="1" dirty="0">
                <a:solidFill>
                  <a:srgbClr val="92D050"/>
                </a:solidFill>
              </a:rPr>
              <a:t> </a:t>
            </a:r>
            <a:r>
              <a:rPr lang="it-IT" sz="2000" b="1" dirty="0" err="1">
                <a:solidFill>
                  <a:srgbClr val="92D050"/>
                </a:solidFill>
              </a:rPr>
              <a:t>Need</a:t>
            </a:r>
            <a:endParaRPr lang="en-US" sz="2000" b="1" dirty="0">
              <a:solidFill>
                <a:srgbClr val="92D050"/>
              </a:solidFill>
            </a:endParaRPr>
          </a:p>
        </p:txBody>
      </p:sp>
      <p:sp>
        <p:nvSpPr>
          <p:cNvPr id="13" name="O 12"/>
          <p:cNvSpPr/>
          <p:nvPr/>
        </p:nvSpPr>
        <p:spPr>
          <a:xfrm>
            <a:off x="5766976" y="533069"/>
            <a:ext cx="245184" cy="229000"/>
          </a:xfrm>
          <a:prstGeom prst="flowChar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2" name="TextBox 24"/>
          <p:cNvSpPr txBox="1"/>
          <p:nvPr/>
        </p:nvSpPr>
        <p:spPr>
          <a:xfrm>
            <a:off x="8068520" y="179332"/>
            <a:ext cx="967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 300k€</a:t>
            </a:r>
            <a:endParaRPr lang="en-US" sz="2000" b="1" dirty="0"/>
          </a:p>
        </p:txBody>
      </p:sp>
      <p:sp>
        <p:nvSpPr>
          <p:cNvPr id="15" name="Rettangolo 14"/>
          <p:cNvSpPr/>
          <p:nvPr/>
        </p:nvSpPr>
        <p:spPr>
          <a:xfrm>
            <a:off x="8140528" y="179332"/>
            <a:ext cx="895968" cy="40011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122" name="Picture 2" descr="D:\users\f81001b\Desktop\SAFM\Documenti\Demetra\objectives%20(1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618" y="-100423"/>
            <a:ext cx="959620" cy="95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Mezza cornice 18"/>
          <p:cNvSpPr/>
          <p:nvPr/>
        </p:nvSpPr>
        <p:spPr>
          <a:xfrm flipH="1">
            <a:off x="1578468" y="1144266"/>
            <a:ext cx="905300" cy="1372549"/>
          </a:xfrm>
          <a:prstGeom prst="halfFrame">
            <a:avLst>
              <a:gd name="adj1" fmla="val 7171"/>
              <a:gd name="adj2" fmla="val 734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07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4" grpId="0" animBg="1"/>
      <p:bldP spid="45" grpId="0" animBg="1"/>
      <p:bldP spid="46" grpId="0" animBg="1"/>
      <p:bldP spid="47" grpId="0" animBg="1"/>
      <p:bldP spid="55" grpId="0" animBg="1"/>
      <p:bldP spid="56" grpId="0"/>
      <p:bldP spid="6" grpId="0" animBg="1"/>
      <p:bldP spid="7" grpId="0" animBg="1"/>
      <p:bldP spid="58" grpId="0" animBg="1"/>
      <p:bldP spid="8" grpId="0" animBg="1"/>
      <p:bldP spid="9" grpId="0" animBg="1"/>
      <p:bldP spid="11" grpId="0" animBg="1"/>
      <p:bldP spid="60" grpId="0" animBg="1"/>
      <p:bldP spid="61" grpId="0"/>
      <p:bldP spid="13" grpId="0" animBg="1"/>
      <p:bldP spid="62" grpId="0"/>
      <p:bldP spid="15" grpId="0" animBg="1"/>
      <p:bldP spid="1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-282432" y="1627132"/>
            <a:ext cx="9708864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Platform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05652"/>
      </p:ext>
    </p:extLst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48</a:t>
            </a:fld>
            <a:endParaRPr lang="it"/>
          </a:p>
        </p:txBody>
      </p:sp>
      <p:sp>
        <p:nvSpPr>
          <p:cNvPr id="8" name="Rectangle 7"/>
          <p:cNvSpPr/>
          <p:nvPr/>
        </p:nvSpPr>
        <p:spPr>
          <a:xfrm>
            <a:off x="293400" y="920864"/>
            <a:ext cx="8413872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Your Farm: 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Control Panel of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crops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current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status </a:t>
            </a:r>
            <a:endParaRPr lang="it-IT" sz="30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3000" dirty="0" err="1">
                <a:latin typeface="Montserrat"/>
                <a:ea typeface="Montserrat"/>
                <a:cs typeface="Montserrat"/>
                <a:sym typeface="Montserrat"/>
              </a:rPr>
              <a:t>Command</a:t>
            </a:r>
            <a:r>
              <a:rPr lang="it-IT" sz="3000" dirty="0">
                <a:latin typeface="Montserrat"/>
                <a:ea typeface="Montserrat"/>
                <a:cs typeface="Montserrat"/>
                <a:sym typeface="Montserrat"/>
              </a:rPr>
              <a:t>: 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Set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manual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assisted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or auto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pilot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mode and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send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instructions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to the </a:t>
            </a:r>
            <a:r>
              <a:rPr lang="it-IT" sz="2000" dirty="0" err="1">
                <a:latin typeface="Montserrat"/>
                <a:ea typeface="Montserrat"/>
                <a:cs typeface="Montserrat"/>
                <a:sym typeface="Montserrat"/>
              </a:rPr>
              <a:t>actuation</a:t>
            </a:r>
            <a:r>
              <a:rPr lang="it-IT" sz="20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Montserrat"/>
                <a:ea typeface="Montserrat"/>
                <a:cs typeface="Montserrat"/>
                <a:sym typeface="Montserrat"/>
              </a:rPr>
              <a:t>Data Analysis: </a:t>
            </a:r>
            <a:r>
              <a:rPr lang="en-US" sz="2000" dirty="0">
                <a:latin typeface="Montserrat"/>
                <a:ea typeface="Montserrat"/>
                <a:cs typeface="Montserrat"/>
                <a:sym typeface="Montserrat"/>
              </a:rPr>
              <a:t>Historical data view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latin typeface="Montserrat"/>
                <a:ea typeface="Montserrat"/>
                <a:cs typeface="Montserrat"/>
                <a:sym typeface="Montserrat"/>
              </a:rPr>
              <a:t>Report: </a:t>
            </a:r>
            <a:r>
              <a:rPr lang="en-US" sz="2000" dirty="0">
                <a:latin typeface="Montserrat"/>
                <a:ea typeface="Montserrat"/>
                <a:cs typeface="Montserrat"/>
                <a:sym typeface="Montserrat"/>
              </a:rPr>
              <a:t>Report generator for legal, functional documents</a:t>
            </a:r>
            <a:endParaRPr lang="it-IT" sz="2000" dirty="0">
              <a:latin typeface="Montserrat"/>
              <a:ea typeface="Montserrat"/>
              <a:cs typeface="Montserrat"/>
              <a:sym typeface="Montserrat"/>
            </a:endParaRPr>
          </a:p>
          <a:p>
            <a:pPr lvl="0">
              <a:spcAft>
                <a:spcPts val="1200"/>
              </a:spcAft>
            </a:pPr>
            <a:r>
              <a:rPr lang="it-IT" sz="1800" dirty="0" err="1">
                <a:latin typeface="Montserrat"/>
                <a:ea typeface="Montserrat"/>
                <a:cs typeface="Montserrat"/>
                <a:sym typeface="Montserrat"/>
              </a:rPr>
              <a:t>Please</a:t>
            </a:r>
            <a:r>
              <a:rPr lang="it-IT" sz="18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1800" dirty="0" err="1">
                <a:latin typeface="Montserrat"/>
                <a:ea typeface="Montserrat"/>
                <a:cs typeface="Montserrat"/>
                <a:sym typeface="Montserrat"/>
              </a:rPr>
              <a:t>visit</a:t>
            </a:r>
            <a:r>
              <a:rPr lang="it-IT" sz="18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sz="1800" dirty="0">
                <a:latin typeface="Montserrat"/>
                <a:ea typeface="Montserrat"/>
                <a:cs typeface="Montserrat"/>
                <a:sym typeface="Montserrat"/>
                <a:hlinkClick r:id="rId2"/>
              </a:rPr>
              <a:t>www.demetra.tech</a:t>
            </a:r>
            <a:endParaRPr lang="it-IT" sz="18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2263" y="178070"/>
            <a:ext cx="803853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/>
              <a:t>System </a:t>
            </a:r>
            <a:r>
              <a:rPr lang="it-IT" dirty="0" err="1"/>
              <a:t>Functionalities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494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49</a:t>
            </a:fld>
            <a:endParaRPr lang="it"/>
          </a:p>
        </p:txBody>
      </p:sp>
      <p:sp>
        <p:nvSpPr>
          <p:cNvPr id="19" name="TextBox 18"/>
          <p:cNvSpPr txBox="1"/>
          <p:nvPr/>
        </p:nvSpPr>
        <p:spPr>
          <a:xfrm>
            <a:off x="532263" y="178070"/>
            <a:ext cx="803853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/>
              <a:t>Your Farm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56" y="1408286"/>
            <a:ext cx="3929627" cy="2631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589" y="1408286"/>
            <a:ext cx="4394579" cy="263145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Isosceles Triangle 1"/>
          <p:cNvSpPr/>
          <p:nvPr/>
        </p:nvSpPr>
        <p:spPr>
          <a:xfrm rot="5400000">
            <a:off x="3507474" y="2594362"/>
            <a:ext cx="1692322" cy="2593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29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D346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296338" y="918076"/>
            <a:ext cx="8788997" cy="11271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3000" b="0" dirty="0">
                <a:solidFill>
                  <a:schemeClr val="tx1"/>
                </a:solidFill>
              </a:rPr>
              <a:t>an </a:t>
            </a:r>
            <a:r>
              <a:rPr lang="it-IT" sz="3000" b="0" dirty="0" err="1">
                <a:solidFill>
                  <a:schemeClr val="tx1"/>
                </a:solidFill>
              </a:rPr>
              <a:t>integrated</a:t>
            </a:r>
            <a:r>
              <a:rPr lang="en" sz="3000" b="0" dirty="0">
                <a:solidFill>
                  <a:schemeClr val="tx1"/>
                </a:solidFill>
              </a:rPr>
              <a:t> system for</a:t>
            </a:r>
            <a:br>
              <a:rPr lang="en" sz="3000" b="0" dirty="0">
                <a:solidFill>
                  <a:schemeClr val="tx1"/>
                </a:solidFill>
              </a:rPr>
            </a:br>
            <a:r>
              <a:rPr lang="en" sz="3000" dirty="0">
                <a:solidFill>
                  <a:schemeClr val="tx1"/>
                </a:solidFill>
              </a:rPr>
              <a:t>easier</a:t>
            </a:r>
            <a:r>
              <a:rPr lang="en" sz="3000" b="0" dirty="0">
                <a:solidFill>
                  <a:schemeClr val="tx1"/>
                </a:solidFill>
              </a:rPr>
              <a:t> and </a:t>
            </a:r>
            <a:r>
              <a:rPr lang="en" sz="3000" dirty="0">
                <a:solidFill>
                  <a:schemeClr val="tx1"/>
                </a:solidFill>
              </a:rPr>
              <a:t>efficient</a:t>
            </a:r>
            <a:r>
              <a:rPr lang="en" sz="3000" b="0" dirty="0">
                <a:solidFill>
                  <a:schemeClr val="tx1"/>
                </a:solidFill>
              </a:rPr>
              <a:t> crop management to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296338" y="2232730"/>
            <a:ext cx="2160000" cy="2160000"/>
            <a:chOff x="296338" y="2232730"/>
            <a:chExt cx="2160000" cy="2160000"/>
          </a:xfrm>
        </p:grpSpPr>
        <p:sp>
          <p:nvSpPr>
            <p:cNvPr id="2" name="Ovale 1"/>
            <p:cNvSpPr>
              <a:spLocks noChangeAspect="1"/>
            </p:cNvSpPr>
            <p:nvPr/>
          </p:nvSpPr>
          <p:spPr>
            <a:xfrm>
              <a:off x="296338" y="2232730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529679" y="2804898"/>
              <a:ext cx="169331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000" dirty="0" err="1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save</a:t>
              </a:r>
              <a:r>
                <a:rPr lang="it-IT" sz="3000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lang="it-IT" sz="3000" dirty="0" err="1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money</a:t>
              </a:r>
              <a:endParaRPr lang="it-IT" sz="30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6863391" y="2232730"/>
            <a:ext cx="2160000" cy="2160000"/>
            <a:chOff x="6863391" y="2155785"/>
            <a:chExt cx="2160000" cy="2160000"/>
          </a:xfrm>
        </p:grpSpPr>
        <p:sp>
          <p:nvSpPr>
            <p:cNvPr id="16" name="Ovale 15"/>
            <p:cNvSpPr>
              <a:spLocks noChangeAspect="1"/>
            </p:cNvSpPr>
            <p:nvPr/>
          </p:nvSpPr>
          <p:spPr>
            <a:xfrm>
              <a:off x="6863391" y="2155785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7096732" y="2727953"/>
              <a:ext cx="169331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000" dirty="0" err="1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earn</a:t>
              </a:r>
              <a:r>
                <a:rPr lang="it-IT" sz="3000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time</a:t>
              </a:r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3492000" y="2232729"/>
            <a:ext cx="2160000" cy="2160000"/>
            <a:chOff x="3492000" y="2232729"/>
            <a:chExt cx="2160000" cy="2160000"/>
          </a:xfrm>
        </p:grpSpPr>
        <p:sp>
          <p:nvSpPr>
            <p:cNvPr id="20" name="Ovale 19"/>
            <p:cNvSpPr>
              <a:spLocks noChangeAspect="1"/>
            </p:cNvSpPr>
            <p:nvPr/>
          </p:nvSpPr>
          <p:spPr>
            <a:xfrm>
              <a:off x="3492000" y="2232729"/>
              <a:ext cx="2160000" cy="21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3515072" y="2789681"/>
              <a:ext cx="21138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000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stop </a:t>
              </a:r>
              <a:r>
                <a:rPr lang="it-IT" sz="3000" dirty="0" err="1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pollution</a:t>
              </a:r>
              <a:endParaRPr lang="it-IT" sz="30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" name="Rettangolo 4"/>
          <p:cNvSpPr/>
          <p:nvPr/>
        </p:nvSpPr>
        <p:spPr>
          <a:xfrm>
            <a:off x="294960" y="4503244"/>
            <a:ext cx="2162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the right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amount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,</a:t>
            </a:r>
          </a:p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just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when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it’s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needed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492001" y="4495258"/>
            <a:ext cx="2136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of water, air and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soil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" name="Shape 156"/>
          <p:cNvSpPr txBox="1">
            <a:spLocks/>
          </p:cNvSpPr>
          <p:nvPr/>
        </p:nvSpPr>
        <p:spPr>
          <a:xfrm>
            <a:off x="1520715" y="21898"/>
            <a:ext cx="6102571" cy="851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>
                <a:solidFill>
                  <a:schemeClr val="tx1"/>
                </a:solidFill>
              </a:rPr>
              <a:t>Value </a:t>
            </a:r>
            <a:r>
              <a:rPr lang="it-IT" sz="5000" dirty="0" err="1">
                <a:solidFill>
                  <a:schemeClr val="tx1"/>
                </a:solidFill>
              </a:rPr>
              <a:t>proposition</a:t>
            </a:r>
            <a:endParaRPr lang="en" sz="5000" b="0" dirty="0">
              <a:solidFill>
                <a:schemeClr val="tx1"/>
              </a:solidFill>
            </a:endParaRPr>
          </a:p>
        </p:txBody>
      </p:sp>
      <p:sp>
        <p:nvSpPr>
          <p:cNvPr id="31" name="Rettangolo 5"/>
          <p:cNvSpPr/>
          <p:nvPr/>
        </p:nvSpPr>
        <p:spPr>
          <a:xfrm>
            <a:off x="6776690" y="4495258"/>
            <a:ext cx="2308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 free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sunny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afternoon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/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to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spend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with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your</a:t>
            </a:r>
            <a:r>
              <a:rPr lang="it-IT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kids</a:t>
            </a:r>
            <a:endParaRPr lang="it-IT" b="1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68006047"/>
      </p:ext>
    </p:extLst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50</a:t>
            </a:fld>
            <a:endParaRPr lang="it"/>
          </a:p>
        </p:txBody>
      </p:sp>
      <p:sp>
        <p:nvSpPr>
          <p:cNvPr id="19" name="TextBox 18"/>
          <p:cNvSpPr txBox="1"/>
          <p:nvPr/>
        </p:nvSpPr>
        <p:spPr>
          <a:xfrm>
            <a:off x="532263" y="178070"/>
            <a:ext cx="803853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 err="1"/>
              <a:t>Command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58" y="1042986"/>
            <a:ext cx="4854575" cy="3057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90546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731990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/>
              <a:pPr/>
              <a:t>51</a:t>
            </a:fld>
            <a:endParaRPr lang="it"/>
          </a:p>
        </p:txBody>
      </p:sp>
      <p:sp>
        <p:nvSpPr>
          <p:cNvPr id="19" name="TextBox 18"/>
          <p:cNvSpPr txBox="1"/>
          <p:nvPr/>
        </p:nvSpPr>
        <p:spPr>
          <a:xfrm>
            <a:off x="532263" y="178070"/>
            <a:ext cx="8038531" cy="553998"/>
          </a:xfrm>
          <a:prstGeom prst="rect">
            <a:avLst/>
          </a:prstGeom>
          <a:noFill/>
          <a:ln w="38100"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spcAft>
                <a:spcPts val="600"/>
              </a:spcAft>
              <a:buClr>
                <a:srgbClr val="182A2E"/>
              </a:buClr>
              <a:buSzPct val="100000"/>
              <a:buFont typeface="Montserrat"/>
              <a:defRPr sz="3000" b="1">
                <a:solidFill>
                  <a:srgbClr val="95D346"/>
                </a:solidFill>
                <a:latin typeface="Montserrat" panose="020B0604020202020204" charset="0"/>
                <a:ea typeface="Montserrat"/>
                <a:cs typeface="Montserrat"/>
              </a:defRPr>
            </a:lvl1pPr>
            <a:lvl2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2pPr>
            <a:lvl3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3pPr>
            <a:lvl4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4pPr>
            <a:lvl5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5pPr>
            <a:lvl6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6pPr>
            <a:lvl7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7pPr>
            <a:lvl8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8pPr>
            <a:lvl9pPr>
              <a:buClr>
                <a:srgbClr val="182A2E"/>
              </a:buClr>
              <a:buSzPct val="100000"/>
              <a:buFont typeface="Montserrat"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</a:defRPr>
            </a:lvl9pPr>
          </a:lstStyle>
          <a:p>
            <a:pPr algn="l"/>
            <a:r>
              <a:rPr lang="it-IT" dirty="0"/>
              <a:t>Data Analysis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88" y="732068"/>
            <a:ext cx="4619625" cy="4091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815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-282432" y="1627132"/>
            <a:ext cx="9708864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it-IT" sz="8000" dirty="0">
                <a:solidFill>
                  <a:srgbClr val="FFFFFF"/>
                </a:solidFill>
              </a:rPr>
              <a:t>Vision</a:t>
            </a:r>
            <a:endParaRPr lang="en" sz="8000" dirty="0">
              <a:solidFill>
                <a:srgbClr val="FFFFFF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901932"/>
      </p:ext>
    </p:extLst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158"/>
          <p:cNvSpPr/>
          <p:nvPr/>
        </p:nvSpPr>
        <p:spPr>
          <a:xfrm>
            <a:off x="34144" y="1849774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606956" y="583148"/>
            <a:ext cx="6106316" cy="11271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" sz="3000" dirty="0">
                <a:solidFill>
                  <a:schemeClr val="tx1"/>
                </a:solidFill>
              </a:rPr>
              <a:t>Towards open fields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507618" y="3343122"/>
            <a:ext cx="537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1.0</a:t>
            </a:r>
          </a:p>
        </p:txBody>
      </p:sp>
      <p:sp>
        <p:nvSpPr>
          <p:cNvPr id="18" name="Shape 156"/>
          <p:cNvSpPr txBox="1">
            <a:spLocks/>
          </p:cNvSpPr>
          <p:nvPr/>
        </p:nvSpPr>
        <p:spPr>
          <a:xfrm>
            <a:off x="2797791" y="21899"/>
            <a:ext cx="3548418" cy="5686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>
                <a:solidFill>
                  <a:srgbClr val="000000"/>
                </a:solidFill>
              </a:rPr>
              <a:t>Vision</a:t>
            </a:r>
            <a:endParaRPr lang="en" sz="5000" dirty="0">
              <a:solidFill>
                <a:srgbClr val="000000"/>
              </a:solidFill>
            </a:endParaRPr>
          </a:p>
        </p:txBody>
      </p:sp>
      <p:grpSp>
        <p:nvGrpSpPr>
          <p:cNvPr id="19" name="Shape 732"/>
          <p:cNvGrpSpPr/>
          <p:nvPr/>
        </p:nvGrpSpPr>
        <p:grpSpPr>
          <a:xfrm>
            <a:off x="759645" y="2693069"/>
            <a:ext cx="1968479" cy="1727145"/>
            <a:chOff x="5233525" y="4954450"/>
            <a:chExt cx="538275" cy="516350"/>
          </a:xfrm>
        </p:grpSpPr>
        <p:sp>
          <p:nvSpPr>
            <p:cNvPr id="22" name="Shape 73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73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73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73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7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73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73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7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74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74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7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4" name="Shape 596"/>
          <p:cNvGrpSpPr/>
          <p:nvPr/>
        </p:nvGrpSpPr>
        <p:grpSpPr>
          <a:xfrm>
            <a:off x="328932" y="3841284"/>
            <a:ext cx="319368" cy="380263"/>
            <a:chOff x="3968275" y="4980625"/>
            <a:chExt cx="379975" cy="452425"/>
          </a:xfrm>
          <a:noFill/>
        </p:grpSpPr>
        <p:sp>
          <p:nvSpPr>
            <p:cNvPr id="35" name="Shape 597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59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599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8" name="Shape 469"/>
          <p:cNvGrpSpPr/>
          <p:nvPr/>
        </p:nvGrpSpPr>
        <p:grpSpPr>
          <a:xfrm>
            <a:off x="1707535" y="4598653"/>
            <a:ext cx="161063" cy="421533"/>
            <a:chOff x="732125" y="2958550"/>
            <a:chExt cx="130325" cy="474950"/>
          </a:xfrm>
        </p:grpSpPr>
        <p:sp>
          <p:nvSpPr>
            <p:cNvPr id="39" name="Shape 47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" name="Shape 471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Shape 472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Shape 47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Shape 47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75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" name="Shape 476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" name="Shape 47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7" name="Shape 479"/>
          <p:cNvSpPr/>
          <p:nvPr/>
        </p:nvSpPr>
        <p:spPr>
          <a:xfrm>
            <a:off x="828103" y="2262146"/>
            <a:ext cx="248745" cy="430924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2" name="Shape 483"/>
          <p:cNvSpPr/>
          <p:nvPr/>
        </p:nvSpPr>
        <p:spPr>
          <a:xfrm>
            <a:off x="2728114" y="3726000"/>
            <a:ext cx="356203" cy="356203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69" name="Shape 528"/>
          <p:cNvGrpSpPr/>
          <p:nvPr/>
        </p:nvGrpSpPr>
        <p:grpSpPr>
          <a:xfrm>
            <a:off x="2445250" y="2317614"/>
            <a:ext cx="369504" cy="268182"/>
            <a:chOff x="4604550" y="3714775"/>
            <a:chExt cx="439625" cy="319075"/>
          </a:xfrm>
        </p:grpSpPr>
        <p:sp>
          <p:nvSpPr>
            <p:cNvPr id="70" name="Shape 52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" name="Shape 53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82766385"/>
      </p:ext>
    </p:extLst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158"/>
          <p:cNvSpPr/>
          <p:nvPr/>
        </p:nvSpPr>
        <p:spPr>
          <a:xfrm>
            <a:off x="34144" y="1849774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34" name="Shape 158"/>
          <p:cNvSpPr/>
          <p:nvPr/>
        </p:nvSpPr>
        <p:spPr>
          <a:xfrm>
            <a:off x="2887676" y="1306950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85" name="Shape 744"/>
          <p:cNvGrpSpPr/>
          <p:nvPr/>
        </p:nvGrpSpPr>
        <p:grpSpPr>
          <a:xfrm>
            <a:off x="3559118" y="2252265"/>
            <a:ext cx="2120613" cy="1904688"/>
            <a:chOff x="4556450" y="4963575"/>
            <a:chExt cx="548025" cy="498100"/>
          </a:xfrm>
          <a:noFill/>
        </p:grpSpPr>
        <p:sp>
          <p:nvSpPr>
            <p:cNvPr id="86" name="Shape 745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7" name="Shape 746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8" name="Shape 747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9" name="Shape 7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0" name="Shape 749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606956" y="583148"/>
            <a:ext cx="6106316" cy="11271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" sz="3000" dirty="0">
                <a:solidFill>
                  <a:schemeClr val="tx1"/>
                </a:solidFill>
              </a:rPr>
              <a:t>Towards open fields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507618" y="3343122"/>
            <a:ext cx="537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1.0</a:t>
            </a:r>
          </a:p>
        </p:txBody>
      </p:sp>
      <p:sp>
        <p:nvSpPr>
          <p:cNvPr id="18" name="Shape 156"/>
          <p:cNvSpPr txBox="1">
            <a:spLocks/>
          </p:cNvSpPr>
          <p:nvPr/>
        </p:nvSpPr>
        <p:spPr>
          <a:xfrm>
            <a:off x="2797791" y="21899"/>
            <a:ext cx="3548418" cy="5686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>
                <a:solidFill>
                  <a:srgbClr val="000000"/>
                </a:solidFill>
              </a:rPr>
              <a:t>Vision</a:t>
            </a:r>
            <a:endParaRPr lang="en" sz="5000" dirty="0">
              <a:solidFill>
                <a:srgbClr val="000000"/>
              </a:solidFill>
            </a:endParaRPr>
          </a:p>
        </p:txBody>
      </p:sp>
      <p:grpSp>
        <p:nvGrpSpPr>
          <p:cNvPr id="19" name="Shape 732"/>
          <p:cNvGrpSpPr/>
          <p:nvPr/>
        </p:nvGrpSpPr>
        <p:grpSpPr>
          <a:xfrm>
            <a:off x="759645" y="2693069"/>
            <a:ext cx="1968479" cy="1727145"/>
            <a:chOff x="5233525" y="4954450"/>
            <a:chExt cx="538275" cy="516350"/>
          </a:xfrm>
        </p:grpSpPr>
        <p:sp>
          <p:nvSpPr>
            <p:cNvPr id="22" name="Shape 73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73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73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73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7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73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73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7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74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74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7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4" name="Shape 596"/>
          <p:cNvGrpSpPr/>
          <p:nvPr/>
        </p:nvGrpSpPr>
        <p:grpSpPr>
          <a:xfrm>
            <a:off x="328932" y="3841284"/>
            <a:ext cx="319368" cy="380263"/>
            <a:chOff x="3968275" y="4980625"/>
            <a:chExt cx="379975" cy="452425"/>
          </a:xfrm>
          <a:noFill/>
        </p:grpSpPr>
        <p:sp>
          <p:nvSpPr>
            <p:cNvPr id="35" name="Shape 597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59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599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8" name="Shape 469"/>
          <p:cNvGrpSpPr/>
          <p:nvPr/>
        </p:nvGrpSpPr>
        <p:grpSpPr>
          <a:xfrm>
            <a:off x="1707535" y="4598653"/>
            <a:ext cx="161063" cy="421533"/>
            <a:chOff x="732125" y="2958550"/>
            <a:chExt cx="130325" cy="474950"/>
          </a:xfrm>
        </p:grpSpPr>
        <p:sp>
          <p:nvSpPr>
            <p:cNvPr id="39" name="Shape 47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" name="Shape 471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Shape 472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Shape 47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Shape 47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75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" name="Shape 476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" name="Shape 47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7" name="Shape 479"/>
          <p:cNvSpPr/>
          <p:nvPr/>
        </p:nvSpPr>
        <p:spPr>
          <a:xfrm>
            <a:off x="828103" y="2262146"/>
            <a:ext cx="248745" cy="430924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2" name="Shape 483"/>
          <p:cNvSpPr/>
          <p:nvPr/>
        </p:nvSpPr>
        <p:spPr>
          <a:xfrm>
            <a:off x="2728114" y="3726000"/>
            <a:ext cx="356203" cy="356203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69" name="Shape 528"/>
          <p:cNvGrpSpPr/>
          <p:nvPr/>
        </p:nvGrpSpPr>
        <p:grpSpPr>
          <a:xfrm>
            <a:off x="2445250" y="2317614"/>
            <a:ext cx="369504" cy="268182"/>
            <a:chOff x="4604550" y="3714775"/>
            <a:chExt cx="439625" cy="319075"/>
          </a:xfrm>
        </p:grpSpPr>
        <p:sp>
          <p:nvSpPr>
            <p:cNvPr id="70" name="Shape 52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" name="Shape 53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91" name="Shape 492"/>
          <p:cNvGrpSpPr/>
          <p:nvPr/>
        </p:nvGrpSpPr>
        <p:grpSpPr>
          <a:xfrm>
            <a:off x="3832698" y="1919591"/>
            <a:ext cx="581499" cy="444610"/>
            <a:chOff x="568950" y="3686775"/>
            <a:chExt cx="472500" cy="362900"/>
          </a:xfrm>
        </p:grpSpPr>
        <p:sp>
          <p:nvSpPr>
            <p:cNvPr id="92" name="Shape 493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3" name="Shape 494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4" name="Shape 49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95" name="Shape 432"/>
          <p:cNvGrpSpPr/>
          <p:nvPr/>
        </p:nvGrpSpPr>
        <p:grpSpPr>
          <a:xfrm>
            <a:off x="4385025" y="2428531"/>
            <a:ext cx="479811" cy="547986"/>
            <a:chOff x="616425" y="2329600"/>
            <a:chExt cx="361700" cy="388475"/>
          </a:xfrm>
        </p:grpSpPr>
        <p:sp>
          <p:nvSpPr>
            <p:cNvPr id="96" name="Shape 433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7" name="Shape 434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8" name="Shape 43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9" name="Shape 436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0" name="Shape 437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1" name="Shape 43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2" name="Shape 439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3" name="Shape 440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04" name="Shape 638"/>
          <p:cNvGrpSpPr/>
          <p:nvPr/>
        </p:nvGrpSpPr>
        <p:grpSpPr>
          <a:xfrm>
            <a:off x="4922195" y="1964987"/>
            <a:ext cx="525294" cy="474014"/>
            <a:chOff x="6649150" y="309350"/>
            <a:chExt cx="395800" cy="395800"/>
          </a:xfrm>
        </p:grpSpPr>
        <p:sp>
          <p:nvSpPr>
            <p:cNvPr id="105" name="Shape 639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6" name="Shape 640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7" name="Shape 641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8" name="Shape 642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9" name="Shape 643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0" name="Shape 644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1" name="Shape 64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2" name="Shape 646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3" name="Shape 647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4" name="Shape 6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5" name="Shape 649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6" name="Shape 650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7" name="Shape 651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8" name="Shape 652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9" name="Shape 653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0" name="Shape 654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1" name="Shape 65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2" name="Shape 656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3" name="Shape 657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4" name="Shape 65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5" name="Shape 659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6" name="Shape 660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7" name="Shape 661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35" name="Shape 456"/>
          <p:cNvGrpSpPr/>
          <p:nvPr/>
        </p:nvGrpSpPr>
        <p:grpSpPr>
          <a:xfrm>
            <a:off x="4441700" y="1631525"/>
            <a:ext cx="170936" cy="426826"/>
            <a:chOff x="3384375" y="2267500"/>
            <a:chExt cx="203375" cy="507825"/>
          </a:xfrm>
        </p:grpSpPr>
        <p:sp>
          <p:nvSpPr>
            <p:cNvPr id="136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7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38" name="Shape 456"/>
          <p:cNvGrpSpPr/>
          <p:nvPr/>
        </p:nvGrpSpPr>
        <p:grpSpPr>
          <a:xfrm>
            <a:off x="4574647" y="1770956"/>
            <a:ext cx="170936" cy="426826"/>
            <a:chOff x="3384375" y="2267500"/>
            <a:chExt cx="203375" cy="507825"/>
          </a:xfrm>
        </p:grpSpPr>
        <p:sp>
          <p:nvSpPr>
            <p:cNvPr id="139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0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41" name="Shape 456"/>
          <p:cNvGrpSpPr/>
          <p:nvPr/>
        </p:nvGrpSpPr>
        <p:grpSpPr>
          <a:xfrm>
            <a:off x="4701107" y="1631526"/>
            <a:ext cx="170936" cy="426826"/>
            <a:chOff x="3384375" y="2267500"/>
            <a:chExt cx="203375" cy="507825"/>
          </a:xfrm>
        </p:grpSpPr>
        <p:sp>
          <p:nvSpPr>
            <p:cNvPr id="142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3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83869561"/>
      </p:ext>
    </p:extLst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158"/>
          <p:cNvSpPr/>
          <p:nvPr/>
        </p:nvSpPr>
        <p:spPr>
          <a:xfrm>
            <a:off x="34144" y="1849774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34" name="Shape 158"/>
          <p:cNvSpPr/>
          <p:nvPr/>
        </p:nvSpPr>
        <p:spPr>
          <a:xfrm>
            <a:off x="2887676" y="1306950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35" name="Shape 158"/>
          <p:cNvSpPr/>
          <p:nvPr/>
        </p:nvSpPr>
        <p:spPr>
          <a:xfrm>
            <a:off x="5686579" y="1856449"/>
            <a:ext cx="3423635" cy="3244898"/>
          </a:xfrm>
          <a:prstGeom prst="ellipse">
            <a:avLst/>
          </a:prstGeom>
          <a:solidFill>
            <a:srgbClr val="24522C"/>
          </a:solidFill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endParaRPr lang="en" dirty="0">
              <a:noFill/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85" name="Shape 744"/>
          <p:cNvGrpSpPr/>
          <p:nvPr/>
        </p:nvGrpSpPr>
        <p:grpSpPr>
          <a:xfrm>
            <a:off x="3559118" y="2252265"/>
            <a:ext cx="2120613" cy="1904688"/>
            <a:chOff x="4556450" y="4963575"/>
            <a:chExt cx="548025" cy="498100"/>
          </a:xfrm>
          <a:noFill/>
        </p:grpSpPr>
        <p:sp>
          <p:nvSpPr>
            <p:cNvPr id="86" name="Shape 745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7" name="Shape 746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8" name="Shape 747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9" name="Shape 7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0" name="Shape 749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606956" y="583148"/>
            <a:ext cx="6106316" cy="11271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" sz="3000" dirty="0">
                <a:solidFill>
                  <a:schemeClr val="tx1"/>
                </a:solidFill>
              </a:rPr>
              <a:t>Towards open fields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507618" y="3343122"/>
            <a:ext cx="537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1.0</a:t>
            </a:r>
          </a:p>
        </p:txBody>
      </p:sp>
      <p:sp>
        <p:nvSpPr>
          <p:cNvPr id="18" name="Shape 156"/>
          <p:cNvSpPr txBox="1">
            <a:spLocks/>
          </p:cNvSpPr>
          <p:nvPr/>
        </p:nvSpPr>
        <p:spPr>
          <a:xfrm>
            <a:off x="2797791" y="21899"/>
            <a:ext cx="3548418" cy="5686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>
                <a:solidFill>
                  <a:srgbClr val="000000"/>
                </a:solidFill>
              </a:rPr>
              <a:t>Vision</a:t>
            </a:r>
            <a:endParaRPr lang="en" sz="5000" dirty="0">
              <a:solidFill>
                <a:srgbClr val="000000"/>
              </a:solidFill>
            </a:endParaRPr>
          </a:p>
        </p:txBody>
      </p:sp>
      <p:grpSp>
        <p:nvGrpSpPr>
          <p:cNvPr id="19" name="Shape 732"/>
          <p:cNvGrpSpPr/>
          <p:nvPr/>
        </p:nvGrpSpPr>
        <p:grpSpPr>
          <a:xfrm>
            <a:off x="759645" y="2693069"/>
            <a:ext cx="1968479" cy="1727145"/>
            <a:chOff x="5233525" y="4954450"/>
            <a:chExt cx="538275" cy="516350"/>
          </a:xfrm>
        </p:grpSpPr>
        <p:sp>
          <p:nvSpPr>
            <p:cNvPr id="22" name="Shape 73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73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73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73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7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73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73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7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74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74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7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4" name="Shape 596"/>
          <p:cNvGrpSpPr/>
          <p:nvPr/>
        </p:nvGrpSpPr>
        <p:grpSpPr>
          <a:xfrm>
            <a:off x="328932" y="3841284"/>
            <a:ext cx="319368" cy="380263"/>
            <a:chOff x="3968275" y="4980625"/>
            <a:chExt cx="379975" cy="452425"/>
          </a:xfrm>
          <a:noFill/>
        </p:grpSpPr>
        <p:sp>
          <p:nvSpPr>
            <p:cNvPr id="35" name="Shape 597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59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599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8" name="Shape 469"/>
          <p:cNvGrpSpPr/>
          <p:nvPr/>
        </p:nvGrpSpPr>
        <p:grpSpPr>
          <a:xfrm>
            <a:off x="1707535" y="4598653"/>
            <a:ext cx="161063" cy="421533"/>
            <a:chOff x="732125" y="2958550"/>
            <a:chExt cx="130325" cy="474950"/>
          </a:xfrm>
        </p:grpSpPr>
        <p:sp>
          <p:nvSpPr>
            <p:cNvPr id="39" name="Shape 47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" name="Shape 471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Shape 472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Shape 47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Shape 47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75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" name="Shape 476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" name="Shape 47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7" name="Shape 479"/>
          <p:cNvSpPr/>
          <p:nvPr/>
        </p:nvSpPr>
        <p:spPr>
          <a:xfrm>
            <a:off x="828103" y="2262146"/>
            <a:ext cx="248745" cy="430924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2" name="Shape 483"/>
          <p:cNvSpPr/>
          <p:nvPr/>
        </p:nvSpPr>
        <p:spPr>
          <a:xfrm>
            <a:off x="2728114" y="3726000"/>
            <a:ext cx="356203" cy="356203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69" name="Shape 528"/>
          <p:cNvGrpSpPr/>
          <p:nvPr/>
        </p:nvGrpSpPr>
        <p:grpSpPr>
          <a:xfrm>
            <a:off x="2445250" y="2317614"/>
            <a:ext cx="369504" cy="268182"/>
            <a:chOff x="4604550" y="3714775"/>
            <a:chExt cx="439625" cy="319075"/>
          </a:xfrm>
        </p:grpSpPr>
        <p:sp>
          <p:nvSpPr>
            <p:cNvPr id="70" name="Shape 52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" name="Shape 53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2" name="Shape 732"/>
          <p:cNvGrpSpPr/>
          <p:nvPr/>
        </p:nvGrpSpPr>
        <p:grpSpPr>
          <a:xfrm>
            <a:off x="6366128" y="2648617"/>
            <a:ext cx="2023860" cy="1769082"/>
            <a:chOff x="5233525" y="4954450"/>
            <a:chExt cx="538275" cy="516350"/>
          </a:xfrm>
        </p:grpSpPr>
        <p:sp>
          <p:nvSpPr>
            <p:cNvPr id="73" name="Shape 73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" name="Shape 73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" name="Shape 73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3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" name="Shape 7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" name="Shape 73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" name="Shape 73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0" name="Shape 7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Shape 74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2" name="Shape 74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3" name="Shape 7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4" name="Rettangolo 83"/>
          <p:cNvSpPr/>
          <p:nvPr/>
        </p:nvSpPr>
        <p:spPr>
          <a:xfrm>
            <a:off x="7108010" y="3294201"/>
            <a:ext cx="590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2.0</a:t>
            </a:r>
          </a:p>
        </p:txBody>
      </p:sp>
      <p:grpSp>
        <p:nvGrpSpPr>
          <p:cNvPr id="91" name="Shape 492"/>
          <p:cNvGrpSpPr/>
          <p:nvPr/>
        </p:nvGrpSpPr>
        <p:grpSpPr>
          <a:xfrm>
            <a:off x="3832698" y="1919591"/>
            <a:ext cx="581499" cy="444610"/>
            <a:chOff x="568950" y="3686775"/>
            <a:chExt cx="472500" cy="362900"/>
          </a:xfrm>
        </p:grpSpPr>
        <p:sp>
          <p:nvSpPr>
            <p:cNvPr id="92" name="Shape 493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3" name="Shape 494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4" name="Shape 49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95" name="Shape 432"/>
          <p:cNvGrpSpPr/>
          <p:nvPr/>
        </p:nvGrpSpPr>
        <p:grpSpPr>
          <a:xfrm>
            <a:off x="4385025" y="2428531"/>
            <a:ext cx="479811" cy="547986"/>
            <a:chOff x="616425" y="2329600"/>
            <a:chExt cx="361700" cy="388475"/>
          </a:xfrm>
        </p:grpSpPr>
        <p:sp>
          <p:nvSpPr>
            <p:cNvPr id="96" name="Shape 433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7" name="Shape 434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8" name="Shape 43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9" name="Shape 436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0" name="Shape 437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1" name="Shape 43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2" name="Shape 439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3" name="Shape 440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04" name="Shape 638"/>
          <p:cNvGrpSpPr/>
          <p:nvPr/>
        </p:nvGrpSpPr>
        <p:grpSpPr>
          <a:xfrm>
            <a:off x="4922195" y="1964987"/>
            <a:ext cx="525294" cy="474014"/>
            <a:chOff x="6649150" y="309350"/>
            <a:chExt cx="395800" cy="395800"/>
          </a:xfrm>
        </p:grpSpPr>
        <p:sp>
          <p:nvSpPr>
            <p:cNvPr id="105" name="Shape 639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6" name="Shape 640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7" name="Shape 641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8" name="Shape 642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9" name="Shape 643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0" name="Shape 644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1" name="Shape 64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2" name="Shape 646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3" name="Shape 647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4" name="Shape 6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5" name="Shape 649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6" name="Shape 650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7" name="Shape 651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8" name="Shape 652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9" name="Shape 653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0" name="Shape 654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1" name="Shape 65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2" name="Shape 656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3" name="Shape 657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4" name="Shape 65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5" name="Shape 659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6" name="Shape 660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7" name="Shape 661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28" name="Shape 715"/>
          <p:cNvGrpSpPr/>
          <p:nvPr/>
        </p:nvGrpSpPr>
        <p:grpSpPr>
          <a:xfrm>
            <a:off x="6063497" y="3931112"/>
            <a:ext cx="309640" cy="392030"/>
            <a:chOff x="2635450" y="4321225"/>
            <a:chExt cx="368400" cy="466425"/>
          </a:xfrm>
        </p:grpSpPr>
        <p:sp>
          <p:nvSpPr>
            <p:cNvPr id="129" name="Shape 716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0" name="Shape 717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1" name="Shape 71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2" name="Shape 719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3" name="Shape 720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4" name="Shape 721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53" name="Shape 539"/>
          <p:cNvGrpSpPr/>
          <p:nvPr/>
        </p:nvGrpSpPr>
        <p:grpSpPr>
          <a:xfrm>
            <a:off x="7209147" y="4601372"/>
            <a:ext cx="393059" cy="393059"/>
            <a:chOff x="5941025" y="3634400"/>
            <a:chExt cx="467650" cy="467650"/>
          </a:xfrm>
        </p:grpSpPr>
        <p:sp>
          <p:nvSpPr>
            <p:cNvPr id="154" name="Shape 540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5" name="Shape 541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7" name="Shape 542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8" name="Shape 543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9" name="Shape 544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0" name="Shape 545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61" name="Shape 487"/>
          <p:cNvGrpSpPr/>
          <p:nvPr/>
        </p:nvGrpSpPr>
        <p:grpSpPr>
          <a:xfrm>
            <a:off x="7528176" y="4399556"/>
            <a:ext cx="342881" cy="350068"/>
            <a:chOff x="3951850" y="2985350"/>
            <a:chExt cx="407950" cy="416500"/>
          </a:xfrm>
        </p:grpSpPr>
        <p:sp>
          <p:nvSpPr>
            <p:cNvPr id="162" name="Shape 48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3" name="Shape 489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4" name="Shape 490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5" name="Shape 491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94" name="Shape 549"/>
          <p:cNvGrpSpPr/>
          <p:nvPr/>
        </p:nvGrpSpPr>
        <p:grpSpPr>
          <a:xfrm>
            <a:off x="7913166" y="2197782"/>
            <a:ext cx="371564" cy="371543"/>
            <a:chOff x="576250" y="4319400"/>
            <a:chExt cx="442075" cy="442050"/>
          </a:xfrm>
        </p:grpSpPr>
        <p:sp>
          <p:nvSpPr>
            <p:cNvPr id="195" name="Shape 55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Shape 55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Shape 552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Shape 553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03" name="Shape 484"/>
          <p:cNvGrpSpPr/>
          <p:nvPr/>
        </p:nvGrpSpPr>
        <p:grpSpPr>
          <a:xfrm>
            <a:off x="8285906" y="3839590"/>
            <a:ext cx="435021" cy="323445"/>
            <a:chOff x="5247525" y="3007275"/>
            <a:chExt cx="517575" cy="384825"/>
          </a:xfrm>
          <a:noFill/>
        </p:grpSpPr>
        <p:sp>
          <p:nvSpPr>
            <p:cNvPr id="204" name="Shape 485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486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11" name="Shape 478"/>
          <p:cNvSpPr/>
          <p:nvPr/>
        </p:nvSpPr>
        <p:spPr>
          <a:xfrm>
            <a:off x="6542059" y="2152166"/>
            <a:ext cx="415224" cy="526332"/>
          </a:xfrm>
          <a:custGeom>
            <a:avLst/>
            <a:gdLst/>
            <a:ahLst/>
            <a:cxnLst/>
            <a:rect l="0" t="0" r="0" b="0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254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212" name="Shape 688"/>
          <p:cNvGrpSpPr/>
          <p:nvPr/>
        </p:nvGrpSpPr>
        <p:grpSpPr>
          <a:xfrm>
            <a:off x="8524642" y="3505966"/>
            <a:ext cx="215966" cy="342398"/>
            <a:chOff x="6718575" y="2318625"/>
            <a:chExt cx="256950" cy="407375"/>
          </a:xfrm>
        </p:grpSpPr>
        <p:sp>
          <p:nvSpPr>
            <p:cNvPr id="213" name="Shape 689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4" name="Shape 690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5" name="Shape 691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6" name="Shape 69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7" name="Shape 69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8" name="Shape 694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Shape 695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0" name="Shape 696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35" name="Shape 456"/>
          <p:cNvGrpSpPr/>
          <p:nvPr/>
        </p:nvGrpSpPr>
        <p:grpSpPr>
          <a:xfrm>
            <a:off x="4441700" y="1631525"/>
            <a:ext cx="170936" cy="426826"/>
            <a:chOff x="3384375" y="2267500"/>
            <a:chExt cx="203375" cy="507825"/>
          </a:xfrm>
        </p:grpSpPr>
        <p:sp>
          <p:nvSpPr>
            <p:cNvPr id="136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7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38" name="Shape 456"/>
          <p:cNvGrpSpPr/>
          <p:nvPr/>
        </p:nvGrpSpPr>
        <p:grpSpPr>
          <a:xfrm>
            <a:off x="4574647" y="1770956"/>
            <a:ext cx="170936" cy="426826"/>
            <a:chOff x="3384375" y="2267500"/>
            <a:chExt cx="203375" cy="507825"/>
          </a:xfrm>
        </p:grpSpPr>
        <p:sp>
          <p:nvSpPr>
            <p:cNvPr id="139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0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41" name="Shape 456"/>
          <p:cNvGrpSpPr/>
          <p:nvPr/>
        </p:nvGrpSpPr>
        <p:grpSpPr>
          <a:xfrm>
            <a:off x="4701107" y="1631526"/>
            <a:ext cx="170936" cy="426826"/>
            <a:chOff x="3384375" y="2267500"/>
            <a:chExt cx="203375" cy="507825"/>
          </a:xfrm>
        </p:grpSpPr>
        <p:sp>
          <p:nvSpPr>
            <p:cNvPr id="142" name="Shape 45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3" name="Shape 45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44" name="Shape 732"/>
          <p:cNvGrpSpPr/>
          <p:nvPr/>
        </p:nvGrpSpPr>
        <p:grpSpPr>
          <a:xfrm>
            <a:off x="6622976" y="2316975"/>
            <a:ext cx="259483" cy="192846"/>
            <a:chOff x="5233525" y="4954450"/>
            <a:chExt cx="538275" cy="516350"/>
          </a:xfrm>
        </p:grpSpPr>
        <p:sp>
          <p:nvSpPr>
            <p:cNvPr id="145" name="Shape 73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6" name="Shape 73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7" name="Shape 73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8" name="Shape 736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9" name="Shape 7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0" name="Shape 73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1" name="Shape 73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2" name="Shape 7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6" name="Shape 74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7" name="Shape 74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8" name="Shape 7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254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7005270"/>
      </p:ext>
    </p:extLst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://data.hdwallpapers.im/field_in_the_heart_l.jpg"/>
          <p:cNvPicPr>
            <a:picLocks noChangeAspect="1" noChangeArrowheads="1"/>
          </p:cNvPicPr>
          <p:nvPr/>
        </p:nvPicPr>
        <p:blipFill rotWithShape="1">
          <a:blip r:embed="rId3" cstate="print"/>
          <a:srcRect l="-1" t="11893" r="1" b="-797"/>
          <a:stretch/>
        </p:blipFill>
        <p:spPr bwMode="auto">
          <a:xfrm>
            <a:off x="0" y="-1569493"/>
            <a:ext cx="9144000" cy="6773715"/>
          </a:xfrm>
          <a:prstGeom prst="rect">
            <a:avLst/>
          </a:prstGeom>
          <a:noFill/>
        </p:spPr>
      </p:pic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46850" y="1319741"/>
            <a:ext cx="2850300" cy="1958174"/>
          </a:xfrm>
          <a:prstGeom prst="rect">
            <a:avLst/>
          </a:prstGeom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en" sz="1800" b="0" dirty="0">
                <a:solidFill>
                  <a:srgbClr val="FFFFFF"/>
                </a:solidFill>
              </a:rPr>
              <a:t>.</a:t>
            </a:r>
          </a:p>
        </p:txBody>
      </p:sp>
      <p:grpSp>
        <p:nvGrpSpPr>
          <p:cNvPr id="2" name="Shape 134"/>
          <p:cNvGrpSpPr/>
          <p:nvPr/>
        </p:nvGrpSpPr>
        <p:grpSpPr>
          <a:xfrm>
            <a:off x="3188400" y="964893"/>
            <a:ext cx="2862318" cy="2484276"/>
            <a:chOff x="3782699" y="1538287"/>
            <a:chExt cx="1578600" cy="1578600"/>
          </a:xfrm>
        </p:grpSpPr>
        <p:sp>
          <p:nvSpPr>
            <p:cNvPr id="135" name="Shape 135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8" name="Shape 138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solidFill>
              <a:srgbClr val="C7F464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090" name="AutoShape 18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3092" name="AutoShape 20" descr="http://7-themes.com/data_images/out/54/6956040-growing-plant.jpg"/>
          <p:cNvSpPr>
            <a:spLocks noChangeAspect="1" noChangeArrowheads="1"/>
          </p:cNvSpPr>
          <p:nvPr/>
        </p:nvSpPr>
        <p:spPr bwMode="auto">
          <a:xfrm>
            <a:off x="1259682" y="-1343025"/>
            <a:ext cx="4493419" cy="2807494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050"/>
          </a:p>
        </p:txBody>
      </p:sp>
      <p:sp>
        <p:nvSpPr>
          <p:cNvPr id="12" name="Shape 45"/>
          <p:cNvSpPr txBox="1">
            <a:spLocks/>
          </p:cNvSpPr>
          <p:nvPr/>
        </p:nvSpPr>
        <p:spPr>
          <a:xfrm>
            <a:off x="-282432" y="1627132"/>
            <a:ext cx="9708864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8000" dirty="0">
                <a:solidFill>
                  <a:schemeClr val="bg1"/>
                </a:solidFill>
              </a:rPr>
              <a:t>Business Case</a:t>
            </a:r>
            <a:endParaRPr lang="en" sz="8000" dirty="0">
              <a:solidFill>
                <a:schemeClr val="bg1"/>
              </a:solidFill>
            </a:endParaRPr>
          </a:p>
        </p:txBody>
      </p:sp>
      <p:sp>
        <p:nvSpPr>
          <p:cNvPr id="14" name="Shape 45">
            <a:hlinkClick r:id="rId4" action="ppaction://hlinksldjump"/>
          </p:cNvPr>
          <p:cNvSpPr txBox="1">
            <a:spLocks/>
          </p:cNvSpPr>
          <p:nvPr/>
        </p:nvSpPr>
        <p:spPr>
          <a:xfrm>
            <a:off x="175004" y="153121"/>
            <a:ext cx="1449080" cy="57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Montserrat"/>
              <a:buNone/>
              <a:defRPr sz="6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it-IT" sz="2000" dirty="0">
                <a:solidFill>
                  <a:schemeClr val="bg1"/>
                </a:solidFill>
              </a:rPr>
              <a:t>Backup</a:t>
            </a:r>
            <a:endParaRPr lang="e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901932"/>
      </p:ext>
    </p:extLst>
  </p:cSld>
  <p:clrMapOvr>
    <a:masterClrMapping/>
  </p:clrMapOvr>
  <p:transition spd="slow">
    <p:cut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idx="12"/>
          </p:nvPr>
        </p:nvSpPr>
        <p:spPr>
          <a:xfrm>
            <a:off x="8472457" y="4841174"/>
            <a:ext cx="548700" cy="393600"/>
          </a:xfrm>
        </p:spPr>
        <p:txBody>
          <a:bodyPr/>
          <a:lstStyle/>
          <a:p>
            <a:fld id="{00000000-1234-1234-1234-123412341234}" type="slidenum">
              <a:rPr lang="it" smtClean="0">
                <a:latin typeface="Montserrat" panose="020B0604020202020204" charset="0"/>
              </a:rPr>
              <a:pPr/>
              <a:t>57</a:t>
            </a:fld>
            <a:endParaRPr lang="it">
              <a:latin typeface="Montserrat" panose="020B0604020202020204" charset="0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35495" y="-67594"/>
            <a:ext cx="88219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6ECF5B"/>
                </a:solidFill>
                <a:latin typeface="Montserrat" panose="020B0604020202020204" charset="0"/>
              </a:rPr>
              <a:t> </a:t>
            </a:r>
            <a:r>
              <a:rPr lang="it-IT" sz="5000" b="1" dirty="0">
                <a:solidFill>
                  <a:srgbClr val="6ECF5B"/>
                </a:solidFill>
                <a:latin typeface="Montserrat"/>
                <a:ea typeface="Montserrat"/>
                <a:cs typeface="Montserrat"/>
                <a:sym typeface="Montserrat"/>
              </a:rPr>
              <a:t>Innovation Elements</a:t>
            </a:r>
            <a:endParaRPr lang="en-US" sz="5000" b="1" dirty="0">
              <a:solidFill>
                <a:srgbClr val="6EC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311561"/>
            <a:ext cx="2078900" cy="1217833"/>
          </a:xfrm>
          <a:prstGeom prst="rect">
            <a:avLst/>
          </a:prstGeom>
        </p:spPr>
      </p:pic>
      <p:pic>
        <p:nvPicPr>
          <p:cNvPr id="4098" name="Picture 2" descr="D:\users\f81001b\Desktop\SAFM\Documenti\Demetra\Electric-Solenoid-Valve-NM1590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53" y="3689678"/>
            <a:ext cx="1736086" cy="12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f81001b\Desktop\SAFM\Documenti\Demetra\artificialintelligen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399" y="3727951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f81001b\Desktop\SAFM\Documenti\Demetra\waspmote-wifi-sensor-49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53" y="1251047"/>
            <a:ext cx="1736086" cy="133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users\f81001b\Desktop\SAFM\Documenti\Demetra\jd_mobile_farm_managemen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777" y="1311560"/>
            <a:ext cx="2078900" cy="121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users\f81001b\Desktop\SAFM\Documenti\Demetra\Mathematical Models Post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312" y="3727951"/>
            <a:ext cx="2077831" cy="11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3348399" y="966398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Big Data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collection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3348399" y="3402027"/>
            <a:ext cx="207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Machine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learning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6121083" y="3402027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Optimized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crops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model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6013071" y="966398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Farmer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- Machine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interface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239787" y="3402027"/>
            <a:ext cx="2295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Reliable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components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153878" y="966398"/>
            <a:ext cx="2467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New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integrated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r>
              <a:rPr lang="it-IT" b="1" dirty="0" err="1">
                <a:solidFill>
                  <a:schemeClr val="tx1"/>
                </a:solidFill>
                <a:latin typeface="Montserrat" panose="020B0604020202020204" charset="0"/>
              </a:rPr>
              <a:t>sensors</a:t>
            </a:r>
            <a:r>
              <a:rPr lang="it-IT" b="1" dirty="0">
                <a:solidFill>
                  <a:schemeClr val="tx1"/>
                </a:solidFill>
                <a:latin typeface="Montserrat" panose="020B0604020202020204" charset="0"/>
              </a:rPr>
              <a:t> </a:t>
            </a:r>
            <a:endParaRPr lang="en-US" b="1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17" name="Croce 16"/>
          <p:cNvSpPr/>
          <p:nvPr/>
        </p:nvSpPr>
        <p:spPr>
          <a:xfrm>
            <a:off x="1176473" y="2811297"/>
            <a:ext cx="360000" cy="360000"/>
          </a:xfrm>
          <a:prstGeom prst="plus">
            <a:avLst>
              <a:gd name="adj" fmla="val 3782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8" name="Freccia a destra 47"/>
          <p:cNvSpPr/>
          <p:nvPr/>
        </p:nvSpPr>
        <p:spPr>
          <a:xfrm rot="5400000">
            <a:off x="4207314" y="2865297"/>
            <a:ext cx="360000" cy="25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49" name="Freccia a destra 48"/>
          <p:cNvSpPr/>
          <p:nvPr/>
        </p:nvSpPr>
        <p:spPr>
          <a:xfrm>
            <a:off x="5686240" y="4200456"/>
            <a:ext cx="360000" cy="25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50" name="Freccia a destra 49"/>
          <p:cNvSpPr/>
          <p:nvPr/>
        </p:nvSpPr>
        <p:spPr>
          <a:xfrm rot="10800000">
            <a:off x="5686240" y="1794478"/>
            <a:ext cx="360000" cy="25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Montserrat" panose="020B0604020202020204" charset="0"/>
            </a:endParaRPr>
          </a:p>
        </p:txBody>
      </p:sp>
      <p:sp>
        <p:nvSpPr>
          <p:cNvPr id="51" name="Freccia a destra 50"/>
          <p:cNvSpPr/>
          <p:nvPr/>
        </p:nvSpPr>
        <p:spPr>
          <a:xfrm rot="16200000">
            <a:off x="7237227" y="2865298"/>
            <a:ext cx="360000" cy="25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Montserrat" panose="020B0604020202020204" charset="0"/>
            </a:endParaRPr>
          </a:p>
        </p:txBody>
      </p:sp>
      <p:sp>
        <p:nvSpPr>
          <p:cNvPr id="30" name="Freccia a destra 48"/>
          <p:cNvSpPr/>
          <p:nvPr/>
        </p:nvSpPr>
        <p:spPr>
          <a:xfrm>
            <a:off x="2621389" y="2865297"/>
            <a:ext cx="360000" cy="252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Montserr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55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9" grpId="0"/>
      <p:bldP spid="40" grpId="0"/>
      <p:bldP spid="41" grpId="0"/>
      <p:bldP spid="42" grpId="0"/>
      <p:bldP spid="17" grpId="0" animBg="1"/>
      <p:bldP spid="48" grpId="0" animBg="1"/>
      <p:bldP spid="49" grpId="0" animBg="1"/>
      <p:bldP spid="50" grpId="0" animBg="1"/>
      <p:bldP spid="51" grpId="0" animBg="1"/>
      <p:bldP spid="3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18158"/>
              </p:ext>
            </p:extLst>
          </p:nvPr>
        </p:nvGraphicFramePr>
        <p:xfrm>
          <a:off x="190499" y="414338"/>
          <a:ext cx="8724901" cy="4170360"/>
        </p:xfrm>
        <a:graphic>
          <a:graphicData uri="http://schemas.openxmlformats.org/drawingml/2006/table">
            <a:tbl>
              <a:tblPr/>
              <a:tblGrid>
                <a:gridCol w="3910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295"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value/revenue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Revenue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Fertilizer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Labour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op. 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 Op variable op 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29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EBITDA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615256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CF5B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/>
        </p:nvSpPr>
        <p:spPr>
          <a:xfrm>
            <a:off x="203334" y="3429916"/>
            <a:ext cx="2700000" cy="1440000"/>
          </a:xfrm>
          <a:prstGeom prst="homePlate">
            <a:avLst>
              <a:gd name="adj" fmla="val 30129"/>
            </a:avLst>
          </a:prstGeom>
          <a:solidFill>
            <a:schemeClr val="tx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it-IT" sz="2000" b="1" u="sng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data </a:t>
            </a:r>
            <a:r>
              <a:rPr lang="it-IT" sz="2000" b="1" u="sng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collection</a:t>
            </a:r>
            <a:endParaRPr lang="en" sz="2000" b="1" u="sng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631825" indent="-269875">
              <a:buFont typeface="Arial" panose="020B0604020202020204" pitchFamily="34" charset="0"/>
              <a:buChar char="•"/>
            </a:pPr>
            <a:r>
              <a:rPr lang="en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precise</a:t>
            </a:r>
          </a:p>
          <a:p>
            <a:pPr marL="631825" indent="-269875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o</a:t>
            </a:r>
            <a:r>
              <a:rPr lang="en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n field</a:t>
            </a:r>
          </a:p>
          <a:p>
            <a:pPr marL="631825" indent="-269875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r</a:t>
            </a:r>
            <a:r>
              <a:rPr lang="en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eal time</a:t>
            </a:r>
          </a:p>
        </p:txBody>
      </p:sp>
      <p:sp>
        <p:nvSpPr>
          <p:cNvPr id="231" name="Shape 231"/>
          <p:cNvSpPr/>
          <p:nvPr/>
        </p:nvSpPr>
        <p:spPr>
          <a:xfrm>
            <a:off x="3222000" y="3429916"/>
            <a:ext cx="2700000" cy="1440000"/>
          </a:xfrm>
          <a:prstGeom prst="chevron">
            <a:avLst>
              <a:gd name="adj" fmla="val 29853"/>
            </a:avLst>
          </a:prstGeom>
          <a:solidFill>
            <a:schemeClr val="tx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it-IT" sz="2000" b="1" u="sng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data </a:t>
            </a:r>
            <a:r>
              <a:rPr lang="it-IT" sz="2000" b="1" u="sng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analysis</a:t>
            </a:r>
            <a:endParaRPr lang="it-IT" sz="2000" b="1" u="sng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450850" indent="-269875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modeling</a:t>
            </a:r>
            <a:endParaRPr lang="it-IT" sz="2000" b="1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450850" indent="-269875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feedback</a:t>
            </a:r>
          </a:p>
          <a:p>
            <a:pPr marL="450850" indent="-269875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auto </a:t>
            </a:r>
            <a:r>
              <a:rPr lang="it-IT" sz="2000" b="1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pilot</a:t>
            </a:r>
            <a:endParaRPr lang="en" sz="2000" b="1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6310689" y="3429916"/>
            <a:ext cx="2700000" cy="1440000"/>
          </a:xfrm>
          <a:prstGeom prst="chevron">
            <a:avLst>
              <a:gd name="adj" fmla="val 29853"/>
            </a:avLst>
          </a:prstGeom>
          <a:solidFill>
            <a:schemeClr val="tx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pPr algn="ctr"/>
            <a:r>
              <a:rPr lang="it-IT" sz="2000" b="1" u="sng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optimization</a:t>
            </a:r>
            <a:endParaRPr lang="en" sz="2000" b="1" u="sng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541338" indent="-269875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i</a:t>
            </a:r>
            <a:r>
              <a:rPr lang="en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rrigation</a:t>
            </a:r>
          </a:p>
          <a:p>
            <a:pPr marL="541338" indent="-269875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fertilization</a:t>
            </a:r>
            <a:endParaRPr lang="en" sz="2000" b="1" dirty="0">
              <a:solidFill>
                <a:schemeClr val="bg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marL="541338" indent="-269875">
              <a:buFont typeface="Arial" panose="020B0604020202020204" pitchFamily="34" charset="0"/>
              <a:buChar char="•"/>
            </a:pPr>
            <a:r>
              <a:rPr lang="en" sz="2000" b="1" dirty="0">
                <a:solidFill>
                  <a:schemeClr val="bg1"/>
                </a:solidFill>
                <a:latin typeface="Didact Gothic"/>
                <a:ea typeface="Didact Gothic"/>
                <a:cs typeface="Didact Gothic"/>
                <a:sym typeface="Didact Gothic"/>
              </a:rPr>
              <a:t>pesticide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572585" y="1717565"/>
            <a:ext cx="1504563" cy="1504563"/>
            <a:chOff x="868393" y="383625"/>
            <a:chExt cx="1504563" cy="1504563"/>
          </a:xfrm>
        </p:grpSpPr>
        <p:grpSp>
          <p:nvGrpSpPr>
            <p:cNvPr id="15" name="Shape 95"/>
            <p:cNvGrpSpPr/>
            <p:nvPr/>
          </p:nvGrpSpPr>
          <p:grpSpPr>
            <a:xfrm>
              <a:off x="868393" y="383625"/>
              <a:ext cx="1504563" cy="1504563"/>
              <a:chOff x="3782699" y="1538287"/>
              <a:chExt cx="1578600" cy="1578600"/>
            </a:xfrm>
            <a:solidFill>
              <a:schemeClr val="bg1"/>
            </a:solidFill>
          </p:grpSpPr>
          <p:sp>
            <p:nvSpPr>
              <p:cNvPr id="16" name="Shape 96"/>
              <p:cNvSpPr/>
              <p:nvPr/>
            </p:nvSpPr>
            <p:spPr>
              <a:xfrm>
                <a:off x="3782700" y="27574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17" name="Shape 97"/>
              <p:cNvSpPr/>
              <p:nvPr/>
            </p:nvSpPr>
            <p:spPr>
              <a:xfrm rot="-5400000">
                <a:off x="5001900" y="27574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18" name="Shape 98"/>
              <p:cNvSpPr/>
              <p:nvPr/>
            </p:nvSpPr>
            <p:spPr>
              <a:xfrm rot="5400000">
                <a:off x="3782699" y="15382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19" name="Shape 99"/>
              <p:cNvSpPr/>
              <p:nvPr/>
            </p:nvSpPr>
            <p:spPr>
              <a:xfrm rot="10800000">
                <a:off x="5001899" y="15382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</p:grpSp>
        <p:pic>
          <p:nvPicPr>
            <p:cNvPr id="7172" name="Picture 4" descr="http://www.realtimetrackingsystems.com/img/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1273" y="729536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o 2"/>
          <p:cNvGrpSpPr/>
          <p:nvPr/>
        </p:nvGrpSpPr>
        <p:grpSpPr>
          <a:xfrm>
            <a:off x="3755133" y="1709873"/>
            <a:ext cx="1504563" cy="1504563"/>
            <a:chOff x="3819718" y="383625"/>
            <a:chExt cx="1504563" cy="1504563"/>
          </a:xfrm>
        </p:grpSpPr>
        <p:grpSp>
          <p:nvGrpSpPr>
            <p:cNvPr id="27" name="Shape 95"/>
            <p:cNvGrpSpPr/>
            <p:nvPr/>
          </p:nvGrpSpPr>
          <p:grpSpPr>
            <a:xfrm>
              <a:off x="3819718" y="383625"/>
              <a:ext cx="1504563" cy="1504563"/>
              <a:chOff x="3782699" y="1538287"/>
              <a:chExt cx="1578600" cy="1578600"/>
            </a:xfrm>
            <a:solidFill>
              <a:schemeClr val="bg1"/>
            </a:solidFill>
          </p:grpSpPr>
          <p:sp>
            <p:nvSpPr>
              <p:cNvPr id="28" name="Shape 96"/>
              <p:cNvSpPr/>
              <p:nvPr/>
            </p:nvSpPr>
            <p:spPr>
              <a:xfrm>
                <a:off x="3782700" y="27574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29" name="Shape 97"/>
              <p:cNvSpPr/>
              <p:nvPr/>
            </p:nvSpPr>
            <p:spPr>
              <a:xfrm rot="-5400000">
                <a:off x="5001900" y="27574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30" name="Shape 98"/>
              <p:cNvSpPr/>
              <p:nvPr/>
            </p:nvSpPr>
            <p:spPr>
              <a:xfrm rot="5400000">
                <a:off x="3782699" y="15382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31" name="Shape 99"/>
              <p:cNvSpPr/>
              <p:nvPr/>
            </p:nvSpPr>
            <p:spPr>
              <a:xfrm rot="10800000">
                <a:off x="5001899" y="1538287"/>
                <a:ext cx="359400" cy="359400"/>
              </a:xfrm>
              <a:prstGeom prst="corner">
                <a:avLst>
                  <a:gd name="adj1" fmla="val 50000"/>
                  <a:gd name="adj2" fmla="val 50000"/>
                </a:avLst>
              </a:prstGeom>
              <a:grpFill/>
              <a:ln>
                <a:noFill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</p:grpSp>
        <p:pic>
          <p:nvPicPr>
            <p:cNvPr id="7174" name="Picture 6" descr="https://cdn4.iconfinder.com/data/icons/business-3-4/512/think_head-51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535" y="675927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Shape 95"/>
          <p:cNvGrpSpPr/>
          <p:nvPr/>
        </p:nvGrpSpPr>
        <p:grpSpPr>
          <a:xfrm>
            <a:off x="6929269" y="1709873"/>
            <a:ext cx="1504563" cy="1504563"/>
            <a:chOff x="3782699" y="1538287"/>
            <a:chExt cx="1578600" cy="1578600"/>
          </a:xfrm>
          <a:solidFill>
            <a:schemeClr val="bg1"/>
          </a:solidFill>
        </p:grpSpPr>
        <p:sp>
          <p:nvSpPr>
            <p:cNvPr id="41" name="Shape 96"/>
            <p:cNvSpPr/>
            <p:nvPr/>
          </p:nvSpPr>
          <p:spPr>
            <a:xfrm>
              <a:off x="37827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grpFill/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2" name="Shape 97"/>
            <p:cNvSpPr/>
            <p:nvPr/>
          </p:nvSpPr>
          <p:spPr>
            <a:xfrm rot="-5400000">
              <a:off x="5001900" y="27574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grpFill/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3" name="Shape 98"/>
            <p:cNvSpPr/>
            <p:nvPr/>
          </p:nvSpPr>
          <p:spPr>
            <a:xfrm rot="5400000">
              <a:off x="37826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grpFill/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44" name="Shape 99"/>
            <p:cNvSpPr/>
            <p:nvPr/>
          </p:nvSpPr>
          <p:spPr>
            <a:xfrm rot="10800000">
              <a:off x="5001899" y="1538287"/>
              <a:ext cx="359400" cy="359400"/>
            </a:xfrm>
            <a:prstGeom prst="corner">
              <a:avLst>
                <a:gd name="adj1" fmla="val 50000"/>
                <a:gd name="adj2" fmla="val 50000"/>
              </a:avLst>
            </a:prstGeom>
            <a:grpFill/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203334" y="1187872"/>
            <a:ext cx="23514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500" dirty="0" err="1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crop</a:t>
            </a:r>
            <a:r>
              <a:rPr lang="it-IT" sz="25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 status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3446373" y="1187872"/>
            <a:ext cx="20611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500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intelligence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6052765" y="1187872"/>
            <a:ext cx="32575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50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on </a:t>
            </a:r>
            <a:r>
              <a:rPr lang="it-IT" sz="2500" dirty="0" err="1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demand</a:t>
            </a:r>
            <a:endParaRPr lang="it-IT" sz="2500" dirty="0">
              <a:solidFill>
                <a:schemeClr val="bg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28" name="Picture 4" descr="http://sonadrip.com/wp-content/uploads/2014/06/watering_icon.png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564" y="1883476"/>
            <a:ext cx="1083973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hape 156"/>
          <p:cNvSpPr txBox="1">
            <a:spLocks/>
          </p:cNvSpPr>
          <p:nvPr/>
        </p:nvSpPr>
        <p:spPr>
          <a:xfrm>
            <a:off x="1268357" y="21898"/>
            <a:ext cx="6607286" cy="851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it-IT" sz="5000" dirty="0">
                <a:solidFill>
                  <a:schemeClr val="tx1"/>
                </a:solidFill>
              </a:rPr>
              <a:t>Technical </a:t>
            </a:r>
            <a:r>
              <a:rPr lang="it-IT" sz="5000" dirty="0" err="1">
                <a:solidFill>
                  <a:schemeClr val="tx1"/>
                </a:solidFill>
              </a:rPr>
              <a:t>solution</a:t>
            </a:r>
            <a:endParaRPr lang="en" sz="5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845808"/>
      </p:ext>
    </p:extLst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068" y="897471"/>
            <a:ext cx="7039864" cy="4140000"/>
          </a:xfrm>
          <a:prstGeom prst="rect">
            <a:avLst/>
          </a:prstGeom>
        </p:spPr>
      </p:pic>
      <p:sp>
        <p:nvSpPr>
          <p:cNvPr id="32" name="Shape 229"/>
          <p:cNvSpPr txBox="1">
            <a:spLocks noGrp="1"/>
          </p:cNvSpPr>
          <p:nvPr>
            <p:ph type="title"/>
          </p:nvPr>
        </p:nvSpPr>
        <p:spPr>
          <a:xfrm>
            <a:off x="2615399" y="110309"/>
            <a:ext cx="3913203" cy="884334"/>
          </a:xfrm>
          <a:prstGeom prst="rect">
            <a:avLst/>
          </a:prstGeom>
        </p:spPr>
        <p:txBody>
          <a:bodyPr lIns="68569" tIns="68569" rIns="68569" bIns="68569" anchor="t" anchorCtr="0">
            <a:noAutofit/>
          </a:bodyPr>
          <a:lstStyle/>
          <a:p>
            <a:pPr algn="ctr"/>
            <a:r>
              <a:rPr lang="it-IT" sz="4350" b="1" dirty="0">
                <a:solidFill>
                  <a:schemeClr val="tx1"/>
                </a:solidFill>
                <a:latin typeface="Montserrat" panose="020B0604020202020204" charset="0"/>
              </a:rPr>
              <a:t>Entry market</a:t>
            </a:r>
            <a:endParaRPr lang="en" sz="4350" b="1" u="sng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313500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525" y="1346549"/>
            <a:ext cx="5562951" cy="3600000"/>
          </a:xfrm>
          <a:prstGeom prst="rect">
            <a:avLst/>
          </a:prstGeom>
        </p:spPr>
      </p:pic>
      <p:pic>
        <p:nvPicPr>
          <p:cNvPr id="3074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46" y="2572110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252" y="2893868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619" y="2962139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852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546" y="258373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o 4"/>
          <p:cNvGrpSpPr/>
          <p:nvPr/>
        </p:nvGrpSpPr>
        <p:grpSpPr>
          <a:xfrm>
            <a:off x="750298" y="1808420"/>
            <a:ext cx="720000" cy="2667437"/>
            <a:chOff x="739079" y="1815196"/>
            <a:chExt cx="720000" cy="2667437"/>
          </a:xfrm>
        </p:grpSpPr>
        <p:pic>
          <p:nvPicPr>
            <p:cNvPr id="3076" name="Picture 4" descr="https://upload.wikimedia.org/wikipedia/en/thumb/c/cf/John_Deere_logo.svg/150px-John_Deere_logo.sv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91" y="1815196"/>
              <a:ext cx="54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s://www.marketbeat.com/logos/agcologo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991" y="3477550"/>
              <a:ext cx="336177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9079" y="4350118"/>
              <a:ext cx="720000" cy="132515"/>
            </a:xfrm>
            <a:prstGeom prst="rect">
              <a:avLst/>
            </a:prstGeom>
          </p:spPr>
        </p:pic>
        <p:pic>
          <p:nvPicPr>
            <p:cNvPr id="8200" name="Picture 8" descr="https://upload.wikimedia.org/wikipedia/it/7/7f/Logo_CNH_Industrial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285" y="2710732"/>
              <a:ext cx="595588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284" y="2988718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659" y="289339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1" y="2899418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063" y="278493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229"/>
          <p:cNvSpPr txBox="1">
            <a:spLocks/>
          </p:cNvSpPr>
          <p:nvPr/>
        </p:nvSpPr>
        <p:spPr>
          <a:xfrm rot="16200000">
            <a:off x="7841138" y="2778459"/>
            <a:ext cx="1897220" cy="58987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3000" dirty="0">
                <a:solidFill>
                  <a:srgbClr val="165A91"/>
                </a:solidFill>
              </a:rPr>
              <a:t>software</a:t>
            </a:r>
            <a:endParaRPr lang="en" sz="3000" dirty="0">
              <a:solidFill>
                <a:srgbClr val="165A91"/>
              </a:solidFill>
            </a:endParaRPr>
          </a:p>
        </p:txBody>
      </p:sp>
      <p:sp>
        <p:nvSpPr>
          <p:cNvPr id="29" name="Shape 229"/>
          <p:cNvSpPr txBox="1">
            <a:spLocks/>
          </p:cNvSpPr>
          <p:nvPr/>
        </p:nvSpPr>
        <p:spPr>
          <a:xfrm rot="16200000">
            <a:off x="-806714" y="2778459"/>
            <a:ext cx="2344322" cy="58987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2A2E"/>
              </a:buClr>
              <a:buSzPct val="100000"/>
              <a:buFont typeface="Montserrat"/>
              <a:buNone/>
              <a:defRPr sz="6000" b="1" i="0" u="none" strike="noStrike" cap="none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182A2E"/>
              </a:buClr>
              <a:buSzPct val="100000"/>
              <a:buFont typeface="Montserrat"/>
              <a:buNone/>
              <a:defRPr sz="6000" b="1">
                <a:solidFill>
                  <a:srgbClr val="182A2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it-IT" sz="3000" dirty="0" err="1">
                <a:solidFill>
                  <a:srgbClr val="741415"/>
                </a:solidFill>
              </a:rPr>
              <a:t>equipment</a:t>
            </a:r>
            <a:endParaRPr lang="en" sz="3000" dirty="0">
              <a:solidFill>
                <a:srgbClr val="741415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7569294" y="1380964"/>
            <a:ext cx="829931" cy="3384863"/>
            <a:chOff x="7594761" y="1201913"/>
            <a:chExt cx="829931" cy="3384863"/>
          </a:xfrm>
        </p:grpSpPr>
        <p:pic>
          <p:nvPicPr>
            <p:cNvPr id="3082" name="Picture 10" descr="http://maps.spiderwebgis.org/img/logo-SPIDERwebGI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92" y="2245856"/>
              <a:ext cx="612000" cy="224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4" name="Picture 2" descr="http://www.agrisat.es/wp-content/uploads/2015/03/agrisat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92" y="2724609"/>
              <a:ext cx="720000" cy="28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http://www.famosasrl.com/WP/wp-content/uploads/2015/08/famosa-logo-orizzonatale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92" y="3706811"/>
              <a:ext cx="720000" cy="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8" name="Picture 6" descr="http://sofia2.com/SmartAgriculture/images/logolibeliumalfa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92" y="1572059"/>
              <a:ext cx="72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2" name="Picture 10" descr="http://finder.startupnationcentral.org/image_cloud/farm-dog_2a391b38-cd9e-11e5-9200-0bed2c160446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7558" y="4226776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4" name="Picture 12" descr="http://www.winetsrl.com/wp-content/uploads/2014/05/logo200_66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92" y="3314934"/>
              <a:ext cx="540000" cy="17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18" name="Picture 2" descr="https://publicgardens.org/sites/default/files/content-images/IMAGES/esri-10GlobeLogo_sRGB_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4761" y="1201913"/>
              <a:ext cx="805594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2" descr="http://www.free-icons-download.net/images/location-icon-20735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73" y="289339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Shape 229"/>
          <p:cNvSpPr txBox="1">
            <a:spLocks noGrp="1"/>
          </p:cNvSpPr>
          <p:nvPr>
            <p:ph type="title"/>
          </p:nvPr>
        </p:nvSpPr>
        <p:spPr>
          <a:xfrm>
            <a:off x="967060" y="110309"/>
            <a:ext cx="7209880" cy="884334"/>
          </a:xfrm>
          <a:prstGeom prst="rect">
            <a:avLst/>
          </a:prstGeom>
        </p:spPr>
        <p:txBody>
          <a:bodyPr lIns="68569" tIns="68569" rIns="68569" bIns="68569" anchor="t" anchorCtr="0">
            <a:noAutofit/>
          </a:bodyPr>
          <a:lstStyle/>
          <a:p>
            <a:pPr algn="ctr"/>
            <a:r>
              <a:rPr lang="it-IT" sz="4350" b="1" dirty="0">
                <a:solidFill>
                  <a:schemeClr val="tx1"/>
                </a:solidFill>
                <a:latin typeface="Montserrat" panose="020B0604020202020204" charset="0"/>
              </a:rPr>
              <a:t>Competitors &amp; </a:t>
            </a:r>
            <a:r>
              <a:rPr lang="it-IT" sz="4350" b="1" dirty="0" err="1">
                <a:solidFill>
                  <a:schemeClr val="tx1"/>
                </a:solidFill>
                <a:latin typeface="Montserrat" panose="020B0604020202020204" charset="0"/>
              </a:rPr>
              <a:t>Players</a:t>
            </a:r>
            <a:endParaRPr lang="en" sz="4350" b="1" u="sng" dirty="0">
              <a:solidFill>
                <a:schemeClr val="tx1"/>
              </a:solidFill>
              <a:latin typeface="Montserr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341760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2557"/>
      </p:ext>
    </p:extLst>
  </p:cSld>
  <p:clrMapOvr>
    <a:masterClrMapping/>
  </p:clrMapOvr>
  <p:transition spd="slow">
    <p:cut/>
  </p:transition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Ganymed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Ganymed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2_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1169</Words>
  <Application>Microsoft Office PowerPoint</Application>
  <PresentationFormat>Presentazione su schermo (16:9)</PresentationFormat>
  <Paragraphs>497</Paragraphs>
  <Slides>58</Slides>
  <Notes>37</Notes>
  <HiddenSlides>7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5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58</vt:i4>
      </vt:variant>
    </vt:vector>
  </HeadingPairs>
  <TitlesOfParts>
    <vt:vector size="73" baseType="lpstr">
      <vt:lpstr>Calibri</vt:lpstr>
      <vt:lpstr>Helvetica</vt:lpstr>
      <vt:lpstr>Wingdings</vt:lpstr>
      <vt:lpstr>Montserrat</vt:lpstr>
      <vt:lpstr>Helvetica Light</vt:lpstr>
      <vt:lpstr>Source Sans Pro Semibold</vt:lpstr>
      <vt:lpstr>Source Sans Pro Black</vt:lpstr>
      <vt:lpstr>Arial</vt:lpstr>
      <vt:lpstr>Didact Gothic</vt:lpstr>
      <vt:lpstr>Ganymede template</vt:lpstr>
      <vt:lpstr>simple-light-2</vt:lpstr>
      <vt:lpstr>1_Ganymede template</vt:lpstr>
      <vt:lpstr>White</vt:lpstr>
      <vt:lpstr>2_simple-light-2</vt:lpstr>
      <vt:lpstr>Foglio di lavoro</vt:lpstr>
      <vt:lpstr>demetra</vt:lpstr>
      <vt:lpstr>this is how future is forecasted </vt:lpstr>
      <vt:lpstr>agriculture needs CHEMICALS</vt:lpstr>
      <vt:lpstr>on</vt:lpstr>
      <vt:lpstr>an integrated system for easier and efficient crop management to</vt:lpstr>
      <vt:lpstr>Presentazione standard di PowerPoint</vt:lpstr>
      <vt:lpstr>Entry market</vt:lpstr>
      <vt:lpstr>Competitors &amp; Players</vt:lpstr>
      <vt:lpstr>Presentazione standard di PowerPoint</vt:lpstr>
      <vt:lpstr>Presentazione standard di PowerPoint</vt:lpstr>
      <vt:lpstr>Green Team</vt:lpstr>
      <vt:lpstr>.</vt:lpstr>
      <vt:lpstr>.</vt:lpstr>
      <vt:lpstr>Presentazione standard di PowerPoint</vt:lpstr>
      <vt:lpstr>.</vt:lpstr>
      <vt:lpstr>Presentazione standard di PowerPoint</vt:lpstr>
      <vt:lpstr>Presentazione standard di PowerPoint</vt:lpstr>
      <vt:lpstr>.</vt:lpstr>
      <vt:lpstr>Presentazione standard di PowerPoint</vt:lpstr>
      <vt:lpstr>Competitors</vt:lpstr>
      <vt:lpstr>Competitors</vt:lpstr>
      <vt:lpstr>Competitors</vt:lpstr>
      <vt:lpstr>Competitors</vt:lpstr>
      <vt:lpstr>.</vt:lpstr>
      <vt:lpstr>Presentazione standard di PowerPoint</vt:lpstr>
      <vt:lpstr>Presentazione standard di PowerPoint</vt:lpstr>
      <vt:lpstr>.</vt:lpstr>
      <vt:lpstr>Precision farming market 2020</vt:lpstr>
      <vt:lpstr>Our potential entry market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.</vt:lpstr>
      <vt:lpstr>how we     make       money</vt:lpstr>
      <vt:lpstr>Presentazione standard di PowerPoint</vt:lpstr>
      <vt:lpstr>Presentazione standard di PowerPoint</vt:lpstr>
      <vt:lpstr>.</vt:lpstr>
      <vt:lpstr>Presentazione standard di PowerPoint</vt:lpstr>
      <vt:lpstr>.</vt:lpstr>
      <vt:lpstr>Presentazione standard di PowerPoint</vt:lpstr>
      <vt:lpstr>Presentazione standard di PowerPoint</vt:lpstr>
      <vt:lpstr>Presentazione standard di PowerPoint</vt:lpstr>
      <vt:lpstr>.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.</vt:lpstr>
      <vt:lpstr>Towards open fields </vt:lpstr>
      <vt:lpstr>Towards open fields </vt:lpstr>
      <vt:lpstr>Towards open fields </vt:lpstr>
      <vt:lpstr>.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demetra</dc:title>
  <dc:creator>Teo</dc:creator>
  <cp:lastModifiedBy>Teo</cp:lastModifiedBy>
  <cp:revision>218</cp:revision>
  <dcterms:modified xsi:type="dcterms:W3CDTF">2016-06-19T15:55:52Z</dcterms:modified>
</cp:coreProperties>
</file>