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95" r:id="rId2"/>
  </p:sldMasterIdLst>
  <p:notesMasterIdLst>
    <p:notesMasterId r:id="rId80"/>
  </p:notesMasterIdLst>
  <p:sldIdLst>
    <p:sldId id="256" r:id="rId3"/>
    <p:sldId id="337" r:id="rId4"/>
    <p:sldId id="338" r:id="rId5"/>
    <p:sldId id="339" r:id="rId6"/>
    <p:sldId id="340" r:id="rId7"/>
    <p:sldId id="341" r:id="rId8"/>
    <p:sldId id="344"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343"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2" r:id="rId54"/>
    <p:sldId id="313" r:id="rId55"/>
    <p:sldId id="314" r:id="rId56"/>
    <p:sldId id="315" r:id="rId57"/>
    <p:sldId id="316" r:id="rId58"/>
    <p:sldId id="317" r:id="rId59"/>
    <p:sldId id="318" r:id="rId60"/>
    <p:sldId id="319" r:id="rId61"/>
    <p:sldId id="320" r:id="rId62"/>
    <p:sldId id="321" r:id="rId63"/>
    <p:sldId id="342"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75" autoAdjust="0"/>
  </p:normalViewPr>
  <p:slideViewPr>
    <p:cSldViewPr>
      <p:cViewPr varScale="1">
        <p:scale>
          <a:sx n="86" d="100"/>
          <a:sy n="86" d="100"/>
        </p:scale>
        <p:origin x="90" y="22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0" d="100"/>
        <a:sy n="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23.09.2016</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solidFill>
                  <a:srgbClr val="FF0000"/>
                </a:solidFill>
              </a:rPr>
              <a:t>Präsentation</a:t>
            </a:r>
            <a:r>
              <a:rPr lang="de-DE" b="1" baseline="0" dirty="0" smtClean="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a:p>
        </p:txBody>
      </p:sp>
    </p:spTree>
    <p:extLst>
      <p:ext uri="{BB962C8B-B14F-4D97-AF65-F5344CB8AC3E}">
        <p14:creationId xmlns:p14="http://schemas.microsoft.com/office/powerpoint/2010/main" val="3589321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17</a:t>
            </a:fld>
            <a:endParaRPr lang="de-DE"/>
          </a:p>
        </p:txBody>
      </p:sp>
    </p:spTree>
    <p:extLst>
      <p:ext uri="{BB962C8B-B14F-4D97-AF65-F5344CB8AC3E}">
        <p14:creationId xmlns:p14="http://schemas.microsoft.com/office/powerpoint/2010/main" val="4035950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18</a:t>
            </a:fld>
            <a:endParaRPr lang="de-DE"/>
          </a:p>
        </p:txBody>
      </p:sp>
    </p:spTree>
    <p:extLst>
      <p:ext uri="{BB962C8B-B14F-4D97-AF65-F5344CB8AC3E}">
        <p14:creationId xmlns:p14="http://schemas.microsoft.com/office/powerpoint/2010/main" val="2371964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19</a:t>
            </a:fld>
            <a:endParaRPr lang="de-DE"/>
          </a:p>
        </p:txBody>
      </p:sp>
    </p:spTree>
    <p:extLst>
      <p:ext uri="{BB962C8B-B14F-4D97-AF65-F5344CB8AC3E}">
        <p14:creationId xmlns:p14="http://schemas.microsoft.com/office/powerpoint/2010/main" val="2573204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20</a:t>
            </a:fld>
            <a:endParaRPr lang="de-DE"/>
          </a:p>
        </p:txBody>
      </p:sp>
    </p:spTree>
    <p:extLst>
      <p:ext uri="{BB962C8B-B14F-4D97-AF65-F5344CB8AC3E}">
        <p14:creationId xmlns:p14="http://schemas.microsoft.com/office/powerpoint/2010/main" val="2205664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21</a:t>
            </a:fld>
            <a:endParaRPr lang="de-DE"/>
          </a:p>
        </p:txBody>
      </p:sp>
    </p:spTree>
    <p:extLst>
      <p:ext uri="{BB962C8B-B14F-4D97-AF65-F5344CB8AC3E}">
        <p14:creationId xmlns:p14="http://schemas.microsoft.com/office/powerpoint/2010/main" val="3023109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22</a:t>
            </a:fld>
            <a:endParaRPr lang="de-DE"/>
          </a:p>
        </p:txBody>
      </p:sp>
    </p:spTree>
    <p:extLst>
      <p:ext uri="{BB962C8B-B14F-4D97-AF65-F5344CB8AC3E}">
        <p14:creationId xmlns:p14="http://schemas.microsoft.com/office/powerpoint/2010/main" val="2941909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Analog</a:t>
            </a:r>
            <a:r>
              <a:rPr lang="de-DE" baseline="0" dirty="0" smtClean="0"/>
              <a:t> zur elektrischen Ladung existieren weitere Ladungen.</a:t>
            </a:r>
          </a:p>
          <a:p>
            <a:r>
              <a:rPr lang="de-DE" baseline="0" dirty="0" smtClean="0"/>
              <a:t>-schwache und starke Ladung</a:t>
            </a:r>
          </a:p>
          <a:p>
            <a:endParaRPr lang="de-DE" baseline="0" dirty="0" smtClean="0"/>
          </a:p>
          <a:p>
            <a:r>
              <a:rPr lang="de-DE" baseline="0" dirty="0" smtClean="0"/>
              <a:t>Ebenfalls sind die </a:t>
            </a:r>
          </a:p>
          <a:p>
            <a:r>
              <a:rPr lang="de-DE" baseline="0" dirty="0" smtClean="0"/>
              <a:t>-schwache Ladungszahl,  und der</a:t>
            </a:r>
          </a:p>
          <a:p>
            <a:r>
              <a:rPr lang="de-DE" baseline="0" dirty="0" smtClean="0"/>
              <a:t>-starke Farbladungsvektor charakteristische Teilcheneigenschaften.</a:t>
            </a:r>
          </a:p>
          <a:p>
            <a:endParaRPr lang="de-DE" baseline="0" dirty="0" smtClean="0"/>
          </a:p>
          <a:p>
            <a:r>
              <a:rPr lang="de-DE" baseline="0" dirty="0" smtClean="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4091845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Bekannteste Ladung ist die elektrische</a:t>
            </a:r>
            <a:r>
              <a:rPr lang="de-DE" baseline="0" dirty="0" smtClean="0"/>
              <a:t> Ladung.</a:t>
            </a:r>
          </a:p>
          <a:p>
            <a:pPr defTabSz="914310">
              <a:defRPr/>
            </a:pPr>
            <a:r>
              <a:rPr lang="de-DE" baseline="0" dirty="0" smtClean="0"/>
              <a:t>Sie ist das Produkt aus elektrischer Ladungszahl und Elementarladung.</a:t>
            </a:r>
          </a:p>
          <a:p>
            <a:r>
              <a:rPr lang="de-DE" baseline="0" dirty="0" smtClean="0"/>
              <a:t>Die elektrische Ladungszahl ist eine charakteristische Teilcheneigenschaft!</a:t>
            </a:r>
          </a:p>
          <a:p>
            <a:endParaRPr lang="de-DE" baseline="0" dirty="0" smtClean="0"/>
          </a:p>
          <a:p>
            <a:r>
              <a:rPr lang="de-DE" baseline="0" dirty="0" smtClean="0"/>
              <a:t>Analog zur elektrischen Ladung existieren weitere Ladungen </a:t>
            </a:r>
            <a:r>
              <a:rPr lang="de-DE" baseline="0" dirty="0" smtClean="0">
                <a:sym typeface="Wingdings" panose="05000000000000000000" pitchFamily="2" charset="2"/>
              </a:rPr>
              <a:t> nächste Folie</a:t>
            </a:r>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687399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Analog</a:t>
            </a:r>
            <a:r>
              <a:rPr lang="de-DE" baseline="0" dirty="0" smtClean="0"/>
              <a:t> zur elektrischen Ladung existieren weitere Ladungen.</a:t>
            </a:r>
          </a:p>
          <a:p>
            <a:r>
              <a:rPr lang="de-DE" baseline="0" dirty="0" smtClean="0"/>
              <a:t>-schwache und starke Ladung</a:t>
            </a:r>
          </a:p>
          <a:p>
            <a:endParaRPr lang="de-DE" baseline="0" dirty="0" smtClean="0"/>
          </a:p>
          <a:p>
            <a:r>
              <a:rPr lang="de-DE" baseline="0" dirty="0" smtClean="0"/>
              <a:t>Ebenfalls sind die </a:t>
            </a:r>
          </a:p>
          <a:p>
            <a:r>
              <a:rPr lang="de-DE" baseline="0" dirty="0" smtClean="0"/>
              <a:t>-schwache Ladungszahl,  und der</a:t>
            </a:r>
          </a:p>
          <a:p>
            <a:r>
              <a:rPr lang="de-DE" baseline="0" dirty="0" smtClean="0"/>
              <a:t>-starke Farbladungsvektor charakteristische Teilcheneigenschaften.</a:t>
            </a:r>
          </a:p>
          <a:p>
            <a:endParaRPr lang="de-DE" baseline="0" dirty="0" smtClean="0"/>
          </a:p>
          <a:p>
            <a:r>
              <a:rPr lang="de-DE" baseline="0" dirty="0" smtClean="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25</a:t>
            </a:fld>
            <a:endParaRPr lang="de-DE"/>
          </a:p>
        </p:txBody>
      </p:sp>
    </p:spTree>
    <p:extLst>
      <p:ext uri="{BB962C8B-B14F-4D97-AF65-F5344CB8AC3E}">
        <p14:creationId xmlns:p14="http://schemas.microsoft.com/office/powerpoint/2010/main" val="2684305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Analog</a:t>
            </a:r>
            <a:r>
              <a:rPr lang="de-DE" baseline="0" dirty="0" smtClean="0"/>
              <a:t> zur elektrischen Ladung existieren weitere Ladungen.</a:t>
            </a:r>
          </a:p>
          <a:p>
            <a:r>
              <a:rPr lang="de-DE" baseline="0" dirty="0" smtClean="0"/>
              <a:t>-schwache und starke Ladung</a:t>
            </a:r>
          </a:p>
          <a:p>
            <a:endParaRPr lang="de-DE" baseline="0" dirty="0" smtClean="0"/>
          </a:p>
          <a:p>
            <a:r>
              <a:rPr lang="de-DE" baseline="0" dirty="0" smtClean="0"/>
              <a:t>Ebenfalls sind die </a:t>
            </a:r>
          </a:p>
          <a:p>
            <a:r>
              <a:rPr lang="de-DE" baseline="0" dirty="0" smtClean="0"/>
              <a:t>-schwache Ladungszahl,  und der</a:t>
            </a:r>
          </a:p>
          <a:p>
            <a:r>
              <a:rPr lang="de-DE" baseline="0" dirty="0" smtClean="0"/>
              <a:t>-starke Farbladungsvektor charakteristische Teilcheneigenschaften.</a:t>
            </a:r>
          </a:p>
          <a:p>
            <a:endParaRPr lang="de-DE" baseline="0" dirty="0" smtClean="0"/>
          </a:p>
          <a:p>
            <a:r>
              <a:rPr lang="de-DE" baseline="0" dirty="0" smtClean="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3577242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Seit September 2013 besteht zwischen der Joachim Herz Stiftung und dem Netzwerk Teilchenwelt eine Kooperation zum Projekt „Unterrichtsmaterial Teilchenphysik“. Neben der Überarbeitung des</a:t>
            </a:r>
            <a:r>
              <a:rPr lang="de-DE" sz="1200" kern="1200" baseline="0" dirty="0" smtClean="0">
                <a:solidFill>
                  <a:schemeClr val="tx1"/>
                </a:solidFill>
                <a:effectLst/>
                <a:latin typeface="+mn-lt"/>
                <a:ea typeface="+mn-ea"/>
                <a:cs typeface="+mn-cs"/>
              </a:rPr>
              <a:t> Portals LEIFI Physik, </a:t>
            </a:r>
            <a:r>
              <a:rPr lang="de-DE" sz="1200" kern="1200" dirty="0" smtClean="0">
                <a:solidFill>
                  <a:schemeClr val="tx1"/>
                </a:solidFill>
                <a:effectLst/>
                <a:latin typeface="+mn-lt"/>
                <a:ea typeface="+mn-ea"/>
                <a:cs typeface="+mn-cs"/>
              </a:rPr>
              <a:t>umfasst die Kooperation die Erstellung von umfangreichem Material für den Schulunterricht. In einer Reihe von Workshops mit Lehrkräften, die dem Netzwerk Teilchenwelt bereits verbunden sind,  sowie</a:t>
            </a:r>
            <a:r>
              <a:rPr lang="de-DE" sz="1200" kern="1200" baseline="0" dirty="0" smtClean="0">
                <a:solidFill>
                  <a:schemeClr val="tx1"/>
                </a:solidFill>
                <a:effectLst/>
                <a:latin typeface="+mn-lt"/>
                <a:ea typeface="+mn-ea"/>
                <a:cs typeface="+mn-cs"/>
              </a:rPr>
              <a:t> Wissenschaftler/inne/n und Fachdidaktiker/inne/n haben NTW und JHS daran gearbeitet, Unterrichtsmaterial zu entwickeln, das Lehrkräften Ideen, Anregungen und Hintergrundinformationen zur Vermittlung der Teilchen- und Astroteilchenphysik geben soll: fachlich korrekt und gleichzeitig praktisch einsetzbar. Entstanden ist eine modulare Sammlung von Handreichungen für Lehrkräfte. Band 3 „Kosmische Strahlung“ sowie Band 4 „Mikrokurse“ sind bereits erschienen. Band 1 „Wechselwirkungen, Ladungen und Teilchen“ sowie Band 2 „Forschungsmethoden“ folgen im Laufe des Jahres.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Alle Materialien stehen kostenfrei zur Verfügung und können online unter www.teilchenwelt.de/tp runtergeladen bzw. bestellt werden.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18464055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Analog</a:t>
            </a:r>
            <a:r>
              <a:rPr lang="de-DE" baseline="0" dirty="0" smtClean="0"/>
              <a:t> zur elektrischen Ladung existieren weitere Ladungen.</a:t>
            </a:r>
          </a:p>
          <a:p>
            <a:r>
              <a:rPr lang="de-DE" baseline="0" dirty="0" smtClean="0"/>
              <a:t>-schwache und starke Ladung</a:t>
            </a:r>
          </a:p>
          <a:p>
            <a:endParaRPr lang="de-DE" baseline="0" dirty="0" smtClean="0"/>
          </a:p>
          <a:p>
            <a:r>
              <a:rPr lang="de-DE" baseline="0" dirty="0" smtClean="0"/>
              <a:t>Ebenfalls sind die </a:t>
            </a:r>
          </a:p>
          <a:p>
            <a:r>
              <a:rPr lang="de-DE" baseline="0" dirty="0" smtClean="0"/>
              <a:t>-schwache Ladungszahl,  und der</a:t>
            </a:r>
          </a:p>
          <a:p>
            <a:r>
              <a:rPr lang="de-DE" baseline="0" dirty="0" smtClean="0"/>
              <a:t>-starke Farbladungsvektor charakteristische Teilcheneigenschaften.</a:t>
            </a:r>
          </a:p>
          <a:p>
            <a:endParaRPr lang="de-DE" baseline="0" dirty="0" smtClean="0"/>
          </a:p>
          <a:p>
            <a:r>
              <a:rPr lang="de-DE" baseline="0" dirty="0" smtClean="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27</a:t>
            </a:fld>
            <a:endParaRPr lang="de-DE"/>
          </a:p>
        </p:txBody>
      </p:sp>
    </p:spTree>
    <p:extLst>
      <p:ext uri="{BB962C8B-B14F-4D97-AF65-F5344CB8AC3E}">
        <p14:creationId xmlns:p14="http://schemas.microsoft.com/office/powerpoint/2010/main" val="3863446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28</a:t>
            </a:fld>
            <a:endParaRPr lang="de-DE"/>
          </a:p>
        </p:txBody>
      </p:sp>
    </p:spTree>
    <p:extLst>
      <p:ext uri="{BB962C8B-B14F-4D97-AF65-F5344CB8AC3E}">
        <p14:creationId xmlns:p14="http://schemas.microsoft.com/office/powerpoint/2010/main" val="35258672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dirty="0">
                <a:solidFill>
                  <a:srgbClr val="013476"/>
                </a:solidFill>
                <a:latin typeface="Arial Narrow" panose="020B0606020202030204" pitchFamily="34" charset="0"/>
              </a:rPr>
              <a:t>Abbildung:</a:t>
            </a:r>
          </a:p>
          <a:p>
            <a:pPr marL="622239" lvl="2" algn="just"/>
            <a:r>
              <a:rPr lang="de-DE" sz="800" dirty="0">
                <a:solidFill>
                  <a:srgbClr val="013476"/>
                </a:solidFill>
                <a:latin typeface="Arial Narrow" panose="020B0606020202030204" pitchFamily="34" charset="0"/>
              </a:rPr>
              <a:t>Kräfte als Funktion des Abstands der wechselwirkenden Teilchen. </a:t>
            </a:r>
          </a:p>
          <a:p>
            <a:pPr marL="622239" lvl="2" algn="just"/>
            <a:r>
              <a:rPr lang="de-DE" sz="800" dirty="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dirty="0">
                <a:solidFill>
                  <a:srgbClr val="013476"/>
                </a:solidFill>
                <a:latin typeface="Arial Narrow" panose="020B0606020202030204" pitchFamily="34" charset="0"/>
              </a:rPr>
              <a:t>zwischen zwei Elektronen dargestellt. Für die </a:t>
            </a:r>
          </a:p>
          <a:p>
            <a:pPr marL="622239" lvl="2" algn="just"/>
            <a:r>
              <a:rPr lang="de-DE" sz="800" dirty="0">
                <a:solidFill>
                  <a:srgbClr val="013476"/>
                </a:solidFill>
                <a:latin typeface="Arial Narrow" panose="020B0606020202030204" pitchFamily="34" charset="0"/>
              </a:rPr>
              <a:t>starke Kraft wurde als Beispiel die Kraft zwischen Quark und Anti-Quark bzw. </a:t>
            </a:r>
            <a:r>
              <a:rPr lang="de-DE" sz="800">
                <a:solidFill>
                  <a:srgbClr val="013476"/>
                </a:solidFill>
                <a:latin typeface="Arial Narrow" panose="020B0606020202030204" pitchFamily="34" charset="0"/>
              </a:rPr>
              <a:t>die kovalente Kraft  zwischen zwei Nukleonen gewählt.</a:t>
            </a:r>
          </a:p>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29</a:t>
            </a:fld>
            <a:endParaRPr lang="de-DE"/>
          </a:p>
        </p:txBody>
      </p:sp>
    </p:spTree>
    <p:extLst>
      <p:ext uri="{BB962C8B-B14F-4D97-AF65-F5344CB8AC3E}">
        <p14:creationId xmlns:p14="http://schemas.microsoft.com/office/powerpoint/2010/main" val="313568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Fernwirkung der Gravitationskraft sowie der magnetischen und elektrischen Feldkraft werden in der klassischen Physik durch Felder beschrieben.</a:t>
            </a:r>
          </a:p>
          <a:p>
            <a:r>
              <a:rPr lang="de-DE" dirty="0" smtClean="0"/>
              <a:t>Elektrische Felder lassen sich durch</a:t>
            </a:r>
            <a:r>
              <a:rPr lang="de-DE" baseline="0" dirty="0" smtClean="0"/>
              <a:t> Feldlinien beschreiben.</a:t>
            </a:r>
          </a:p>
          <a:p>
            <a:r>
              <a:rPr lang="de-DE" baseline="0" dirty="0" smtClean="0"/>
              <a:t>Gerade Pfeile zeigen von der positiven Ladung weg.</a:t>
            </a:r>
          </a:p>
          <a:p>
            <a:endParaRPr lang="de-DE" baseline="0" dirty="0" smtClean="0"/>
          </a:p>
          <a:p>
            <a:r>
              <a:rPr lang="de-DE" baseline="0" dirty="0" smtClean="0"/>
              <a:t>Die Stärke der „Kraft/WW“ ist proportional zur Dichte der Feldlinien. </a:t>
            </a:r>
          </a:p>
          <a:p>
            <a:r>
              <a:rPr lang="de-DE" baseline="0" dirty="0" smtClean="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30</a:t>
            </a:fld>
            <a:endParaRPr lang="de-DE"/>
          </a:p>
        </p:txBody>
      </p:sp>
    </p:spTree>
    <p:extLst>
      <p:ext uri="{BB962C8B-B14F-4D97-AF65-F5344CB8AC3E}">
        <p14:creationId xmlns:p14="http://schemas.microsoft.com/office/powerpoint/2010/main" val="4417195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dirty="0">
                <a:solidFill>
                  <a:srgbClr val="013476"/>
                </a:solidFill>
                <a:latin typeface="Arial Narrow" panose="020B0606020202030204" pitchFamily="34" charset="0"/>
              </a:rPr>
              <a:t>Abbildung:</a:t>
            </a:r>
          </a:p>
          <a:p>
            <a:pPr marL="622239" lvl="2" algn="just"/>
            <a:r>
              <a:rPr lang="de-DE" sz="800" dirty="0">
                <a:solidFill>
                  <a:srgbClr val="013476"/>
                </a:solidFill>
                <a:latin typeface="Arial Narrow" panose="020B0606020202030204" pitchFamily="34" charset="0"/>
              </a:rPr>
              <a:t>Kräfte als Funktion des Abstands der wechselwirkenden Teilchen. </a:t>
            </a:r>
          </a:p>
          <a:p>
            <a:pPr marL="622239" lvl="2" algn="just"/>
            <a:r>
              <a:rPr lang="de-DE" sz="800" dirty="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dirty="0">
                <a:solidFill>
                  <a:srgbClr val="013476"/>
                </a:solidFill>
                <a:latin typeface="Arial Narrow" panose="020B0606020202030204" pitchFamily="34" charset="0"/>
              </a:rPr>
              <a:t>zwischen zwei Elektronen dargestellt. Für die </a:t>
            </a:r>
          </a:p>
          <a:p>
            <a:pPr marL="622239" lvl="2" algn="just"/>
            <a:r>
              <a:rPr lang="de-DE" sz="800" dirty="0">
                <a:solidFill>
                  <a:srgbClr val="013476"/>
                </a:solidFill>
                <a:latin typeface="Arial Narrow" panose="020B0606020202030204" pitchFamily="34" charset="0"/>
              </a:rPr>
              <a:t>starke Kraft wurde als Beispiel die Kraft zwischen Quark und Anti-Quark bzw. </a:t>
            </a:r>
            <a:r>
              <a:rPr lang="de-DE" sz="800">
                <a:solidFill>
                  <a:srgbClr val="013476"/>
                </a:solidFill>
                <a:latin typeface="Arial Narrow" panose="020B0606020202030204" pitchFamily="34" charset="0"/>
              </a:rPr>
              <a:t>die kovalente Kraft  zwischen zwei Nukleonen gewählt.</a:t>
            </a:r>
          </a:p>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31</a:t>
            </a:fld>
            <a:endParaRPr lang="de-DE"/>
          </a:p>
        </p:txBody>
      </p:sp>
    </p:spTree>
    <p:extLst>
      <p:ext uri="{BB962C8B-B14F-4D97-AF65-F5344CB8AC3E}">
        <p14:creationId xmlns:p14="http://schemas.microsoft.com/office/powerpoint/2010/main" val="8293539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34</a:t>
            </a:fld>
            <a:endParaRPr lang="de-DE"/>
          </a:p>
        </p:txBody>
      </p:sp>
    </p:spTree>
    <p:extLst>
      <p:ext uri="{BB962C8B-B14F-4D97-AF65-F5344CB8AC3E}">
        <p14:creationId xmlns:p14="http://schemas.microsoft.com/office/powerpoint/2010/main" val="39088702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559475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37</a:t>
            </a:fld>
            <a:endParaRPr lang="de-DE"/>
          </a:p>
        </p:txBody>
      </p:sp>
    </p:spTree>
    <p:extLst>
      <p:ext uri="{BB962C8B-B14F-4D97-AF65-F5344CB8AC3E}">
        <p14:creationId xmlns:p14="http://schemas.microsoft.com/office/powerpoint/2010/main" val="540770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39</a:t>
            </a:fld>
            <a:endParaRPr lang="de-DE"/>
          </a:p>
        </p:txBody>
      </p:sp>
    </p:spTree>
    <p:extLst>
      <p:ext uri="{BB962C8B-B14F-4D97-AF65-F5344CB8AC3E}">
        <p14:creationId xmlns:p14="http://schemas.microsoft.com/office/powerpoint/2010/main" val="9380940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40</a:t>
            </a:fld>
            <a:endParaRPr lang="de-DE"/>
          </a:p>
        </p:txBody>
      </p:sp>
    </p:spTree>
    <p:extLst>
      <p:ext uri="{BB962C8B-B14F-4D97-AF65-F5344CB8AC3E}">
        <p14:creationId xmlns:p14="http://schemas.microsoft.com/office/powerpoint/2010/main" val="1362130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smtClean="0"/>
              <a:t> </a:t>
            </a:r>
            <a:r>
              <a:rPr lang="de-DE" sz="1200" dirty="0" smtClean="0"/>
              <a:t>sowie Ideen und Anregungen, wie sich das Thema in den Unterricht einbinden lässt. Außerdem enthält die Broschüre Fachtexte und</a:t>
            </a:r>
            <a:r>
              <a:rPr lang="de-DE" sz="1200" baseline="0" dirty="0" smtClean="0"/>
              <a:t> Experimente </a:t>
            </a:r>
            <a:r>
              <a:rPr lang="de-DE" sz="1200" dirty="0" smtClean="0"/>
              <a:t>für Schüler/innen</a:t>
            </a:r>
            <a:r>
              <a:rPr lang="de-DE" sz="1200" baseline="0" dirty="0" smtClean="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a:p>
        </p:txBody>
      </p:sp>
    </p:spTree>
    <p:extLst>
      <p:ext uri="{BB962C8B-B14F-4D97-AF65-F5344CB8AC3E}">
        <p14:creationId xmlns:p14="http://schemas.microsoft.com/office/powerpoint/2010/main" val="580998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Es existieren bestimmte elektrische Ladungszahlen für bestimmte Anti-/Materieteilchen </a:t>
            </a:r>
          </a:p>
          <a:p>
            <a:r>
              <a:rPr lang="de-DE" baseline="0" dirty="0" smtClean="0"/>
              <a:t>Kleinste (bisher) bekannte Ladungseinheit ist 1/3</a:t>
            </a:r>
          </a:p>
          <a:p>
            <a:r>
              <a:rPr lang="de-DE" baseline="0" dirty="0" smtClean="0"/>
              <a:t>Lehrer sollen diese Übersichten nicht abschreiben, nur einen Eindruck erhalten! (Sie erhalten die Übersichten als Hilfsmittel, wenn benötigt)</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41</a:t>
            </a:fld>
            <a:endParaRPr lang="de-DE"/>
          </a:p>
        </p:txBody>
      </p:sp>
    </p:spTree>
    <p:extLst>
      <p:ext uri="{BB962C8B-B14F-4D97-AF65-F5344CB8AC3E}">
        <p14:creationId xmlns:p14="http://schemas.microsoft.com/office/powerpoint/2010/main" val="2284211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42</a:t>
            </a:fld>
            <a:endParaRPr lang="de-DE"/>
          </a:p>
        </p:txBody>
      </p:sp>
    </p:spTree>
    <p:extLst>
      <p:ext uri="{BB962C8B-B14F-4D97-AF65-F5344CB8AC3E}">
        <p14:creationId xmlns:p14="http://schemas.microsoft.com/office/powerpoint/2010/main" val="10984781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43</a:t>
            </a:fld>
            <a:endParaRPr lang="de-DE"/>
          </a:p>
        </p:txBody>
      </p:sp>
    </p:spTree>
    <p:extLst>
      <p:ext uri="{BB962C8B-B14F-4D97-AF65-F5344CB8AC3E}">
        <p14:creationId xmlns:p14="http://schemas.microsoft.com/office/powerpoint/2010/main" val="35694039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44</a:t>
            </a:fld>
            <a:endParaRPr lang="de-DE"/>
          </a:p>
        </p:txBody>
      </p:sp>
    </p:spTree>
    <p:extLst>
      <p:ext uri="{BB962C8B-B14F-4D97-AF65-F5344CB8AC3E}">
        <p14:creationId xmlns:p14="http://schemas.microsoft.com/office/powerpoint/2010/main" val="31423947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45</a:t>
            </a:fld>
            <a:endParaRPr lang="de-DE"/>
          </a:p>
        </p:txBody>
      </p:sp>
    </p:spTree>
    <p:extLst>
      <p:ext uri="{BB962C8B-B14F-4D97-AF65-F5344CB8AC3E}">
        <p14:creationId xmlns:p14="http://schemas.microsoft.com/office/powerpoint/2010/main" val="19775837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46</a:t>
            </a:fld>
            <a:endParaRPr lang="de-DE"/>
          </a:p>
        </p:txBody>
      </p:sp>
    </p:spTree>
    <p:extLst>
      <p:ext uri="{BB962C8B-B14F-4D97-AF65-F5344CB8AC3E}">
        <p14:creationId xmlns:p14="http://schemas.microsoft.com/office/powerpoint/2010/main" val="25335565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47</a:t>
            </a:fld>
            <a:endParaRPr lang="de-DE"/>
          </a:p>
        </p:txBody>
      </p:sp>
    </p:spTree>
    <p:extLst>
      <p:ext uri="{BB962C8B-B14F-4D97-AF65-F5344CB8AC3E}">
        <p14:creationId xmlns:p14="http://schemas.microsoft.com/office/powerpoint/2010/main" val="13939507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48</a:t>
            </a:fld>
            <a:endParaRPr lang="de-DE"/>
          </a:p>
        </p:txBody>
      </p:sp>
    </p:spTree>
    <p:extLst>
      <p:ext uri="{BB962C8B-B14F-4D97-AF65-F5344CB8AC3E}">
        <p14:creationId xmlns:p14="http://schemas.microsoft.com/office/powerpoint/2010/main" val="6733964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50</a:t>
            </a:fld>
            <a:endParaRPr lang="de-DE"/>
          </a:p>
        </p:txBody>
      </p:sp>
    </p:spTree>
    <p:extLst>
      <p:ext uri="{BB962C8B-B14F-4D97-AF65-F5344CB8AC3E}">
        <p14:creationId xmlns:p14="http://schemas.microsoft.com/office/powerpoint/2010/main" val="22970740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51</a:t>
            </a:fld>
            <a:endParaRPr lang="de-DE"/>
          </a:p>
        </p:txBody>
      </p:sp>
    </p:spTree>
    <p:extLst>
      <p:ext uri="{BB962C8B-B14F-4D97-AF65-F5344CB8AC3E}">
        <p14:creationId xmlns:p14="http://schemas.microsoft.com/office/powerpoint/2010/main" val="2445124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a:t>
            </a:fld>
            <a:endParaRPr lang="de-DE"/>
          </a:p>
        </p:txBody>
      </p:sp>
    </p:spTree>
    <p:extLst>
      <p:ext uri="{BB962C8B-B14F-4D97-AF65-F5344CB8AC3E}">
        <p14:creationId xmlns:p14="http://schemas.microsoft.com/office/powerpoint/2010/main" val="21046054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Fernwirkung der Gravitationskraft sowie der magnetischen und elektrischen Feldkraft werden in der klassischen Physik durch Felder beschrieben.</a:t>
            </a:r>
          </a:p>
          <a:p>
            <a:r>
              <a:rPr lang="de-DE" dirty="0" smtClean="0"/>
              <a:t>Elektrische Felder lassen sich durch</a:t>
            </a:r>
            <a:r>
              <a:rPr lang="de-DE" baseline="0" dirty="0" smtClean="0"/>
              <a:t> Feldlinien beschreiben.</a:t>
            </a:r>
          </a:p>
          <a:p>
            <a:r>
              <a:rPr lang="de-DE" baseline="0" dirty="0" smtClean="0"/>
              <a:t>Gerade Pfeile zeigen von der positiven Ladung weg.</a:t>
            </a:r>
          </a:p>
          <a:p>
            <a:endParaRPr lang="de-DE" baseline="0" dirty="0" smtClean="0"/>
          </a:p>
          <a:p>
            <a:r>
              <a:rPr lang="de-DE" baseline="0" dirty="0" smtClean="0"/>
              <a:t>Die Stärke der „Kraft/WW“ ist proportional zur Dichte der Feldlinien. </a:t>
            </a:r>
          </a:p>
          <a:p>
            <a:r>
              <a:rPr lang="de-DE" baseline="0" dirty="0" smtClean="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52</a:t>
            </a:fld>
            <a:endParaRPr lang="de-DE"/>
          </a:p>
        </p:txBody>
      </p:sp>
    </p:spTree>
    <p:extLst>
      <p:ext uri="{BB962C8B-B14F-4D97-AF65-F5344CB8AC3E}">
        <p14:creationId xmlns:p14="http://schemas.microsoft.com/office/powerpoint/2010/main" val="32848651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wird ein Photon von dem einem Teilchen </a:t>
            </a:r>
            <a:r>
              <a:rPr lang="de-DE" b="1" u="sng" dirty="0" smtClean="0"/>
              <a:t>erzeugt</a:t>
            </a:r>
            <a:r>
              <a:rPr lang="de-DE" dirty="0" smtClean="0"/>
              <a:t>, welches zu dem anderen Teilchen</a:t>
            </a:r>
            <a:r>
              <a:rPr lang="de-DE" baseline="0" dirty="0" smtClean="0"/>
              <a:t> übermittelt und vollständig </a:t>
            </a:r>
            <a:r>
              <a:rPr lang="de-DE" b="1" u="sng" baseline="0" dirty="0" smtClean="0"/>
              <a:t>absorbiert</a:t>
            </a:r>
            <a:r>
              <a:rPr lang="de-DE" baseline="0" dirty="0" smtClean="0"/>
              <a:t> wird.</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53</a:t>
            </a:fld>
            <a:endParaRPr lang="de-DE"/>
          </a:p>
        </p:txBody>
      </p:sp>
    </p:spTree>
    <p:extLst>
      <p:ext uri="{BB962C8B-B14F-4D97-AF65-F5344CB8AC3E}">
        <p14:creationId xmlns:p14="http://schemas.microsoft.com/office/powerpoint/2010/main" val="34523552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Vorstufe</a:t>
            </a:r>
            <a:r>
              <a:rPr lang="de-DE" baseline="0" dirty="0" smtClean="0"/>
              <a:t> von Feynman-Diagrammen: Orts-Orts-Diagramm</a:t>
            </a:r>
          </a:p>
          <a:p>
            <a:r>
              <a:rPr lang="de-DE" baseline="0" dirty="0" smtClean="0"/>
              <a:t>Feynman-Diagramm: Orts-Zeit-Diagramm</a:t>
            </a:r>
          </a:p>
          <a:p>
            <a:r>
              <a:rPr lang="de-DE" baseline="0" dirty="0" smtClean="0"/>
              <a:t>Zeitachse- nach rechts</a:t>
            </a:r>
          </a:p>
          <a:p>
            <a:endParaRPr lang="de-DE" baseline="0" dirty="0" smtClean="0"/>
          </a:p>
          <a:p>
            <a:r>
              <a:rPr lang="de-DE" baseline="0" dirty="0" smtClean="0"/>
              <a:t>Teilchen werden wie folgt dargestellt:</a:t>
            </a:r>
          </a:p>
          <a:p>
            <a:r>
              <a:rPr lang="de-DE" baseline="0" dirty="0" smtClean="0"/>
              <a:t>-Materieteilchen (Quarks, Leptonen) als durchgezogene Linie mit einem Pfeil in der Mitte [in Zeitrichtung= Teilchen, entgegen Zeitrichtung=Antiteilchen]</a:t>
            </a:r>
          </a:p>
          <a:p>
            <a:r>
              <a:rPr lang="de-DE" baseline="0" dirty="0" smtClean="0"/>
              <a:t>-Bosonen: Photon, W+, W-, Z: gewellte Linie</a:t>
            </a:r>
          </a:p>
          <a:p>
            <a:r>
              <a:rPr lang="de-DE" baseline="0" dirty="0" smtClean="0"/>
              <a:t>-</a:t>
            </a:r>
            <a:r>
              <a:rPr lang="de-DE" baseline="0" dirty="0" err="1" smtClean="0"/>
              <a:t>Gluonen</a:t>
            </a:r>
            <a:r>
              <a:rPr lang="de-DE" baseline="0" dirty="0" smtClean="0"/>
              <a:t>: gekringelte Linie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54</a:t>
            </a:fld>
            <a:endParaRPr lang="de-DE"/>
          </a:p>
        </p:txBody>
      </p:sp>
    </p:spTree>
    <p:extLst>
      <p:ext uri="{BB962C8B-B14F-4D97-AF65-F5344CB8AC3E}">
        <p14:creationId xmlns:p14="http://schemas.microsoft.com/office/powerpoint/2010/main" val="22472491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Wechselwirkung zwischen Teilchen</a:t>
            </a:r>
            <a:r>
              <a:rPr lang="de-DE" baseline="0" dirty="0" smtClean="0"/>
              <a:t> bildet man in einem x-t-Diagramm dadurch ab, dass sich die Teilchenlinien an einem bestimmten Ort* zu einer bestimmten Zeit* treffen.</a:t>
            </a:r>
          </a:p>
          <a:p>
            <a:r>
              <a:rPr lang="de-DE" baseline="0" dirty="0" smtClean="0"/>
              <a:t>*“bestimmter Ort“ und „bestimmte Zeit“ sind nur in Bezug auf die Darstellung im Orts-Zeit-Diagramm aufzufassen. </a:t>
            </a:r>
          </a:p>
          <a:p>
            <a:r>
              <a:rPr lang="de-DE" baseline="0" dirty="0" smtClean="0"/>
              <a:t>Der Ort und der Zeitpunkt einer Wechselwirkung unterliegen natürlich weiterhin der quantenmechanischen Unschärfe.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55</a:t>
            </a:fld>
            <a:endParaRPr lang="de-DE"/>
          </a:p>
        </p:txBody>
      </p:sp>
    </p:spTree>
    <p:extLst>
      <p:ext uri="{BB962C8B-B14F-4D97-AF65-F5344CB8AC3E}">
        <p14:creationId xmlns:p14="http://schemas.microsoft.com/office/powerpoint/2010/main" val="9036623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56</a:t>
            </a:fld>
            <a:endParaRPr lang="de-DE"/>
          </a:p>
        </p:txBody>
      </p:sp>
    </p:spTree>
    <p:extLst>
      <p:ext uri="{BB962C8B-B14F-4D97-AF65-F5344CB8AC3E}">
        <p14:creationId xmlns:p14="http://schemas.microsoft.com/office/powerpoint/2010/main" val="35173272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57</a:t>
            </a:fld>
            <a:endParaRPr lang="de-DE"/>
          </a:p>
        </p:txBody>
      </p:sp>
    </p:spTree>
    <p:extLst>
      <p:ext uri="{BB962C8B-B14F-4D97-AF65-F5344CB8AC3E}">
        <p14:creationId xmlns:p14="http://schemas.microsoft.com/office/powerpoint/2010/main" val="38512211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Oben:</a:t>
            </a:r>
          </a:p>
          <a:p>
            <a:r>
              <a:rPr lang="de-DE" dirty="0" smtClean="0"/>
              <a:t>Rutherford</a:t>
            </a:r>
          </a:p>
          <a:p>
            <a:r>
              <a:rPr lang="de-DE" dirty="0" smtClean="0"/>
              <a:t>x-y-Ebene (Stufe 1</a:t>
            </a:r>
            <a:r>
              <a:rPr lang="de-DE" baseline="0" dirty="0" smtClean="0"/>
              <a:t> Curriculum)</a:t>
            </a:r>
          </a:p>
          <a:p>
            <a:endParaRPr lang="de-DE" baseline="0" dirty="0" smtClean="0"/>
          </a:p>
          <a:p>
            <a:r>
              <a:rPr lang="de-DE" baseline="0" dirty="0" smtClean="0"/>
              <a:t>Mitte:</a:t>
            </a:r>
          </a:p>
          <a:p>
            <a:r>
              <a:rPr lang="de-DE" baseline="0" dirty="0" smtClean="0"/>
              <a:t>Rutherford</a:t>
            </a:r>
          </a:p>
          <a:p>
            <a:r>
              <a:rPr lang="de-DE" baseline="0" dirty="0" smtClean="0"/>
              <a:t>Feynman-Diagramm mit Blackbox (Stufe 2 Curriculum)</a:t>
            </a:r>
          </a:p>
          <a:p>
            <a:endParaRPr lang="de-DE" baseline="0" dirty="0" smtClean="0"/>
          </a:p>
          <a:p>
            <a:r>
              <a:rPr lang="de-DE" baseline="0" dirty="0" smtClean="0"/>
              <a:t>Unten:</a:t>
            </a:r>
          </a:p>
          <a:p>
            <a:r>
              <a:rPr lang="de-DE" baseline="0" dirty="0" smtClean="0"/>
              <a:t>Rutherford</a:t>
            </a:r>
          </a:p>
          <a:p>
            <a:r>
              <a:rPr lang="de-DE" baseline="0" dirty="0" smtClean="0"/>
              <a:t>Feynman-Diagramm ohne Blackbox (Stufe 3 </a:t>
            </a:r>
            <a:r>
              <a:rPr lang="de-DE" baseline="0" dirty="0" err="1" smtClean="0"/>
              <a:t>Curriuculum</a:t>
            </a:r>
            <a:r>
              <a:rPr lang="de-DE" baseline="0" dirty="0" smtClean="0"/>
              <a:t>)</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58</a:t>
            </a:fld>
            <a:endParaRPr lang="de-DE"/>
          </a:p>
        </p:txBody>
      </p:sp>
    </p:spTree>
    <p:extLst>
      <p:ext uri="{BB962C8B-B14F-4D97-AF65-F5344CB8AC3E}">
        <p14:creationId xmlns:p14="http://schemas.microsoft.com/office/powerpoint/2010/main" val="18892109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Oben-Links:</a:t>
            </a:r>
          </a:p>
          <a:p>
            <a:r>
              <a:rPr lang="de-DE" dirty="0" smtClean="0"/>
              <a:t>Compton</a:t>
            </a:r>
          </a:p>
          <a:p>
            <a:r>
              <a:rPr lang="de-DE" dirty="0" smtClean="0"/>
              <a:t>x-y-Ebene (Stufe 1</a:t>
            </a:r>
            <a:r>
              <a:rPr lang="de-DE" baseline="0" dirty="0" smtClean="0"/>
              <a:t> Curriculum)</a:t>
            </a:r>
          </a:p>
          <a:p>
            <a:endParaRPr lang="de-DE" baseline="0" dirty="0" smtClean="0"/>
          </a:p>
          <a:p>
            <a:r>
              <a:rPr lang="de-DE" baseline="0" dirty="0" smtClean="0"/>
              <a:t>Oben-Rechts:</a:t>
            </a:r>
          </a:p>
          <a:p>
            <a:r>
              <a:rPr lang="de-DE" baseline="0" dirty="0" smtClean="0"/>
              <a:t>Compton</a:t>
            </a:r>
          </a:p>
          <a:p>
            <a:r>
              <a:rPr lang="de-DE" baseline="0" dirty="0" smtClean="0"/>
              <a:t>Feynman-Diagramm mit Blackbox (Stufe 2 Curriculum)</a:t>
            </a:r>
          </a:p>
          <a:p>
            <a:endParaRPr lang="de-DE" baseline="0" dirty="0" smtClean="0"/>
          </a:p>
          <a:p>
            <a:r>
              <a:rPr lang="de-DE" baseline="0" dirty="0" smtClean="0"/>
              <a:t>Unten:</a:t>
            </a:r>
          </a:p>
          <a:p>
            <a:r>
              <a:rPr lang="de-DE" baseline="0" dirty="0" smtClean="0"/>
              <a:t>Compton</a:t>
            </a:r>
          </a:p>
          <a:p>
            <a:r>
              <a:rPr lang="de-DE" baseline="0" dirty="0" smtClean="0"/>
              <a:t>Feynman-Diagramm ohne Blackbox (Stufe 3 </a:t>
            </a:r>
            <a:r>
              <a:rPr lang="de-DE" baseline="0" dirty="0" err="1" smtClean="0"/>
              <a:t>Curriuculum</a:t>
            </a:r>
            <a:r>
              <a:rPr lang="de-DE" baseline="0" dirty="0" smtClean="0"/>
              <a:t>)</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59</a:t>
            </a:fld>
            <a:endParaRPr lang="de-DE"/>
          </a:p>
        </p:txBody>
      </p:sp>
    </p:spTree>
    <p:extLst>
      <p:ext uri="{BB962C8B-B14F-4D97-AF65-F5344CB8AC3E}">
        <p14:creationId xmlns:p14="http://schemas.microsoft.com/office/powerpoint/2010/main" val="41014589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 der Beta-Minus-Umwandlung wandelt sich ein Down-Quark</a:t>
            </a:r>
            <a:r>
              <a:rPr lang="de-DE" baseline="0" dirty="0" smtClean="0"/>
              <a:t> des Neutrons in ein </a:t>
            </a:r>
            <a:r>
              <a:rPr lang="de-DE" baseline="0" dirty="0" err="1" smtClean="0"/>
              <a:t>Up</a:t>
            </a:r>
            <a:r>
              <a:rPr lang="de-DE" baseline="0" dirty="0" smtClean="0"/>
              <a:t>-Quark, ein Elektron und ein Anti-Elektron-Neutrino um.</a:t>
            </a:r>
          </a:p>
          <a:p>
            <a:r>
              <a:rPr lang="de-DE" baseline="0" dirty="0" smtClean="0"/>
              <a:t>Beide Grafiken mit Blackbox.</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60</a:t>
            </a:fld>
            <a:endParaRPr lang="de-DE"/>
          </a:p>
        </p:txBody>
      </p:sp>
    </p:spTree>
    <p:extLst>
      <p:ext uri="{BB962C8B-B14F-4D97-AF65-F5344CB8AC3E}">
        <p14:creationId xmlns:p14="http://schemas.microsoft.com/office/powerpoint/2010/main" val="33605756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Deckt man die Blackbox auf, so</a:t>
            </a:r>
            <a:r>
              <a:rPr lang="de-DE" baseline="0" dirty="0" smtClean="0"/>
              <a:t> ist erkennbar, dass das Down-Quark unter Aussendung eines W-Minus-</a:t>
            </a:r>
            <a:r>
              <a:rPr lang="de-DE" baseline="0" dirty="0" err="1" smtClean="0"/>
              <a:t>Bosons</a:t>
            </a:r>
            <a:r>
              <a:rPr lang="de-DE" baseline="0" dirty="0" smtClean="0"/>
              <a:t> sich in ein </a:t>
            </a:r>
            <a:r>
              <a:rPr lang="de-DE" baseline="0" dirty="0" err="1" smtClean="0"/>
              <a:t>Up</a:t>
            </a:r>
            <a:r>
              <a:rPr lang="de-DE" baseline="0" dirty="0" smtClean="0"/>
              <a:t>-Quark umwandelt.</a:t>
            </a:r>
          </a:p>
          <a:p>
            <a:r>
              <a:rPr lang="de-DE" baseline="0" dirty="0" smtClean="0"/>
              <a:t>Das W-Minus-</a:t>
            </a:r>
            <a:r>
              <a:rPr lang="de-DE" baseline="0" dirty="0" err="1" smtClean="0"/>
              <a:t>Boson</a:t>
            </a:r>
            <a:r>
              <a:rPr lang="de-DE" baseline="0" dirty="0" smtClean="0"/>
              <a:t> wandelt sich anschließend in ein Elektron und ein Anti-Elektron-Neutrino um.</a:t>
            </a:r>
          </a:p>
          <a:p>
            <a:endParaRPr lang="de-DE" baseline="0" dirty="0" smtClean="0"/>
          </a:p>
          <a:p>
            <a:r>
              <a:rPr lang="de-DE" baseline="0" dirty="0" smtClean="0"/>
              <a:t>DISKUSSION</a:t>
            </a:r>
          </a:p>
          <a:p>
            <a:r>
              <a:rPr lang="de-DE" baseline="0" dirty="0" smtClean="0"/>
              <a:t>Virtuelle Teilchen</a:t>
            </a:r>
          </a:p>
          <a:p>
            <a:r>
              <a:rPr lang="de-DE" baseline="0" dirty="0" smtClean="0"/>
              <a:t>Massendifferenz (Neutron-Proton)= 1,3 </a:t>
            </a:r>
            <a:r>
              <a:rPr lang="de-DE" baseline="0" dirty="0" err="1" smtClean="0"/>
              <a:t>MeV</a:t>
            </a:r>
            <a:r>
              <a:rPr lang="de-DE" baseline="0" dirty="0" smtClean="0"/>
              <a:t>/c²</a:t>
            </a:r>
          </a:p>
          <a:p>
            <a:r>
              <a:rPr lang="de-DE" baseline="0" dirty="0" smtClean="0"/>
              <a:t>Masse(W-</a:t>
            </a:r>
            <a:r>
              <a:rPr lang="de-DE" baseline="0" dirty="0" err="1" smtClean="0"/>
              <a:t>Boson</a:t>
            </a:r>
            <a:r>
              <a:rPr lang="de-DE" baseline="0" dirty="0" smtClean="0"/>
              <a:t>) = 80.400 </a:t>
            </a:r>
            <a:r>
              <a:rPr lang="de-DE" baseline="0" dirty="0" err="1" smtClean="0"/>
              <a:t>MeV</a:t>
            </a:r>
            <a:r>
              <a:rPr lang="de-DE" baseline="0" dirty="0" smtClean="0"/>
              <a:t>/c²</a:t>
            </a:r>
          </a:p>
          <a:p>
            <a:r>
              <a:rPr lang="de-DE" baseline="0" dirty="0" smtClean="0"/>
              <a:t>= virtuelles Teilchen</a:t>
            </a:r>
          </a:p>
          <a:p>
            <a:endParaRPr lang="de-DE" baseline="0" dirty="0" smtClean="0"/>
          </a:p>
          <a:p>
            <a:pPr marL="228600" indent="-228600">
              <a:buAutoNum type="alphaUcParenR"/>
            </a:pPr>
            <a:r>
              <a:rPr lang="de-DE" baseline="0" dirty="0" smtClean="0"/>
              <a:t>Darf überall auf der E-p-Ebene liegen (diese Aussage sollte man vielleicht nur zusätzlich auf Nachfrage erwähnen)</a:t>
            </a:r>
          </a:p>
          <a:p>
            <a:pPr marL="228600" indent="-228600">
              <a:buAutoNum type="alphaUcParenR"/>
            </a:pPr>
            <a:r>
              <a:rPr lang="de-DE" baseline="0" dirty="0" smtClean="0"/>
              <a:t>Analogie zur erzwungenen Schwingung</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61</a:t>
            </a:fld>
            <a:endParaRPr lang="de-DE"/>
          </a:p>
        </p:txBody>
      </p:sp>
    </p:spTree>
    <p:extLst>
      <p:ext uri="{BB962C8B-B14F-4D97-AF65-F5344CB8AC3E}">
        <p14:creationId xmlns:p14="http://schemas.microsoft.com/office/powerpoint/2010/main" val="2534313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Im Material „Wechselwirkungen, Ladungen und Elementarteilchen“ (Band</a:t>
            </a:r>
            <a:r>
              <a:rPr lang="de-DE" sz="1200" kern="1200" baseline="0" dirty="0" smtClean="0">
                <a:solidFill>
                  <a:schemeClr val="tx1"/>
                </a:solidFill>
                <a:effectLst/>
                <a:latin typeface="+mn-lt"/>
                <a:ea typeface="+mn-ea"/>
                <a:cs typeface="+mn-cs"/>
              </a:rPr>
              <a:t> 1) sind auf</a:t>
            </a:r>
            <a:r>
              <a:rPr lang="de-DE" sz="1200" kern="1200" dirty="0" smtClean="0">
                <a:solidFill>
                  <a:schemeClr val="tx1"/>
                </a:solidFill>
                <a:effectLst/>
                <a:latin typeface="+mn-lt"/>
                <a:ea typeface="+mn-ea"/>
                <a:cs typeface="+mn-cs"/>
              </a:rPr>
              <a:t> ca.</a:t>
            </a:r>
            <a:r>
              <a:rPr lang="de-DE" sz="1200" kern="1200" baseline="0" dirty="0" smtClean="0">
                <a:solidFill>
                  <a:schemeClr val="tx1"/>
                </a:solidFill>
                <a:effectLst/>
                <a:latin typeface="+mn-lt"/>
                <a:ea typeface="+mn-ea"/>
                <a:cs typeface="+mn-cs"/>
              </a:rPr>
              <a:t> 100 Seiten</a:t>
            </a:r>
            <a:r>
              <a:rPr lang="de-DE" sz="1200" kern="1200" dirty="0" smtClean="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smtClean="0">
                <a:solidFill>
                  <a:schemeClr val="tx1"/>
                </a:solidFill>
                <a:effectLst/>
                <a:latin typeface="+mn-lt"/>
                <a:ea typeface="+mn-ea"/>
                <a:cs typeface="+mn-cs"/>
              </a:rPr>
              <a:t>.</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smtClean="0">
                <a:solidFill>
                  <a:schemeClr val="tx1"/>
                </a:solidFill>
                <a:effectLst/>
                <a:latin typeface="+mn-lt"/>
                <a:ea typeface="+mn-ea"/>
                <a:cs typeface="+mn-cs"/>
              </a:rPr>
              <a:t>Alle</a:t>
            </a:r>
            <a:r>
              <a:rPr lang="de-DE" sz="1200" kern="1200" baseline="0" dirty="0" smtClean="0">
                <a:solidFill>
                  <a:schemeClr val="tx1"/>
                </a:solidFill>
                <a:effectLst/>
                <a:latin typeface="+mn-lt"/>
                <a:ea typeface="+mn-ea"/>
                <a:cs typeface="+mn-cs"/>
              </a:rPr>
              <a:t> Aufgabenblätter werden künftig online zur Verfügung stehen.</a:t>
            </a:r>
            <a:endParaRPr lang="de-DE" sz="1200" dirty="0" smtClean="0"/>
          </a:p>
          <a:p>
            <a:endParaRPr lang="de-DE" sz="1200" dirty="0" smtClean="0"/>
          </a:p>
          <a:p>
            <a:r>
              <a:rPr lang="de-DE" sz="1200" kern="1200" dirty="0" smtClean="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a:p>
        </p:txBody>
      </p:sp>
    </p:spTree>
    <p:extLst>
      <p:ext uri="{BB962C8B-B14F-4D97-AF65-F5344CB8AC3E}">
        <p14:creationId xmlns:p14="http://schemas.microsoft.com/office/powerpoint/2010/main" val="215504674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fld id="{9ACE2FA9-D227-4174-B6E7-0D26017353BE}" type="slidenum">
              <a:rPr lang="de-DE" smtClean="0"/>
              <a:pPr/>
              <a:t>69</a:t>
            </a:fld>
            <a:endParaRPr lang="de-DE"/>
          </a:p>
        </p:txBody>
      </p:sp>
    </p:spTree>
    <p:extLst>
      <p:ext uri="{BB962C8B-B14F-4D97-AF65-F5344CB8AC3E}">
        <p14:creationId xmlns:p14="http://schemas.microsoft.com/office/powerpoint/2010/main" val="24118568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77</a:t>
            </a:fld>
            <a:endParaRPr lang="de-DE"/>
          </a:p>
        </p:txBody>
      </p:sp>
    </p:spTree>
    <p:extLst>
      <p:ext uri="{BB962C8B-B14F-4D97-AF65-F5344CB8AC3E}">
        <p14:creationId xmlns:p14="http://schemas.microsoft.com/office/powerpoint/2010/main" val="3022952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dirty="0" smtClean="0"/>
              <a:t>Mehr Informationen zum Netzwerk Teilchenwelt finden Sie unter www.teilchenwelt.de</a:t>
            </a:r>
            <a:r>
              <a:rPr lang="de-DE" baseline="0" dirty="0" smtClean="0"/>
              <a:t>. </a:t>
            </a:r>
          </a:p>
          <a:p>
            <a:pPr>
              <a:lnSpc>
                <a:spcPct val="150000"/>
              </a:lnSpc>
            </a:pPr>
            <a:endParaRPr lang="de-DE" baseline="0" dirty="0" smtClean="0"/>
          </a:p>
          <a:p>
            <a:pPr>
              <a:lnSpc>
                <a:spcPct val="150000"/>
              </a:lnSpc>
            </a:pPr>
            <a:r>
              <a:rPr lang="de-DE" baseline="0" dirty="0" smtClean="0"/>
              <a:t>Bei Fragen stehen Ihnen unsere Kollegen unter mail@teilchenwelt.de gern zur Verfügung.</a:t>
            </a: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7</a:t>
            </a:fld>
            <a:endParaRPr lang="de-DE"/>
          </a:p>
        </p:txBody>
      </p:sp>
    </p:spTree>
    <p:extLst>
      <p:ext uri="{BB962C8B-B14F-4D97-AF65-F5344CB8AC3E}">
        <p14:creationId xmlns:p14="http://schemas.microsoft.com/office/powerpoint/2010/main" val="517435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8</a:t>
            </a:fld>
            <a:endParaRPr lang="de-DE"/>
          </a:p>
        </p:txBody>
      </p:sp>
    </p:spTree>
    <p:extLst>
      <p:ext uri="{BB962C8B-B14F-4D97-AF65-F5344CB8AC3E}">
        <p14:creationId xmlns:p14="http://schemas.microsoft.com/office/powerpoint/2010/main" val="3334785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10</a:t>
            </a:fld>
            <a:endParaRPr lang="de-DE"/>
          </a:p>
        </p:txBody>
      </p:sp>
    </p:spTree>
    <p:extLst>
      <p:ext uri="{BB962C8B-B14F-4D97-AF65-F5344CB8AC3E}">
        <p14:creationId xmlns:p14="http://schemas.microsoft.com/office/powerpoint/2010/main" val="2116121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2494881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r">
              <a:defRPr sz="4800" b="0">
                <a:solidFill>
                  <a:srgbClr val="002060"/>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r">
              <a:buNone/>
              <a:defRPr b="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p>
            <a:fld id="{581A5C27-F349-42CF-9858-B246E23CBD2E}" type="datetime1">
              <a:rPr lang="de-DE" smtClean="0"/>
              <a:t>23.09.2016</a:t>
            </a:fld>
            <a:endParaRPr lang="de-DE"/>
          </a:p>
        </p:txBody>
      </p:sp>
      <p:sp>
        <p:nvSpPr>
          <p:cNvPr id="5" name="Footer Placeholder 4"/>
          <p:cNvSpPr>
            <a:spLocks noGrp="1"/>
          </p:cNvSpPr>
          <p:nvPr>
            <p:ph type="ftr" sz="quarter" idx="11"/>
          </p:nvPr>
        </p:nvSpPr>
        <p:spPr>
          <a:xfrm>
            <a:off x="2017446" y="6356360"/>
            <a:ext cx="3086100" cy="365125"/>
          </a:xfrm>
        </p:spPr>
        <p:txBody>
          <a:bodyPr/>
          <a:lstStyle/>
          <a:p>
            <a:r>
              <a:rPr lang="de-DE" smtClean="0"/>
              <a:t>Neue Unterrichtsmaterialien zur Teilchenphysik, Dresden</a:t>
            </a:r>
            <a:endParaRPr lang="de-DE"/>
          </a:p>
        </p:txBody>
      </p:sp>
    </p:spTree>
    <p:extLst>
      <p:ext uri="{BB962C8B-B14F-4D97-AF65-F5344CB8AC3E}">
        <p14:creationId xmlns:p14="http://schemas.microsoft.com/office/powerpoint/2010/main" val="3700535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731168"/>
          </a:xfrm>
        </p:spPr>
        <p:txBody>
          <a:bodyPr/>
          <a:lstStyle/>
          <a:p>
            <a:r>
              <a:rPr lang="de-DE" smtClean="0"/>
              <a:t>Titelmasterformat durch Klicken bearbeiten</a:t>
            </a:r>
            <a:endParaRPr lang="de-DE"/>
          </a:p>
        </p:txBody>
      </p:sp>
      <p:sp>
        <p:nvSpPr>
          <p:cNvPr id="3"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4" name="Date Placeholder 3"/>
          <p:cNvSpPr>
            <a:spLocks noGrp="1"/>
          </p:cNvSpPr>
          <p:nvPr>
            <p:ph type="dt" sz="half" idx="10"/>
          </p:nvPr>
        </p:nvSpPr>
        <p:spPr>
          <a:xfrm>
            <a:off x="628650" y="6356361"/>
            <a:ext cx="1135414" cy="365125"/>
          </a:xfrm>
        </p:spPr>
        <p:txBody>
          <a:bodyPr/>
          <a:lstStyle/>
          <a:p>
            <a:fld id="{4616C093-02D0-4702-85EA-654E09E800DD}" type="datetime1">
              <a:rPr lang="de-DE" smtClean="0"/>
              <a:t>23.09.2016</a:t>
            </a:fld>
            <a:endParaRPr lang="de-DE"/>
          </a:p>
        </p:txBody>
      </p:sp>
      <p:sp>
        <p:nvSpPr>
          <p:cNvPr id="5"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Neue Unterrichtsmaterialien zur Teilchenphysik, Dresden</a:t>
            </a:r>
            <a:endParaRPr lang="de-DE" dirty="0"/>
          </a:p>
        </p:txBody>
      </p:sp>
    </p:spTree>
    <p:extLst>
      <p:ext uri="{BB962C8B-B14F-4D97-AF65-F5344CB8AC3E}">
        <p14:creationId xmlns:p14="http://schemas.microsoft.com/office/powerpoint/2010/main" val="3494581568"/>
      </p:ext>
    </p:extLst>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smtClean="0"/>
              <a:t>Titelmasterformat durch Klicken bearbeiten</a:t>
            </a:r>
            <a:endParaRPr lang="de-DE" dirty="0"/>
          </a:p>
        </p:txBody>
      </p:sp>
      <p:sp>
        <p:nvSpPr>
          <p:cNvPr id="3" name="Inhaltsplatzhalter 2"/>
          <p:cNvSpPr>
            <a:spLocks noGrp="1"/>
          </p:cNvSpPr>
          <p:nvPr>
            <p:ph idx="1" hasCustomPrompt="1"/>
          </p:nvPr>
        </p:nvSpPr>
        <p:spPr>
          <a:xfrm>
            <a:off x="3575050" y="609600"/>
            <a:ext cx="5111750" cy="5516563"/>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3200"/>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800"/>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2400"/>
            </a:lvl3pPr>
            <a:lvl4pPr>
              <a:defRPr sz="2000"/>
            </a:lvl4pPr>
            <a:lvl5pPr>
              <a:defRPr sz="2000"/>
            </a:lvl5pPr>
            <a:lvl6pPr>
              <a:defRPr sz="2000"/>
            </a:lvl6pPr>
            <a:lvl7pPr>
              <a:defRPr sz="2000"/>
            </a:lvl7pPr>
            <a:lvl8pPr>
              <a:defRPr sz="2000"/>
            </a:lvl8pPr>
            <a:lvl9pPr>
              <a:defRPr sz="2000"/>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p>
            <a:fld id="{10750701-2A2A-49DE-9063-31B5ABDD2B12}" type="datetime1">
              <a:rPr lang="de-DE" smtClean="0"/>
              <a:t>23.09.2016</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Neue Unterrichtsmaterialien zur Teilchenphysik, Dresden</a:t>
            </a:r>
            <a:endParaRPr lang="de-DE" dirty="0"/>
          </a:p>
        </p:txBody>
      </p:sp>
    </p:spTree>
    <p:extLst>
      <p:ext uri="{BB962C8B-B14F-4D97-AF65-F5344CB8AC3E}">
        <p14:creationId xmlns:p14="http://schemas.microsoft.com/office/powerpoint/2010/main" val="2352810966"/>
      </p:ext>
    </p:extLst>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905000" y="612775"/>
            <a:ext cx="641141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05000" y="5367338"/>
            <a:ext cx="5486400" cy="7979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p>
            <a:fld id="{C1DC4311-100A-4DC4-8AF5-9981CB1EF51D}" type="datetime1">
              <a:rPr lang="de-DE" smtClean="0"/>
              <a:t>23.09.2016</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Neue Unterrichtsmaterialien zur Teilchenphysik, Dresden</a:t>
            </a:r>
            <a:endParaRPr lang="de-DE" dirty="0"/>
          </a:p>
        </p:txBody>
      </p:sp>
    </p:spTree>
    <p:extLst>
      <p:ext uri="{BB962C8B-B14F-4D97-AF65-F5344CB8AC3E}">
        <p14:creationId xmlns:p14="http://schemas.microsoft.com/office/powerpoint/2010/main" val="29995623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6553200" cy="2990850"/>
          </a:xfrm>
        </p:spPr>
        <p:txBody>
          <a:bodyPr anchor="t" anchorCtr="0"/>
          <a:lstStyle/>
          <a:p>
            <a:r>
              <a:rPr lang="de-DE" smtClean="0"/>
              <a:t>Titelmasterformat durch Klicken bearbeiten</a:t>
            </a:r>
            <a:endParaRPr lang="de-DE" dirty="0"/>
          </a:p>
        </p:txBody>
      </p:sp>
      <p:sp>
        <p:nvSpPr>
          <p:cNvPr id="5"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Neue Unterrichtsmaterialien zur Teilchenphysik, Dresden</a:t>
            </a:r>
            <a:endParaRPr lang="de-DE" dirty="0" smtClean="0"/>
          </a:p>
        </p:txBody>
      </p:sp>
    </p:spTree>
    <p:extLst>
      <p:ext uri="{BB962C8B-B14F-4D97-AF65-F5344CB8AC3E}">
        <p14:creationId xmlns:p14="http://schemas.microsoft.com/office/powerpoint/2010/main" val="4275428447"/>
      </p:ext>
    </p:extLst>
  </p:cSld>
  <p:clrMapOvr>
    <a:masterClrMapping/>
  </p:clrMapOvr>
  <p:transition spd="med"/>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Letzte Foli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08304" y="4941168"/>
            <a:ext cx="1630702" cy="893046"/>
          </a:xfrm>
          <a:prstGeom prst="rect">
            <a:avLst/>
          </a:prstGeom>
        </p:spPr>
      </p:pic>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Neue Unterrichtsmaterialien zur Teilchenphysik, Dresden</a:t>
            </a:r>
            <a:endParaRPr lang="de-DE" dirty="0" smtClean="0"/>
          </a:p>
        </p:txBody>
      </p:sp>
    </p:spTree>
    <p:extLst>
      <p:ext uri="{BB962C8B-B14F-4D97-AF65-F5344CB8AC3E}">
        <p14:creationId xmlns:p14="http://schemas.microsoft.com/office/powerpoint/2010/main" val="15090213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solidFill>
                  <a:schemeClr val="bg1">
                    <a:lumMod val="50000"/>
                  </a:schemeClr>
                </a:solidFill>
              </a:defRPr>
            </a:lvl1pPr>
          </a:lstStyle>
          <a:p>
            <a:fld id="{02E38649-CCBB-4C2D-95B5-93163CB4A6EF}" type="datetime1">
              <a:rPr lang="de-DE" smtClean="0"/>
              <a:t>23.09.2016</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solidFill>
                  <a:schemeClr val="bg1">
                    <a:lumMod val="50000"/>
                  </a:schemeClr>
                </a:solidFill>
                <a:latin typeface="Arial Narrow" panose="020B0606020202030204" pitchFamily="34" charset="0"/>
              </a:defRPr>
            </a:lvl1pPr>
          </a:lstStyle>
          <a:p>
            <a:pPr algn="ctr"/>
            <a:r>
              <a:rPr lang="de-DE" smtClean="0"/>
              <a:t>Neue Unterrichtsmaterialien zur Teilchenphysik, Dresden</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1845336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p>
            <a:fld id="{51B2C45E-09EE-4C23-B22A-131C3AF5AEDF}" type="datetime1">
              <a:rPr lang="de-DE" smtClean="0"/>
              <a:t>23.09.2016</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lvl1pPr>
          </a:lstStyle>
          <a:p>
            <a:pPr algn="ctr"/>
            <a:r>
              <a:rPr lang="de-DE" smtClean="0">
                <a:latin typeface="Arial Narrow" panose="020B0606020202030204" pitchFamily="34" charset="0"/>
              </a:rPr>
              <a:t>Neue Unterrichtsmaterialien zur Teilchenphysik, Dresden</a:t>
            </a:r>
            <a:endParaRPr lang="de-DE" dirty="0">
              <a:latin typeface="Arial Narrow" panose="020B0606020202030204" pitchFamily="34" charset="0"/>
            </a:endParaRP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Tree>
    <p:extLst>
      <p:ext uri="{BB962C8B-B14F-4D97-AF65-F5344CB8AC3E}">
        <p14:creationId xmlns:p14="http://schemas.microsoft.com/office/powerpoint/2010/main" val="24780585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p:spPr>
        <p:txBody>
          <a:bodyPr/>
          <a:lstStyle/>
          <a:p>
            <a:fld id="{1F6DA00F-47AC-4FAF-9FCD-1C3A7EE4B7F1}" type="datetime1">
              <a:rPr lang="de-DE" smtClean="0"/>
              <a:t>23.09.2016</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Neue Unterrichtsmaterialien zur Teilchenphysik, Dresden</a:t>
            </a:r>
            <a:endParaRPr lang="de-DE" dirty="0"/>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41379882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p:spPr>
        <p:txBody>
          <a:bodyPr/>
          <a:lstStyle/>
          <a:p>
            <a:fld id="{2F82FC4A-C133-491F-925E-44EB553BC5AE}" type="datetime1">
              <a:rPr lang="de-DE" smtClean="0"/>
              <a:t>23.09.2016</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Neue Unterrichtsmaterialien zur Teilchenphysik, Dresden</a:t>
            </a:r>
            <a:endParaRPr lang="de-DE" dirty="0"/>
          </a:p>
        </p:txBody>
      </p:sp>
      <p:sp>
        <p:nvSpPr>
          <p:cNvPr id="13" name="Textplatzhalter 2"/>
          <p:cNvSpPr>
            <a:spLocks noGrp="1"/>
          </p:cNvSpPr>
          <p:nvPr>
            <p:ph type="body" idx="1" hasCustomPrompt="1"/>
          </p:nvPr>
        </p:nvSpPr>
        <p:spPr>
          <a:xfrm>
            <a:off x="971600" y="2060848"/>
            <a:ext cx="3528392" cy="3956805"/>
          </a:xfrm>
        </p:spPr>
        <p:txBody>
          <a:bodyPr>
            <a:noAutofit/>
          </a:bodyPr>
          <a:lstStyle>
            <a:lvl1pPr marL="0" indent="0">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text</a:t>
            </a:r>
          </a:p>
        </p:txBody>
      </p:sp>
    </p:spTree>
    <p:extLst>
      <p:ext uri="{BB962C8B-B14F-4D97-AF65-F5344CB8AC3E}">
        <p14:creationId xmlns:p14="http://schemas.microsoft.com/office/powerpoint/2010/main" val="165316185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p:cNvSpPr>
            <a:spLocks noGrp="1"/>
          </p:cNvSpPr>
          <p:nvPr>
            <p:ph type="dt" sz="half" idx="10"/>
          </p:nvPr>
        </p:nvSpPr>
        <p:spPr>
          <a:xfrm>
            <a:off x="628650" y="6356361"/>
            <a:ext cx="1135414" cy="365125"/>
          </a:xfrm>
        </p:spPr>
        <p:txBody>
          <a:bodyPr/>
          <a:lstStyle/>
          <a:p>
            <a:fld id="{541E75EB-9731-4275-9C37-0E39D4BCF0AD}" type="datetime1">
              <a:rPr lang="de-DE" smtClean="0"/>
              <a:t>23.09.2016</a:t>
            </a:fld>
            <a:endParaRPr lang="de-DE"/>
          </a:p>
        </p:txBody>
      </p:sp>
      <p:sp>
        <p:nvSpPr>
          <p:cNvPr id="10"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Neue Unterrichtsmaterialien zur Teilchenphysik, Dresden</a:t>
            </a:r>
            <a:endParaRPr lang="de-DE" dirty="0"/>
          </a:p>
        </p:txBody>
      </p:sp>
    </p:spTree>
    <p:extLst>
      <p:ext uri="{BB962C8B-B14F-4D97-AF65-F5344CB8AC3E}">
        <p14:creationId xmlns:p14="http://schemas.microsoft.com/office/powerpoint/2010/main" val="171128705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5227643" y="6045210"/>
            <a:ext cx="1520825" cy="676275"/>
          </a:xfrm>
        </p:spPr>
        <p:txBody>
          <a:bodyPr/>
          <a:lstStyle>
            <a:lvl1pPr>
              <a:defRPr/>
            </a:lvl1pPr>
          </a:lstStyle>
          <a:p>
            <a:r>
              <a:rPr lang="de-DE" dirty="0" smtClean="0"/>
              <a:t>Logo</a:t>
            </a:r>
            <a:endParaRPr lang="de-DE" dirty="0"/>
          </a:p>
        </p:txBody>
      </p:sp>
      <p:sp>
        <p:nvSpPr>
          <p:cNvPr id="6" name="Date Placeholder 3"/>
          <p:cNvSpPr>
            <a:spLocks noGrp="1"/>
          </p:cNvSpPr>
          <p:nvPr>
            <p:ph type="dt" sz="half" idx="10"/>
          </p:nvPr>
        </p:nvSpPr>
        <p:spPr>
          <a:xfrm>
            <a:off x="628650" y="6356361"/>
            <a:ext cx="1135414" cy="365125"/>
          </a:xfrm>
        </p:spPr>
        <p:txBody>
          <a:bodyPr/>
          <a:lstStyle/>
          <a:p>
            <a:fld id="{0319C23A-E7CE-41AD-8EE0-A973D7BA9CB4}" type="datetime1">
              <a:rPr lang="de-DE" smtClean="0"/>
              <a:t>23.09.2016</a:t>
            </a:fld>
            <a:endParaRPr lang="de-DE"/>
          </a:p>
        </p:txBody>
      </p:sp>
      <p:pic>
        <p:nvPicPr>
          <p:cNvPr id="3" name="Grafik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08304" y="4941168"/>
            <a:ext cx="1630702" cy="893046"/>
          </a:xfrm>
          <a:prstGeom prst="rect">
            <a:avLst/>
          </a:prstGeom>
        </p:spPr>
      </p:pic>
      <p:sp>
        <p:nvSpPr>
          <p:cNvPr id="9" name="Textplatzhalter 2"/>
          <p:cNvSpPr>
            <a:spLocks noGrp="1"/>
          </p:cNvSpPr>
          <p:nvPr>
            <p:ph type="body" idx="1"/>
          </p:nvPr>
        </p:nvSpPr>
        <p:spPr>
          <a:xfrm>
            <a:off x="2339752" y="908721"/>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Tree>
    <p:extLst>
      <p:ext uri="{BB962C8B-B14F-4D97-AF65-F5344CB8AC3E}">
        <p14:creationId xmlns:p14="http://schemas.microsoft.com/office/powerpoint/2010/main" val="12071197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Letzte Foli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3" name="Grafik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08304" y="4941168"/>
            <a:ext cx="1630702" cy="893046"/>
          </a:xfrm>
          <a:prstGeom prst="rect">
            <a:avLst/>
          </a:prstGeom>
        </p:spPr>
      </p:pic>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Neue Unterrichtsmaterialien zur Teilchenphysik, Dresden</a:t>
            </a:r>
            <a:endParaRPr lang="de-DE" dirty="0" smtClean="0"/>
          </a:p>
        </p:txBody>
      </p:sp>
    </p:spTree>
    <p:extLst>
      <p:ext uri="{BB962C8B-B14F-4D97-AF65-F5344CB8AC3E}">
        <p14:creationId xmlns:p14="http://schemas.microsoft.com/office/powerpoint/2010/main" val="17612487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smtClean="0"/>
              <a:t>Mastertitelformat bearbeiten</a:t>
            </a:r>
            <a:endParaRPr lang="de-DE" dirty="0"/>
          </a:p>
        </p:txBody>
      </p:sp>
      <p:sp>
        <p:nvSpPr>
          <p:cNvPr id="4" name="Inhaltsplatzhalter 2"/>
          <p:cNvSpPr>
            <a:spLocks noGrp="1"/>
          </p:cNvSpPr>
          <p:nvPr>
            <p:ph idx="10" hasCustomPrompt="1"/>
          </p:nvPr>
        </p:nvSpPr>
        <p:spPr>
          <a:xfrm>
            <a:off x="1905000" y="1412776"/>
            <a:ext cx="6781800" cy="4813995"/>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a:lvl3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3"/>
          </p:nvPr>
        </p:nvSpPr>
        <p:spPr>
          <a:xfrm>
            <a:off x="628650" y="6356361"/>
            <a:ext cx="1135414" cy="365125"/>
          </a:xfrm>
        </p:spPr>
        <p:txBody>
          <a:bodyPr/>
          <a:lstStyle/>
          <a:p>
            <a:fld id="{EB6E873A-95EB-4B51-BD4E-88ADCFA934A1}" type="datetime1">
              <a:rPr lang="de-DE" smtClean="0"/>
              <a:t>23.09.2016</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Neue Unterrichtsmaterialien zur Teilchenphysik, Dresden</a:t>
            </a:r>
            <a:endParaRPr lang="de-DE" dirty="0"/>
          </a:p>
        </p:txBody>
      </p:sp>
    </p:spTree>
    <p:extLst>
      <p:ext uri="{BB962C8B-B14F-4D97-AF65-F5344CB8AC3E}">
        <p14:creationId xmlns:p14="http://schemas.microsoft.com/office/powerpoint/2010/main" val="2445697446"/>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Datumsplatzhalt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1200">
                <a:solidFill>
                  <a:schemeClr val="bg1">
                    <a:lumMod val="50000"/>
                  </a:schemeClr>
                </a:solidFill>
                <a:latin typeface="Arial Narrow" panose="020B0606020202030204" pitchFamily="34" charset="0"/>
              </a:defRPr>
            </a:lvl1pPr>
          </a:lstStyle>
          <a:p>
            <a:fld id="{1E7A8FDB-DFBA-4060-8B70-6B0632E001D7}" type="datetime1">
              <a:rPr lang="de-DE" smtClean="0"/>
              <a:t>23.09.2016</a:t>
            </a:fld>
            <a:endParaRPr lang="de-DE" dirty="0"/>
          </a:p>
        </p:txBody>
      </p:sp>
      <p:sp>
        <p:nvSpPr>
          <p:cNvPr id="5" name="Fußzeilenplatzhalt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1200">
                <a:solidFill>
                  <a:schemeClr val="bg1">
                    <a:lumMod val="50000"/>
                  </a:schemeClr>
                </a:solidFill>
              </a:defRPr>
            </a:lvl1pPr>
          </a:lstStyle>
          <a:p>
            <a:r>
              <a:rPr lang="de-DE" smtClean="0"/>
              <a:t>Neue Unterrichtsmaterialien zur Teilchenphysik, Dresden</a:t>
            </a:r>
            <a:endParaRPr lang="de-DE" dirty="0"/>
          </a:p>
        </p:txBody>
      </p:sp>
    </p:spTree>
    <p:extLst>
      <p:ext uri="{BB962C8B-B14F-4D97-AF65-F5344CB8AC3E}">
        <p14:creationId xmlns:p14="http://schemas.microsoft.com/office/powerpoint/2010/main" val="752829559"/>
      </p:ext>
    </p:extLst>
  </p:cSld>
  <p:clrMap bg1="lt1" tx1="dk1" bg2="lt2" tx2="dk2" accent1="accent1" accent2="accent2" accent3="accent3" accent4="accent4" accent5="accent5" accent6="accent6" hlink="hlink" folHlink="folHlink"/>
  <p:sldLayoutIdLst>
    <p:sldLayoutId id="2147483673" r:id="rId1"/>
    <p:sldLayoutId id="2147483665" r:id="rId2"/>
    <p:sldLayoutId id="2147483675" r:id="rId3"/>
    <p:sldLayoutId id="2147483676" r:id="rId4"/>
    <p:sldLayoutId id="2147483672" r:id="rId5"/>
    <p:sldLayoutId id="2147483666" r:id="rId6"/>
    <p:sldLayoutId id="2147483671" r:id="rId7"/>
    <p:sldLayoutId id="2147483710" r:id="rId8"/>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02060"/>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Font typeface="Wingdings" panose="05000000000000000000" pitchFamily="2" charset="2"/>
        <a:buChar char="Ø"/>
        <a:defRPr lang="de-DE" sz="2000" kern="1200" dirty="0" smtClean="0">
          <a:solidFill>
            <a:srgbClr val="002060"/>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02060"/>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Datumsplatzhalt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1200">
                <a:solidFill>
                  <a:schemeClr val="bg1">
                    <a:lumMod val="50000"/>
                  </a:schemeClr>
                </a:solidFill>
                <a:latin typeface="Arial Narrow" panose="020B0606020202030204" pitchFamily="34" charset="0"/>
              </a:defRPr>
            </a:lvl1pPr>
          </a:lstStyle>
          <a:p>
            <a:fld id="{90C365A1-FF2F-454B-8DC8-D0DFD9262421}" type="datetime1">
              <a:rPr lang="de-DE" smtClean="0"/>
              <a:t>23.09.2016</a:t>
            </a:fld>
            <a:endParaRPr lang="de-DE" dirty="0"/>
          </a:p>
        </p:txBody>
      </p:sp>
      <p:sp>
        <p:nvSpPr>
          <p:cNvPr id="5" name="Fußzeilenplatzhalt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1200">
                <a:solidFill>
                  <a:schemeClr val="bg1">
                    <a:lumMod val="50000"/>
                  </a:schemeClr>
                </a:solidFill>
              </a:defRPr>
            </a:lvl1pPr>
          </a:lstStyle>
          <a:p>
            <a:r>
              <a:rPr lang="de-DE" smtClean="0"/>
              <a:t>Neue Unterrichtsmaterialien zur Teilchenphysik, Dresden</a:t>
            </a:r>
            <a:endParaRPr lang="de-DE" dirty="0"/>
          </a:p>
        </p:txBody>
      </p:sp>
    </p:spTree>
    <p:extLst>
      <p:ext uri="{BB962C8B-B14F-4D97-AF65-F5344CB8AC3E}">
        <p14:creationId xmlns:p14="http://schemas.microsoft.com/office/powerpoint/2010/main" val="2629761640"/>
      </p:ext>
    </p:extLst>
  </p:cSld>
  <p:clrMap bg1="lt1" tx1="dk1" bg2="lt2" tx2="dk2" accent1="accent1" accent2="accent2" accent3="accent3" accent4="accent4" accent5="accent5" accent6="accent6" hlink="hlink" folHlink="folHlink"/>
  <p:sldLayoutIdLst>
    <p:sldLayoutId id="2147483709" r:id="rId1"/>
    <p:sldLayoutId id="2147483703" r:id="rId2"/>
    <p:sldLayoutId id="2147483704" r:id="rId3"/>
    <p:sldLayoutId id="2147483705" r:id="rId4"/>
    <p:sldLayoutId id="2147483706" r:id="rId5"/>
    <p:sldLayoutId id="2147483707" r:id="rId6"/>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02060"/>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Font typeface="Wingdings" panose="05000000000000000000" pitchFamily="2" charset="2"/>
        <a:buChar char="Ø"/>
        <a:defRPr lang="de-DE" sz="2000" kern="1200" dirty="0" smtClean="0">
          <a:solidFill>
            <a:srgbClr val="002060"/>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02060"/>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4.jpe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4.jpe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3.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28.jpeg"/><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710.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28.jpeg"/><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28.jpeg"/><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9.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410.png"/></Relationships>
</file>

<file path=ppt/slides/_rels/slide3.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leifiphysik.de/tp"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31.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5.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83.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9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9.gif"/></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29.jpeg"/></Relationships>
</file>

<file path=ppt/slides/_rels/slide42.xml.rels><?xml version="1.0" encoding="UTF-8" standalone="yes"?>
<Relationships xmlns="http://schemas.openxmlformats.org/package/2006/relationships"><Relationship Id="rId3" Type="http://schemas.openxmlformats.org/officeDocument/2006/relationships/image" Target="../media/image660.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jpeg"/></Relationships>
</file>

<file path=ppt/slides/_rels/slide4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90.png"/><Relationship Id="rId7"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29.jpeg"/><Relationship Id="rId10" Type="http://schemas.openxmlformats.org/officeDocument/2006/relationships/image" Target="../media/image51.png"/><Relationship Id="rId4" Type="http://schemas.openxmlformats.org/officeDocument/2006/relationships/image" Target="../media/image44.jpeg"/><Relationship Id="rId9" Type="http://schemas.openxmlformats.org/officeDocument/2006/relationships/image" Target="../media/image50.png"/></Relationships>
</file>

<file path=ppt/slides/_rels/slide4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29.jpeg"/><Relationship Id="rId4" Type="http://schemas.openxmlformats.org/officeDocument/2006/relationships/image" Target="../media/image44.jpeg"/></Relationships>
</file>

<file path=ppt/slides/_rels/slide4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29.jpeg"/></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5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5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5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5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image" Target="../media/image6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61.xml.rels><?xml version="1.0" encoding="UTF-8" standalone="yes"?>
<Relationships xmlns="http://schemas.openxmlformats.org/package/2006/relationships"><Relationship Id="rId3" Type="http://schemas.openxmlformats.org/officeDocument/2006/relationships/image" Target="../media/image1320.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6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7.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7.png"/><Relationship Id="rId7" Type="http://schemas.openxmlformats.org/officeDocument/2006/relationships/image" Target="../media/image80.png"/><Relationship Id="rId2" Type="http://schemas.openxmlformats.org/officeDocument/2006/relationships/image" Target="../media/image143.png"/><Relationship Id="rId1" Type="http://schemas.openxmlformats.org/officeDocument/2006/relationships/slideLayout" Target="../slideLayouts/slideLayout2.xml"/><Relationship Id="rId6" Type="http://schemas.openxmlformats.org/officeDocument/2006/relationships/image" Target="../media/image79.png"/><Relationship Id="rId11" Type="http://schemas.openxmlformats.org/officeDocument/2006/relationships/image" Target="../media/image88.png"/><Relationship Id="rId5" Type="http://schemas.openxmlformats.org/officeDocument/2006/relationships/image" Target="../media/image49.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2.png"/></Relationships>
</file>

<file path=ppt/slides/_rels/slide7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89.png"/><Relationship Id="rId4" Type="http://schemas.openxmlformats.org/officeDocument/2006/relationships/image" Target="../media/image81.png"/></Relationships>
</file>

<file path=ppt/slides/_rels/slide7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89.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7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63688" y="2708920"/>
            <a:ext cx="6552728" cy="1646302"/>
          </a:xfrm>
        </p:spPr>
        <p:txBody>
          <a:bodyPr/>
          <a:lstStyle/>
          <a:p>
            <a:pPr algn="ctr"/>
            <a:r>
              <a:rPr lang="de-DE" sz="4400" b="1" dirty="0" smtClean="0"/>
              <a:t>Neue Unterrichtsmaterialien zur Teilchenphysik</a:t>
            </a:r>
            <a:r>
              <a:rPr lang="de-DE" dirty="0" smtClean="0"/>
              <a:t/>
            </a:r>
            <a:br>
              <a:rPr lang="de-DE" dirty="0" smtClean="0"/>
            </a:br>
            <a:r>
              <a:rPr lang="de-DE" sz="2800" dirty="0" smtClean="0"/>
              <a:t/>
            </a:r>
            <a:br>
              <a:rPr lang="de-DE" sz="2800" dirty="0" smtClean="0"/>
            </a:br>
            <a:r>
              <a:rPr lang="de-DE" sz="3000" dirty="0">
                <a:solidFill>
                  <a:srgbClr val="013476"/>
                </a:solidFill>
              </a:rPr>
              <a:t>Philipp </a:t>
            </a:r>
            <a:r>
              <a:rPr lang="de-DE" sz="3000" dirty="0" smtClean="0">
                <a:solidFill>
                  <a:srgbClr val="013476"/>
                </a:solidFill>
              </a:rPr>
              <a:t>Lindenau</a:t>
            </a:r>
            <a:r>
              <a:rPr lang="de-DE" sz="3200" dirty="0">
                <a:solidFill>
                  <a:srgbClr val="013476"/>
                </a:solidFill>
              </a:rPr>
              <a:t/>
            </a:r>
            <a:br>
              <a:rPr lang="de-DE" sz="3200" dirty="0">
                <a:solidFill>
                  <a:srgbClr val="013476"/>
                </a:solidFill>
              </a:rPr>
            </a:br>
            <a:r>
              <a:rPr lang="de-DE" sz="2400" dirty="0" smtClean="0">
                <a:solidFill>
                  <a:srgbClr val="CCCC00"/>
                </a:solidFill>
              </a:rPr>
              <a:t>Dresden | </a:t>
            </a:r>
            <a:r>
              <a:rPr lang="de-DE" sz="2400" dirty="0" smtClean="0">
                <a:solidFill>
                  <a:srgbClr val="CCCC00"/>
                </a:solidFill>
              </a:rPr>
              <a:t>23</a:t>
            </a:r>
            <a:r>
              <a:rPr lang="de-DE" sz="2400" dirty="0" smtClean="0">
                <a:solidFill>
                  <a:srgbClr val="CCCC00"/>
                </a:solidFill>
              </a:rPr>
              <a:t>.09.2016</a:t>
            </a:r>
            <a:r>
              <a:rPr lang="de-DE" sz="3200" dirty="0" smtClean="0">
                <a:solidFill>
                  <a:srgbClr val="CCCC00"/>
                </a:solidFill>
              </a:rPr>
              <a:t/>
            </a:r>
            <a:br>
              <a:rPr lang="de-DE" sz="3200" dirty="0" smtClean="0">
                <a:solidFill>
                  <a:srgbClr val="CCCC00"/>
                </a:solidFill>
              </a:rPr>
            </a:br>
            <a:r>
              <a:rPr lang="de-DE" sz="3200" dirty="0"/>
              <a:t/>
            </a:r>
            <a:br>
              <a:rPr lang="de-DE" sz="3200" dirty="0"/>
            </a:br>
            <a:r>
              <a:rPr lang="de-DE" sz="3200" b="1" dirty="0" smtClean="0"/>
              <a:t>Herzlich willkommen!</a:t>
            </a:r>
            <a:r>
              <a:rPr lang="de-DE" sz="3200" b="0" dirty="0" smtClean="0"/>
              <a:t/>
            </a:r>
            <a:br>
              <a:rPr lang="de-DE" sz="3200" b="0" dirty="0" smtClean="0"/>
            </a:br>
            <a:endParaRPr lang="de-DE" sz="3200" b="0" dirty="0"/>
          </a:p>
        </p:txBody>
      </p:sp>
    </p:spTree>
    <p:extLst>
      <p:ext uri="{BB962C8B-B14F-4D97-AF65-F5344CB8AC3E}">
        <p14:creationId xmlns:p14="http://schemas.microsoft.com/office/powerpoint/2010/main" val="1291766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7"/>
            <a:ext cx="3555748" cy="2580490"/>
          </a:xfrm>
          <a:prstGeom prst="roundRect">
            <a:avLst/>
          </a:prstGeom>
          <a:solidFill>
            <a:srgbClr val="CCCC00"/>
          </a:solidFill>
          <a:ln>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solidFill>
            <a:srgbClr val="CCCC00"/>
          </a:solidFill>
          <a:ln>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Reduktion</a:t>
            </a:r>
            <a:endParaRPr lang="de-DE" dirty="0"/>
          </a:p>
        </p:txBody>
      </p:sp>
      <p:sp>
        <p:nvSpPr>
          <p:cNvPr id="4" name="Textplatzhalter 3"/>
          <p:cNvSpPr>
            <a:spLocks noGrp="1"/>
          </p:cNvSpPr>
          <p:nvPr>
            <p:ph type="body" idx="1"/>
          </p:nvPr>
        </p:nvSpPr>
        <p:spPr/>
        <p:txBody>
          <a:bodyPr/>
          <a:lstStyle/>
          <a:p>
            <a:r>
              <a:rPr lang="de-DE" dirty="0" smtClean="0"/>
              <a:t>Alle Vorgänge / Phänomene lassen sich auf 4 Wechselwirkungen zurückführen</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grpSp>
        <p:nvGrpSpPr>
          <p:cNvPr id="3" name="Gruppieren 15"/>
          <p:cNvGrpSpPr/>
          <p:nvPr/>
        </p:nvGrpSpPr>
        <p:grpSpPr>
          <a:xfrm>
            <a:off x="5192716" y="229455"/>
            <a:ext cx="3627756" cy="1399345"/>
            <a:chOff x="6228184" y="222226"/>
            <a:chExt cx="2592288" cy="1838622"/>
          </a:xfrm>
        </p:grpSpPr>
        <p:sp>
          <p:nvSpPr>
            <p:cNvPr id="5" name="Abgerundetes Rechteck 4"/>
            <p:cNvSpPr/>
            <p:nvPr/>
          </p:nvSpPr>
          <p:spPr>
            <a:xfrm>
              <a:off x="6228184" y="260648"/>
              <a:ext cx="2592288" cy="1800200"/>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6266306" y="222226"/>
              <a:ext cx="2516044" cy="1577132"/>
            </a:xfrm>
            <a:prstGeom prst="rect">
              <a:avLst/>
            </a:prstGeom>
            <a:noFill/>
            <a:ln>
              <a:noFill/>
            </a:ln>
          </p:spPr>
          <p:txBody>
            <a:bodyPr wrap="square" rtlCol="0">
              <a:spAutoFit/>
            </a:bodyPr>
            <a:lstStyle/>
            <a:p>
              <a:pPr algn="ctr"/>
              <a:r>
                <a:rPr lang="de-DE" b="1" dirty="0" smtClean="0">
                  <a:latin typeface="Arial Narrow" panose="020B0606020202030204" pitchFamily="34" charset="0"/>
                </a:rPr>
                <a:t>Basiskonzept</a:t>
              </a:r>
            </a:p>
            <a:p>
              <a:pPr algn="ctr"/>
              <a:r>
                <a:rPr lang="de-DE" b="1" dirty="0" smtClean="0">
                  <a:latin typeface="Arial Narrow" panose="020B0606020202030204" pitchFamily="34" charset="0"/>
                </a:rPr>
                <a:t>Wechselwirkung</a:t>
              </a:r>
              <a:endParaRPr lang="de-DE" dirty="0" smtClean="0">
                <a:latin typeface="Arial Narrow" panose="020B0606020202030204" pitchFamily="34" charset="0"/>
              </a:endParaRPr>
            </a:p>
            <a:p>
              <a:pPr algn="ctr"/>
              <a:r>
                <a:rPr lang="de-DE" dirty="0" smtClean="0">
                  <a:latin typeface="Arial Narrow" panose="020B0606020202030204" pitchFamily="34" charset="0"/>
                </a:rPr>
                <a:t>= Kraft + Umwandlung + Erzeugung + Vernichtung</a:t>
              </a:r>
              <a:endParaRPr lang="de-DE" dirty="0">
                <a:latin typeface="Arial Narrow" panose="020B0606020202030204" pitchFamily="34" charset="0"/>
              </a:endParaRPr>
            </a:p>
          </p:txBody>
        </p:sp>
      </p:grpSp>
      <p:sp>
        <p:nvSpPr>
          <p:cNvPr id="10" name="Textfeld 9"/>
          <p:cNvSpPr txBox="1"/>
          <p:nvPr/>
        </p:nvSpPr>
        <p:spPr>
          <a:xfrm>
            <a:off x="914942" y="3342810"/>
            <a:ext cx="2592288" cy="2308324"/>
          </a:xfrm>
          <a:prstGeom prst="rect">
            <a:avLst/>
          </a:prstGeom>
          <a:noFill/>
        </p:spPr>
        <p:txBody>
          <a:bodyPr wrap="square" rtlCol="0">
            <a:spAutoFit/>
          </a:bodyPr>
          <a:lstStyle/>
          <a:p>
            <a:r>
              <a:rPr lang="de-DE" dirty="0" smtClean="0">
                <a:solidFill>
                  <a:srgbClr val="013476"/>
                </a:solidFill>
                <a:latin typeface="Arial Narrow" panose="020B0606020202030204" pitchFamily="34" charset="0"/>
              </a:rPr>
              <a:t>Hangabtriebskraft,</a:t>
            </a:r>
          </a:p>
          <a:p>
            <a:r>
              <a:rPr lang="de-DE" dirty="0" smtClean="0">
                <a:solidFill>
                  <a:srgbClr val="013476"/>
                </a:solidFill>
                <a:latin typeface="Arial Narrow" panose="020B0606020202030204" pitchFamily="34" charset="0"/>
              </a:rPr>
              <a:t>Wasserkraft,</a:t>
            </a:r>
          </a:p>
          <a:p>
            <a:r>
              <a:rPr lang="de-DE" dirty="0" smtClean="0">
                <a:solidFill>
                  <a:srgbClr val="013476"/>
                </a:solidFill>
                <a:latin typeface="Arial Narrow" panose="020B0606020202030204" pitchFamily="34" charset="0"/>
              </a:rPr>
              <a:t>Gasdruck,</a:t>
            </a:r>
          </a:p>
          <a:p>
            <a:r>
              <a:rPr lang="de-DE" dirty="0" smtClean="0">
                <a:solidFill>
                  <a:srgbClr val="013476"/>
                </a:solidFill>
                <a:latin typeface="Arial Narrow" panose="020B0606020202030204" pitchFamily="34" charset="0"/>
              </a:rPr>
              <a:t>Radiowellen,</a:t>
            </a:r>
          </a:p>
          <a:p>
            <a:r>
              <a:rPr lang="de-DE" dirty="0" smtClean="0">
                <a:solidFill>
                  <a:srgbClr val="013476"/>
                </a:solidFill>
                <a:latin typeface="Arial Narrow" panose="020B0606020202030204" pitchFamily="34" charset="0"/>
              </a:rPr>
              <a:t>Luftreibung,</a:t>
            </a:r>
          </a:p>
          <a:p>
            <a:r>
              <a:rPr lang="de-DE" dirty="0" smtClean="0">
                <a:solidFill>
                  <a:srgbClr val="013476"/>
                </a:solidFill>
                <a:latin typeface="Arial Narrow" panose="020B0606020202030204" pitchFamily="34" charset="0"/>
              </a:rPr>
              <a:t>Radioaktive Umwandlungen,</a:t>
            </a:r>
          </a:p>
          <a:p>
            <a:r>
              <a:rPr lang="de-DE" dirty="0" smtClean="0">
                <a:solidFill>
                  <a:srgbClr val="013476"/>
                </a:solidFill>
                <a:latin typeface="Arial Narrow" panose="020B0606020202030204" pitchFamily="34" charset="0"/>
              </a:rPr>
              <a:t>…</a:t>
            </a:r>
          </a:p>
          <a:p>
            <a:r>
              <a:rPr lang="de-DE" dirty="0" smtClean="0">
                <a:solidFill>
                  <a:srgbClr val="013476"/>
                </a:solidFill>
                <a:latin typeface="Arial Narrow" panose="020B0606020202030204" pitchFamily="34" charset="0"/>
              </a:rPr>
              <a:t>…</a:t>
            </a:r>
          </a:p>
        </p:txBody>
      </p:sp>
      <p:sp>
        <p:nvSpPr>
          <p:cNvPr id="11" name="Pfeil nach rechts 10"/>
          <p:cNvSpPr/>
          <p:nvPr/>
        </p:nvSpPr>
        <p:spPr>
          <a:xfrm>
            <a:off x="4117064" y="4039250"/>
            <a:ext cx="1075652" cy="64807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910989"/>
            <a:ext cx="3627756" cy="1200329"/>
          </a:xfrm>
          <a:prstGeom prst="rect">
            <a:avLst/>
          </a:prstGeom>
          <a:noFill/>
        </p:spPr>
        <p:txBody>
          <a:bodyPr wrap="square" rtlCol="0">
            <a:spAutoFit/>
          </a:bodyPr>
          <a:lstStyle/>
          <a:p>
            <a:pPr algn="ctr"/>
            <a:r>
              <a:rPr lang="de-DE" sz="3600" b="1" dirty="0" smtClean="0">
                <a:solidFill>
                  <a:srgbClr val="013476"/>
                </a:solidFill>
                <a:latin typeface="Arial Narrow" panose="020B0606020202030204" pitchFamily="34" charset="0"/>
              </a:rPr>
              <a:t>4 Fundamentale</a:t>
            </a:r>
          </a:p>
          <a:p>
            <a:pPr algn="ctr"/>
            <a:r>
              <a:rPr lang="de-DE" sz="3600" b="1" dirty="0" smtClean="0">
                <a:solidFill>
                  <a:srgbClr val="013476"/>
                </a:solidFill>
                <a:latin typeface="Arial Narrow" panose="020B0606020202030204" pitchFamily="34" charset="0"/>
              </a:rPr>
              <a:t>Wechselwirkungen</a:t>
            </a:r>
            <a:endParaRPr lang="de-DE" sz="3600" b="1" dirty="0">
              <a:solidFill>
                <a:srgbClr val="013476"/>
              </a:solidFill>
              <a:latin typeface="Arial Narrow" panose="020B0606020202030204" pitchFamily="34" charset="0"/>
            </a:endParaRPr>
          </a:p>
        </p:txBody>
      </p:sp>
      <p:sp>
        <p:nvSpPr>
          <p:cNvPr id="6" name="Foliennummernplatzhalter 5"/>
          <p:cNvSpPr>
            <a:spLocks noGrp="1"/>
          </p:cNvSpPr>
          <p:nvPr>
            <p:ph type="sldNum" sz="quarter" idx="12"/>
          </p:nvPr>
        </p:nvSpPr>
        <p:spPr/>
        <p:txBody>
          <a:bodyPr/>
          <a:lstStyle/>
          <a:p>
            <a:fld id="{13EBA283-81CD-428D-9703-4AE41BDC50AA}" type="slidenum">
              <a:rPr lang="de-DE" smtClean="0"/>
              <a:pPr/>
              <a:t>10</a:t>
            </a:fld>
            <a:endParaRPr lang="de-DE" dirty="0"/>
          </a:p>
        </p:txBody>
      </p:sp>
      <p:sp>
        <p:nvSpPr>
          <p:cNvPr id="12" name="Datumsplatzhalter 11"/>
          <p:cNvSpPr>
            <a:spLocks noGrp="1"/>
          </p:cNvSpPr>
          <p:nvPr>
            <p:ph type="dt" sz="half" idx="10"/>
          </p:nvPr>
        </p:nvSpPr>
        <p:spPr/>
        <p:txBody>
          <a:bodyPr/>
          <a:lstStyle/>
          <a:p>
            <a:fld id="{8DFB9F2F-EE43-4165-AA39-70793E58569E}" type="datetime1">
              <a:rPr lang="de-DE" smtClean="0"/>
              <a:t>23.09.2016</a:t>
            </a:fld>
            <a:endParaRPr lang="de-DE" dirty="0"/>
          </a:p>
        </p:txBody>
      </p:sp>
    </p:spTree>
    <p:extLst>
      <p:ext uri="{BB962C8B-B14F-4D97-AF65-F5344CB8AC3E}">
        <p14:creationId xmlns:p14="http://schemas.microsoft.com/office/powerpoint/2010/main" val="3717814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Das Standardmodell der Teilchenphysik</a:t>
            </a:r>
            <a:endParaRPr lang="de-DE" dirty="0"/>
          </a:p>
        </p:txBody>
      </p:sp>
      <p:sp>
        <p:nvSpPr>
          <p:cNvPr id="3" name="Slide Number Placeholder 2"/>
          <p:cNvSpPr>
            <a:spLocks noGrp="1"/>
          </p:cNvSpPr>
          <p:nvPr>
            <p:ph type="sldNum" sz="quarter" idx="12"/>
          </p:nvPr>
        </p:nvSpPr>
        <p:spPr/>
        <p:txBody>
          <a:bodyPr/>
          <a:lstStyle/>
          <a:p>
            <a:fld id="{13EBA283-81CD-428D-9703-4AE41BDC50AA}" type="slidenum">
              <a:rPr lang="de-DE" smtClean="0"/>
              <a:pPr/>
              <a:t>11</a:t>
            </a:fld>
            <a:endParaRPr lang="de-DE" dirty="0"/>
          </a:p>
        </p:txBody>
      </p:sp>
      <p:sp>
        <p:nvSpPr>
          <p:cNvPr id="4" name="Text Placeholder 3"/>
          <p:cNvSpPr>
            <a:spLocks noGrp="1"/>
          </p:cNvSpPr>
          <p:nvPr>
            <p:ph type="body" idx="1"/>
          </p:nvPr>
        </p:nvSpPr>
        <p:spPr/>
        <p:txBody>
          <a:bodyPr/>
          <a:lstStyle/>
          <a:p>
            <a:r>
              <a:rPr lang="de-DE" dirty="0" smtClean="0"/>
              <a:t>In den 1960er und 1970er Jahren entwickelt</a:t>
            </a:r>
          </a:p>
          <a:p>
            <a:r>
              <a:rPr lang="de-DE" dirty="0" smtClean="0"/>
              <a:t>Seitdem in zahlreichen Experimenten überprüft und bestätigt</a:t>
            </a:r>
          </a:p>
          <a:p>
            <a:r>
              <a:rPr lang="de-DE" dirty="0" smtClean="0"/>
              <a:t>Präziseste Beschreibung der Vorgänge in unserem Universum, die uns aktuell zur Verfügung steht</a:t>
            </a:r>
          </a:p>
          <a:p>
            <a:r>
              <a:rPr lang="de-DE" dirty="0"/>
              <a:t>E</a:t>
            </a:r>
            <a:r>
              <a:rPr lang="de-DE" dirty="0" smtClean="0"/>
              <a:t>legantes Theoriegebäude mit großer Vorhersagekraft angereichert durch experimentelle Erkenntnisse</a:t>
            </a:r>
          </a:p>
        </p:txBody>
      </p:sp>
      <p:sp>
        <p:nvSpPr>
          <p:cNvPr id="5" name="Footer Placeholder 4"/>
          <p:cNvSpPr>
            <a:spLocks noGrp="1"/>
          </p:cNvSpPr>
          <p:nvPr>
            <p:ph type="ftr" sz="quarter" idx="11"/>
          </p:nvPr>
        </p:nvSpPr>
        <p:spPr/>
        <p:txBody>
          <a:bodyPr/>
          <a:lstStyle/>
          <a:p>
            <a:r>
              <a:rPr lang="de-DE" smtClean="0"/>
              <a:t>Neue Unterrichtsmaterialien zur Teilchenphysik, Dresden</a:t>
            </a:r>
            <a:endParaRPr lang="de-DE" dirty="0"/>
          </a:p>
        </p:txBody>
      </p:sp>
      <p:sp>
        <p:nvSpPr>
          <p:cNvPr id="7" name="Datumsplatzhalter 6"/>
          <p:cNvSpPr>
            <a:spLocks noGrp="1"/>
          </p:cNvSpPr>
          <p:nvPr>
            <p:ph type="dt" sz="half" idx="10"/>
          </p:nvPr>
        </p:nvSpPr>
        <p:spPr/>
        <p:txBody>
          <a:bodyPr/>
          <a:lstStyle/>
          <a:p>
            <a:fld id="{466EB8DE-6DD5-4A79-9266-E461B3F4BD4E}" type="datetime1">
              <a:rPr lang="de-DE" smtClean="0"/>
              <a:t>23.09.2016</a:t>
            </a:fld>
            <a:endParaRPr lang="de-DE" dirty="0"/>
          </a:p>
        </p:txBody>
      </p:sp>
    </p:spTree>
    <p:extLst>
      <p:ext uri="{BB962C8B-B14F-4D97-AF65-F5344CB8AC3E}">
        <p14:creationId xmlns:p14="http://schemas.microsoft.com/office/powerpoint/2010/main" val="42243991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drei Grundpfeiler des Standardmodells</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12</a:t>
            </a:fld>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1640" y="1700808"/>
            <a:ext cx="6203269" cy="4104456"/>
          </a:xfrm>
          <a:prstGeom prst="rect">
            <a:avLst/>
          </a:prstGeom>
          <a:ln>
            <a:solidFill>
              <a:schemeClr val="tx1"/>
            </a:solidFill>
          </a:ln>
        </p:spPr>
      </p:pic>
      <p:sp>
        <p:nvSpPr>
          <p:cNvPr id="4" name="Datumsplatzhalter 3"/>
          <p:cNvSpPr>
            <a:spLocks noGrp="1"/>
          </p:cNvSpPr>
          <p:nvPr>
            <p:ph type="dt" sz="half" idx="10"/>
          </p:nvPr>
        </p:nvSpPr>
        <p:spPr/>
        <p:txBody>
          <a:bodyPr/>
          <a:lstStyle/>
          <a:p>
            <a:fld id="{E4E9F106-6BA6-4945-BBD9-D6D6FB98844F}" type="datetime1">
              <a:rPr lang="de-DE" smtClean="0"/>
              <a:t>23.09.2016</a:t>
            </a:fld>
            <a:endParaRPr lang="de-DE" dirty="0"/>
          </a:p>
        </p:txBody>
      </p:sp>
    </p:spTree>
    <p:extLst>
      <p:ext uri="{BB962C8B-B14F-4D97-AF65-F5344CB8AC3E}">
        <p14:creationId xmlns:p14="http://schemas.microsoft.com/office/powerpoint/2010/main" val="3677184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Das Standardmodell der Teilchenphysik</a:t>
            </a:r>
            <a:endParaRPr lang="de-DE" dirty="0"/>
          </a:p>
        </p:txBody>
      </p:sp>
      <p:sp>
        <p:nvSpPr>
          <p:cNvPr id="3" name="Slide Number Placeholder 2"/>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Text Placeholder 3"/>
          <p:cNvSpPr>
            <a:spLocks noGrp="1"/>
          </p:cNvSpPr>
          <p:nvPr>
            <p:ph type="body" idx="1"/>
          </p:nvPr>
        </p:nvSpPr>
        <p:spPr/>
        <p:txBody>
          <a:bodyPr/>
          <a:lstStyle/>
          <a:p>
            <a:r>
              <a:rPr lang="de-DE" dirty="0" smtClean="0"/>
              <a:t>Grundlage: fundamentale Symmetrien (lokale Eichsymmetrien)</a:t>
            </a:r>
          </a:p>
          <a:p>
            <a:pPr>
              <a:buFont typeface="Arial" panose="020B0604020202020204" pitchFamily="34" charset="0"/>
              <a:buChar char="•"/>
            </a:pPr>
            <a:r>
              <a:rPr lang="de-DE" dirty="0" smtClean="0">
                <a:sym typeface="Wingdings" pitchFamily="2" charset="2"/>
              </a:rPr>
              <a:t>Ladungen und Wechselwirkungen</a:t>
            </a:r>
          </a:p>
          <a:p>
            <a:pPr>
              <a:buFont typeface="Arial" panose="020B0604020202020204" pitchFamily="34" charset="0"/>
              <a:buChar char="•"/>
            </a:pPr>
            <a:r>
              <a:rPr lang="de-DE" dirty="0" smtClean="0"/>
              <a:t>nicht: Spektrum der existierenden Elementarteilchen, dies ist   rein experimentelle Erkenntnis</a:t>
            </a:r>
          </a:p>
          <a:p>
            <a:pPr>
              <a:buFont typeface="Wingdings"/>
              <a:buChar char="à"/>
            </a:pPr>
            <a:endParaRPr lang="de-DE" dirty="0" smtClean="0"/>
          </a:p>
          <a:p>
            <a:r>
              <a:rPr lang="de-DE" b="1" dirty="0" smtClean="0"/>
              <a:t>Fundamentale Bedeutung des Ladungsbegriffs! </a:t>
            </a:r>
          </a:p>
        </p:txBody>
      </p:sp>
      <p:sp>
        <p:nvSpPr>
          <p:cNvPr id="5" name="Footer Placeholder 4"/>
          <p:cNvSpPr>
            <a:spLocks noGrp="1"/>
          </p:cNvSpPr>
          <p:nvPr>
            <p:ph type="ftr" sz="quarter" idx="11"/>
          </p:nvPr>
        </p:nvSpPr>
        <p:spPr/>
        <p:txBody>
          <a:bodyPr/>
          <a:lstStyle/>
          <a:p>
            <a:r>
              <a:rPr lang="de-DE" smtClean="0"/>
              <a:t>Neue Unterrichtsmaterialien zur Teilchenphysik, Dresden</a:t>
            </a:r>
            <a:endParaRPr lang="de-DE" dirty="0"/>
          </a:p>
        </p:txBody>
      </p:sp>
      <p:sp>
        <p:nvSpPr>
          <p:cNvPr id="7" name="Datumsplatzhalter 6"/>
          <p:cNvSpPr>
            <a:spLocks noGrp="1"/>
          </p:cNvSpPr>
          <p:nvPr>
            <p:ph type="dt" sz="half" idx="10"/>
          </p:nvPr>
        </p:nvSpPr>
        <p:spPr/>
        <p:txBody>
          <a:bodyPr/>
          <a:lstStyle/>
          <a:p>
            <a:fld id="{D4B467C5-BAB1-43AE-83E7-26050D213584}" type="datetime1">
              <a:rPr lang="de-DE" smtClean="0"/>
              <a:t>23.09.2016</a:t>
            </a:fld>
            <a:endParaRPr lang="de-DE" dirty="0"/>
          </a:p>
        </p:txBody>
      </p:sp>
    </p:spTree>
    <p:extLst>
      <p:ext uri="{BB962C8B-B14F-4D97-AF65-F5344CB8AC3E}">
        <p14:creationId xmlns:p14="http://schemas.microsoft.com/office/powerpoint/2010/main" val="3332754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04664"/>
            <a:ext cx="7526660" cy="1325563"/>
          </a:xfrm>
        </p:spPr>
        <p:txBody>
          <a:bodyPr/>
          <a:lstStyle/>
          <a:p>
            <a:r>
              <a:rPr lang="de-DE" dirty="0" smtClean="0"/>
              <a:t>Fußball-Analogie</a:t>
            </a:r>
            <a:endParaRPr lang="de-DE" dirty="0"/>
          </a:p>
        </p:txBody>
      </p:sp>
      <p:sp>
        <p:nvSpPr>
          <p:cNvPr id="4" name="Text Placeholder 3"/>
          <p:cNvSpPr>
            <a:spLocks noGrp="1"/>
          </p:cNvSpPr>
          <p:nvPr>
            <p:ph type="body" idx="1"/>
          </p:nvPr>
        </p:nvSpPr>
        <p:spPr>
          <a:xfrm>
            <a:off x="971600" y="1484784"/>
            <a:ext cx="7538988" cy="3956805"/>
          </a:xfrm>
        </p:spPr>
        <p:txBody>
          <a:bodyPr/>
          <a:lstStyle/>
          <a:p>
            <a:r>
              <a:rPr lang="de-DE" dirty="0" smtClean="0"/>
              <a:t>Wie erklärt man jemandem etwas Unbekanntes? z.B. Fußball...</a:t>
            </a:r>
          </a:p>
          <a:p>
            <a:r>
              <a:rPr lang="de-DE" dirty="0" smtClean="0"/>
              <a:t>Man beginnt nicht mit der Anzahl der Spieler oder gar deren Positionen, sondern mit den Grundregeln</a:t>
            </a:r>
          </a:p>
          <a:p>
            <a:r>
              <a:rPr lang="de-DE" dirty="0" smtClean="0"/>
              <a:t>Spieler = Elementarteilchen</a:t>
            </a:r>
          </a:p>
          <a:p>
            <a:r>
              <a:rPr lang="de-DE" dirty="0" smtClean="0"/>
              <a:t>Regeln = Wechselwirkungen, Erhaltungssätze,...</a:t>
            </a:r>
            <a:br>
              <a:rPr lang="de-DE" dirty="0" smtClean="0"/>
            </a:br>
            <a:endParaRPr lang="de-DE" dirty="0" smtClean="0"/>
          </a:p>
          <a:p>
            <a:r>
              <a:rPr lang="de-DE" b="1" dirty="0" smtClean="0"/>
              <a:t>Wieso also bei der Behandlung des </a:t>
            </a:r>
            <a:r>
              <a:rPr lang="de-DE" b="1" dirty="0"/>
              <a:t/>
            </a:r>
            <a:br>
              <a:rPr lang="de-DE" b="1" dirty="0"/>
            </a:br>
            <a:r>
              <a:rPr lang="de-DE" b="1" dirty="0" smtClean="0"/>
              <a:t>Standardmodells damit beginnen?? </a:t>
            </a:r>
            <a:r>
              <a:rPr lang="de-DE" dirty="0" smtClean="0"/>
              <a:t>		</a:t>
            </a:r>
          </a:p>
          <a:p>
            <a:pPr lvl="1">
              <a:buClr>
                <a:srgbClr val="CCCC00"/>
              </a:buClr>
              <a:buFont typeface="Arial" panose="020B0604020202020204" pitchFamily="34" charset="0"/>
              <a:buChar char="•"/>
            </a:pPr>
            <a:r>
              <a:rPr lang="de-DE" dirty="0" smtClean="0"/>
              <a:t>Nur </a:t>
            </a:r>
            <a:r>
              <a:rPr lang="de-DE" dirty="0" err="1" smtClean="0"/>
              <a:t>u,d,e</a:t>
            </a:r>
            <a:r>
              <a:rPr lang="de-DE" dirty="0" smtClean="0"/>
              <a:t> sind für Aufbau der Materie nötig</a:t>
            </a:r>
          </a:p>
          <a:p>
            <a:pPr lvl="1">
              <a:buClr>
                <a:srgbClr val="CCCC00"/>
              </a:buClr>
              <a:buFont typeface="Arial" panose="020B0604020202020204" pitchFamily="34" charset="0"/>
              <a:buChar char="•"/>
            </a:pPr>
            <a:r>
              <a:rPr lang="de-DE" dirty="0" smtClean="0"/>
              <a:t>Warum es genau diese Teilchen gibt, kann</a:t>
            </a:r>
            <a:br>
              <a:rPr lang="de-DE" dirty="0" smtClean="0"/>
            </a:br>
            <a:r>
              <a:rPr lang="de-DE" dirty="0" smtClean="0"/>
              <a:t>nicht vorhergesagt werden (nicht verstanden!)</a:t>
            </a:r>
          </a:p>
          <a:p>
            <a:pPr lvl="1">
              <a:buClr>
                <a:srgbClr val="CCCC00"/>
              </a:buClr>
              <a:buFont typeface="Arial" panose="020B0604020202020204" pitchFamily="34" charset="0"/>
              <a:buChar char="•"/>
            </a:pPr>
            <a:r>
              <a:rPr lang="de-DE" dirty="0" smtClean="0"/>
              <a:t>Das Standardmodell ist eine</a:t>
            </a:r>
            <a:br>
              <a:rPr lang="de-DE" dirty="0" smtClean="0"/>
            </a:br>
            <a:r>
              <a:rPr lang="de-DE" b="1" dirty="0" smtClean="0"/>
              <a:t>Theorie der Wechselwirkungen </a:t>
            </a:r>
          </a:p>
        </p:txBody>
      </p:sp>
      <p:sp>
        <p:nvSpPr>
          <p:cNvPr id="5" name="Footer Placeholder 4"/>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14</a:t>
            </a:fld>
            <a:endParaRPr lang="de-DE" dirty="0"/>
          </a:p>
        </p:txBody>
      </p:sp>
      <p:pic>
        <p:nvPicPr>
          <p:cNvPr id="9" name="Picture 4" descr="future_human_evolution_particle_physics_standard_model"/>
          <p:cNvPicPr>
            <a:picLocks noChangeAspect="1" noChangeArrowheads="1"/>
          </p:cNvPicPr>
          <p:nvPr/>
        </p:nvPicPr>
        <p:blipFill>
          <a:blip r:embed="rId2" cstate="print"/>
          <a:srcRect/>
          <a:stretch>
            <a:fillRect/>
          </a:stretch>
        </p:blipFill>
        <p:spPr bwMode="auto">
          <a:xfrm>
            <a:off x="5952159" y="3566120"/>
            <a:ext cx="3012329" cy="2887216"/>
          </a:xfrm>
          <a:prstGeom prst="rect">
            <a:avLst/>
          </a:prstGeom>
          <a:noFill/>
        </p:spPr>
      </p:pic>
      <p:sp>
        <p:nvSpPr>
          <p:cNvPr id="7" name="Datumsplatzhalter 6"/>
          <p:cNvSpPr>
            <a:spLocks noGrp="1"/>
          </p:cNvSpPr>
          <p:nvPr>
            <p:ph type="dt" sz="half" idx="10"/>
          </p:nvPr>
        </p:nvSpPr>
        <p:spPr/>
        <p:txBody>
          <a:bodyPr/>
          <a:lstStyle/>
          <a:p>
            <a:fld id="{18A7C437-B0C5-4DA7-A89F-D5BF09FAB808}" type="datetime1">
              <a:rPr lang="de-DE" smtClean="0"/>
              <a:t>23.09.2016</a:t>
            </a:fld>
            <a:endParaRPr lang="de-DE" dirty="0"/>
          </a:p>
        </p:txBody>
      </p:sp>
    </p:spTree>
    <p:extLst>
      <p:ext uri="{BB962C8B-B14F-4D97-AF65-F5344CB8AC3E}">
        <p14:creationId xmlns:p14="http://schemas.microsoft.com/office/powerpoint/2010/main" val="259739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Größenordnungen in der Teilchenphysik</a:t>
            </a:r>
            <a:endParaRPr lang="de-DE" dirty="0"/>
          </a:p>
        </p:txBody>
      </p:sp>
      <p:sp>
        <p:nvSpPr>
          <p:cNvPr id="3" name="Slide Number Placeholder 2"/>
          <p:cNvSpPr>
            <a:spLocks noGrp="1"/>
          </p:cNvSpPr>
          <p:nvPr>
            <p:ph type="sldNum" sz="quarter" idx="12"/>
          </p:nvPr>
        </p:nvSpPr>
        <p:spPr/>
        <p:txBody>
          <a:bodyPr/>
          <a:lstStyle/>
          <a:p>
            <a:fld id="{13EBA283-81CD-428D-9703-4AE41BDC50AA}" type="slidenum">
              <a:rPr lang="de-DE" smtClean="0"/>
              <a:pPr/>
              <a:t>15</a:t>
            </a:fld>
            <a:endParaRPr lang="de-DE" dirty="0"/>
          </a:p>
        </p:txBody>
      </p:sp>
      <p:sp>
        <p:nvSpPr>
          <p:cNvPr id="5" name="Footer Placeholder 4"/>
          <p:cNvSpPr>
            <a:spLocks noGrp="1"/>
          </p:cNvSpPr>
          <p:nvPr>
            <p:ph type="ftr" sz="quarter" idx="11"/>
          </p:nvPr>
        </p:nvSpPr>
        <p:spPr/>
        <p:txBody>
          <a:bodyPr/>
          <a:lstStyle/>
          <a:p>
            <a:r>
              <a:rPr lang="de-DE" smtClean="0"/>
              <a:t>Neue Unterrichtsmaterialien zur Teilchenphysik, Dresden</a:t>
            </a:r>
            <a:endParaRPr lang="de-DE" dirty="0"/>
          </a:p>
        </p:txBody>
      </p:sp>
      <p:pic>
        <p:nvPicPr>
          <p:cNvPr id="9" name="Picture 8" descr="größenordnungen.png"/>
          <p:cNvPicPr>
            <a:picLocks noChangeAspect="1"/>
          </p:cNvPicPr>
          <p:nvPr/>
        </p:nvPicPr>
        <p:blipFill>
          <a:blip r:embed="rId2" cstate="print"/>
          <a:stretch>
            <a:fillRect/>
          </a:stretch>
        </p:blipFill>
        <p:spPr>
          <a:xfrm>
            <a:off x="1187624" y="1988840"/>
            <a:ext cx="7236296" cy="2465739"/>
          </a:xfrm>
          <a:prstGeom prst="rect">
            <a:avLst/>
          </a:prstGeom>
        </p:spPr>
      </p:pic>
      <p:sp>
        <p:nvSpPr>
          <p:cNvPr id="10" name="TextBox 9"/>
          <p:cNvSpPr txBox="1"/>
          <p:nvPr/>
        </p:nvSpPr>
        <p:spPr>
          <a:xfrm>
            <a:off x="1115616" y="4427820"/>
            <a:ext cx="6768752" cy="369332"/>
          </a:xfrm>
          <a:prstGeom prst="rect">
            <a:avLst/>
          </a:prstGeom>
          <a:noFill/>
        </p:spPr>
        <p:txBody>
          <a:bodyPr wrap="square" rtlCol="0">
            <a:spAutoFit/>
          </a:bodyPr>
          <a:lstStyle/>
          <a:p>
            <a:r>
              <a:rPr lang="de-DE" dirty="0" smtClean="0">
                <a:solidFill>
                  <a:srgbClr val="013476"/>
                </a:solidFill>
              </a:rPr>
              <a:t>	Molekül      Atom     Atomkern     Nukleonen	      Quarks</a:t>
            </a:r>
            <a:endParaRPr lang="de-DE" dirty="0">
              <a:solidFill>
                <a:srgbClr val="013476"/>
              </a:solidFill>
            </a:endParaRPr>
          </a:p>
        </p:txBody>
      </p:sp>
      <p:sp>
        <p:nvSpPr>
          <p:cNvPr id="4" name="Datumsplatzhalter 3"/>
          <p:cNvSpPr>
            <a:spLocks noGrp="1"/>
          </p:cNvSpPr>
          <p:nvPr>
            <p:ph type="dt" sz="half" idx="10"/>
          </p:nvPr>
        </p:nvSpPr>
        <p:spPr/>
        <p:txBody>
          <a:bodyPr/>
          <a:lstStyle/>
          <a:p>
            <a:fld id="{FE85F3D3-1896-41F6-8125-41E5D0349945}" type="datetime1">
              <a:rPr lang="de-DE" smtClean="0"/>
              <a:t>23.09.2016</a:t>
            </a:fld>
            <a:endParaRPr lang="de-DE" dirty="0"/>
          </a:p>
        </p:txBody>
      </p:sp>
    </p:spTree>
    <p:extLst>
      <p:ext uri="{BB962C8B-B14F-4D97-AF65-F5344CB8AC3E}">
        <p14:creationId xmlns:p14="http://schemas.microsoft.com/office/powerpoint/2010/main" val="3047414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7"/>
            <a:ext cx="3555748" cy="2580490"/>
          </a:xfrm>
          <a:prstGeom prst="roundRect">
            <a:avLst/>
          </a:prstGeom>
          <a:solidFill>
            <a:srgbClr val="CCCC00"/>
          </a:solidFill>
          <a:ln>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solidFill>
            <a:srgbClr val="CCCC00"/>
          </a:solidFill>
          <a:ln>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Reduktion</a:t>
            </a:r>
            <a:endParaRPr lang="de-DE" dirty="0"/>
          </a:p>
        </p:txBody>
      </p:sp>
      <p:sp>
        <p:nvSpPr>
          <p:cNvPr id="4" name="Textplatzhalter 3"/>
          <p:cNvSpPr>
            <a:spLocks noGrp="1"/>
          </p:cNvSpPr>
          <p:nvPr>
            <p:ph type="body" idx="1"/>
          </p:nvPr>
        </p:nvSpPr>
        <p:spPr/>
        <p:txBody>
          <a:bodyPr/>
          <a:lstStyle/>
          <a:p>
            <a:r>
              <a:rPr lang="de-DE" dirty="0" smtClean="0"/>
              <a:t>Alle Vorgänge / Phänomene lassen sich auf 4 Wechselwirkungen zurückführen</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grpSp>
        <p:nvGrpSpPr>
          <p:cNvPr id="16" name="Gruppieren 15"/>
          <p:cNvGrpSpPr/>
          <p:nvPr/>
        </p:nvGrpSpPr>
        <p:grpSpPr>
          <a:xfrm>
            <a:off x="5192716" y="229455"/>
            <a:ext cx="3627756" cy="1399345"/>
            <a:chOff x="6228184" y="222226"/>
            <a:chExt cx="2592288" cy="1838622"/>
          </a:xfrm>
        </p:grpSpPr>
        <p:sp>
          <p:nvSpPr>
            <p:cNvPr id="5" name="Abgerundetes Rechteck 4"/>
            <p:cNvSpPr/>
            <p:nvPr/>
          </p:nvSpPr>
          <p:spPr>
            <a:xfrm>
              <a:off x="6228184" y="260648"/>
              <a:ext cx="2592288" cy="1800200"/>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6266306" y="222226"/>
              <a:ext cx="2516044" cy="1577132"/>
            </a:xfrm>
            <a:prstGeom prst="rect">
              <a:avLst/>
            </a:prstGeom>
            <a:noFill/>
            <a:ln>
              <a:noFill/>
            </a:ln>
          </p:spPr>
          <p:txBody>
            <a:bodyPr wrap="square" rtlCol="0">
              <a:spAutoFit/>
            </a:bodyPr>
            <a:lstStyle/>
            <a:p>
              <a:pPr algn="ctr"/>
              <a:r>
                <a:rPr lang="de-DE" b="1" dirty="0" smtClean="0">
                  <a:latin typeface="Arial Narrow" panose="020B0606020202030204" pitchFamily="34" charset="0"/>
                </a:rPr>
                <a:t>Basiskonzept</a:t>
              </a:r>
            </a:p>
            <a:p>
              <a:pPr algn="ctr"/>
              <a:r>
                <a:rPr lang="de-DE" b="1" dirty="0" smtClean="0">
                  <a:latin typeface="Arial Narrow" panose="020B0606020202030204" pitchFamily="34" charset="0"/>
                </a:rPr>
                <a:t>Wechselwirkung</a:t>
              </a:r>
              <a:endParaRPr lang="de-DE" dirty="0" smtClean="0">
                <a:latin typeface="Arial Narrow" panose="020B0606020202030204" pitchFamily="34" charset="0"/>
              </a:endParaRPr>
            </a:p>
            <a:p>
              <a:pPr algn="ctr"/>
              <a:r>
                <a:rPr lang="de-DE" dirty="0" smtClean="0">
                  <a:latin typeface="Arial Narrow" panose="020B0606020202030204" pitchFamily="34" charset="0"/>
                </a:rPr>
                <a:t>= Kraft + Umwandlung + Erzeugung + Vernichtung</a:t>
              </a:r>
              <a:endParaRPr lang="de-DE" dirty="0">
                <a:latin typeface="Arial Narrow" panose="020B0606020202030204" pitchFamily="34" charset="0"/>
              </a:endParaRPr>
            </a:p>
          </p:txBody>
        </p:sp>
      </p:grpSp>
      <p:sp>
        <p:nvSpPr>
          <p:cNvPr id="10" name="Textfeld 9"/>
          <p:cNvSpPr txBox="1"/>
          <p:nvPr/>
        </p:nvSpPr>
        <p:spPr>
          <a:xfrm>
            <a:off x="914942" y="3342810"/>
            <a:ext cx="2592288" cy="2308324"/>
          </a:xfrm>
          <a:prstGeom prst="rect">
            <a:avLst/>
          </a:prstGeom>
          <a:noFill/>
        </p:spPr>
        <p:txBody>
          <a:bodyPr wrap="square" rtlCol="0">
            <a:spAutoFit/>
          </a:bodyPr>
          <a:lstStyle/>
          <a:p>
            <a:r>
              <a:rPr lang="de-DE" dirty="0" smtClean="0">
                <a:solidFill>
                  <a:srgbClr val="013476"/>
                </a:solidFill>
                <a:latin typeface="Arial Narrow" panose="020B0606020202030204" pitchFamily="34" charset="0"/>
              </a:rPr>
              <a:t>Hangabtriebskraft,</a:t>
            </a:r>
          </a:p>
          <a:p>
            <a:r>
              <a:rPr lang="de-DE" dirty="0" smtClean="0">
                <a:solidFill>
                  <a:srgbClr val="013476"/>
                </a:solidFill>
                <a:latin typeface="Arial Narrow" panose="020B0606020202030204" pitchFamily="34" charset="0"/>
              </a:rPr>
              <a:t>Wasserkraft,</a:t>
            </a:r>
          </a:p>
          <a:p>
            <a:r>
              <a:rPr lang="de-DE" dirty="0" smtClean="0">
                <a:solidFill>
                  <a:srgbClr val="013476"/>
                </a:solidFill>
                <a:latin typeface="Arial Narrow" panose="020B0606020202030204" pitchFamily="34" charset="0"/>
              </a:rPr>
              <a:t>Gasdruck,</a:t>
            </a:r>
          </a:p>
          <a:p>
            <a:r>
              <a:rPr lang="de-DE" dirty="0" smtClean="0">
                <a:solidFill>
                  <a:srgbClr val="013476"/>
                </a:solidFill>
                <a:latin typeface="Arial Narrow" panose="020B0606020202030204" pitchFamily="34" charset="0"/>
              </a:rPr>
              <a:t>Radiowellen,</a:t>
            </a:r>
          </a:p>
          <a:p>
            <a:r>
              <a:rPr lang="de-DE" dirty="0" smtClean="0">
                <a:solidFill>
                  <a:srgbClr val="013476"/>
                </a:solidFill>
                <a:latin typeface="Arial Narrow" panose="020B0606020202030204" pitchFamily="34" charset="0"/>
              </a:rPr>
              <a:t>Luftreibung,</a:t>
            </a:r>
          </a:p>
          <a:p>
            <a:r>
              <a:rPr lang="de-DE" dirty="0">
                <a:solidFill>
                  <a:srgbClr val="013476"/>
                </a:solidFill>
                <a:latin typeface="Arial Narrow" panose="020B0606020202030204" pitchFamily="34" charset="0"/>
              </a:rPr>
              <a:t>Radioaktive Umwandlungen,</a:t>
            </a:r>
            <a:endParaRPr lang="de-DE" dirty="0" smtClean="0">
              <a:solidFill>
                <a:srgbClr val="013476"/>
              </a:solidFill>
              <a:latin typeface="Arial Narrow" panose="020B0606020202030204" pitchFamily="34" charset="0"/>
            </a:endParaRPr>
          </a:p>
          <a:p>
            <a:r>
              <a:rPr lang="de-DE" dirty="0" smtClean="0">
                <a:solidFill>
                  <a:srgbClr val="013476"/>
                </a:solidFill>
                <a:latin typeface="Arial Narrow" panose="020B0606020202030204" pitchFamily="34" charset="0"/>
              </a:rPr>
              <a:t>…</a:t>
            </a:r>
          </a:p>
          <a:p>
            <a:r>
              <a:rPr lang="de-DE" dirty="0" smtClean="0">
                <a:solidFill>
                  <a:srgbClr val="013476"/>
                </a:solidFill>
                <a:latin typeface="Arial Narrow" panose="020B0606020202030204" pitchFamily="34" charset="0"/>
              </a:rPr>
              <a:t>…</a:t>
            </a:r>
          </a:p>
        </p:txBody>
      </p:sp>
      <p:sp>
        <p:nvSpPr>
          <p:cNvPr id="11" name="Pfeil nach rechts 10"/>
          <p:cNvSpPr/>
          <p:nvPr/>
        </p:nvSpPr>
        <p:spPr>
          <a:xfrm>
            <a:off x="4117064" y="4039250"/>
            <a:ext cx="1075652" cy="64807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910989"/>
            <a:ext cx="3627756" cy="1200329"/>
          </a:xfrm>
          <a:prstGeom prst="rect">
            <a:avLst/>
          </a:prstGeom>
          <a:noFill/>
        </p:spPr>
        <p:txBody>
          <a:bodyPr wrap="square" rtlCol="0">
            <a:spAutoFit/>
          </a:bodyPr>
          <a:lstStyle/>
          <a:p>
            <a:pPr algn="ctr"/>
            <a:r>
              <a:rPr lang="de-DE" sz="3600" b="1" dirty="0" smtClean="0">
                <a:solidFill>
                  <a:srgbClr val="013476"/>
                </a:solidFill>
                <a:latin typeface="Arial Narrow" panose="020B0606020202030204" pitchFamily="34" charset="0"/>
              </a:rPr>
              <a:t>4 Fundamentale</a:t>
            </a:r>
          </a:p>
          <a:p>
            <a:pPr algn="ctr"/>
            <a:r>
              <a:rPr lang="de-DE" sz="3600" b="1" dirty="0" smtClean="0">
                <a:solidFill>
                  <a:srgbClr val="013476"/>
                </a:solidFill>
                <a:latin typeface="Arial Narrow" panose="020B0606020202030204" pitchFamily="34" charset="0"/>
              </a:rPr>
              <a:t>Wechselwirkungen</a:t>
            </a:r>
            <a:endParaRPr lang="de-DE" sz="3600" b="1" dirty="0">
              <a:solidFill>
                <a:srgbClr val="013476"/>
              </a:solidFill>
              <a:latin typeface="Arial Narrow" panose="020B0606020202030204" pitchFamily="34" charset="0"/>
            </a:endParaRPr>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6" name="Datumsplatzhalter 5"/>
          <p:cNvSpPr>
            <a:spLocks noGrp="1"/>
          </p:cNvSpPr>
          <p:nvPr>
            <p:ph type="dt" sz="half" idx="10"/>
          </p:nvPr>
        </p:nvSpPr>
        <p:spPr/>
        <p:txBody>
          <a:bodyPr/>
          <a:lstStyle/>
          <a:p>
            <a:fld id="{B99D5264-E6FE-41AF-829A-9351E5284E9D}" type="datetime1">
              <a:rPr lang="de-DE" smtClean="0"/>
              <a:t>23.09.2016</a:t>
            </a:fld>
            <a:endParaRPr lang="de-DE" dirty="0"/>
          </a:p>
        </p:txBody>
      </p:sp>
    </p:spTree>
    <p:extLst>
      <p:ext uri="{BB962C8B-B14F-4D97-AF65-F5344CB8AC3E}">
        <p14:creationId xmlns:p14="http://schemas.microsoft.com/office/powerpoint/2010/main" val="3246142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Basiskonzept </a:t>
            </a:r>
            <a:br>
              <a:rPr lang="de-DE" dirty="0" smtClean="0"/>
            </a:br>
            <a:r>
              <a:rPr lang="de-DE" dirty="0" smtClean="0"/>
              <a:t>Wechselwirkung</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4" name="Textplatzhalter 3"/>
          <p:cNvSpPr>
            <a:spLocks noGrp="1"/>
          </p:cNvSpPr>
          <p:nvPr>
            <p:ph type="body" idx="1"/>
          </p:nvPr>
        </p:nvSpPr>
        <p:spPr/>
        <p:txBody>
          <a:bodyPr/>
          <a:lstStyle/>
          <a:p>
            <a:r>
              <a:rPr lang="de-DE" dirty="0"/>
              <a:t>U</a:t>
            </a:r>
            <a:r>
              <a:rPr lang="de-DE" dirty="0" smtClean="0"/>
              <a:t>mfasst die Phänomene</a:t>
            </a:r>
          </a:p>
          <a:p>
            <a:pPr lvl="1">
              <a:buClr>
                <a:srgbClr val="CCCC00"/>
              </a:buClr>
              <a:buFont typeface="Arial" panose="020B0604020202020204" pitchFamily="34" charset="0"/>
              <a:buChar char="•"/>
            </a:pPr>
            <a:r>
              <a:rPr lang="de-DE" dirty="0" smtClean="0"/>
              <a:t>Kraft (Vektor) 			(z.B. Coulomb-Kraft)</a:t>
            </a:r>
          </a:p>
          <a:p>
            <a:pPr lvl="1">
              <a:buClr>
                <a:srgbClr val="CCCC00"/>
              </a:buClr>
              <a:buFont typeface="Arial" panose="020B0604020202020204" pitchFamily="34" charset="0"/>
              <a:buChar char="•"/>
            </a:pPr>
            <a:r>
              <a:rPr lang="de-DE" dirty="0" smtClean="0"/>
              <a:t>Umwandlung von Teilchen ineinander 	(z.B. </a:t>
            </a:r>
            <a:r>
              <a:rPr lang="de-DE" dirty="0" smtClean="0">
                <a:latin typeface="Symbol" panose="05050102010706020507" pitchFamily="18" charset="2"/>
              </a:rPr>
              <a:t>b</a:t>
            </a:r>
            <a:r>
              <a:rPr lang="de-DE" dirty="0" smtClean="0"/>
              <a:t>-Umwandlung)</a:t>
            </a:r>
          </a:p>
          <a:p>
            <a:pPr lvl="1">
              <a:buClr>
                <a:srgbClr val="CCCC00"/>
              </a:buClr>
              <a:buFont typeface="Arial" panose="020B0604020202020204" pitchFamily="34" charset="0"/>
              <a:buChar char="•"/>
            </a:pPr>
            <a:r>
              <a:rPr lang="de-DE" dirty="0" smtClean="0"/>
              <a:t>Erzeugung von </a:t>
            </a:r>
            <a:r>
              <a:rPr lang="de-DE" dirty="0" err="1" smtClean="0"/>
              <a:t>Materie+Antimaterie</a:t>
            </a:r>
            <a:r>
              <a:rPr lang="de-DE" dirty="0" smtClean="0"/>
              <a:t>	(z.B. </a:t>
            </a:r>
            <a:r>
              <a:rPr lang="de-DE" dirty="0" err="1" smtClean="0"/>
              <a:t>Elektron+Positron</a:t>
            </a:r>
            <a:r>
              <a:rPr lang="de-DE" dirty="0" smtClean="0"/>
              <a:t>)</a:t>
            </a:r>
          </a:p>
          <a:p>
            <a:pPr lvl="1">
              <a:buClr>
                <a:srgbClr val="CCCC00"/>
              </a:buClr>
              <a:buFont typeface="Arial" panose="020B0604020202020204" pitchFamily="34" charset="0"/>
              <a:buChar char="•"/>
            </a:pPr>
            <a:r>
              <a:rPr lang="de-DE" dirty="0" smtClean="0"/>
              <a:t>Vernichtung in Botenteilchen		(z.B. PET: 2 Photonen)</a:t>
            </a:r>
          </a:p>
          <a:p>
            <a:pPr lvl="1"/>
            <a:endParaRPr lang="de-DE" dirty="0"/>
          </a:p>
          <a:p>
            <a:r>
              <a:rPr lang="de-DE" dirty="0" smtClean="0"/>
              <a:t>Begriffe </a:t>
            </a:r>
            <a:r>
              <a:rPr lang="de-DE" b="1" dirty="0" smtClean="0"/>
              <a:t>Kraft und Wechselwirkung sind klar zu trennen</a:t>
            </a:r>
          </a:p>
          <a:p>
            <a:r>
              <a:rPr lang="de-DE" dirty="0"/>
              <a:t>Kraft nur dort verwenden, wo wirklich Kraft </a:t>
            </a:r>
            <a:r>
              <a:rPr lang="de-DE" dirty="0" smtClean="0"/>
              <a:t>gemeint ist</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grpSp>
        <p:nvGrpSpPr>
          <p:cNvPr id="16" name="Gruppieren 15"/>
          <p:cNvGrpSpPr/>
          <p:nvPr/>
        </p:nvGrpSpPr>
        <p:grpSpPr>
          <a:xfrm>
            <a:off x="5194672" y="235248"/>
            <a:ext cx="3627756" cy="1399345"/>
            <a:chOff x="6228184" y="222226"/>
            <a:chExt cx="2592288" cy="1838622"/>
          </a:xfrm>
        </p:grpSpPr>
        <p:sp>
          <p:nvSpPr>
            <p:cNvPr id="5" name="Abgerundetes Rechteck 4"/>
            <p:cNvSpPr/>
            <p:nvPr/>
          </p:nvSpPr>
          <p:spPr>
            <a:xfrm>
              <a:off x="6228184" y="260648"/>
              <a:ext cx="2592288" cy="1800200"/>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6266306" y="222226"/>
              <a:ext cx="2516044" cy="1577132"/>
            </a:xfrm>
            <a:prstGeom prst="rect">
              <a:avLst/>
            </a:prstGeom>
            <a:noFill/>
            <a:ln>
              <a:noFill/>
            </a:ln>
          </p:spPr>
          <p:txBody>
            <a:bodyPr wrap="square" rtlCol="0">
              <a:spAutoFit/>
            </a:bodyPr>
            <a:lstStyle/>
            <a:p>
              <a:pPr algn="ctr"/>
              <a:r>
                <a:rPr lang="de-DE" b="1" dirty="0">
                  <a:latin typeface="Arial Narrow" panose="020B0606020202030204" pitchFamily="34" charset="0"/>
                </a:rPr>
                <a:t>B</a:t>
              </a:r>
              <a:r>
                <a:rPr lang="de-DE" b="1" dirty="0" smtClean="0">
                  <a:latin typeface="Arial Narrow" panose="020B0606020202030204" pitchFamily="34" charset="0"/>
                </a:rPr>
                <a:t>asiskonzept</a:t>
              </a:r>
            </a:p>
            <a:p>
              <a:pPr algn="ctr"/>
              <a:r>
                <a:rPr lang="de-DE" b="1" dirty="0" smtClean="0">
                  <a:latin typeface="Arial Narrow" panose="020B0606020202030204" pitchFamily="34" charset="0"/>
                </a:rPr>
                <a:t>Wechselwirkung</a:t>
              </a:r>
              <a:endParaRPr lang="de-DE" dirty="0" smtClean="0">
                <a:latin typeface="Arial Narrow" panose="020B0606020202030204" pitchFamily="34" charset="0"/>
              </a:endParaRPr>
            </a:p>
            <a:p>
              <a:pPr algn="ctr"/>
              <a:r>
                <a:rPr lang="de-DE" dirty="0" smtClean="0">
                  <a:latin typeface="Arial Narrow" panose="020B0606020202030204" pitchFamily="34" charset="0"/>
                </a:rPr>
                <a:t>= Kraft + Umwandlung + Erzeugung + Vernichtung</a:t>
              </a:r>
              <a:endParaRPr lang="de-DE" dirty="0">
                <a:latin typeface="Arial Narrow" panose="020B0606020202030204" pitchFamily="34" charset="0"/>
              </a:endParaRPr>
            </a:p>
          </p:txBody>
        </p:sp>
      </p:grpSp>
      <p:sp>
        <p:nvSpPr>
          <p:cNvPr id="6" name="Datumsplatzhalter 5"/>
          <p:cNvSpPr>
            <a:spLocks noGrp="1"/>
          </p:cNvSpPr>
          <p:nvPr>
            <p:ph type="dt" sz="half" idx="10"/>
          </p:nvPr>
        </p:nvSpPr>
        <p:spPr/>
        <p:txBody>
          <a:bodyPr/>
          <a:lstStyle/>
          <a:p>
            <a:fld id="{83D71577-0CDD-4B19-962D-FFA0C6B0E307}" type="datetime1">
              <a:rPr lang="de-DE" smtClean="0"/>
              <a:t>23.09.2016</a:t>
            </a:fld>
            <a:endParaRPr lang="de-DE" dirty="0"/>
          </a:p>
        </p:txBody>
      </p:sp>
    </p:spTree>
    <p:extLst>
      <p:ext uri="{BB962C8B-B14F-4D97-AF65-F5344CB8AC3E}">
        <p14:creationId xmlns:p14="http://schemas.microsoft.com/office/powerpoint/2010/main" val="41520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dirty="0" smtClean="0"/>
              <a:t>Ausgangspunkt: Beschreibung der Vorgänge mit 2 bekannten Wechselwirkungen</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6" name="Textplatzhalter 5"/>
          <p:cNvSpPr>
            <a:spLocks noGrp="1"/>
          </p:cNvSpPr>
          <p:nvPr>
            <p:ph type="body" idx="1"/>
          </p:nvPr>
        </p:nvSpPr>
        <p:spPr>
          <a:xfrm>
            <a:off x="972776" y="1786512"/>
            <a:ext cx="3600400" cy="1662896"/>
          </a:xfrm>
        </p:spPr>
        <p:txBody>
          <a:bodyPr/>
          <a:lstStyle/>
          <a:p>
            <a:r>
              <a:rPr lang="de-DE" sz="2000" dirty="0" smtClean="0"/>
              <a:t>Elektromagnetische WW</a:t>
            </a:r>
          </a:p>
        </p:txBody>
      </p:sp>
      <p:sp>
        <p:nvSpPr>
          <p:cNvPr id="10" name="Textplatzhalter 5"/>
          <p:cNvSpPr txBox="1">
            <a:spLocks/>
          </p:cNvSpPr>
          <p:nvPr/>
        </p:nvSpPr>
        <p:spPr>
          <a:xfrm>
            <a:off x="5168319" y="1780159"/>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smtClean="0"/>
              <a:t>Gravitation</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2505" y="2133016"/>
            <a:ext cx="2314283" cy="1620000"/>
          </a:xfrm>
          <a:prstGeom prst="rect">
            <a:avLst/>
          </a:prstGeom>
          <a:ln>
            <a:solidFill>
              <a:srgbClr val="002060"/>
            </a:solid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42275" y="4550921"/>
            <a:ext cx="2622854" cy="1836000"/>
          </a:xfrm>
          <a:prstGeom prst="rect">
            <a:avLst/>
          </a:prstGeom>
          <a:ln>
            <a:solidFill>
              <a:schemeClr val="tx1"/>
            </a:solidFill>
          </a:ln>
        </p:spPr>
      </p:pic>
      <p:sp>
        <p:nvSpPr>
          <p:cNvPr id="13" name="Textplatzhalter 5"/>
          <p:cNvSpPr txBox="1">
            <a:spLocks/>
          </p:cNvSpPr>
          <p:nvPr/>
        </p:nvSpPr>
        <p:spPr>
          <a:xfrm>
            <a:off x="5282236" y="4187016"/>
            <a:ext cx="3394220"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b="1" u="sng" dirty="0" smtClean="0"/>
              <a:t>Einführung: </a:t>
            </a:r>
            <a:r>
              <a:rPr lang="de-DE" dirty="0" smtClean="0"/>
              <a:t>starke WW</a:t>
            </a:r>
          </a:p>
          <a:p>
            <a:endParaRPr lang="de-DE" dirty="0" smtClean="0"/>
          </a:p>
          <a:p>
            <a:pPr marL="0" indent="0">
              <a:buNone/>
            </a:pPr>
            <a:endParaRPr lang="de-DE" dirty="0" smtClean="0"/>
          </a:p>
        </p:txBody>
      </p:sp>
      <p:sp>
        <p:nvSpPr>
          <p:cNvPr id="16" name="Textplatzhalter 5"/>
          <p:cNvSpPr txBox="1">
            <a:spLocks/>
          </p:cNvSpPr>
          <p:nvPr/>
        </p:nvSpPr>
        <p:spPr>
          <a:xfrm>
            <a:off x="1817130" y="4187016"/>
            <a:ext cx="3600400"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dirty="0" smtClean="0"/>
              <a:t>Warum „halten“ die 8 Protonen im Sauerstoffkern zusammen, obwohl sie sich elektromagnetisch abstoßen</a:t>
            </a:r>
            <a:r>
              <a:rPr lang="de-DE" dirty="0"/>
              <a:t>? (</a:t>
            </a:r>
            <a:r>
              <a:rPr lang="de-DE" dirty="0" err="1"/>
              <a:t>r~fm</a:t>
            </a:r>
            <a:r>
              <a:rPr lang="de-DE" dirty="0"/>
              <a:t>)</a:t>
            </a:r>
          </a:p>
          <a:p>
            <a:endParaRPr lang="de-DE" dirty="0" smtClean="0"/>
          </a:p>
        </p:txBody>
      </p:sp>
      <p:cxnSp>
        <p:nvCxnSpPr>
          <p:cNvPr id="18" name="Gerade Verbindung 17"/>
          <p:cNvCxnSpPr/>
          <p:nvPr/>
        </p:nvCxnSpPr>
        <p:spPr>
          <a:xfrm>
            <a:off x="251520" y="3861048"/>
            <a:ext cx="8568952" cy="0"/>
          </a:xfrm>
          <a:prstGeom prst="line">
            <a:avLst/>
          </a:prstGeom>
          <a:ln w="28575">
            <a:solidFill>
              <a:srgbClr val="013476"/>
            </a:solidFill>
          </a:ln>
        </p:spPr>
        <p:style>
          <a:lnRef idx="1">
            <a:schemeClr val="accent1"/>
          </a:lnRef>
          <a:fillRef idx="0">
            <a:schemeClr val="accent1"/>
          </a:fillRef>
          <a:effectRef idx="0">
            <a:schemeClr val="accent1"/>
          </a:effectRef>
          <a:fontRef idx="minor">
            <a:schemeClr val="tx1"/>
          </a:fontRef>
        </p:style>
      </p:cxnSp>
      <p:pic>
        <p:nvPicPr>
          <p:cNvPr id="21" name="Grafik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064" y="4149080"/>
            <a:ext cx="1246632" cy="649224"/>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pic>
        <p:nvPicPr>
          <p:cNvPr id="15" name="Picture 2"/>
          <p:cNvPicPr>
            <a:picLocks noChangeAspect="1" noChangeArrowheads="1"/>
          </p:cNvPicPr>
          <p:nvPr/>
        </p:nvPicPr>
        <p:blipFill>
          <a:blip r:embed="rId6" cstate="print"/>
          <a:srcRect/>
          <a:stretch>
            <a:fillRect/>
          </a:stretch>
        </p:blipFill>
        <p:spPr bwMode="auto">
          <a:xfrm>
            <a:off x="5580112" y="2137084"/>
            <a:ext cx="2332637" cy="1632846"/>
          </a:xfrm>
          <a:prstGeom prst="rect">
            <a:avLst/>
          </a:prstGeom>
          <a:noFill/>
          <a:ln w="9525">
            <a:solidFill>
              <a:srgbClr val="1F497D"/>
            </a:solidFill>
            <a:miter lim="800000"/>
            <a:headEnd/>
            <a:tailEnd/>
          </a:ln>
          <a:effectLst/>
        </p:spPr>
      </p:pic>
      <p:sp>
        <p:nvSpPr>
          <p:cNvPr id="4" name="Datumsplatzhalter 3"/>
          <p:cNvSpPr>
            <a:spLocks noGrp="1"/>
          </p:cNvSpPr>
          <p:nvPr>
            <p:ph type="dt" sz="half" idx="10"/>
          </p:nvPr>
        </p:nvSpPr>
        <p:spPr/>
        <p:txBody>
          <a:bodyPr/>
          <a:lstStyle/>
          <a:p>
            <a:fld id="{60A15945-C430-49B9-B4B3-174F47EB19E7}" type="datetime1">
              <a:rPr lang="de-DE" smtClean="0"/>
              <a:t>23.09.2016</a:t>
            </a:fld>
            <a:endParaRPr lang="de-DE" dirty="0"/>
          </a:p>
        </p:txBody>
      </p:sp>
    </p:spTree>
    <p:extLst>
      <p:ext uri="{BB962C8B-B14F-4D97-AF65-F5344CB8AC3E}">
        <p14:creationId xmlns:p14="http://schemas.microsoft.com/office/powerpoint/2010/main" val="3531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dirty="0" smtClean="0"/>
              <a:t>Die vierte fundamentale Wechselwirkung</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6" name="Textplatzhalter 5"/>
          <p:cNvSpPr>
            <a:spLocks noGrp="1"/>
          </p:cNvSpPr>
          <p:nvPr>
            <p:ph type="body" idx="1"/>
          </p:nvPr>
        </p:nvSpPr>
        <p:spPr>
          <a:xfrm>
            <a:off x="972776" y="1786512"/>
            <a:ext cx="3600400" cy="1662896"/>
          </a:xfrm>
        </p:spPr>
        <p:txBody>
          <a:bodyPr/>
          <a:lstStyle/>
          <a:p>
            <a:r>
              <a:rPr lang="de-DE" sz="2000" dirty="0" smtClean="0"/>
              <a:t>Elektromagnetische WW</a:t>
            </a:r>
          </a:p>
        </p:txBody>
      </p:sp>
      <p:sp>
        <p:nvSpPr>
          <p:cNvPr id="10" name="Textplatzhalter 5"/>
          <p:cNvSpPr txBox="1">
            <a:spLocks/>
          </p:cNvSpPr>
          <p:nvPr/>
        </p:nvSpPr>
        <p:spPr>
          <a:xfrm>
            <a:off x="3779912" y="1780159"/>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smtClean="0"/>
              <a:t>Gravitation</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2505" y="2133016"/>
            <a:ext cx="2314283" cy="1620000"/>
          </a:xfrm>
          <a:prstGeom prst="rect">
            <a:avLst/>
          </a:prstGeom>
          <a:ln>
            <a:solidFill>
              <a:srgbClr val="002060"/>
            </a:solid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4248" y="2132856"/>
            <a:ext cx="2314283" cy="1620000"/>
          </a:xfrm>
          <a:prstGeom prst="rect">
            <a:avLst/>
          </a:prstGeom>
          <a:ln>
            <a:solidFill>
              <a:schemeClr val="tx1"/>
            </a:solidFill>
          </a:ln>
        </p:spPr>
      </p:pic>
      <p:sp>
        <p:nvSpPr>
          <p:cNvPr id="13" name="Textplatzhalter 5"/>
          <p:cNvSpPr txBox="1">
            <a:spLocks/>
          </p:cNvSpPr>
          <p:nvPr/>
        </p:nvSpPr>
        <p:spPr>
          <a:xfrm>
            <a:off x="6475298" y="1805159"/>
            <a:ext cx="2170084"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smtClean="0"/>
              <a:t>starke WW</a:t>
            </a:r>
          </a:p>
          <a:p>
            <a:endParaRPr lang="de-DE" dirty="0" smtClean="0"/>
          </a:p>
          <a:p>
            <a:pPr marL="0" indent="0">
              <a:buNone/>
            </a:pPr>
            <a:endParaRPr lang="de-DE" dirty="0" smtClean="0"/>
          </a:p>
        </p:txBody>
      </p:sp>
      <p:sp>
        <p:nvSpPr>
          <p:cNvPr id="16" name="Textplatzhalter 5"/>
          <p:cNvSpPr txBox="1">
            <a:spLocks/>
          </p:cNvSpPr>
          <p:nvPr/>
        </p:nvSpPr>
        <p:spPr>
          <a:xfrm>
            <a:off x="1817130" y="4187016"/>
            <a:ext cx="3789366"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dirty="0"/>
              <a:t>Warum scheint die Sonne seit nunmehr über vier Milliarden Jahren?</a:t>
            </a:r>
          </a:p>
          <a:p>
            <a:pPr marL="355600" lvl="1" indent="0">
              <a:buNone/>
            </a:pPr>
            <a:r>
              <a:rPr lang="de-DE" dirty="0"/>
              <a:t>Umwandlung 2p </a:t>
            </a:r>
            <a:r>
              <a:rPr lang="de-DE" dirty="0">
                <a:sym typeface="Wingdings" panose="020B0604020202020204" pitchFamily="2" charset="2"/>
              </a:rPr>
              <a:t>-&gt;</a:t>
            </a:r>
            <a:r>
              <a:rPr lang="de-DE" dirty="0">
                <a:sym typeface="Wingdings" panose="05000000000000000000" pitchFamily="2" charset="2"/>
              </a:rPr>
              <a:t>2n</a:t>
            </a:r>
            <a:r>
              <a:rPr lang="de-DE" dirty="0"/>
              <a:t> </a:t>
            </a:r>
            <a:br>
              <a:rPr lang="de-DE" dirty="0"/>
            </a:br>
            <a:r>
              <a:rPr lang="de-DE" dirty="0"/>
              <a:t>(4p -&gt; </a:t>
            </a:r>
            <a:r>
              <a:rPr lang="de-DE" baseline="30000" dirty="0"/>
              <a:t>4</a:t>
            </a:r>
            <a:r>
              <a:rPr lang="de-DE" dirty="0"/>
              <a:t>He + 2e</a:t>
            </a:r>
            <a:r>
              <a:rPr lang="de-DE" baseline="30000" dirty="0"/>
              <a:t>+</a:t>
            </a:r>
            <a:r>
              <a:rPr lang="de-DE" dirty="0"/>
              <a:t> + 2</a:t>
            </a:r>
            <a:r>
              <a:rPr lang="de-DE" dirty="0">
                <a:latin typeface="Symbol" panose="05050102010706020507" pitchFamily="18" charset="2"/>
              </a:rPr>
              <a:t>n</a:t>
            </a:r>
            <a:r>
              <a:rPr lang="de-DE" baseline="-25000" dirty="0"/>
              <a:t>e</a:t>
            </a:r>
            <a:r>
              <a:rPr lang="de-DE" dirty="0"/>
              <a:t> )</a:t>
            </a:r>
            <a:br>
              <a:rPr lang="de-DE" dirty="0"/>
            </a:br>
            <a:r>
              <a:rPr lang="de-DE" dirty="0"/>
              <a:t>passiert </a:t>
            </a:r>
            <a:r>
              <a:rPr lang="de-DE" b="1" dirty="0"/>
              <a:t>innerhalb</a:t>
            </a:r>
            <a:r>
              <a:rPr lang="de-DE" dirty="0"/>
              <a:t> des Protons</a:t>
            </a:r>
            <a:br>
              <a:rPr lang="de-DE" dirty="0"/>
            </a:br>
            <a:r>
              <a:rPr lang="de-DE" dirty="0"/>
              <a:t>r ~ 0.001 </a:t>
            </a:r>
            <a:r>
              <a:rPr lang="de-DE" dirty="0" err="1"/>
              <a:t>fm</a:t>
            </a:r>
            <a:endParaRPr lang="de-DE" dirty="0"/>
          </a:p>
        </p:txBody>
      </p:sp>
      <p:cxnSp>
        <p:nvCxnSpPr>
          <p:cNvPr id="18" name="Gerade Verbindung 17"/>
          <p:cNvCxnSpPr/>
          <p:nvPr/>
        </p:nvCxnSpPr>
        <p:spPr>
          <a:xfrm>
            <a:off x="251520" y="3861048"/>
            <a:ext cx="8568952" cy="0"/>
          </a:xfrm>
          <a:prstGeom prst="line">
            <a:avLst/>
          </a:prstGeom>
          <a:ln w="28575">
            <a:solidFill>
              <a:srgbClr val="013476"/>
            </a:solidFill>
          </a:ln>
        </p:spPr>
        <p:style>
          <a:lnRef idx="1">
            <a:schemeClr val="accent1"/>
          </a:lnRef>
          <a:fillRef idx="0">
            <a:schemeClr val="accent1"/>
          </a:fillRef>
          <a:effectRef idx="0">
            <a:schemeClr val="accent1"/>
          </a:effectRef>
          <a:fontRef idx="minor">
            <a:schemeClr val="tx1"/>
          </a:fontRef>
        </p:style>
      </p:cxnSp>
      <p:pic>
        <p:nvPicPr>
          <p:cNvPr id="21" name="Grafik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064" y="4149080"/>
            <a:ext cx="1246632" cy="649224"/>
          </a:xfrm>
          <a:prstGeom prst="rect">
            <a:avLst/>
          </a:prstGeom>
        </p:spPr>
      </p:pic>
      <p:pic>
        <p:nvPicPr>
          <p:cNvPr id="17" name="Grafik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06496" y="4617336"/>
            <a:ext cx="2622854" cy="1836000"/>
          </a:xfrm>
          <a:prstGeom prst="rect">
            <a:avLst/>
          </a:prstGeom>
          <a:ln>
            <a:solidFill>
              <a:srgbClr val="002060"/>
            </a:solidFill>
          </a:ln>
        </p:spPr>
      </p:pic>
      <p:sp>
        <p:nvSpPr>
          <p:cNvPr id="19" name="Textplatzhalter 5"/>
          <p:cNvSpPr txBox="1">
            <a:spLocks/>
          </p:cNvSpPr>
          <p:nvPr/>
        </p:nvSpPr>
        <p:spPr>
          <a:xfrm>
            <a:off x="5513626" y="4185088"/>
            <a:ext cx="3666886"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b="1" u="sng" dirty="0" smtClean="0"/>
              <a:t>Einführung: </a:t>
            </a:r>
            <a:r>
              <a:rPr lang="de-DE" dirty="0" smtClean="0"/>
              <a:t>schwache WW</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dirty="0"/>
          </a:p>
        </p:txBody>
      </p:sp>
      <p:pic>
        <p:nvPicPr>
          <p:cNvPr id="20" name="Picture 2"/>
          <p:cNvPicPr>
            <a:picLocks noChangeAspect="1" noChangeArrowheads="1"/>
          </p:cNvPicPr>
          <p:nvPr/>
        </p:nvPicPr>
        <p:blipFill>
          <a:blip r:embed="rId7" cstate="print"/>
          <a:srcRect/>
          <a:stretch>
            <a:fillRect/>
          </a:stretch>
        </p:blipFill>
        <p:spPr bwMode="auto">
          <a:xfrm>
            <a:off x="4139952" y="2132855"/>
            <a:ext cx="2314893" cy="1620425"/>
          </a:xfrm>
          <a:prstGeom prst="rect">
            <a:avLst/>
          </a:prstGeom>
          <a:noFill/>
          <a:ln w="9525">
            <a:solidFill>
              <a:srgbClr val="1F497D"/>
            </a:solidFill>
            <a:miter lim="800000"/>
            <a:headEnd/>
            <a:tailEnd/>
          </a:ln>
          <a:effectLst/>
        </p:spPr>
      </p:pic>
      <p:sp>
        <p:nvSpPr>
          <p:cNvPr id="4" name="Datumsplatzhalter 3"/>
          <p:cNvSpPr>
            <a:spLocks noGrp="1"/>
          </p:cNvSpPr>
          <p:nvPr>
            <p:ph type="dt" sz="half" idx="10"/>
          </p:nvPr>
        </p:nvSpPr>
        <p:spPr/>
        <p:txBody>
          <a:bodyPr/>
          <a:lstStyle/>
          <a:p>
            <a:fld id="{C8836845-0849-4F50-AE9B-6A588197AC41}" type="datetime1">
              <a:rPr lang="de-DE" smtClean="0"/>
              <a:t>23.09.2016</a:t>
            </a:fld>
            <a:endParaRPr lang="de-DE" dirty="0"/>
          </a:p>
        </p:txBody>
      </p:sp>
    </p:spTree>
    <p:extLst>
      <p:ext uri="{BB962C8B-B14F-4D97-AF65-F5344CB8AC3E}">
        <p14:creationId xmlns:p14="http://schemas.microsoft.com/office/powerpoint/2010/main" val="168758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
        <p:nvSpPr>
          <p:cNvPr id="5" name="Foliennummernplatzhalter 4"/>
          <p:cNvSpPr>
            <a:spLocks noGrp="1"/>
          </p:cNvSpPr>
          <p:nvPr>
            <p:ph type="sldNum" sz="quarter" idx="12"/>
          </p:nvPr>
        </p:nvSpPr>
        <p:spPr/>
        <p:txBody>
          <a:bodyPr/>
          <a:lstStyle/>
          <a:p>
            <a:fld id="{13EBA283-81CD-428D-9703-4AE41BDC50AA}" type="slidenum">
              <a:rPr lang="de-DE" smtClean="0"/>
              <a:pPr/>
              <a:t>2</a:t>
            </a:fld>
            <a:endParaRPr lang="de-DE" dirty="0"/>
          </a:p>
        </p:txBody>
      </p:sp>
      <p:sp>
        <p:nvSpPr>
          <p:cNvPr id="6" name="Datumsplatzhalter 5"/>
          <p:cNvSpPr>
            <a:spLocks noGrp="1"/>
          </p:cNvSpPr>
          <p:nvPr>
            <p:ph type="dt" sz="half" idx="10"/>
          </p:nvPr>
        </p:nvSpPr>
        <p:spPr/>
        <p:txBody>
          <a:bodyPr/>
          <a:lstStyle/>
          <a:p>
            <a:fld id="{EF63DAE5-0D43-42F6-B44A-7D0078E5B38A}" type="datetime1">
              <a:rPr lang="de-DE" smtClean="0"/>
              <a:t>23.09.2016</a:t>
            </a:fld>
            <a:endParaRPr lang="de-DE"/>
          </a:p>
        </p:txBody>
      </p:sp>
      <p:sp>
        <p:nvSpPr>
          <p:cNvPr id="7" name="Fußzeilenplatzhalter 6"/>
          <p:cNvSpPr>
            <a:spLocks noGrp="1"/>
          </p:cNvSpPr>
          <p:nvPr>
            <p:ph type="ftr" sz="quarter" idx="11"/>
          </p:nvPr>
        </p:nvSpPr>
        <p:spPr/>
        <p:txBody>
          <a:bodyPr/>
          <a:lstStyle/>
          <a:p>
            <a:pPr algn="ctr"/>
            <a:r>
              <a:rPr lang="de-DE" smtClean="0"/>
              <a:t>Neue Unterrichtsmaterialien zur Teilchenphysik, Dresden</a:t>
            </a:r>
            <a:endParaRPr lang="de-DE" dirty="0"/>
          </a:p>
        </p:txBody>
      </p:sp>
    </p:spTree>
    <p:extLst>
      <p:ext uri="{BB962C8B-B14F-4D97-AF65-F5344CB8AC3E}">
        <p14:creationId xmlns:p14="http://schemas.microsoft.com/office/powerpoint/2010/main" val="4328473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Vergleich der potenziellen Energien</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293296"/>
            <a:ext cx="2622854" cy="1836000"/>
          </a:xfrm>
          <a:prstGeom prst="rect">
            <a:avLst/>
          </a:prstGeom>
          <a:ln>
            <a:solidFill>
              <a:srgbClr val="002060"/>
            </a:solidFill>
          </a:ln>
        </p:spPr>
      </p:pic>
      <p:sp>
        <p:nvSpPr>
          <p:cNvPr id="6" name="Textplatzhalter 5"/>
          <p:cNvSpPr>
            <a:spLocks noGrp="1"/>
          </p:cNvSpPr>
          <p:nvPr>
            <p:ph type="body" idx="1"/>
          </p:nvPr>
        </p:nvSpPr>
        <p:spPr>
          <a:xfrm>
            <a:off x="972776" y="1642536"/>
            <a:ext cx="3600400" cy="1662896"/>
          </a:xfrm>
        </p:spPr>
        <p:txBody>
          <a:bodyPr/>
          <a:lstStyle/>
          <a:p>
            <a:r>
              <a:rPr lang="de-DE" dirty="0" smtClean="0"/>
              <a:t>Elektromagnetische WW</a:t>
            </a:r>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296961"/>
            <a:ext cx="2622854" cy="1836000"/>
          </a:xfrm>
          <a:prstGeom prst="rect">
            <a:avLst/>
          </a:prstGeom>
          <a:ln>
            <a:solidFill>
              <a:srgbClr val="002060"/>
            </a:solidFill>
          </a:ln>
        </p:spPr>
      </p:pic>
      <p:sp>
        <p:nvSpPr>
          <p:cNvPr id="10" name="Textplatzhalter 5"/>
          <p:cNvSpPr txBox="1">
            <a:spLocks/>
          </p:cNvSpPr>
          <p:nvPr/>
        </p:nvSpPr>
        <p:spPr>
          <a:xfrm>
            <a:off x="5168319" y="1636183"/>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mtClean="0"/>
              <a:t>Gravitation</a:t>
            </a:r>
            <a:endParaRPr lang="de-DE" dirty="0" smtClean="0"/>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1989040"/>
            <a:ext cx="2622854" cy="1836000"/>
          </a:xfrm>
          <a:prstGeom prst="rect">
            <a:avLst/>
          </a:prstGeom>
          <a:ln>
            <a:solidFill>
              <a:srgbClr val="002060"/>
            </a:solidFill>
          </a:ln>
        </p:spPr>
      </p:pic>
      <p:sp>
        <p:nvSpPr>
          <p:cNvPr id="13" name="Textplatzhalter 5"/>
          <p:cNvSpPr txBox="1">
            <a:spLocks/>
          </p:cNvSpPr>
          <p:nvPr/>
        </p:nvSpPr>
        <p:spPr>
          <a:xfrm>
            <a:off x="5292080" y="3933056"/>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dirty="0" smtClean="0"/>
              <a:t>starke WW</a:t>
            </a:r>
          </a:p>
          <a:p>
            <a:endParaRPr lang="de-DE" dirty="0" smtClean="0"/>
          </a:p>
          <a:p>
            <a:pPr marL="0" indent="0">
              <a:buNone/>
            </a:pPr>
            <a:endParaRPr lang="de-DE" dirty="0" smtClean="0"/>
          </a:p>
        </p:txBody>
      </p:sp>
      <p:sp>
        <p:nvSpPr>
          <p:cNvPr id="14" name="Textplatzhalter 5"/>
          <p:cNvSpPr txBox="1">
            <a:spLocks/>
          </p:cNvSpPr>
          <p:nvPr/>
        </p:nvSpPr>
        <p:spPr>
          <a:xfrm>
            <a:off x="899592" y="3933056"/>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dirty="0" smtClean="0"/>
              <a:t>schwache WW</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dirty="0"/>
          </a:p>
        </p:txBody>
      </p:sp>
      <p:pic>
        <p:nvPicPr>
          <p:cNvPr id="15" name="Picture 2"/>
          <p:cNvPicPr>
            <a:picLocks noChangeAspect="1" noChangeArrowheads="1"/>
          </p:cNvPicPr>
          <p:nvPr/>
        </p:nvPicPr>
        <p:blipFill>
          <a:blip r:embed="rId6" cstate="print"/>
          <a:srcRect/>
          <a:stretch>
            <a:fillRect/>
          </a:stretch>
        </p:blipFill>
        <p:spPr bwMode="auto">
          <a:xfrm>
            <a:off x="5580112" y="1996928"/>
            <a:ext cx="2622854" cy="1835998"/>
          </a:xfrm>
          <a:prstGeom prst="rect">
            <a:avLst/>
          </a:prstGeom>
          <a:noFill/>
          <a:ln w="9525">
            <a:solidFill>
              <a:srgbClr val="1F497D"/>
            </a:solidFill>
            <a:miter lim="800000"/>
            <a:headEnd/>
            <a:tailEnd/>
          </a:ln>
          <a:effectLst/>
        </p:spPr>
      </p:pic>
      <p:sp>
        <p:nvSpPr>
          <p:cNvPr id="4" name="Datumsplatzhalter 3"/>
          <p:cNvSpPr>
            <a:spLocks noGrp="1"/>
          </p:cNvSpPr>
          <p:nvPr>
            <p:ph type="dt" sz="half" idx="10"/>
          </p:nvPr>
        </p:nvSpPr>
        <p:spPr/>
        <p:txBody>
          <a:bodyPr/>
          <a:lstStyle/>
          <a:p>
            <a:fld id="{322B64BE-B051-420B-B7B4-7B0DCAB3DD35}" type="datetime1">
              <a:rPr lang="de-DE" smtClean="0"/>
              <a:t>23.09.2016</a:t>
            </a:fld>
            <a:endParaRPr lang="de-DE" dirty="0"/>
          </a:p>
        </p:txBody>
      </p:sp>
    </p:spTree>
    <p:extLst>
      <p:ext uri="{BB962C8B-B14F-4D97-AF65-F5344CB8AC3E}">
        <p14:creationId xmlns:p14="http://schemas.microsoft.com/office/powerpoint/2010/main" val="1697890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Vergleich der potenziellen Energien</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1556792"/>
            <a:ext cx="6686458" cy="4680520"/>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21</a:t>
            </a:fld>
            <a:endParaRPr lang="de-DE" dirty="0"/>
          </a:p>
        </p:txBody>
      </p:sp>
      <p:sp>
        <p:nvSpPr>
          <p:cNvPr id="4" name="Datumsplatzhalter 3"/>
          <p:cNvSpPr>
            <a:spLocks noGrp="1"/>
          </p:cNvSpPr>
          <p:nvPr>
            <p:ph type="dt" sz="half" idx="10"/>
          </p:nvPr>
        </p:nvSpPr>
        <p:spPr/>
        <p:txBody>
          <a:bodyPr/>
          <a:lstStyle/>
          <a:p>
            <a:fld id="{38E82463-7DB3-4DF7-818B-5CB7EB7A56F7}" type="datetime1">
              <a:rPr lang="de-DE" smtClean="0"/>
              <a:t>23.09.2016</a:t>
            </a:fld>
            <a:endParaRPr lang="de-DE" dirty="0"/>
          </a:p>
        </p:txBody>
      </p:sp>
    </p:spTree>
    <p:extLst>
      <p:ext uri="{BB962C8B-B14F-4D97-AF65-F5344CB8AC3E}">
        <p14:creationId xmlns:p14="http://schemas.microsoft.com/office/powerpoint/2010/main" val="34043652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otenziale bin geringem Radius.png"/>
          <p:cNvPicPr>
            <a:picLocks noChangeAspect="1"/>
          </p:cNvPicPr>
          <p:nvPr/>
        </p:nvPicPr>
        <p:blipFill>
          <a:blip r:embed="rId3" cstate="print"/>
          <a:stretch>
            <a:fillRect/>
          </a:stretch>
        </p:blipFill>
        <p:spPr>
          <a:xfrm>
            <a:off x="251519" y="1988840"/>
            <a:ext cx="5919465" cy="4032448"/>
          </a:xfrm>
          <a:prstGeom prst="rect">
            <a:avLst/>
          </a:prstGeom>
        </p:spPr>
      </p:pic>
      <p:sp>
        <p:nvSpPr>
          <p:cNvPr id="2" name="Titel 1"/>
          <p:cNvSpPr>
            <a:spLocks noGrp="1"/>
          </p:cNvSpPr>
          <p:nvPr>
            <p:ph type="title"/>
          </p:nvPr>
        </p:nvSpPr>
        <p:spPr>
          <a:xfrm>
            <a:off x="933772" y="807293"/>
            <a:ext cx="7526660" cy="1325563"/>
          </a:xfrm>
        </p:spPr>
        <p:txBody>
          <a:bodyPr/>
          <a:lstStyle/>
          <a:p>
            <a:r>
              <a:rPr lang="de-DE" dirty="0" smtClean="0"/>
              <a:t>Vergleich der potenziellen Energien bei sehr kleinen Abständen</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10" name="Textplatzhalter 3"/>
          <p:cNvSpPr>
            <a:spLocks noGrp="1"/>
          </p:cNvSpPr>
          <p:nvPr>
            <p:ph type="body" idx="1"/>
          </p:nvPr>
        </p:nvSpPr>
        <p:spPr>
          <a:xfrm>
            <a:off x="6228184" y="2492896"/>
            <a:ext cx="3312368" cy="2304257"/>
          </a:xfrm>
        </p:spPr>
        <p:txBody>
          <a:bodyPr/>
          <a:lstStyle/>
          <a:p>
            <a:r>
              <a:rPr lang="de-DE" sz="2000" dirty="0" smtClean="0"/>
              <a:t>Erkennbar: mit wenigen, ähnlichen Prinzipien die Vorgänge der Welt beschreiben</a:t>
            </a:r>
          </a:p>
          <a:p>
            <a:pPr marL="0" indent="0">
              <a:buNone/>
            </a:pPr>
            <a:endParaRPr lang="de-DE" sz="2000" dirty="0" smtClean="0"/>
          </a:p>
          <a:p>
            <a:r>
              <a:rPr lang="de-DE" sz="2000" dirty="0" smtClean="0"/>
              <a:t>Das Konzept der Ladung (elektrische Ladung) sollte erweitert werden</a:t>
            </a:r>
            <a:endParaRPr lang="de-DE" sz="200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22</a:t>
            </a:fld>
            <a:endParaRPr lang="de-DE" dirty="0"/>
          </a:p>
        </p:txBody>
      </p:sp>
      <p:sp>
        <p:nvSpPr>
          <p:cNvPr id="4" name="Datumsplatzhalter 3"/>
          <p:cNvSpPr>
            <a:spLocks noGrp="1"/>
          </p:cNvSpPr>
          <p:nvPr>
            <p:ph type="dt" sz="half" idx="10"/>
          </p:nvPr>
        </p:nvSpPr>
        <p:spPr/>
        <p:txBody>
          <a:bodyPr/>
          <a:lstStyle/>
          <a:p>
            <a:fld id="{0A440928-1461-4337-B7C2-0B02CEE5CF6E}" type="datetime1">
              <a:rPr lang="de-DE" smtClean="0"/>
              <a:t>23.09.2016</a:t>
            </a:fld>
            <a:endParaRPr lang="de-DE" dirty="0"/>
          </a:p>
        </p:txBody>
      </p:sp>
    </p:spTree>
    <p:extLst>
      <p:ext uri="{BB962C8B-B14F-4D97-AF65-F5344CB8AC3E}">
        <p14:creationId xmlns:p14="http://schemas.microsoft.com/office/powerpoint/2010/main" val="20302833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Erweiterung: Konzept der Ladung</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448" y="764784"/>
            <a:ext cx="720000" cy="720000"/>
          </a:xfrm>
          <a:prstGeom prst="rect">
            <a:avLst/>
          </a:prstGeom>
        </p:spPr>
      </p:pic>
      <p:pic>
        <p:nvPicPr>
          <p:cNvPr id="18" name="Grafik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764784"/>
            <a:ext cx="720000" cy="720000"/>
          </a:xfrm>
          <a:prstGeom prst="rect">
            <a:avLst/>
          </a:prstGeom>
        </p:spPr>
      </p:pic>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20272" y="764784"/>
            <a:ext cx="720000" cy="720000"/>
          </a:xfrm>
          <a:prstGeom prst="rect">
            <a:avLst/>
          </a:prstGeom>
        </p:spPr>
      </p:pic>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Coulombsches Gesetz</a:t>
                </a:r>
              </a:p>
              <a:p>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a:rPr>
                          <m:t>𝐹</m:t>
                        </m:r>
                      </m:e>
                      <m:sub>
                        <m:r>
                          <a:rPr lang="de-DE" b="0" i="1" smtClean="0">
                            <a:latin typeface="Cambria Math"/>
                          </a:rPr>
                          <m:t>𝐶</m:t>
                        </m:r>
                      </m:sub>
                    </m:sSub>
                    <m:r>
                      <a:rPr lang="de-DE" b="0" i="1" smtClean="0">
                        <a:latin typeface="Cambria Math"/>
                      </a:rPr>
                      <m:t>=</m:t>
                    </m:r>
                    <m:f>
                      <m:fPr>
                        <m:ctrlPr>
                          <a:rPr lang="de-DE" b="0" i="1" smtClean="0">
                            <a:latin typeface="Cambria Math" panose="02040503050406030204" pitchFamily="18" charset="0"/>
                          </a:rPr>
                        </m:ctrlPr>
                      </m:fPr>
                      <m:num>
                        <m:sSup>
                          <m:sSupPr>
                            <m:ctrlPr>
                              <a:rPr lang="de-DE" b="0" i="1" smtClean="0">
                                <a:latin typeface="Cambria Math" panose="02040503050406030204" pitchFamily="18" charset="0"/>
                              </a:rPr>
                            </m:ctrlPr>
                          </m:sSupPr>
                          <m:e>
                            <m:r>
                              <a:rPr lang="de-DE" b="0" i="1" smtClean="0">
                                <a:latin typeface="Cambria Math"/>
                              </a:rPr>
                              <m:t>𝑒</m:t>
                            </m:r>
                          </m:e>
                          <m:sup>
                            <m:r>
                              <a:rPr lang="de-DE" b="0" i="1" smtClean="0">
                                <a:latin typeface="Cambria Math"/>
                              </a:rPr>
                              <m:t>2</m:t>
                            </m:r>
                          </m:sup>
                        </m:sSup>
                      </m:num>
                      <m:den>
                        <m:r>
                          <a:rPr lang="de-DE" b="0" i="1" smtClean="0">
                            <a:latin typeface="Cambria Math"/>
                          </a:rPr>
                          <m:t>4 </m:t>
                        </m:r>
                        <m:r>
                          <a:rPr lang="de-DE" b="0" i="1" smtClean="0">
                            <a:latin typeface="Cambria Math"/>
                          </a:rPr>
                          <m:t>𝜋</m:t>
                        </m:r>
                        <m:sSub>
                          <m:sSubPr>
                            <m:ctrlPr>
                              <a:rPr lang="de-DE" b="0" i="1" smtClean="0">
                                <a:latin typeface="Cambria Math" panose="02040503050406030204" pitchFamily="18" charset="0"/>
                              </a:rPr>
                            </m:ctrlPr>
                          </m:sSubPr>
                          <m:e>
                            <m:r>
                              <a:rPr lang="de-DE" b="0" i="1" smtClean="0">
                                <a:latin typeface="Cambria Math"/>
                              </a:rPr>
                              <m:t> </m:t>
                            </m:r>
                            <m:r>
                              <a:rPr lang="de-DE" b="0" i="1" smtClean="0">
                                <a:latin typeface="Cambria Math"/>
                              </a:rPr>
                              <m:t>𝜖</m:t>
                            </m:r>
                          </m:e>
                          <m:sub>
                            <m:r>
                              <a:rPr lang="de-DE" b="0" i="1" smtClean="0">
                                <a:latin typeface="Cambria Math"/>
                              </a:rPr>
                              <m:t>0</m:t>
                            </m:r>
                          </m:sub>
                        </m:sSub>
                      </m:den>
                    </m:f>
                    <m:r>
                      <a:rPr lang="de-DE" b="0" i="1" smtClean="0">
                        <a:latin typeface="Cambria Math"/>
                        <a:ea typeface="Cambria Math"/>
                      </a:rPr>
                      <m:t>∙</m:t>
                    </m:r>
                    <m:f>
                      <m:fPr>
                        <m:ctrlPr>
                          <a:rPr lang="de-DE" b="0" i="1" smtClean="0">
                            <a:latin typeface="Cambria Math" panose="02040503050406030204" pitchFamily="18" charset="0"/>
                            <a:ea typeface="Cambria Math"/>
                          </a:rPr>
                        </m:ctrlPr>
                      </m:fPr>
                      <m:num>
                        <m:sSub>
                          <m:sSubPr>
                            <m:ctrlPr>
                              <a:rPr lang="de-DE" b="0" i="1" smtClean="0">
                                <a:latin typeface="Cambria Math" panose="02040503050406030204" pitchFamily="18" charset="0"/>
                                <a:ea typeface="Cambria Math"/>
                              </a:rPr>
                            </m:ctrlPr>
                          </m:sSubPr>
                          <m:e>
                            <m:r>
                              <a:rPr lang="de-DE" b="0" i="1" smtClean="0">
                                <a:latin typeface="Cambria Math"/>
                                <a:ea typeface="Cambria Math"/>
                              </a:rPr>
                              <m:t>𝑞</m:t>
                            </m:r>
                          </m:e>
                          <m:sub>
                            <m:r>
                              <a:rPr lang="de-DE" b="0" i="1" smtClean="0">
                                <a:latin typeface="Cambria Math"/>
                                <a:ea typeface="Cambria Math"/>
                              </a:rPr>
                              <m:t>1</m:t>
                            </m:r>
                          </m:sub>
                        </m:sSub>
                        <m:r>
                          <a:rPr lang="de-DE" i="1">
                            <a:latin typeface="Cambria Math"/>
                            <a:ea typeface="Cambria Math"/>
                          </a:rPr>
                          <m:t>∙</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𝑞</m:t>
                            </m:r>
                          </m:e>
                          <m:sub>
                            <m:r>
                              <a:rPr lang="de-DE" b="0" i="1" smtClean="0">
                                <a:latin typeface="Cambria Math"/>
                                <a:ea typeface="Cambria Math"/>
                              </a:rPr>
                              <m:t>2</m:t>
                            </m:r>
                          </m:sub>
                        </m:sSub>
                      </m:num>
                      <m:den>
                        <m:sSup>
                          <m:sSupPr>
                            <m:ctrlPr>
                              <a:rPr lang="de-DE" b="0" i="1" smtClean="0">
                                <a:latin typeface="Cambria Math" panose="02040503050406030204" pitchFamily="18" charset="0"/>
                                <a:ea typeface="Cambria Math"/>
                              </a:rPr>
                            </m:ctrlPr>
                          </m:sSupPr>
                          <m:e>
                            <m:r>
                              <a:rPr lang="de-DE" b="0" i="1" smtClean="0">
                                <a:latin typeface="Cambria Math"/>
                                <a:ea typeface="Cambria Math"/>
                              </a:rPr>
                              <m:t>𝑟</m:t>
                            </m:r>
                          </m:e>
                          <m:sup>
                            <m:r>
                              <a:rPr lang="de-DE" b="0" i="1" smtClean="0">
                                <a:latin typeface="Cambria Math"/>
                                <a:ea typeface="Cambria Math"/>
                              </a:rPr>
                              <m:t>2</m:t>
                            </m:r>
                          </m:sup>
                        </m:sSup>
                      </m:den>
                    </m:f>
                    <m:r>
                      <a:rPr lang="de-DE" b="0" i="1" smtClean="0">
                        <a:latin typeface="Cambria Math"/>
                        <a:ea typeface="Cambria Math"/>
                      </a:rPr>
                      <m:t>=ℏ∙</m:t>
                    </m:r>
                    <m:r>
                      <a:rPr lang="de-DE" b="0" i="1" smtClean="0">
                        <a:latin typeface="Cambria Math"/>
                        <a:ea typeface="Cambria Math"/>
                      </a:rPr>
                      <m:t>𝑐</m:t>
                    </m:r>
                    <m:r>
                      <a:rPr lang="de-DE" b="0" i="1" smtClean="0">
                        <a:latin typeface="Cambria Math"/>
                        <a:ea typeface="Cambria Math"/>
                      </a:rPr>
                      <m:t>∙</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𝛼</m:t>
                        </m:r>
                      </m:e>
                      <m:sub>
                        <m:r>
                          <a:rPr lang="de-DE" b="0" i="1" smtClean="0">
                            <a:latin typeface="Cambria Math"/>
                            <a:ea typeface="Cambria Math"/>
                          </a:rPr>
                          <m:t>𝑒𝑚</m:t>
                        </m:r>
                      </m:sub>
                    </m:sSub>
                    <m:r>
                      <a:rPr lang="de-DE" b="0" i="1" smtClean="0">
                        <a:latin typeface="Cambria Math"/>
                        <a:ea typeface="Cambria Math"/>
                      </a:rPr>
                      <m:t>∙</m:t>
                    </m:r>
                    <m:f>
                      <m:fPr>
                        <m:ctrlPr>
                          <a:rPr lang="de-DE" b="0" i="1" smtClean="0">
                            <a:latin typeface="Cambria Math" panose="02040503050406030204" pitchFamily="18" charset="0"/>
                            <a:ea typeface="Cambria Math"/>
                          </a:rPr>
                        </m:ctrlPr>
                      </m:fPr>
                      <m:num>
                        <m:sSub>
                          <m:sSubPr>
                            <m:ctrlPr>
                              <a:rPr lang="de-DE" b="0" i="1" smtClean="0">
                                <a:latin typeface="Cambria Math" panose="02040503050406030204" pitchFamily="18" charset="0"/>
                                <a:ea typeface="Cambria Math"/>
                              </a:rPr>
                            </m:ctrlPr>
                          </m:sSubPr>
                          <m:e>
                            <m:r>
                              <a:rPr lang="de-DE" b="0" i="1" smtClean="0">
                                <a:latin typeface="Cambria Math"/>
                                <a:ea typeface="Cambria Math"/>
                              </a:rPr>
                              <m:t>𝑞</m:t>
                            </m:r>
                          </m:e>
                          <m:sub>
                            <m:r>
                              <a:rPr lang="de-DE" b="0" i="1" smtClean="0">
                                <a:latin typeface="Cambria Math"/>
                                <a:ea typeface="Cambria Math"/>
                              </a:rPr>
                              <m:t>1</m:t>
                            </m:r>
                          </m:sub>
                        </m:sSub>
                        <m:r>
                          <a:rPr lang="de-DE" b="0" i="1" smtClean="0">
                            <a:latin typeface="Cambria Math"/>
                            <a:ea typeface="Cambria Math"/>
                          </a:rPr>
                          <m:t>∙</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𝑞</m:t>
                            </m:r>
                          </m:e>
                          <m:sub>
                            <m:r>
                              <a:rPr lang="de-DE" b="0" i="1" smtClean="0">
                                <a:latin typeface="Cambria Math"/>
                                <a:ea typeface="Cambria Math"/>
                              </a:rPr>
                              <m:t>2</m:t>
                            </m:r>
                          </m:sub>
                        </m:sSub>
                      </m:num>
                      <m:den>
                        <m:sSup>
                          <m:sSupPr>
                            <m:ctrlPr>
                              <a:rPr lang="de-DE" b="0" i="1" smtClean="0">
                                <a:latin typeface="Cambria Math" panose="02040503050406030204" pitchFamily="18" charset="0"/>
                                <a:ea typeface="Cambria Math"/>
                              </a:rPr>
                            </m:ctrlPr>
                          </m:sSupPr>
                          <m:e>
                            <m:r>
                              <a:rPr lang="de-DE" b="0" i="1" smtClean="0">
                                <a:latin typeface="Cambria Math"/>
                                <a:ea typeface="Cambria Math"/>
                              </a:rPr>
                              <m:t>𝑟</m:t>
                            </m:r>
                          </m:e>
                          <m:sup>
                            <m:r>
                              <a:rPr lang="de-DE" b="0" i="1" smtClean="0">
                                <a:latin typeface="Cambria Math"/>
                                <a:ea typeface="Cambria Math"/>
                              </a:rPr>
                              <m:t>2</m:t>
                            </m:r>
                          </m:sup>
                        </m:sSup>
                      </m:den>
                    </m:f>
                  </m:oMath>
                </a14:m>
                <a:endParaRPr lang="de-DE" b="0" dirty="0" smtClean="0">
                  <a:ea typeface="Cambria Math"/>
                </a:endParaRPr>
              </a:p>
              <a:p>
                <a:pPr>
                  <a:buFont typeface="Arial" panose="020B0604020202020204" pitchFamily="34" charset="0"/>
                  <a:buChar char="•"/>
                </a:pPr>
                <a:r>
                  <a:rPr lang="de-DE" sz="1800" b="0" dirty="0" smtClean="0"/>
                  <a:t>Mit </a:t>
                </a:r>
                <a14:m>
                  <m:oMath xmlns:m="http://schemas.openxmlformats.org/officeDocument/2006/math">
                    <m:sSub>
                      <m:sSubPr>
                        <m:ctrlPr>
                          <a:rPr lang="de-DE" sz="1800" b="0" i="1" smtClean="0">
                            <a:latin typeface="Cambria Math" panose="02040503050406030204" pitchFamily="18" charset="0"/>
                          </a:rPr>
                        </m:ctrlPr>
                      </m:sSubPr>
                      <m:e>
                        <m:r>
                          <a:rPr lang="de-DE" sz="1800" b="0" i="1" smtClean="0">
                            <a:latin typeface="Cambria Math"/>
                          </a:rPr>
                          <m:t>𝛼</m:t>
                        </m:r>
                      </m:e>
                      <m:sub>
                        <m:r>
                          <a:rPr lang="de-DE" sz="1800" b="0" i="1" smtClean="0">
                            <a:latin typeface="Cambria Math"/>
                          </a:rPr>
                          <m:t>𝑒𝑚</m:t>
                        </m:r>
                      </m:sub>
                    </m:sSub>
                    <m:r>
                      <a:rPr lang="de-DE" sz="1800" b="0" i="1" smtClean="0">
                        <a:latin typeface="Cambria Math"/>
                      </a:rPr>
                      <m:t>=</m:t>
                    </m:r>
                    <m:f>
                      <m:fPr>
                        <m:ctrlPr>
                          <a:rPr lang="de-DE" sz="1800" b="0" i="1" smtClean="0">
                            <a:latin typeface="Cambria Math" panose="02040503050406030204" pitchFamily="18" charset="0"/>
                            <a:ea typeface="Cambria Math"/>
                          </a:rPr>
                        </m:ctrlPr>
                      </m:fPr>
                      <m:num>
                        <m:sSup>
                          <m:sSupPr>
                            <m:ctrlPr>
                              <a:rPr lang="de-DE" sz="1800" b="0" i="1" smtClean="0">
                                <a:latin typeface="Cambria Math" panose="02040503050406030204" pitchFamily="18" charset="0"/>
                                <a:ea typeface="Cambria Math"/>
                              </a:rPr>
                            </m:ctrlPr>
                          </m:sSupPr>
                          <m:e>
                            <m:r>
                              <a:rPr lang="de-DE" sz="1800" b="0" i="1" smtClean="0">
                                <a:latin typeface="Cambria Math"/>
                                <a:ea typeface="Cambria Math"/>
                              </a:rPr>
                              <m:t>𝑒</m:t>
                            </m:r>
                          </m:e>
                          <m:sup>
                            <m:r>
                              <a:rPr lang="de-DE" sz="1800" b="0" i="1" smtClean="0">
                                <a:latin typeface="Cambria Math"/>
                                <a:ea typeface="Cambria Math"/>
                              </a:rPr>
                              <m:t>2</m:t>
                            </m:r>
                          </m:sup>
                        </m:sSup>
                      </m:num>
                      <m:den>
                        <m:r>
                          <a:rPr lang="de-DE" sz="1800" i="1">
                            <a:latin typeface="Cambria Math"/>
                          </a:rPr>
                          <m:t>4 </m:t>
                        </m:r>
                        <m:r>
                          <a:rPr lang="de-DE" sz="1800" i="1">
                            <a:latin typeface="Cambria Math"/>
                          </a:rPr>
                          <m:t>𝜋</m:t>
                        </m:r>
                        <m:r>
                          <a:rPr lang="de-DE" sz="1800" b="0" i="1" smtClean="0">
                            <a:latin typeface="Cambria Math" panose="02040503050406030204" pitchFamily="18" charset="0"/>
                          </a:rPr>
                          <m:t> </m:t>
                        </m:r>
                        <m:sSub>
                          <m:sSubPr>
                            <m:ctrlPr>
                              <a:rPr lang="de-DE" sz="1800" b="0" i="1" smtClean="0">
                                <a:latin typeface="Cambria Math" panose="02040503050406030204" pitchFamily="18" charset="0"/>
                                <a:ea typeface="Cambria Math"/>
                              </a:rPr>
                            </m:ctrlPr>
                          </m:sSubPr>
                          <m:e>
                            <m:r>
                              <a:rPr lang="de-DE" sz="1800" b="0" i="1" smtClean="0">
                                <a:latin typeface="Cambria Math"/>
                                <a:ea typeface="Cambria Math"/>
                              </a:rPr>
                              <m:t>𝜖</m:t>
                            </m:r>
                          </m:e>
                          <m:sub>
                            <m:r>
                              <a:rPr lang="de-DE" sz="1800" b="0" i="1" smtClean="0">
                                <a:latin typeface="Cambria Math"/>
                                <a:ea typeface="Cambria Math"/>
                              </a:rPr>
                              <m:t>0</m:t>
                            </m:r>
                          </m:sub>
                        </m:sSub>
                        <m:r>
                          <a:rPr lang="de-DE" sz="1800" b="0" i="1" smtClean="0">
                            <a:latin typeface="Cambria Math"/>
                            <a:ea typeface="Cambria Math"/>
                          </a:rPr>
                          <m:t> ℏ </m:t>
                        </m:r>
                        <m:r>
                          <a:rPr lang="de-DE" sz="1800" b="0" i="1" smtClean="0">
                            <a:latin typeface="Cambria Math"/>
                            <a:ea typeface="Cambria Math"/>
                          </a:rPr>
                          <m:t>𝑐</m:t>
                        </m:r>
                      </m:den>
                    </m:f>
                    <m:r>
                      <a:rPr lang="de-DE" sz="1800" b="0" i="1" smtClean="0">
                        <a:latin typeface="Cambria Math"/>
                        <a:ea typeface="Cambria Math"/>
                      </a:rPr>
                      <m:t>≈</m:t>
                    </m:r>
                    <m:f>
                      <m:fPr>
                        <m:ctrlPr>
                          <a:rPr lang="de-DE" sz="1800" b="0" i="1" smtClean="0">
                            <a:latin typeface="Cambria Math" panose="02040503050406030204" pitchFamily="18" charset="0"/>
                            <a:ea typeface="Cambria Math"/>
                          </a:rPr>
                        </m:ctrlPr>
                      </m:fPr>
                      <m:num>
                        <m:r>
                          <a:rPr lang="de-DE" sz="1800" b="0" i="1" smtClean="0">
                            <a:latin typeface="Cambria Math"/>
                            <a:ea typeface="Cambria Math"/>
                          </a:rPr>
                          <m:t>1</m:t>
                        </m:r>
                      </m:num>
                      <m:den>
                        <m:r>
                          <a:rPr lang="de-DE" sz="1800" b="0" i="1" smtClean="0">
                            <a:latin typeface="Cambria Math"/>
                            <a:ea typeface="Cambria Math"/>
                          </a:rPr>
                          <m:t>137</m:t>
                        </m:r>
                      </m:den>
                    </m:f>
                  </m:oMath>
                </a14:m>
                <a:r>
                  <a:rPr lang="de-DE" sz="1800" dirty="0" smtClean="0"/>
                  <a:t> Kopplungsparameter (historisch: Feinstrukturkonstante)</a:t>
                </a:r>
              </a:p>
              <a:p>
                <a:pPr>
                  <a:buFont typeface="Arial" panose="020B0604020202020204" pitchFamily="34" charset="0"/>
                  <a:buChar char="•"/>
                </a:pPr>
                <a:r>
                  <a:rPr lang="de-DE" sz="1800" dirty="0"/>
                  <a:t>Übergang zur Quantenphysik! (</a:t>
                </a:r>
                <a14:m>
                  <m:oMath xmlns:m="http://schemas.openxmlformats.org/officeDocument/2006/math">
                    <m:sSub>
                      <m:sSubPr>
                        <m:ctrlPr>
                          <a:rPr lang="de-DE" sz="1800" i="1">
                            <a:latin typeface="Cambria Math" panose="02040503050406030204" pitchFamily="18" charset="0"/>
                            <a:ea typeface="Cambria Math"/>
                          </a:rPr>
                        </m:ctrlPr>
                      </m:sSubPr>
                      <m:e>
                        <m:r>
                          <a:rPr lang="de-DE" sz="1800" i="1">
                            <a:latin typeface="Cambria Math"/>
                            <a:ea typeface="Cambria Math"/>
                          </a:rPr>
                          <m:t>𝜖</m:t>
                        </m:r>
                      </m:e>
                      <m:sub>
                        <m:r>
                          <a:rPr lang="de-DE" sz="1800" i="1">
                            <a:latin typeface="Cambria Math"/>
                            <a:ea typeface="Cambria Math"/>
                          </a:rPr>
                          <m:t>0</m:t>
                        </m:r>
                      </m:sub>
                    </m:sSub>
                    <m:r>
                      <a:rPr lang="de-DE" sz="1800" i="1">
                        <a:latin typeface="Cambria Math" panose="02040503050406030204" pitchFamily="18" charset="0"/>
                        <a:ea typeface="Cambria Math"/>
                      </a:rPr>
                      <m:t>→</m:t>
                    </m:r>
                    <m:r>
                      <a:rPr lang="de-DE" sz="1800" i="1">
                        <a:latin typeface="Cambria Math"/>
                        <a:ea typeface="Cambria Math"/>
                      </a:rPr>
                      <m:t> ℏ </m:t>
                    </m:r>
                    <m:r>
                      <a:rPr lang="de-DE" sz="1800" i="1">
                        <a:latin typeface="Cambria Math"/>
                        <a:ea typeface="Cambria Math"/>
                      </a:rPr>
                      <m:t>𝑐</m:t>
                    </m:r>
                  </m:oMath>
                </a14:m>
                <a:r>
                  <a:rPr lang="de-DE" sz="1800" dirty="0"/>
                  <a:t>)</a:t>
                </a:r>
              </a:p>
              <a:p>
                <a:endParaRPr lang="de-DE" dirty="0"/>
              </a:p>
              <a:p>
                <a:r>
                  <a:rPr lang="de-DE" dirty="0" smtClean="0"/>
                  <a:t>Einführung Kopplungsparameter </a:t>
                </a:r>
                <a14:m>
                  <m:oMath xmlns:m="http://schemas.openxmlformats.org/officeDocument/2006/math">
                    <m:r>
                      <a:rPr lang="de-DE" b="0" i="1" smtClean="0">
                        <a:latin typeface="Cambria Math"/>
                      </a:rPr>
                      <m:t>𝛼</m:t>
                    </m:r>
                  </m:oMath>
                </a14:m>
                <a:r>
                  <a:rPr lang="de-DE" dirty="0" smtClean="0"/>
                  <a:t> auch für andere Wechselwirkungen</a:t>
                </a:r>
              </a:p>
              <a:p>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a:rPr>
                          <m:t>𝛼</m:t>
                        </m:r>
                      </m:e>
                      <m:sub>
                        <m:r>
                          <a:rPr lang="de-DE" b="0" i="1" smtClean="0">
                            <a:latin typeface="Cambria Math"/>
                          </a:rPr>
                          <m:t>𝑤</m:t>
                        </m:r>
                      </m:sub>
                    </m:sSub>
                    <m:r>
                      <a:rPr lang="de-DE" b="0" i="1" smtClean="0">
                        <a:latin typeface="Cambria Math"/>
                      </a:rPr>
                      <m:t>, </m:t>
                    </m:r>
                    <m:sSub>
                      <m:sSubPr>
                        <m:ctrlPr>
                          <a:rPr lang="de-DE" b="0" i="1" smtClean="0">
                            <a:latin typeface="Cambria Math" panose="02040503050406030204" pitchFamily="18" charset="0"/>
                          </a:rPr>
                        </m:ctrlPr>
                      </m:sSubPr>
                      <m:e>
                        <m:r>
                          <a:rPr lang="de-DE" b="0" i="1" smtClean="0">
                            <a:latin typeface="Cambria Math"/>
                          </a:rPr>
                          <m:t> </m:t>
                        </m:r>
                        <m:r>
                          <a:rPr lang="de-DE" b="0" i="1" smtClean="0">
                            <a:latin typeface="Cambria Math"/>
                          </a:rPr>
                          <m:t>𝛼</m:t>
                        </m:r>
                      </m:e>
                      <m:sub>
                        <m:r>
                          <a:rPr lang="de-DE" b="0" i="1" smtClean="0">
                            <a:latin typeface="Cambria Math"/>
                          </a:rPr>
                          <m:t>𝑆</m:t>
                        </m:r>
                      </m:sub>
                    </m:sSub>
                    <m:r>
                      <a:rPr lang="de-DE" b="0" i="1" smtClean="0">
                        <a:latin typeface="Cambria Math"/>
                      </a:rPr>
                      <m:t>, </m:t>
                    </m:r>
                    <m:sSub>
                      <m:sSubPr>
                        <m:ctrlPr>
                          <a:rPr lang="de-DE" b="0" i="1" smtClean="0">
                            <a:latin typeface="Cambria Math" panose="02040503050406030204" pitchFamily="18" charset="0"/>
                          </a:rPr>
                        </m:ctrlPr>
                      </m:sSubPr>
                      <m:e>
                        <m:r>
                          <a:rPr lang="de-DE" b="0" i="1" smtClean="0">
                            <a:latin typeface="Cambria Math"/>
                          </a:rPr>
                          <m:t> </m:t>
                        </m:r>
                        <m:r>
                          <a:rPr lang="de-DE" b="0" i="1" smtClean="0">
                            <a:latin typeface="Cambria Math"/>
                          </a:rPr>
                          <m:t>𝛼</m:t>
                        </m:r>
                      </m:e>
                      <m:sub>
                        <m:r>
                          <a:rPr lang="de-DE" b="0" i="1" smtClean="0">
                            <a:latin typeface="Cambria Math"/>
                          </a:rPr>
                          <m:t>𝑔𝑟𝑎𝑣</m:t>
                        </m:r>
                      </m:sub>
                    </m:sSub>
                  </m:oMath>
                </a14:m>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6"/>
                <a:stretch>
                  <a:fillRect l="-808" t="-2003"/>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13EBA283-81CD-428D-9703-4AE41BDC50AA}" type="slidenum">
              <a:rPr lang="de-DE" smtClean="0"/>
              <a:pPr/>
              <a:t>23</a:t>
            </a:fld>
            <a:endParaRPr lang="de-DE" dirty="0"/>
          </a:p>
        </p:txBody>
      </p:sp>
      <p:sp>
        <p:nvSpPr>
          <p:cNvPr id="5" name="Datumsplatzhalter 4"/>
          <p:cNvSpPr>
            <a:spLocks noGrp="1"/>
          </p:cNvSpPr>
          <p:nvPr>
            <p:ph type="dt" sz="half" idx="10"/>
          </p:nvPr>
        </p:nvSpPr>
        <p:spPr/>
        <p:txBody>
          <a:bodyPr/>
          <a:lstStyle/>
          <a:p>
            <a:fld id="{08D440C0-71AA-4722-8E38-D7B089AED53C}" type="datetime1">
              <a:rPr lang="de-DE" smtClean="0"/>
              <a:t>23.09.2016</a:t>
            </a:fld>
            <a:endParaRPr lang="de-DE" dirty="0"/>
          </a:p>
        </p:txBody>
      </p:sp>
    </p:spTree>
    <p:extLst>
      <p:ext uri="{BB962C8B-B14F-4D97-AF65-F5344CB8AC3E}">
        <p14:creationId xmlns:p14="http://schemas.microsoft.com/office/powerpoint/2010/main" val="1979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a:t>
            </a:r>
            <a:r>
              <a:rPr lang="de-DE" dirty="0" smtClean="0"/>
              <a:t>asiskonzept der Ladung</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4" name="Textplatzhalter 3"/>
          <p:cNvSpPr>
            <a:spLocks noGrp="1"/>
          </p:cNvSpPr>
          <p:nvPr>
            <p:ph type="body" idx="1"/>
          </p:nvPr>
        </p:nvSpPr>
        <p:spPr/>
        <p:txBody>
          <a:bodyPr/>
          <a:lstStyle/>
          <a:p>
            <a:r>
              <a:rPr lang="de-DE" dirty="0" smtClean="0"/>
              <a:t>Ladungszahl als charakteristische Teilcheneigenschaft</a:t>
            </a:r>
          </a:p>
          <a:p>
            <a:r>
              <a:rPr lang="de-DE" dirty="0" smtClean="0"/>
              <a:t>Bekannt:</a:t>
            </a:r>
          </a:p>
          <a:p>
            <a:pPr lvl="2"/>
            <a:r>
              <a:rPr lang="de-DE" dirty="0" smtClean="0"/>
              <a:t>Elektrische Ladung</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r>
              <a:rPr lang="de-DE" dirty="0" smtClean="0"/>
              <a:t>Elementarladung ist nun im Kopplungsparameter </a:t>
            </a:r>
            <a:r>
              <a:rPr lang="de-DE" b="1" i="1" dirty="0" smtClean="0">
                <a:latin typeface="Symbol" panose="05050102010706020507" pitchFamily="18" charset="2"/>
              </a:rPr>
              <a:t>a</a:t>
            </a:r>
            <a:r>
              <a:rPr lang="de-DE" dirty="0" smtClean="0"/>
              <a:t> enthalten</a:t>
            </a:r>
            <a:br>
              <a:rPr lang="de-DE" dirty="0" smtClean="0"/>
            </a:br>
            <a:r>
              <a:rPr lang="de-DE" dirty="0" smtClean="0"/>
              <a:t>(ist damit Eigenschaft der Wechselwirkung!)</a:t>
            </a:r>
          </a:p>
          <a:p>
            <a:r>
              <a:rPr lang="de-DE" dirty="0" smtClean="0"/>
              <a:t>Die Teilcheneigenschaft ist eigentlich nur die Ladungszahl</a:t>
            </a:r>
            <a:br>
              <a:rPr lang="de-DE" dirty="0" smtClean="0"/>
            </a:br>
            <a:r>
              <a:rPr lang="de-DE" dirty="0" smtClean="0"/>
              <a:t>(analog zur üblichen Kernladungszahl Z)</a:t>
            </a:r>
            <a:endParaRPr lang="de-DE" dirty="0"/>
          </a:p>
          <a:p>
            <a:endParaRPr lang="de-DE" dirty="0"/>
          </a:p>
          <a:p>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mc:AlternateContent xmlns:mc="http://schemas.openxmlformats.org/markup-compatibility/2006" xmlns:a14="http://schemas.microsoft.com/office/drawing/2010/main">
        <mc:Choice Requires="a14">
          <p:sp>
            <p:nvSpPr>
              <p:cNvPr id="5" name="Textfeld 4"/>
              <p:cNvSpPr txBox="1"/>
              <p:nvPr/>
            </p:nvSpPr>
            <p:spPr>
              <a:xfrm>
                <a:off x="3059832" y="2773967"/>
                <a:ext cx="33123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600" b="0" i="1" smtClean="0">
                          <a:solidFill>
                            <a:srgbClr val="002060"/>
                          </a:solidFill>
                          <a:latin typeface="Cambria Math"/>
                        </a:rPr>
                        <m:t>𝑄</m:t>
                      </m:r>
                      <m:r>
                        <a:rPr lang="de-DE" sz="3600" b="0" i="1" smtClean="0">
                          <a:solidFill>
                            <a:srgbClr val="002060"/>
                          </a:solidFill>
                          <a:latin typeface="Cambria Math"/>
                        </a:rPr>
                        <m:t>=</m:t>
                      </m:r>
                      <m:r>
                        <a:rPr lang="de-DE" sz="3600" b="0" i="1" smtClean="0">
                          <a:solidFill>
                            <a:srgbClr val="002060"/>
                          </a:solidFill>
                          <a:latin typeface="Cambria Math"/>
                        </a:rPr>
                        <m:t>𝑞</m:t>
                      </m:r>
                      <m:r>
                        <a:rPr lang="de-DE" sz="3600" b="0" i="1" smtClean="0">
                          <a:solidFill>
                            <a:srgbClr val="002060"/>
                          </a:solidFill>
                          <a:latin typeface="Cambria Math"/>
                        </a:rPr>
                        <m:t> ∙ </m:t>
                      </m:r>
                      <m:r>
                        <a:rPr lang="de-DE" sz="3600" b="0" i="1" smtClean="0">
                          <a:solidFill>
                            <a:srgbClr val="002060"/>
                          </a:solidFill>
                          <a:latin typeface="Cambria Math"/>
                        </a:rPr>
                        <m:t>𝑒</m:t>
                      </m:r>
                    </m:oMath>
                  </m:oMathPara>
                </a14:m>
                <a:endParaRPr lang="de-DE" sz="3600" dirty="0">
                  <a:solidFill>
                    <a:srgbClr val="002060"/>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059832" y="2773967"/>
                <a:ext cx="3312368" cy="646331"/>
              </a:xfrm>
              <a:prstGeom prst="rect">
                <a:avLst/>
              </a:prstGeom>
              <a:blipFill rotWithShape="0">
                <a:blip r:embed="rId3"/>
                <a:stretch>
                  <a:fillRect/>
                </a:stretch>
              </a:blipFill>
            </p:spPr>
            <p:txBody>
              <a:bodyPr/>
              <a:lstStyle/>
              <a:p>
                <a:r>
                  <a:rPr lang="de-DE">
                    <a:noFill/>
                  </a:rPr>
                  <a:t> </a:t>
                </a:r>
              </a:p>
            </p:txBody>
          </p:sp>
        </mc:Fallback>
      </mc:AlternateContent>
      <p:sp>
        <p:nvSpPr>
          <p:cNvPr id="6" name="Textfeld 5"/>
          <p:cNvSpPr txBox="1"/>
          <p:nvPr/>
        </p:nvSpPr>
        <p:spPr>
          <a:xfrm>
            <a:off x="3707904" y="4006805"/>
            <a:ext cx="1656184" cy="646331"/>
          </a:xfrm>
          <a:prstGeom prst="rect">
            <a:avLst/>
          </a:prstGeom>
          <a:noFill/>
        </p:spPr>
        <p:txBody>
          <a:bodyPr wrap="square" rtlCol="0">
            <a:spAutoFit/>
          </a:bodyPr>
          <a:lstStyle/>
          <a:p>
            <a:r>
              <a:rPr lang="de-DE" dirty="0" smtClean="0">
                <a:solidFill>
                  <a:srgbClr val="002060"/>
                </a:solidFill>
              </a:rPr>
              <a:t>Elektrische Ladungszahl</a:t>
            </a:r>
            <a:endParaRPr lang="de-DE" dirty="0">
              <a:solidFill>
                <a:srgbClr val="002060"/>
              </a:solidFill>
            </a:endParaRPr>
          </a:p>
        </p:txBody>
      </p:sp>
      <p:sp>
        <p:nvSpPr>
          <p:cNvPr id="7" name="Textfeld 6"/>
          <p:cNvSpPr txBox="1"/>
          <p:nvPr/>
        </p:nvSpPr>
        <p:spPr>
          <a:xfrm>
            <a:off x="5335972" y="4006805"/>
            <a:ext cx="1787541" cy="369332"/>
          </a:xfrm>
          <a:prstGeom prst="rect">
            <a:avLst/>
          </a:prstGeom>
          <a:noFill/>
        </p:spPr>
        <p:txBody>
          <a:bodyPr wrap="none" rtlCol="0">
            <a:spAutoFit/>
          </a:bodyPr>
          <a:lstStyle/>
          <a:p>
            <a:r>
              <a:rPr lang="de-DE" dirty="0" smtClean="0">
                <a:solidFill>
                  <a:srgbClr val="002060"/>
                </a:solidFill>
              </a:rPr>
              <a:t>Elementarladung</a:t>
            </a:r>
            <a:endParaRPr lang="de-DE" dirty="0">
              <a:solidFill>
                <a:srgbClr val="002060"/>
              </a:solidFill>
            </a:endParaRPr>
          </a:p>
        </p:txBody>
      </p:sp>
      <p:cxnSp>
        <p:nvCxnSpPr>
          <p:cNvPr id="11" name="Gerade Verbindung mit Pfeil 10"/>
          <p:cNvCxnSpPr/>
          <p:nvPr/>
        </p:nvCxnSpPr>
        <p:spPr>
          <a:xfrm flipV="1">
            <a:off x="4399868" y="3420298"/>
            <a:ext cx="360040" cy="534233"/>
          </a:xfrm>
          <a:prstGeom prst="straightConnector1">
            <a:avLst/>
          </a:prstGeom>
          <a:ln w="28575">
            <a:solidFill>
              <a:srgbClr val="C00000"/>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5544108" y="3420497"/>
            <a:ext cx="288032" cy="553562"/>
          </a:xfrm>
          <a:prstGeom prst="straightConnector1">
            <a:avLst/>
          </a:prstGeom>
          <a:ln w="28575">
            <a:solidFill>
              <a:srgbClr val="C00000"/>
            </a:solidFill>
            <a:tailEnd type="arrow"/>
          </a:ln>
        </p:spPr>
        <p:style>
          <a:lnRef idx="3">
            <a:schemeClr val="accent2"/>
          </a:lnRef>
          <a:fillRef idx="0">
            <a:schemeClr val="accent2"/>
          </a:fillRef>
          <a:effectRef idx="2">
            <a:schemeClr val="accent2"/>
          </a:effectRef>
          <a:fontRef idx="minor">
            <a:schemeClr val="tx1"/>
          </a:fontRef>
        </p:style>
      </p:cxn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416" y="692696"/>
            <a:ext cx="1368000" cy="1368000"/>
          </a:xfrm>
          <a:prstGeom prst="rect">
            <a:avLst/>
          </a:prstGeom>
        </p:spPr>
      </p:pic>
      <p:sp>
        <p:nvSpPr>
          <p:cNvPr id="10" name="Datumsplatzhalter 9"/>
          <p:cNvSpPr>
            <a:spLocks noGrp="1"/>
          </p:cNvSpPr>
          <p:nvPr>
            <p:ph type="dt" sz="half" idx="10"/>
          </p:nvPr>
        </p:nvSpPr>
        <p:spPr/>
        <p:txBody>
          <a:bodyPr/>
          <a:lstStyle/>
          <a:p>
            <a:fld id="{009823A8-277C-47F3-89E5-029FCC2AD5BC}" type="datetime1">
              <a:rPr lang="de-DE" smtClean="0"/>
              <a:t>23.09.2016</a:t>
            </a:fld>
            <a:endParaRPr lang="de-DE" dirty="0"/>
          </a:p>
        </p:txBody>
      </p:sp>
    </p:spTree>
    <p:extLst>
      <p:ext uri="{BB962C8B-B14F-4D97-AF65-F5344CB8AC3E}">
        <p14:creationId xmlns:p14="http://schemas.microsoft.com/office/powerpoint/2010/main" val="312227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Erweiterung: Konzept der Ladung</a:t>
            </a:r>
            <a:endParaRPr lang="de-DE" dirty="0"/>
          </a:p>
        </p:txBody>
      </p:sp>
      <p:sp>
        <p:nvSpPr>
          <p:cNvPr id="4" name="Textplatzhalter 3"/>
          <p:cNvSpPr>
            <a:spLocks noGrp="1"/>
          </p:cNvSpPr>
          <p:nvPr>
            <p:ph type="body" idx="1"/>
          </p:nvPr>
        </p:nvSpPr>
        <p:spPr>
          <a:xfrm>
            <a:off x="971600" y="2060848"/>
            <a:ext cx="7704856" cy="3956805"/>
          </a:xfrm>
        </p:spPr>
        <p:txBody>
          <a:bodyPr/>
          <a:lstStyle/>
          <a:p>
            <a:r>
              <a:rPr lang="de-DE" dirty="0" smtClean="0"/>
              <a:t>Einführung: Zu jeder Wechselwirkung existiert eine Ladung</a:t>
            </a:r>
          </a:p>
          <a:p>
            <a:r>
              <a:rPr lang="de-DE" dirty="0" smtClean="0"/>
              <a:t>Ladungszahl als charakteristische Teilcheneigenschaft</a:t>
            </a:r>
            <a:endParaRPr lang="de-DE" dirty="0"/>
          </a:p>
          <a:p>
            <a:r>
              <a:rPr lang="de-DE" dirty="0" smtClean="0"/>
              <a:t>Bekannt:</a:t>
            </a:r>
          </a:p>
          <a:p>
            <a:pPr lvl="2"/>
            <a:r>
              <a:rPr lang="de-DE" dirty="0" smtClean="0"/>
              <a:t>Elektrische Ladung		elektrische Ladungszahl</a:t>
            </a:r>
          </a:p>
          <a:p>
            <a:r>
              <a:rPr lang="de-DE" dirty="0" smtClean="0"/>
              <a:t>Neu:</a:t>
            </a:r>
          </a:p>
          <a:p>
            <a:pPr lvl="2"/>
            <a:r>
              <a:rPr lang="de-DE" dirty="0" smtClean="0"/>
              <a:t>Schwache Ladung		schwache Ladungszahl</a:t>
            </a:r>
          </a:p>
          <a:p>
            <a:pPr marL="355600" lvl="1" indent="0">
              <a:buNone/>
            </a:pPr>
            <a:endParaRPr lang="de-DE" dirty="0" smtClean="0"/>
          </a:p>
          <a:p>
            <a:pPr lvl="2"/>
            <a:r>
              <a:rPr lang="de-DE" dirty="0" smtClean="0"/>
              <a:t>Starke (Farb-)Ladung		starker Farbladungsvektor</a:t>
            </a:r>
          </a:p>
          <a:p>
            <a:endParaRPr lang="de-DE" dirty="0" smtClean="0"/>
          </a:p>
          <a:p>
            <a:r>
              <a:rPr lang="de-DE" dirty="0" smtClean="0"/>
              <a:t>Produkt zweier Ladungen </a:t>
            </a:r>
            <a:br>
              <a:rPr lang="de-DE" dirty="0" smtClean="0"/>
            </a:br>
            <a:r>
              <a:rPr lang="de-DE" dirty="0" smtClean="0"/>
              <a:t>kann positiv oder negativ sein</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mc:AlternateContent xmlns:mc="http://schemas.openxmlformats.org/markup-compatibility/2006" xmlns:a14="http://schemas.microsoft.com/office/drawing/2010/main">
        <mc:Choice Requires="a14">
          <p:sp>
            <p:nvSpPr>
              <p:cNvPr id="5" name="Textfeld 4"/>
              <p:cNvSpPr txBox="1"/>
              <p:nvPr/>
            </p:nvSpPr>
            <p:spPr>
              <a:xfrm>
                <a:off x="7199784" y="3204265"/>
                <a:ext cx="68458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0" i="1" smtClean="0">
                          <a:solidFill>
                            <a:srgbClr val="C00000"/>
                          </a:solidFill>
                          <a:latin typeface="Cambria Math"/>
                        </a:rPr>
                        <m:t>𝑞</m:t>
                      </m:r>
                    </m:oMath>
                  </m:oMathPara>
                </a14:m>
                <a:endParaRPr lang="de-DE" sz="3200" dirty="0">
                  <a:solidFill>
                    <a:srgbClr val="C00000"/>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7199784" y="3204265"/>
                <a:ext cx="684584" cy="584775"/>
              </a:xfrm>
              <a:prstGeom prst="rect">
                <a:avLst/>
              </a:prstGeom>
              <a:blipFill rotWithShape="1">
                <a:blip r:embed="rId3" cstate="print"/>
                <a:stretch>
                  <a:fillRect/>
                </a:stretch>
              </a:blipFill>
            </p:spPr>
            <p:txBody>
              <a:bodyPr/>
              <a:lstStyle/>
              <a:p>
                <a:r>
                  <a:rPr lang="de-DE">
                    <a:noFill/>
                  </a:rPr>
                  <a:t> </a:t>
                </a:r>
              </a:p>
            </p:txBody>
          </p:sp>
        </mc:Fallback>
      </mc:AlternateContent>
      <p:sp>
        <p:nvSpPr>
          <p:cNvPr id="11" name="Textfeld 10"/>
          <p:cNvSpPr txBox="1"/>
          <p:nvPr/>
        </p:nvSpPr>
        <p:spPr>
          <a:xfrm>
            <a:off x="7434572" y="4005064"/>
            <a:ext cx="521804" cy="584775"/>
          </a:xfrm>
          <a:prstGeom prst="rect">
            <a:avLst/>
          </a:prstGeom>
          <a:noFill/>
        </p:spPr>
        <p:txBody>
          <a:bodyPr wrap="square" rtlCol="0">
            <a:spAutoFit/>
          </a:bodyPr>
          <a:lstStyle/>
          <a:p>
            <a:r>
              <a:rPr lang="de-DE" sz="3200" b="0" dirty="0" smtClean="0">
                <a:solidFill>
                  <a:srgbClr val="C00000"/>
                </a:solidFill>
              </a:rPr>
              <a:t>I</a:t>
            </a:r>
            <a:endParaRPr lang="de-DE" sz="3200" dirty="0">
              <a:solidFill>
                <a:srgbClr val="C00000"/>
              </a:solidFill>
            </a:endParaRPr>
          </a:p>
        </p:txBody>
      </p:sp>
      <mc:AlternateContent xmlns:mc="http://schemas.openxmlformats.org/markup-compatibility/2006" xmlns:a14="http://schemas.microsoft.com/office/drawing/2010/main">
        <mc:Choice Requires="a14">
          <p:sp>
            <p:nvSpPr>
              <p:cNvPr id="12" name="Textfeld 11"/>
              <p:cNvSpPr txBox="1"/>
              <p:nvPr/>
            </p:nvSpPr>
            <p:spPr>
              <a:xfrm>
                <a:off x="7308304" y="4653136"/>
                <a:ext cx="504056" cy="6478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de-DE" sz="3200" b="0" i="1" smtClean="0">
                              <a:solidFill>
                                <a:srgbClr val="C00000"/>
                              </a:solidFill>
                              <a:latin typeface="Cambria Math" panose="02040503050406030204" pitchFamily="18" charset="0"/>
                            </a:rPr>
                          </m:ctrlPr>
                        </m:accPr>
                        <m:e>
                          <m:r>
                            <a:rPr lang="de-DE" sz="3200" b="0" i="1" smtClean="0">
                              <a:solidFill>
                                <a:srgbClr val="C00000"/>
                              </a:solidFill>
                              <a:latin typeface="Cambria Math"/>
                            </a:rPr>
                            <m:t>𝐶</m:t>
                          </m:r>
                        </m:e>
                      </m:acc>
                    </m:oMath>
                  </m:oMathPara>
                </a14:m>
                <a:endParaRPr lang="de-DE" sz="3200" dirty="0">
                  <a:solidFill>
                    <a:srgbClr val="C00000"/>
                  </a:solidFill>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7308304" y="4653136"/>
                <a:ext cx="504056" cy="647870"/>
              </a:xfrm>
              <a:prstGeom prst="rect">
                <a:avLst/>
              </a:prstGeom>
              <a:blipFill rotWithShape="1">
                <a:blip r:embed="rId4" cstate="print"/>
                <a:stretch>
                  <a:fillRect/>
                </a:stretch>
              </a:blipFill>
            </p:spPr>
            <p:txBody>
              <a:bodyPr/>
              <a:lstStyle/>
              <a:p>
                <a:r>
                  <a:rPr lang="de-DE">
                    <a:noFill/>
                  </a:rPr>
                  <a:t> </a:t>
                </a:r>
              </a:p>
            </p:txBody>
          </p:sp>
        </mc:Fallback>
      </mc:AlternateContent>
      <p:sp>
        <p:nvSpPr>
          <p:cNvPr id="16" name="Rechteck 15"/>
          <p:cNvSpPr/>
          <p:nvPr/>
        </p:nvSpPr>
        <p:spPr>
          <a:xfrm>
            <a:off x="4499992" y="3068960"/>
            <a:ext cx="3456384" cy="2520280"/>
          </a:xfrm>
          <a:prstGeom prst="rect">
            <a:avLst/>
          </a:prstGeom>
          <a:noFill/>
          <a:ln w="1905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pic>
        <p:nvPicPr>
          <p:cNvPr id="17" name="Grafik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4448" y="764784"/>
            <a:ext cx="720000" cy="72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6176" y="764784"/>
            <a:ext cx="720000" cy="720000"/>
          </a:xfrm>
          <a:prstGeom prst="rect">
            <a:avLst/>
          </a:prstGeom>
        </p:spPr>
      </p:pic>
      <p:pic>
        <p:nvPicPr>
          <p:cNvPr id="19" name="Grafik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0272" y="764784"/>
            <a:ext cx="720000" cy="720000"/>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p:cNvSpPr>
            <a:spLocks noGrp="1"/>
          </p:cNvSpPr>
          <p:nvPr>
            <p:ph type="dt" sz="half" idx="10"/>
          </p:nvPr>
        </p:nvSpPr>
        <p:spPr/>
        <p:txBody>
          <a:bodyPr/>
          <a:lstStyle/>
          <a:p>
            <a:fld id="{86894629-A971-49F6-AF53-3A0A2B98B564}" type="datetime1">
              <a:rPr lang="de-DE" smtClean="0"/>
              <a:t>23.09.2016</a:t>
            </a:fld>
            <a:endParaRPr lang="de-DE" dirty="0"/>
          </a:p>
        </p:txBody>
      </p:sp>
    </p:spTree>
    <p:extLst>
      <p:ext uri="{BB962C8B-B14F-4D97-AF65-F5344CB8AC3E}">
        <p14:creationId xmlns:p14="http://schemas.microsoft.com/office/powerpoint/2010/main" val="27855589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Erweiterung: Konzept der Ladung</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448" y="764784"/>
            <a:ext cx="720000" cy="720000"/>
          </a:xfrm>
          <a:prstGeom prst="rect">
            <a:avLst/>
          </a:prstGeom>
        </p:spPr>
      </p:pic>
      <p:pic>
        <p:nvPicPr>
          <p:cNvPr id="18" name="Grafik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764784"/>
            <a:ext cx="720000" cy="720000"/>
          </a:xfrm>
          <a:prstGeom prst="rect">
            <a:avLst/>
          </a:prstGeom>
        </p:spPr>
      </p:pic>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20272" y="764784"/>
            <a:ext cx="720000" cy="720000"/>
          </a:xfrm>
          <a:prstGeom prst="rect">
            <a:avLst/>
          </a:prstGeom>
        </p:spPr>
      </p:pic>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b="0" dirty="0" smtClean="0"/>
                  <a:t>Kopplungsparameter der Gravitation zwischen Teilchen1 und Teilchen2:   </a:t>
                </a:r>
                <a14:m>
                  <m:oMath xmlns:m="http://schemas.openxmlformats.org/officeDocument/2006/math">
                    <m:sSubSup>
                      <m:sSubSupPr>
                        <m:ctrlPr>
                          <a:rPr lang="de-DE" b="0" i="1" smtClean="0">
                            <a:latin typeface="Cambria Math" panose="02040503050406030204" pitchFamily="18" charset="0"/>
                          </a:rPr>
                        </m:ctrlPr>
                      </m:sSubSupPr>
                      <m:e>
                        <m:r>
                          <a:rPr lang="de-DE" b="0" i="1" smtClean="0">
                            <a:latin typeface="Cambria Math"/>
                          </a:rPr>
                          <m:t>𝛼</m:t>
                        </m:r>
                      </m:e>
                      <m:sub>
                        <m:r>
                          <a:rPr lang="de-DE" b="0" i="1" smtClean="0">
                            <a:latin typeface="Cambria Math"/>
                          </a:rPr>
                          <m:t>𝑔𝑟𝑎𝑣</m:t>
                        </m:r>
                      </m:sub>
                      <m:sup>
                        <m:r>
                          <a:rPr lang="de-DE" b="0" i="1" smtClean="0">
                            <a:latin typeface="Cambria Math"/>
                          </a:rPr>
                          <m:t>1 2</m:t>
                        </m:r>
                      </m:sup>
                    </m:sSubSup>
                    <m:r>
                      <a:rPr lang="de-DE" b="0" i="1" smtClean="0">
                        <a:latin typeface="Cambria Math"/>
                      </a:rPr>
                      <m:t>=</m:t>
                    </m:r>
                    <m:r>
                      <a:rPr lang="de-DE" b="0" i="1" smtClean="0">
                        <a:latin typeface="Cambria Math"/>
                      </a:rPr>
                      <m:t>𝐺</m:t>
                    </m:r>
                    <m:r>
                      <a:rPr lang="de-DE" b="0" i="1" smtClean="0">
                        <a:latin typeface="Cambria Math"/>
                        <a:ea typeface="Cambria Math"/>
                      </a:rPr>
                      <m:t>∙</m:t>
                    </m:r>
                    <m:f>
                      <m:fPr>
                        <m:ctrlPr>
                          <a:rPr lang="de-DE" b="0" i="1" smtClean="0">
                            <a:latin typeface="Cambria Math" panose="02040503050406030204" pitchFamily="18" charset="0"/>
                            <a:ea typeface="Cambria Math"/>
                          </a:rPr>
                        </m:ctrlPr>
                      </m:fPr>
                      <m:num>
                        <m:sSub>
                          <m:sSubPr>
                            <m:ctrlPr>
                              <a:rPr lang="de-DE" b="0" i="1" smtClean="0">
                                <a:latin typeface="Cambria Math" panose="02040503050406030204" pitchFamily="18" charset="0"/>
                                <a:ea typeface="Cambria Math"/>
                              </a:rPr>
                            </m:ctrlPr>
                          </m:sSubPr>
                          <m:e>
                            <m:r>
                              <a:rPr lang="de-DE" b="0" i="1" smtClean="0">
                                <a:latin typeface="Cambria Math"/>
                                <a:ea typeface="Cambria Math"/>
                              </a:rPr>
                              <m:t>𝑚</m:t>
                            </m:r>
                          </m:e>
                          <m:sub>
                            <m:r>
                              <a:rPr lang="de-DE" b="0" i="1" smtClean="0">
                                <a:latin typeface="Cambria Math"/>
                                <a:ea typeface="Cambria Math"/>
                              </a:rPr>
                              <m:t>1</m:t>
                            </m:r>
                          </m:sub>
                        </m:sSub>
                        <m:r>
                          <a:rPr lang="de-DE" b="0" i="1" smtClean="0">
                            <a:latin typeface="Cambria Math"/>
                            <a:ea typeface="Cambria Math"/>
                          </a:rPr>
                          <m:t>∙</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𝑚</m:t>
                            </m:r>
                          </m:e>
                          <m:sub>
                            <m:r>
                              <a:rPr lang="de-DE" b="0" i="1" smtClean="0">
                                <a:latin typeface="Cambria Math"/>
                                <a:ea typeface="Cambria Math"/>
                              </a:rPr>
                              <m:t>2</m:t>
                            </m:r>
                          </m:sub>
                        </m:sSub>
                      </m:num>
                      <m:den>
                        <m:r>
                          <a:rPr lang="de-DE" b="0" i="1" smtClean="0">
                            <a:latin typeface="Cambria Math"/>
                            <a:ea typeface="Cambria Math"/>
                          </a:rPr>
                          <m:t>ℏ </m:t>
                        </m:r>
                        <m:r>
                          <a:rPr lang="de-DE" b="0" i="1" smtClean="0">
                            <a:latin typeface="Cambria Math"/>
                            <a:ea typeface="Cambria Math"/>
                          </a:rPr>
                          <m:t>𝑐</m:t>
                        </m:r>
                      </m:den>
                    </m:f>
                  </m:oMath>
                </a14:m>
                <a:endParaRPr lang="de-DE" b="0" dirty="0" smtClean="0"/>
              </a:p>
              <a:p>
                <a:endParaRPr lang="de-DE" dirty="0" smtClean="0"/>
              </a:p>
              <a:p>
                <a:r>
                  <a:rPr lang="de-DE" dirty="0" smtClean="0"/>
                  <a:t>Beispiel: </a:t>
                </a:r>
                <a14:m>
                  <m:oMath xmlns:m="http://schemas.openxmlformats.org/officeDocument/2006/math">
                    <m:sSub>
                      <m:sSubPr>
                        <m:ctrlPr>
                          <a:rPr lang="de-DE" b="0" i="1" smtClean="0">
                            <a:latin typeface="Cambria Math" panose="02040503050406030204" pitchFamily="18" charset="0"/>
                          </a:rPr>
                        </m:ctrlPr>
                      </m:sSubPr>
                      <m:e>
                        <m:r>
                          <a:rPr lang="de-DE" b="0" i="1" smtClean="0">
                            <a:latin typeface="Cambria Math"/>
                          </a:rPr>
                          <m:t>𝛼</m:t>
                        </m:r>
                      </m:e>
                      <m:sub>
                        <m:r>
                          <a:rPr lang="de-DE" b="0" i="1" smtClean="0">
                            <a:latin typeface="Cambria Math"/>
                          </a:rPr>
                          <m:t>𝑔𝑟𝑎𝑣</m:t>
                        </m:r>
                      </m:sub>
                    </m:sSub>
                  </m:oMath>
                </a14:m>
                <a:r>
                  <a:rPr lang="de-DE" dirty="0" smtClean="0"/>
                  <a:t> zwischen Proton (p) und Elektron (e)</a:t>
                </a:r>
              </a:p>
              <a:p>
                <a:pPr marL="0" indent="0">
                  <a:buNone/>
                </a:pPr>
                <a:endParaRPr lang="de-DE" dirty="0" smtClean="0"/>
              </a:p>
              <a:p>
                <a:pPr lvl="2"/>
                <a14:m>
                  <m:oMath xmlns:m="http://schemas.openxmlformats.org/officeDocument/2006/math">
                    <m:sSubSup>
                      <m:sSubSupPr>
                        <m:ctrlPr>
                          <a:rPr lang="de-DE" i="1">
                            <a:latin typeface="Cambria Math" panose="02040503050406030204" pitchFamily="18" charset="0"/>
                          </a:rPr>
                        </m:ctrlPr>
                      </m:sSubSupPr>
                      <m:e>
                        <m:r>
                          <a:rPr lang="de-DE" i="1">
                            <a:latin typeface="Cambria Math"/>
                          </a:rPr>
                          <m:t>𝛼</m:t>
                        </m:r>
                      </m:e>
                      <m:sub>
                        <m:r>
                          <a:rPr lang="de-DE" i="1">
                            <a:latin typeface="Cambria Math"/>
                          </a:rPr>
                          <m:t>𝑔𝑟𝑎𝑣</m:t>
                        </m:r>
                      </m:sub>
                      <m:sup>
                        <m:r>
                          <a:rPr lang="de-DE" b="0" i="1" smtClean="0">
                            <a:latin typeface="Cambria Math"/>
                          </a:rPr>
                          <m:t>𝑝</m:t>
                        </m:r>
                        <m:r>
                          <a:rPr lang="de-DE" i="1">
                            <a:latin typeface="Cambria Math"/>
                          </a:rPr>
                          <m:t> </m:t>
                        </m:r>
                        <m:r>
                          <a:rPr lang="de-DE" b="0" i="1" smtClean="0">
                            <a:latin typeface="Cambria Math"/>
                          </a:rPr>
                          <m:t>𝑒</m:t>
                        </m:r>
                      </m:sup>
                    </m:sSubSup>
                    <m:r>
                      <a:rPr lang="de-DE" i="1">
                        <a:latin typeface="Cambria Math"/>
                      </a:rPr>
                      <m:t>=</m:t>
                    </m:r>
                    <m:r>
                      <a:rPr lang="de-DE" i="1">
                        <a:latin typeface="Cambria Math"/>
                      </a:rPr>
                      <m:t>𝐺</m:t>
                    </m:r>
                    <m:r>
                      <a:rPr lang="de-DE" i="1">
                        <a:latin typeface="Cambria Math"/>
                        <a:ea typeface="Cambria Math"/>
                      </a:rPr>
                      <m:t>∙</m:t>
                    </m:r>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𝑚</m:t>
                            </m:r>
                          </m:e>
                          <m:sub>
                            <m:r>
                              <a:rPr lang="de-DE" b="0" i="1" smtClean="0">
                                <a:latin typeface="Cambria Math"/>
                                <a:ea typeface="Cambria Math"/>
                              </a:rPr>
                              <m:t>𝑝</m:t>
                            </m:r>
                          </m:sub>
                        </m:sSub>
                        <m:r>
                          <a:rPr lang="de-DE" i="1">
                            <a:latin typeface="Cambria Math"/>
                            <a:ea typeface="Cambria Math"/>
                          </a:rPr>
                          <m:t>∙</m:t>
                        </m:r>
                        <m:sSub>
                          <m:sSubPr>
                            <m:ctrlPr>
                              <a:rPr lang="de-DE" i="1">
                                <a:latin typeface="Cambria Math" panose="02040503050406030204" pitchFamily="18" charset="0"/>
                                <a:ea typeface="Cambria Math"/>
                              </a:rPr>
                            </m:ctrlPr>
                          </m:sSubPr>
                          <m:e>
                            <m:r>
                              <a:rPr lang="de-DE" i="1">
                                <a:latin typeface="Cambria Math"/>
                                <a:ea typeface="Cambria Math"/>
                              </a:rPr>
                              <m:t>𝑚</m:t>
                            </m:r>
                          </m:e>
                          <m:sub>
                            <m:r>
                              <a:rPr lang="de-DE" b="0" i="1" smtClean="0">
                                <a:latin typeface="Cambria Math"/>
                                <a:ea typeface="Cambria Math"/>
                              </a:rPr>
                              <m:t>𝑒</m:t>
                            </m:r>
                          </m:sub>
                        </m:sSub>
                      </m:num>
                      <m:den>
                        <m:r>
                          <a:rPr lang="de-DE" i="1">
                            <a:latin typeface="Cambria Math"/>
                            <a:ea typeface="Cambria Math"/>
                          </a:rPr>
                          <m:t>ℏ </m:t>
                        </m:r>
                        <m:r>
                          <a:rPr lang="de-DE" i="1">
                            <a:latin typeface="Cambria Math"/>
                            <a:ea typeface="Cambria Math"/>
                          </a:rPr>
                          <m:t>𝑐</m:t>
                        </m:r>
                      </m:den>
                    </m:f>
                    <m:r>
                      <a:rPr lang="de-DE" b="0" i="1" smtClean="0">
                        <a:latin typeface="Cambria Math"/>
                        <a:ea typeface="Cambria Math"/>
                      </a:rPr>
                      <m:t> ≈</m:t>
                    </m:r>
                    <m:f>
                      <m:fPr>
                        <m:ctrlPr>
                          <a:rPr lang="de-DE" b="0" i="1" smtClean="0">
                            <a:latin typeface="Cambria Math" panose="02040503050406030204" pitchFamily="18" charset="0"/>
                            <a:ea typeface="Cambria Math"/>
                          </a:rPr>
                        </m:ctrlPr>
                      </m:fPr>
                      <m:num>
                        <m:r>
                          <a:rPr lang="de-DE" b="0" i="1" smtClean="0">
                            <a:latin typeface="Cambria Math"/>
                            <a:ea typeface="Cambria Math"/>
                          </a:rPr>
                          <m:t>1</m:t>
                        </m:r>
                      </m:num>
                      <m:den>
                        <m:r>
                          <a:rPr lang="de-DE" b="0" i="1" smtClean="0">
                            <a:latin typeface="Cambria Math"/>
                            <a:ea typeface="Cambria Math"/>
                          </a:rPr>
                          <m:t>3∙</m:t>
                        </m:r>
                        <m:sSup>
                          <m:sSupPr>
                            <m:ctrlPr>
                              <a:rPr lang="de-DE" b="0" i="1" smtClean="0">
                                <a:latin typeface="Cambria Math" panose="02040503050406030204" pitchFamily="18" charset="0"/>
                                <a:ea typeface="Cambria Math"/>
                              </a:rPr>
                            </m:ctrlPr>
                          </m:sSupPr>
                          <m:e>
                            <m:r>
                              <a:rPr lang="de-DE" b="0" i="1" smtClean="0">
                                <a:latin typeface="Cambria Math"/>
                                <a:ea typeface="Cambria Math"/>
                              </a:rPr>
                              <m:t>10</m:t>
                            </m:r>
                          </m:e>
                          <m:sup>
                            <m:r>
                              <a:rPr lang="de-DE" b="0" i="1" smtClean="0">
                                <a:latin typeface="Cambria Math"/>
                                <a:ea typeface="Cambria Math"/>
                              </a:rPr>
                              <m:t>41</m:t>
                            </m:r>
                          </m:sup>
                        </m:sSup>
                      </m:den>
                    </m:f>
                  </m:oMath>
                </a14:m>
                <a:endParaRPr lang="de-DE" dirty="0" smtClean="0">
                  <a:ea typeface="Cambria Math"/>
                </a:endParaRPr>
              </a:p>
              <a:p>
                <a:pPr lvl="2"/>
                <a:endParaRPr lang="de-DE" dirty="0" smtClean="0">
                  <a:ea typeface="Cambria Math"/>
                </a:endParaRPr>
              </a:p>
              <a:p>
                <a:pPr lvl="2"/>
                <a:r>
                  <a:rPr lang="de-DE" dirty="0" smtClean="0">
                    <a:ea typeface="Cambria Math"/>
                  </a:rPr>
                  <a:t>Erinnerung: </a:t>
                </a:r>
                <a14:m>
                  <m:oMath xmlns:m="http://schemas.openxmlformats.org/officeDocument/2006/math">
                    <m:sSubSup>
                      <m:sSubSupPr>
                        <m:ctrlPr>
                          <a:rPr lang="de-DE" b="0" i="1" smtClean="0">
                            <a:latin typeface="Cambria Math" panose="02040503050406030204" pitchFamily="18" charset="0"/>
                            <a:ea typeface="Cambria Math"/>
                          </a:rPr>
                        </m:ctrlPr>
                      </m:sSubSupPr>
                      <m:e>
                        <m:r>
                          <a:rPr lang="de-DE" b="0" i="1" smtClean="0">
                            <a:latin typeface="Cambria Math"/>
                            <a:ea typeface="Cambria Math"/>
                          </a:rPr>
                          <m:t>𝛼</m:t>
                        </m:r>
                      </m:e>
                      <m:sub>
                        <m:r>
                          <a:rPr lang="de-DE" b="0" i="1" smtClean="0">
                            <a:latin typeface="Cambria Math"/>
                            <a:ea typeface="Cambria Math"/>
                          </a:rPr>
                          <m:t>𝑒𝑚</m:t>
                        </m:r>
                      </m:sub>
                      <m:sup>
                        <m:r>
                          <a:rPr lang="de-DE" b="0" i="1" smtClean="0">
                            <a:latin typeface="Cambria Math"/>
                            <a:ea typeface="Cambria Math"/>
                          </a:rPr>
                          <m:t>𝑝</m:t>
                        </m:r>
                        <m:r>
                          <a:rPr lang="de-DE" b="0" i="1" smtClean="0">
                            <a:latin typeface="Cambria Math"/>
                            <a:ea typeface="Cambria Math"/>
                          </a:rPr>
                          <m:t> </m:t>
                        </m:r>
                        <m:r>
                          <a:rPr lang="de-DE" b="0" i="1" smtClean="0">
                            <a:latin typeface="Cambria Math"/>
                            <a:ea typeface="Cambria Math"/>
                          </a:rPr>
                          <m:t>𝑒</m:t>
                        </m:r>
                      </m:sup>
                    </m:sSubSup>
                    <m:r>
                      <a:rPr lang="de-DE" b="0" i="1" smtClean="0">
                        <a:latin typeface="Cambria Math"/>
                        <a:ea typeface="Cambria Math"/>
                      </a:rPr>
                      <m:t> </m:t>
                    </m:r>
                    <m:r>
                      <a:rPr lang="de-DE" i="1" smtClean="0">
                        <a:latin typeface="Cambria Math"/>
                        <a:ea typeface="Cambria Math"/>
                      </a:rPr>
                      <m:t>≈</m:t>
                    </m:r>
                    <m:f>
                      <m:fPr>
                        <m:ctrlPr>
                          <a:rPr lang="de-DE" b="0" i="1" smtClean="0">
                            <a:latin typeface="Cambria Math" panose="02040503050406030204" pitchFamily="18" charset="0"/>
                            <a:ea typeface="Cambria Math"/>
                          </a:rPr>
                        </m:ctrlPr>
                      </m:fPr>
                      <m:num>
                        <m:r>
                          <a:rPr lang="de-DE" b="0" i="1" smtClean="0">
                            <a:latin typeface="Cambria Math"/>
                            <a:ea typeface="Cambria Math"/>
                          </a:rPr>
                          <m:t>1</m:t>
                        </m:r>
                      </m:num>
                      <m:den>
                        <m:r>
                          <a:rPr lang="de-DE" b="0" i="1" smtClean="0">
                            <a:latin typeface="Cambria Math"/>
                            <a:ea typeface="Cambria Math"/>
                          </a:rPr>
                          <m:t>137</m:t>
                        </m:r>
                      </m:den>
                    </m:f>
                  </m:oMath>
                </a14:m>
                <a:endParaRPr lang="de-DE" b="0" dirty="0" smtClean="0">
                  <a:ea typeface="Cambria Math"/>
                </a:endParaRPr>
              </a:p>
              <a:p>
                <a:pPr lvl="2"/>
                <a:r>
                  <a:rPr lang="de-DE" dirty="0" smtClean="0">
                    <a:ea typeface="Cambria Math"/>
                  </a:rPr>
                  <a:t>Vergleich: </a:t>
                </a:r>
                <a14:m>
                  <m:oMath xmlns:m="http://schemas.openxmlformats.org/officeDocument/2006/math">
                    <m:f>
                      <m:fPr>
                        <m:ctrlPr>
                          <a:rPr lang="de-DE" b="0" i="1" smtClean="0">
                            <a:latin typeface="Cambria Math" panose="02040503050406030204" pitchFamily="18" charset="0"/>
                            <a:ea typeface="Cambria Math"/>
                          </a:rPr>
                        </m:ctrlPr>
                      </m:fPr>
                      <m:num>
                        <m:sSubSup>
                          <m:sSubSupPr>
                            <m:ctrlPr>
                              <a:rPr lang="de-DE" b="0" i="1" smtClean="0">
                                <a:latin typeface="Cambria Math" panose="02040503050406030204" pitchFamily="18" charset="0"/>
                                <a:ea typeface="Cambria Math"/>
                              </a:rPr>
                            </m:ctrlPr>
                          </m:sSubSupPr>
                          <m:e>
                            <m:r>
                              <a:rPr lang="de-DE" b="0" i="1" smtClean="0">
                                <a:latin typeface="Cambria Math"/>
                                <a:ea typeface="Cambria Math"/>
                              </a:rPr>
                              <m:t>𝛼</m:t>
                            </m:r>
                          </m:e>
                          <m:sub>
                            <m:r>
                              <a:rPr lang="de-DE" b="0" i="1" smtClean="0">
                                <a:latin typeface="Cambria Math"/>
                                <a:ea typeface="Cambria Math"/>
                              </a:rPr>
                              <m:t>𝑒𝑚</m:t>
                            </m:r>
                          </m:sub>
                          <m:sup>
                            <m:r>
                              <a:rPr lang="de-DE" b="0" i="1" smtClean="0">
                                <a:latin typeface="Cambria Math"/>
                                <a:ea typeface="Cambria Math"/>
                              </a:rPr>
                              <m:t>𝑝</m:t>
                            </m:r>
                            <m:r>
                              <a:rPr lang="de-DE" b="0" i="1" smtClean="0">
                                <a:latin typeface="Cambria Math"/>
                                <a:ea typeface="Cambria Math"/>
                              </a:rPr>
                              <m:t> </m:t>
                            </m:r>
                            <m:r>
                              <a:rPr lang="de-DE" b="0" i="1" smtClean="0">
                                <a:latin typeface="Cambria Math"/>
                                <a:ea typeface="Cambria Math"/>
                              </a:rPr>
                              <m:t>𝑒</m:t>
                            </m:r>
                          </m:sup>
                        </m:sSubSup>
                      </m:num>
                      <m:den>
                        <m:sSubSup>
                          <m:sSubSupPr>
                            <m:ctrlPr>
                              <a:rPr lang="de-DE" b="0" i="1" smtClean="0">
                                <a:latin typeface="Cambria Math" panose="02040503050406030204" pitchFamily="18" charset="0"/>
                                <a:ea typeface="Cambria Math"/>
                              </a:rPr>
                            </m:ctrlPr>
                          </m:sSubSupPr>
                          <m:e>
                            <m:r>
                              <a:rPr lang="de-DE" b="0" i="1" smtClean="0">
                                <a:latin typeface="Cambria Math"/>
                                <a:ea typeface="Cambria Math"/>
                              </a:rPr>
                              <m:t>𝛼</m:t>
                            </m:r>
                          </m:e>
                          <m:sub>
                            <m:r>
                              <a:rPr lang="de-DE" b="0" i="1" smtClean="0">
                                <a:latin typeface="Cambria Math"/>
                                <a:ea typeface="Cambria Math"/>
                              </a:rPr>
                              <m:t>𝑔𝑟𝑎𝑣</m:t>
                            </m:r>
                          </m:sub>
                          <m:sup>
                            <m:r>
                              <a:rPr lang="de-DE" b="0" i="1" smtClean="0">
                                <a:latin typeface="Cambria Math"/>
                                <a:ea typeface="Cambria Math"/>
                              </a:rPr>
                              <m:t>𝑝</m:t>
                            </m:r>
                            <m:r>
                              <a:rPr lang="de-DE" b="0" i="1" smtClean="0">
                                <a:latin typeface="Cambria Math"/>
                                <a:ea typeface="Cambria Math"/>
                              </a:rPr>
                              <m:t> </m:t>
                            </m:r>
                            <m:r>
                              <a:rPr lang="de-DE" b="0" i="1" smtClean="0">
                                <a:latin typeface="Cambria Math"/>
                                <a:ea typeface="Cambria Math"/>
                              </a:rPr>
                              <m:t>𝑒</m:t>
                            </m:r>
                          </m:sup>
                        </m:sSubSup>
                      </m:den>
                    </m:f>
                    <m:r>
                      <a:rPr lang="de-DE" b="0" i="1" smtClean="0">
                        <a:latin typeface="Cambria Math"/>
                        <a:ea typeface="Cambria Math"/>
                      </a:rPr>
                      <m:t>≈2∙</m:t>
                    </m:r>
                    <m:sSup>
                      <m:sSupPr>
                        <m:ctrlPr>
                          <a:rPr lang="de-DE" b="0" i="1" smtClean="0">
                            <a:latin typeface="Cambria Math" panose="02040503050406030204" pitchFamily="18" charset="0"/>
                            <a:ea typeface="Cambria Math"/>
                          </a:rPr>
                        </m:ctrlPr>
                      </m:sSupPr>
                      <m:e>
                        <m:r>
                          <a:rPr lang="de-DE" b="0" i="1" smtClean="0">
                            <a:latin typeface="Cambria Math"/>
                            <a:ea typeface="Cambria Math"/>
                          </a:rPr>
                          <m:t>10</m:t>
                        </m:r>
                      </m:e>
                      <m:sup>
                        <m:r>
                          <a:rPr lang="de-DE" b="0" i="1" smtClean="0">
                            <a:latin typeface="Cambria Math"/>
                            <a:ea typeface="Cambria Math"/>
                          </a:rPr>
                          <m:t>39</m:t>
                        </m:r>
                      </m:sup>
                    </m:sSup>
                  </m:oMath>
                </a14:m>
                <a:endParaRPr lang="de-DE" dirty="0">
                  <a:ea typeface="Cambria Math"/>
                </a:endParaRPr>
              </a:p>
              <a:p>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6"/>
                <a:stretch>
                  <a:fillRect l="-808" t="-2003"/>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5" name="Datumsplatzhalter 4"/>
          <p:cNvSpPr>
            <a:spLocks noGrp="1"/>
          </p:cNvSpPr>
          <p:nvPr>
            <p:ph type="dt" sz="half" idx="10"/>
          </p:nvPr>
        </p:nvSpPr>
        <p:spPr/>
        <p:txBody>
          <a:bodyPr/>
          <a:lstStyle/>
          <a:p>
            <a:fld id="{CDAD017D-A320-452A-B272-950A72EA3195}" type="datetime1">
              <a:rPr lang="de-DE" smtClean="0"/>
              <a:t>23.09.2016</a:t>
            </a:fld>
            <a:endParaRPr lang="de-DE" dirty="0"/>
          </a:p>
        </p:txBody>
      </p:sp>
    </p:spTree>
    <p:extLst>
      <p:ext uri="{BB962C8B-B14F-4D97-AF65-F5344CB8AC3E}">
        <p14:creationId xmlns:p14="http://schemas.microsoft.com/office/powerpoint/2010/main" val="28653752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Ladung der Gravitation?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27</a:t>
            </a:fld>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448" y="764784"/>
            <a:ext cx="720000" cy="720000"/>
          </a:xfrm>
          <a:prstGeom prst="rect">
            <a:avLst/>
          </a:prstGeom>
        </p:spPr>
      </p:pic>
      <p:pic>
        <p:nvPicPr>
          <p:cNvPr id="18" name="Grafik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764784"/>
            <a:ext cx="720000" cy="720000"/>
          </a:xfrm>
          <a:prstGeom prst="rect">
            <a:avLst/>
          </a:prstGeom>
        </p:spPr>
      </p:pic>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20272" y="764784"/>
            <a:ext cx="720000" cy="720000"/>
          </a:xfrm>
          <a:prstGeom prst="rect">
            <a:avLst/>
          </a:prstGeom>
        </p:spPr>
      </p:pic>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pPr marL="0" indent="0">
                  <a:buNone/>
                </a:pPr>
                <a:r>
                  <a:rPr lang="de-DE" dirty="0" smtClean="0">
                    <a:ea typeface="Cambria Math"/>
                  </a:rPr>
                  <a:t>Warum kann die Masse </a:t>
                </a:r>
                <a14:m>
                  <m:oMath xmlns:m="http://schemas.openxmlformats.org/officeDocument/2006/math">
                    <m:r>
                      <a:rPr lang="de-DE" b="0" i="1" smtClean="0">
                        <a:latin typeface="Cambria Math"/>
                        <a:ea typeface="Cambria Math"/>
                      </a:rPr>
                      <m:t>𝑚</m:t>
                    </m:r>
                  </m:oMath>
                </a14:m>
                <a:r>
                  <a:rPr lang="de-DE" dirty="0" smtClean="0">
                    <a:ea typeface="Cambria Math"/>
                  </a:rPr>
                  <a:t> eines Teilchens </a:t>
                </a:r>
                <a:br>
                  <a:rPr lang="de-DE" dirty="0" smtClean="0">
                    <a:ea typeface="Cambria Math"/>
                  </a:rPr>
                </a:br>
                <a:r>
                  <a:rPr lang="de-DE" dirty="0" smtClean="0">
                    <a:ea typeface="Cambria Math"/>
                  </a:rPr>
                  <a:t>nicht die Ladung der Gravitation sein?</a:t>
                </a:r>
              </a:p>
              <a:p>
                <a:pPr marL="0" indent="0">
                  <a:buNone/>
                </a:pPr>
                <a:endParaRPr lang="de-DE" dirty="0" smtClean="0">
                  <a:ea typeface="Cambria Math"/>
                </a:endParaRPr>
              </a:p>
              <a:p>
                <a:r>
                  <a:rPr lang="de-DE" dirty="0" smtClean="0">
                    <a:ea typeface="Cambria Math"/>
                  </a:rPr>
                  <a:t>Schulniveau:</a:t>
                </a:r>
              </a:p>
              <a:p>
                <a:pPr lvl="1">
                  <a:buClr>
                    <a:srgbClr val="CCCC00"/>
                  </a:buClr>
                  <a:buFont typeface="Arial" panose="020B0604020202020204" pitchFamily="34" charset="0"/>
                  <a:buChar char="•"/>
                </a:pPr>
                <a:r>
                  <a:rPr lang="de-DE" dirty="0" smtClean="0">
                    <a:ea typeface="Cambria Math"/>
                  </a:rPr>
                  <a:t>Masse ist keine Erhaltungsgröße</a:t>
                </a:r>
              </a:p>
              <a:p>
                <a:pPr lvl="1">
                  <a:buClr>
                    <a:srgbClr val="CCCC00"/>
                  </a:buClr>
                  <a:buFont typeface="Arial" panose="020B0604020202020204" pitchFamily="34" charset="0"/>
                  <a:buChar char="•"/>
                </a:pPr>
                <a:r>
                  <a:rPr lang="de-DE" dirty="0" smtClean="0">
                    <a:ea typeface="Cambria Math"/>
                  </a:rPr>
                  <a:t>Produkt zweier Massen </a:t>
                </a:r>
                <a14:m>
                  <m:oMath xmlns:m="http://schemas.openxmlformats.org/officeDocument/2006/math">
                    <m:sSub>
                      <m:sSubPr>
                        <m:ctrlPr>
                          <a:rPr lang="de-DE" b="0" i="1" smtClean="0">
                            <a:latin typeface="Cambria Math" panose="02040503050406030204" pitchFamily="18" charset="0"/>
                            <a:ea typeface="Cambria Math"/>
                          </a:rPr>
                        </m:ctrlPr>
                      </m:sSubPr>
                      <m:e>
                        <m:r>
                          <a:rPr lang="de-DE" b="0" i="1" smtClean="0">
                            <a:latin typeface="Cambria Math" panose="02040503050406030204" pitchFamily="18" charset="0"/>
                            <a:ea typeface="Cambria Math"/>
                          </a:rPr>
                          <m:t>𝑚</m:t>
                        </m:r>
                      </m:e>
                      <m:sub>
                        <m:r>
                          <a:rPr lang="de-DE" b="0" i="1" smtClean="0">
                            <a:latin typeface="Cambria Math" panose="02040503050406030204" pitchFamily="18" charset="0"/>
                            <a:ea typeface="Cambria Math"/>
                          </a:rPr>
                          <m:t>1</m:t>
                        </m:r>
                      </m:sub>
                    </m:sSub>
                    <m:r>
                      <a:rPr lang="de-DE" b="0" i="1" smtClean="0">
                        <a:latin typeface="Cambria Math" panose="02040503050406030204" pitchFamily="18" charset="0"/>
                        <a:ea typeface="Cambria Math" panose="02040503050406030204" pitchFamily="18" charset="0"/>
                      </a:rPr>
                      <m:t>∙</m:t>
                    </m:r>
                    <m:sSub>
                      <m:sSubPr>
                        <m:ctrlPr>
                          <a:rPr lang="de-DE" b="0" i="1" smtClean="0">
                            <a:latin typeface="Cambria Math" panose="02040503050406030204" pitchFamily="18" charset="0"/>
                            <a:ea typeface="Cambria Math" panose="02040503050406030204" pitchFamily="18" charset="0"/>
                          </a:rPr>
                        </m:ctrlPr>
                      </m:sSubPr>
                      <m:e>
                        <m:r>
                          <a:rPr lang="de-DE" b="0" i="1" smtClean="0">
                            <a:latin typeface="Cambria Math" panose="02040503050406030204" pitchFamily="18" charset="0"/>
                            <a:ea typeface="Cambria Math" panose="02040503050406030204" pitchFamily="18" charset="0"/>
                          </a:rPr>
                          <m:t>𝑚</m:t>
                        </m:r>
                      </m:e>
                      <m:sub>
                        <m:r>
                          <a:rPr lang="de-DE" b="0" i="1" smtClean="0">
                            <a:latin typeface="Cambria Math" panose="02040503050406030204" pitchFamily="18" charset="0"/>
                            <a:ea typeface="Cambria Math" panose="02040503050406030204" pitchFamily="18" charset="0"/>
                          </a:rPr>
                          <m:t>2</m:t>
                        </m:r>
                      </m:sub>
                    </m:sSub>
                  </m:oMath>
                </a14:m>
                <a:r>
                  <a:rPr lang="de-DE" dirty="0" smtClean="0">
                    <a:ea typeface="Cambria Math"/>
                  </a:rPr>
                  <a:t> kann nicht negativ sein</a:t>
                </a:r>
              </a:p>
              <a:p>
                <a:r>
                  <a:rPr lang="de-DE" dirty="0" smtClean="0">
                    <a:ea typeface="Cambria Math"/>
                  </a:rPr>
                  <a:t>Theorie:</a:t>
                </a:r>
              </a:p>
              <a:p>
                <a:pPr lvl="1">
                  <a:buClr>
                    <a:srgbClr val="CCCC00"/>
                  </a:buClr>
                  <a:buFont typeface="Arial" panose="020B0604020202020204" pitchFamily="34" charset="0"/>
                  <a:buChar char="•"/>
                </a:pPr>
                <a:r>
                  <a:rPr lang="de-DE" dirty="0" smtClean="0">
                    <a:ea typeface="Cambria Math"/>
                  </a:rPr>
                  <a:t>Massen können keine Eichsymmetrie </a:t>
                </a:r>
                <a:r>
                  <a:rPr lang="de-DE" b="1" dirty="0" smtClean="0">
                    <a:ea typeface="Cambria Math"/>
                  </a:rPr>
                  <a:t>in</a:t>
                </a:r>
                <a:r>
                  <a:rPr lang="de-DE" dirty="0" smtClean="0">
                    <a:ea typeface="Cambria Math"/>
                  </a:rPr>
                  <a:t> Raum und Zeit erzeugen;</a:t>
                </a:r>
              </a:p>
              <a:p>
                <a:pPr lvl="1">
                  <a:buClr>
                    <a:srgbClr val="CCCC00"/>
                  </a:buClr>
                  <a:buFont typeface="Arial" panose="020B0604020202020204" pitchFamily="34" charset="0"/>
                  <a:buChar char="•"/>
                </a:pPr>
                <a:r>
                  <a:rPr lang="de-DE" dirty="0" smtClean="0">
                    <a:ea typeface="Cambria Math"/>
                  </a:rPr>
                  <a:t>denn Raum und Zeit selbst müssen „verdreht“ werden </a:t>
                </a:r>
                <a:endParaRPr lang="de-DE" dirty="0">
                  <a:ea typeface="Cambria Math"/>
                </a:endParaRPr>
              </a:p>
              <a:p>
                <a:pPr marL="0" indent="0">
                  <a:buNone/>
                </a:pPr>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6"/>
                <a:stretch>
                  <a:fillRect l="-1213" t="-2003"/>
                </a:stretch>
              </a:blipFill>
            </p:spPr>
            <p:txBody>
              <a:bodyPr/>
              <a:lstStyle/>
              <a:p>
                <a:r>
                  <a:rPr lang="de-DE">
                    <a:noFill/>
                  </a:rPr>
                  <a:t> </a:t>
                </a:r>
              </a:p>
            </p:txBody>
          </p:sp>
        </mc:Fallback>
      </mc:AlternateContent>
      <p:sp>
        <p:nvSpPr>
          <p:cNvPr id="5" name="Datumsplatzhalter 4"/>
          <p:cNvSpPr>
            <a:spLocks noGrp="1"/>
          </p:cNvSpPr>
          <p:nvPr>
            <p:ph type="dt" sz="half" idx="10"/>
          </p:nvPr>
        </p:nvSpPr>
        <p:spPr/>
        <p:txBody>
          <a:bodyPr/>
          <a:lstStyle/>
          <a:p>
            <a:fld id="{0E133574-5B60-4761-BF32-E17ADB1BBA95}" type="datetime1">
              <a:rPr lang="de-DE" smtClean="0"/>
              <a:t>23.09.2016</a:t>
            </a:fld>
            <a:endParaRPr lang="de-DE" dirty="0"/>
          </a:p>
        </p:txBody>
      </p:sp>
    </p:spTree>
    <p:extLst>
      <p:ext uri="{BB962C8B-B14F-4D97-AF65-F5344CB8AC3E}">
        <p14:creationId xmlns:p14="http://schemas.microsoft.com/office/powerpoint/2010/main" val="34689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Konzept der Ladung</a:t>
            </a:r>
            <a:endParaRPr lang="de-DE" dirty="0"/>
          </a:p>
        </p:txBody>
      </p:sp>
      <p:sp>
        <p:nvSpPr>
          <p:cNvPr id="4" name="Textplatzhalter 3"/>
          <p:cNvSpPr>
            <a:spLocks noGrp="1"/>
          </p:cNvSpPr>
          <p:nvPr>
            <p:ph type="body" idx="1"/>
          </p:nvPr>
        </p:nvSpPr>
        <p:spPr/>
        <p:txBody>
          <a:bodyPr/>
          <a:lstStyle/>
          <a:p>
            <a:pPr marL="355600" lvl="1" indent="0">
              <a:buNone/>
            </a:pPr>
            <a:endParaRPr lang="de-DE" b="0" dirty="0" smtClean="0"/>
          </a:p>
          <a:p>
            <a:r>
              <a:rPr lang="de-DE" dirty="0" smtClean="0"/>
              <a:t>Ladungen sind charakteristische </a:t>
            </a:r>
            <a:r>
              <a:rPr lang="de-DE" b="1" dirty="0" smtClean="0"/>
              <a:t>Teilcheneigenschaften</a:t>
            </a:r>
            <a:endParaRPr lang="de-DE" b="1" dirty="0"/>
          </a:p>
          <a:p>
            <a:r>
              <a:rPr lang="de-DE" dirty="0">
                <a:ea typeface="Cambria Math"/>
              </a:rPr>
              <a:t>Teilchen nehmen nur dann an einer bestimmten WW teil, wenn sie die Ladung der entsprechenden </a:t>
            </a:r>
            <a:r>
              <a:rPr lang="de-DE" b="1" dirty="0">
                <a:ea typeface="Cambria Math"/>
              </a:rPr>
              <a:t>Wechselwirkung</a:t>
            </a:r>
            <a:r>
              <a:rPr lang="de-DE" dirty="0">
                <a:ea typeface="Cambria Math"/>
              </a:rPr>
              <a:t> </a:t>
            </a:r>
            <a:r>
              <a:rPr lang="de-DE" dirty="0" smtClean="0">
                <a:ea typeface="Cambria Math"/>
              </a:rPr>
              <a:t>besitzen</a:t>
            </a:r>
            <a:br>
              <a:rPr lang="de-DE" dirty="0" smtClean="0">
                <a:ea typeface="Cambria Math"/>
              </a:rPr>
            </a:br>
            <a:endParaRPr lang="de-DE" dirty="0">
              <a:ea typeface="Cambria Math"/>
            </a:endParaRPr>
          </a:p>
          <a:p>
            <a:pPr marL="0" indent="0">
              <a:buNone/>
            </a:pPr>
            <a:r>
              <a:rPr lang="de-DE" dirty="0" smtClean="0"/>
              <a:t>Und:</a:t>
            </a:r>
          </a:p>
          <a:p>
            <a:r>
              <a:rPr lang="de-DE" dirty="0" smtClean="0"/>
              <a:t>Ladungen dienen als </a:t>
            </a:r>
            <a:r>
              <a:rPr lang="de-DE" b="1" dirty="0" smtClean="0"/>
              <a:t>Ordnungsprinzip</a:t>
            </a:r>
            <a:r>
              <a:rPr lang="de-DE" dirty="0" smtClean="0"/>
              <a:t> für Teilchen</a:t>
            </a:r>
          </a:p>
          <a:p>
            <a:r>
              <a:rPr lang="de-DE" dirty="0"/>
              <a:t>Ladungen sind fundamentale </a:t>
            </a:r>
            <a:r>
              <a:rPr lang="de-DE" b="1" dirty="0"/>
              <a:t>Erhaltungsgrößen</a:t>
            </a:r>
          </a:p>
          <a:p>
            <a:pPr lvl="2"/>
            <a:r>
              <a:rPr lang="de-DE" dirty="0">
                <a:sym typeface="Wingdings" panose="05000000000000000000" pitchFamily="2" charset="2"/>
              </a:rPr>
              <a:t>Grundlage der Symmetrien des Standardmodells</a:t>
            </a:r>
          </a:p>
          <a:p>
            <a:endParaRPr lang="de-DE" dirty="0" smtClean="0"/>
          </a:p>
          <a:p>
            <a:endParaRPr lang="de-DE" dirty="0" smtClean="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448" y="764784"/>
            <a:ext cx="720000" cy="720000"/>
          </a:xfrm>
          <a:prstGeom prst="rect">
            <a:avLst/>
          </a:prstGeom>
        </p:spPr>
      </p:pic>
      <p:pic>
        <p:nvPicPr>
          <p:cNvPr id="18" name="Grafik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764784"/>
            <a:ext cx="720000" cy="720000"/>
          </a:xfrm>
          <a:prstGeom prst="rect">
            <a:avLst/>
          </a:prstGeom>
        </p:spPr>
      </p:pic>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20272" y="764784"/>
            <a:ext cx="720000" cy="720000"/>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5" name="Datumsplatzhalter 4"/>
          <p:cNvSpPr>
            <a:spLocks noGrp="1"/>
          </p:cNvSpPr>
          <p:nvPr>
            <p:ph type="dt" sz="half" idx="10"/>
          </p:nvPr>
        </p:nvSpPr>
        <p:spPr/>
        <p:txBody>
          <a:bodyPr/>
          <a:lstStyle/>
          <a:p>
            <a:fld id="{7D09BD1B-82B6-4DD3-A81B-7AD4453D9AC9}" type="datetime1">
              <a:rPr lang="de-DE" smtClean="0"/>
              <a:t>23.09.2016</a:t>
            </a:fld>
            <a:endParaRPr lang="de-DE" dirty="0"/>
          </a:p>
        </p:txBody>
      </p:sp>
    </p:spTree>
    <p:extLst>
      <p:ext uri="{BB962C8B-B14F-4D97-AF65-F5344CB8AC3E}">
        <p14:creationId xmlns:p14="http://schemas.microsoft.com/office/powerpoint/2010/main" val="1418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Vergleich der Kräfte</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29</a:t>
            </a:fld>
            <a:endParaRPr lang="de-DE" dirty="0"/>
          </a:p>
        </p:txBody>
      </p:sp>
      <mc:AlternateContent xmlns:mc="http://schemas.openxmlformats.org/markup-compatibility/2006" xmlns:a14="http://schemas.microsoft.com/office/drawing/2010/main">
        <mc:Choice Requires="a14">
          <p:sp>
            <p:nvSpPr>
              <p:cNvPr id="6" name="Textplatzhalter 5"/>
              <p:cNvSpPr>
                <a:spLocks noGrp="1"/>
              </p:cNvSpPr>
              <p:nvPr>
                <p:ph type="body" idx="1"/>
              </p:nvPr>
            </p:nvSpPr>
            <p:spPr/>
            <p:txBody>
              <a:bodyPr/>
              <a:lstStyle/>
              <a:p>
                <a:r>
                  <a:rPr lang="de-DE" dirty="0" smtClean="0"/>
                  <a:t>Tiefe Einsicht:</a:t>
                </a:r>
                <a:r>
                  <a:rPr lang="de-DE" b="0" dirty="0" smtClean="0"/>
                  <a:t/>
                </a:r>
                <a:br>
                  <a:rPr lang="de-DE" b="0" dirty="0" smtClean="0"/>
                </a:br>
                <a:r>
                  <a:rPr lang="de-DE" b="0" dirty="0" smtClean="0"/>
                  <a:t>Alle </a:t>
                </a:r>
                <a14:m>
                  <m:oMath xmlns:m="http://schemas.openxmlformats.org/officeDocument/2006/math">
                    <m:r>
                      <a:rPr lang="de-DE" b="0" i="0" smtClean="0">
                        <a:latin typeface="Cambria Math"/>
                      </a:rPr>
                      <m:t>~</m:t>
                    </m:r>
                    <m:f>
                      <m:fPr>
                        <m:ctrlPr>
                          <a:rPr lang="de-DE" b="0" i="1" smtClean="0">
                            <a:latin typeface="Cambria Math" panose="02040503050406030204" pitchFamily="18" charset="0"/>
                          </a:rPr>
                        </m:ctrlPr>
                      </m:fPr>
                      <m:num>
                        <m:r>
                          <a:rPr lang="de-DE" b="0" i="1" smtClean="0">
                            <a:latin typeface="Cambria Math"/>
                          </a:rPr>
                          <m:t>1</m:t>
                        </m:r>
                      </m:num>
                      <m:den>
                        <m:sSup>
                          <m:sSupPr>
                            <m:ctrlPr>
                              <a:rPr lang="de-DE" b="0" i="1" smtClean="0">
                                <a:latin typeface="Cambria Math" panose="02040503050406030204" pitchFamily="18" charset="0"/>
                              </a:rPr>
                            </m:ctrlPr>
                          </m:sSupPr>
                          <m:e>
                            <m:r>
                              <a:rPr lang="de-DE" b="0" i="1" smtClean="0">
                                <a:latin typeface="Cambria Math"/>
                              </a:rPr>
                              <m:t>𝑟</m:t>
                            </m:r>
                          </m:e>
                          <m:sup>
                            <m:r>
                              <a:rPr lang="de-DE" b="0" i="1" smtClean="0">
                                <a:latin typeface="Cambria Math"/>
                              </a:rPr>
                              <m:t>2</m:t>
                            </m:r>
                          </m:sup>
                        </m:sSup>
                      </m:den>
                    </m:f>
                  </m:oMath>
                </a14:m>
                <a:r>
                  <a:rPr lang="de-DE" dirty="0" smtClean="0"/>
                  <a:t> für kleine r</a:t>
                </a:r>
                <a:endParaRPr lang="de-DE" dirty="0"/>
              </a:p>
            </p:txBody>
          </p:sp>
        </mc:Choice>
        <mc:Fallback xmlns="">
          <p:sp>
            <p:nvSpPr>
              <p:cNvPr id="6" name="Textplatzhalter 5"/>
              <p:cNvSpPr>
                <a:spLocks noGrp="1" noRot="1" noChangeAspect="1" noMove="1" noResize="1" noEditPoints="1" noAdjustHandles="1" noChangeArrowheads="1" noChangeShapeType="1" noTextEdit="1"/>
              </p:cNvSpPr>
              <p:nvPr>
                <p:ph type="body" idx="1"/>
              </p:nvPr>
            </p:nvSpPr>
            <p:spPr>
              <a:blipFill rotWithShape="0">
                <a:blip r:embed="rId3"/>
                <a:stretch>
                  <a:fillRect l="-808"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mc:AlternateContent xmlns:mc="http://schemas.openxmlformats.org/markup-compatibility/2006" xmlns:a14="http://schemas.microsoft.com/office/drawing/2010/main">
        <mc:Choice Requires="a14">
          <p:graphicFrame>
            <p:nvGraphicFramePr>
              <p:cNvPr id="5" name="Tabelle 4"/>
              <p:cNvGraphicFramePr>
                <a:graphicFrameLocks noGrp="1"/>
              </p:cNvGraphicFramePr>
              <p:nvPr>
                <p:extLst/>
              </p:nvPr>
            </p:nvGraphicFramePr>
            <p:xfrm>
              <a:off x="1331640" y="4149080"/>
              <a:ext cx="6207457" cy="2085947"/>
            </p:xfrm>
            <a:graphic>
              <a:graphicData uri="http://schemas.openxmlformats.org/drawingml/2006/table">
                <a:tbl>
                  <a:tblPr firstRow="1" firstCol="1" bandRow="1">
                    <a:tableStyleId>{5C22544A-7EE6-4342-B048-85BDC9FD1C3A}</a:tableStyleId>
                  </a:tblPr>
                  <a:tblGrid>
                    <a:gridCol w="1458068"/>
                    <a:gridCol w="2026730"/>
                    <a:gridCol w="960765"/>
                    <a:gridCol w="1761894"/>
                  </a:tblGrid>
                  <a:tr h="398942">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Wechselwirkung</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Kraftgesetz für </a:t>
                          </a:r>
                          <a14:m>
                            <m:oMath xmlns:m="http://schemas.openxmlformats.org/officeDocument/2006/math">
                              <m:r>
                                <a:rPr lang="de-DE" sz="1400">
                                  <a:effectLst/>
                                  <a:latin typeface="Cambria Math"/>
                                </a:rPr>
                                <m:t>𝑟</m:t>
                              </m:r>
                              <m:r>
                                <a:rPr lang="de-DE" sz="1400">
                                  <a:effectLst/>
                                  <a:latin typeface="Cambria Math"/>
                                </a:rPr>
                                <m:t>→</m:t>
                              </m:r>
                              <m:r>
                                <m:rPr>
                                  <m:nor/>
                                </m:rPr>
                                <a:rPr lang="de-DE" sz="1400">
                                  <a:effectLst/>
                                  <a:latin typeface="Arial Narrow" panose="020B0606020202030204" pitchFamily="34" charset="0"/>
                                  <a:cs typeface="Arial" panose="020B0604020202020204" pitchFamily="34" charset="0"/>
                                </a:rPr>
                                <m:t>0</m:t>
                              </m:r>
                            </m:oMath>
                          </a14:m>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Reichweite</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400" dirty="0" smtClean="0">
                              <a:effectLst/>
                              <a:latin typeface="Arial Narrow" panose="020B0606020202030204" pitchFamily="34" charset="0"/>
                              <a:cs typeface="Arial" panose="020B0604020202020204" pitchFamily="34" charset="0"/>
                            </a:rPr>
                            <a:t>Kopplungsparameter </a:t>
                          </a:r>
                          <a:r>
                            <a:rPr lang="de-DE" sz="1400" dirty="0" smtClean="0">
                              <a:effectLst/>
                              <a:latin typeface="Symbol" panose="05050102010706020507" pitchFamily="18" charset="2"/>
                              <a:cs typeface="Arial" panose="020B0604020202020204" pitchFamily="34" charset="0"/>
                            </a:rPr>
                            <a:t>a</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r>
                  <a:tr h="398145">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Gravitation</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𝐺</m:t>
                                    </m:r>
                                  </m:sub>
                                </m:sSub>
                                <m:r>
                                  <a:rPr lang="de-DE" sz="1200">
                                    <a:effectLst/>
                                    <a:latin typeface="Cambria Math"/>
                                  </a:rPr>
                                  <m:t>=ħ∙</m:t>
                                </m:r>
                                <m:r>
                                  <a:rPr lang="de-DE" sz="1200">
                                    <a:effectLst/>
                                    <a:latin typeface="Cambria Math"/>
                                  </a:rPr>
                                  <m:t>𝑐</m:t>
                                </m:r>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𝑔𝑟𝑎𝑣</m:t>
                                    </m:r>
                                  </m:sub>
                                </m:sSub>
                                <m:r>
                                  <a:rPr lang="de-DE" sz="1200">
                                    <a:effectLst/>
                                    <a:latin typeface="Cambria Math"/>
                                  </a:rPr>
                                  <m:t>∙</m:t>
                                </m:r>
                                <m:f>
                                  <m:fPr>
                                    <m:ctrlPr>
                                      <a:rPr lang="de-DE" sz="1200" i="1">
                                        <a:effectLst/>
                                        <a:latin typeface="Cambria Math" panose="02040503050406030204" pitchFamily="18" charset="0"/>
                                      </a:rPr>
                                    </m:ctrlPr>
                                  </m:fPr>
                                  <m:num>
                                    <m:r>
                                      <a:rPr lang="de-DE" sz="1200">
                                        <a:effectLst/>
                                        <a:latin typeface="Cambria Math"/>
                                      </a:rPr>
                                      <m:t>−</m:t>
                                    </m:r>
                                    <m:r>
                                      <m:rPr>
                                        <m:nor/>
                                      </m:rPr>
                                      <a:rPr lang="de-DE" sz="1200">
                                        <a:effectLst/>
                                        <a:latin typeface="Arial Narrow" panose="020B0606020202030204" pitchFamily="34" charset="0"/>
                                        <a:cs typeface="Arial" panose="020B0604020202020204" pitchFamily="34" charset="0"/>
                                      </a:rPr>
                                      <m:t>1</m:t>
                                    </m:r>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𝑔𝑟𝑎𝑣</m:t>
                                    </m:r>
                                  </m:sub>
                                </m:sSub>
                                <m:r>
                                  <a:rPr lang="de-DE" sz="1200">
                                    <a:effectLst/>
                                    <a:latin typeface="Cambria Math"/>
                                  </a:rPr>
                                  <m:t>≈</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10</m:t>
                                        </m:r>
                                      </m:e>
                                      <m:sup>
                                        <m:r>
                                          <m:rPr>
                                            <m:nor/>
                                          </m:rPr>
                                          <a:rPr lang="de-DE" sz="1200">
                                            <a:effectLst/>
                                            <a:latin typeface="Arial Narrow" panose="020B0606020202030204" pitchFamily="34" charset="0"/>
                                            <a:cs typeface="Arial" panose="020B0604020202020204" pitchFamily="34" charset="0"/>
                                          </a:rPr>
                                          <m:t>38</m:t>
                                        </m:r>
                                      </m:sup>
                                    </m:sSup>
                                  </m:den>
                                </m:f>
                                <m:r>
                                  <m:rPr>
                                    <m:nor/>
                                  </m:rPr>
                                  <a:rPr lang="de-DE" sz="1200">
                                    <a:effectLst/>
                                    <a:latin typeface="Arial Narrow" panose="020B0606020202030204" pitchFamily="34" charset="0"/>
                                    <a:cs typeface="Arial" panose="020B0604020202020204" pitchFamily="34" charset="0"/>
                                  </a:rPr>
                                  <m:t>, …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10</m:t>
                                        </m:r>
                                      </m:e>
                                      <m:sup>
                                        <m:r>
                                          <m:rPr>
                                            <m:nor/>
                                          </m:rPr>
                                          <a:rPr lang="de-DE" sz="1200">
                                            <a:effectLst/>
                                            <a:latin typeface="Arial Narrow" panose="020B0606020202030204" pitchFamily="34" charset="0"/>
                                            <a:cs typeface="Arial" panose="020B0604020202020204" pitchFamily="34" charset="0"/>
                                          </a:rPr>
                                          <m:t>45</m:t>
                                        </m:r>
                                      </m:sup>
                                    </m:sSup>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r h="0">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elektromagnetisch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𝐶</m:t>
                                    </m:r>
                                  </m:sub>
                                </m:sSub>
                                <m:r>
                                  <a:rPr lang="de-DE" sz="1200">
                                    <a:effectLst/>
                                    <a:latin typeface="Cambria Math"/>
                                  </a:rPr>
                                  <m:t>= </m:t>
                                </m:r>
                                <m:sSub>
                                  <m:sSubPr>
                                    <m:ctrlPr>
                                      <a:rPr lang="de-DE" sz="1200" i="1">
                                        <a:effectLst/>
                                        <a:latin typeface="Cambria Math" panose="02040503050406030204" pitchFamily="18" charset="0"/>
                                      </a:rPr>
                                    </m:ctrlPr>
                                  </m:sSubPr>
                                  <m:e>
                                    <m:r>
                                      <a:rPr lang="de-DE" sz="1200">
                                        <a:effectLst/>
                                        <a:latin typeface="Cambria Math"/>
                                      </a:rPr>
                                      <m:t>ħ∙</m:t>
                                    </m:r>
                                    <m:r>
                                      <a:rPr lang="de-DE" sz="1200">
                                        <a:effectLst/>
                                        <a:latin typeface="Cambria Math"/>
                                      </a:rPr>
                                      <m:t>𝑐</m:t>
                                    </m:r>
                                    <m:r>
                                      <a:rPr lang="de-DE" sz="1200">
                                        <a:effectLst/>
                                        <a:latin typeface="Cambria Math"/>
                                      </a:rPr>
                                      <m:t>∙</m:t>
                                    </m:r>
                                    <m:r>
                                      <a:rPr lang="de-DE" sz="1200">
                                        <a:effectLst/>
                                        <a:latin typeface="Cambria Math"/>
                                      </a:rPr>
                                      <m:t>𝛼</m:t>
                                    </m:r>
                                  </m:e>
                                  <m:sub>
                                    <m:r>
                                      <a:rPr lang="de-DE" sz="1200">
                                        <a:effectLst/>
                                        <a:latin typeface="Cambria Math"/>
                                      </a:rPr>
                                      <m:t>𝑒𝑚</m:t>
                                    </m:r>
                                  </m:sub>
                                </m:sSub>
                                <m:r>
                                  <a:rPr lang="de-DE" sz="1200">
                                    <a:effectLst/>
                                    <a:latin typeface="Cambria Math"/>
                                  </a:rPr>
                                  <m:t>∙</m:t>
                                </m:r>
                                <m:f>
                                  <m:fPr>
                                    <m:ctrlPr>
                                      <a:rPr lang="de-DE" sz="1200" i="1">
                                        <a:effectLst/>
                                        <a:latin typeface="Cambria Math" panose="02040503050406030204" pitchFamily="18" charset="0"/>
                                      </a:rPr>
                                    </m:ctrlPr>
                                  </m:fPr>
                                  <m:num>
                                    <m:sSub>
                                      <m:sSubPr>
                                        <m:ctrlPr>
                                          <a:rPr lang="de-DE" sz="1200" i="1">
                                            <a:effectLst/>
                                            <a:latin typeface="Cambria Math" panose="02040503050406030204" pitchFamily="18" charset="0"/>
                                          </a:rPr>
                                        </m:ctrlPr>
                                      </m:sSubPr>
                                      <m:e>
                                        <m:r>
                                          <a:rPr lang="de-DE" sz="1200">
                                            <a:effectLst/>
                                            <a:latin typeface="Cambria Math"/>
                                          </a:rPr>
                                          <m:t>𝑞</m:t>
                                        </m:r>
                                      </m:e>
                                      <m:sub>
                                        <m:r>
                                          <a:rPr lang="de-DE" sz="1200">
                                            <a:effectLst/>
                                            <a:latin typeface="Cambria Math"/>
                                          </a:rPr>
                                          <m:t>1</m:t>
                                        </m:r>
                                      </m:sub>
                                    </m:sSub>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𝑞</m:t>
                                        </m:r>
                                      </m:e>
                                      <m:sub>
                                        <m:r>
                                          <a:rPr lang="de-DE" sz="1200">
                                            <a:effectLst/>
                                            <a:latin typeface="Cambria Math"/>
                                          </a:rPr>
                                          <m:t>2</m:t>
                                        </m:r>
                                      </m:sub>
                                    </m:sSub>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𝑒𝑚</m:t>
                                    </m:r>
                                  </m:sub>
                                </m:sSub>
                                <m:r>
                                  <a:rPr lang="de-DE" sz="1200">
                                    <a:effectLst/>
                                    <a:latin typeface="Cambria Math"/>
                                  </a:rPr>
                                  <m:t>≈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r>
                                      <m:rPr>
                                        <m:nor/>
                                      </m:rPr>
                                      <a:rPr lang="de-DE" sz="1200">
                                        <a:effectLst/>
                                        <a:latin typeface="Arial Narrow" panose="020B0606020202030204" pitchFamily="34" charset="0"/>
                                        <a:cs typeface="Arial" panose="020B0604020202020204" pitchFamily="34" charset="0"/>
                                      </a:rPr>
                                      <m:t>137</m:t>
                                    </m:r>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r h="0">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stark</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𝑠</m:t>
                                    </m:r>
                                  </m:sub>
                                </m:sSub>
                                <m:r>
                                  <a:rPr lang="de-DE" sz="1200">
                                    <a:effectLst/>
                                    <a:latin typeface="Cambria Math"/>
                                  </a:rPr>
                                  <m:t>=ħ∙</m:t>
                                </m:r>
                                <m:r>
                                  <a:rPr lang="de-DE" sz="1200">
                                    <a:effectLst/>
                                    <a:latin typeface="Cambria Math"/>
                                  </a:rPr>
                                  <m:t>𝑐</m:t>
                                </m:r>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𝑠</m:t>
                                    </m:r>
                                  </m:sub>
                                </m:sSub>
                                <m:r>
                                  <a:rPr lang="de-DE" sz="1200">
                                    <a:effectLst/>
                                    <a:latin typeface="Cambria Math"/>
                                  </a:rPr>
                                  <m:t>∙</m:t>
                                </m:r>
                                <m:f>
                                  <m:fPr>
                                    <m:ctrlPr>
                                      <a:rPr lang="de-DE" sz="1200" i="1">
                                        <a:effectLst/>
                                        <a:latin typeface="Cambria Math" panose="02040503050406030204" pitchFamily="18" charset="0"/>
                                      </a:rPr>
                                    </m:ctrlPr>
                                  </m:fPr>
                                  <m:num>
                                    <m:box>
                                      <m:boxPr>
                                        <m:ctrlPr>
                                          <a:rPr lang="de-DE" sz="1200" i="1">
                                            <a:effectLst/>
                                            <a:latin typeface="Cambria Math" panose="02040503050406030204" pitchFamily="18" charset="0"/>
                                          </a:rPr>
                                        </m:ctrlPr>
                                      </m:boxPr>
                                      <m:e>
                                        <m:argPr>
                                          <m:argSz m:val="-1"/>
                                        </m:argPr>
                                        <m:r>
                                          <a:rPr lang="de-DE" sz="1200">
                                            <a:effectLst/>
                                            <a:latin typeface="Cambria Math"/>
                                          </a:rPr>
                                          <m:t> </m:t>
                                        </m:r>
                                        <m:sSub>
                                          <m:sSubPr>
                                            <m:ctrlPr>
                                              <a:rPr lang="de-DE" sz="1200" i="1">
                                                <a:effectLst/>
                                                <a:latin typeface="Cambria Math" panose="02040503050406030204" pitchFamily="18" charset="0"/>
                                              </a:rPr>
                                            </m:ctrlPr>
                                          </m:sSubPr>
                                          <m:e>
                                            <m:acc>
                                              <m:accPr>
                                                <m:chr m:val="⃗"/>
                                                <m:ctrlPr>
                                                  <a:rPr lang="de-DE" sz="1200" i="1">
                                                    <a:effectLst/>
                                                    <a:latin typeface="Cambria Math" panose="02040503050406030204" pitchFamily="18" charset="0"/>
                                                  </a:rPr>
                                                </m:ctrlPr>
                                              </m:accPr>
                                              <m:e>
                                                <m:r>
                                                  <a:rPr lang="de-DE" sz="1200">
                                                    <a:effectLst/>
                                                    <a:latin typeface="Cambria Math"/>
                                                  </a:rPr>
                                                  <m:t>𝐶</m:t>
                                                </m:r>
                                              </m:e>
                                            </m:acc>
                                          </m:e>
                                          <m:sub>
                                            <m:r>
                                              <a:rPr lang="de-DE" sz="1200">
                                                <a:effectLst/>
                                                <a:latin typeface="Cambria Math"/>
                                              </a:rPr>
                                              <m:t>1</m:t>
                                            </m:r>
                                          </m:sub>
                                        </m:sSub>
                                        <m:r>
                                          <a:rPr lang="de-DE" sz="1200">
                                            <a:effectLst/>
                                            <a:latin typeface="Cambria Math"/>
                                          </a:rPr>
                                          <m:t>⋅</m:t>
                                        </m:r>
                                        <m:sSub>
                                          <m:sSubPr>
                                            <m:ctrlPr>
                                              <a:rPr lang="de-DE" sz="1200" i="1">
                                                <a:effectLst/>
                                                <a:latin typeface="Cambria Math" panose="02040503050406030204" pitchFamily="18" charset="0"/>
                                              </a:rPr>
                                            </m:ctrlPr>
                                          </m:sSubPr>
                                          <m:e>
                                            <m:acc>
                                              <m:accPr>
                                                <m:chr m:val="⃗"/>
                                                <m:ctrlPr>
                                                  <a:rPr lang="de-DE" sz="1200" i="1">
                                                    <a:effectLst/>
                                                    <a:latin typeface="Cambria Math" panose="02040503050406030204" pitchFamily="18" charset="0"/>
                                                  </a:rPr>
                                                </m:ctrlPr>
                                              </m:accPr>
                                              <m:e>
                                                <m:r>
                                                  <a:rPr lang="de-DE" sz="1200">
                                                    <a:effectLst/>
                                                    <a:latin typeface="Cambria Math"/>
                                                  </a:rPr>
                                                  <m:t>𝐶</m:t>
                                                </m:r>
                                              </m:e>
                                            </m:acc>
                                          </m:e>
                                          <m:sub>
                                            <m:r>
                                              <a:rPr lang="de-DE" sz="1200">
                                                <a:effectLst/>
                                                <a:latin typeface="Cambria Math"/>
                                              </a:rPr>
                                              <m:t>2</m:t>
                                            </m:r>
                                          </m:sub>
                                        </m:sSub>
                                      </m:e>
                                    </m:box>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 xmlns:m="http://schemas.openxmlformats.org/officeDocument/2006/math">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2∙10</m:t>
                                  </m:r>
                                </m:e>
                                <m:sup>
                                  <m:r>
                                    <m:rPr>
                                      <m:nor/>
                                    </m:rPr>
                                    <a:rPr lang="de-DE" sz="1200">
                                      <a:effectLst/>
                                      <a:latin typeface="Arial Narrow" panose="020B0606020202030204" pitchFamily="34" charset="0"/>
                                      <a:cs typeface="Arial" panose="020B0604020202020204" pitchFamily="34" charset="0"/>
                                    </a:rPr>
                                    <m:t>−15</m:t>
                                  </m:r>
                                </m:sup>
                              </m:sSup>
                            </m:oMath>
                          </a14:m>
                          <a:r>
                            <a:rPr lang="de-DE" sz="1200">
                              <a:effectLst/>
                              <a:latin typeface="Arial Narrow" panose="020B0606020202030204" pitchFamily="34" charset="0"/>
                              <a:cs typeface="Arial" panose="020B0604020202020204" pitchFamily="34" charset="0"/>
                            </a:rPr>
                            <a:t>m</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𝑠</m:t>
                                    </m:r>
                                  </m:sub>
                                </m:sSub>
                                <m:r>
                                  <a:rPr lang="de-DE" sz="1200">
                                    <a:effectLst/>
                                    <a:latin typeface="Cambria Math"/>
                                  </a:rPr>
                                  <m:t>≈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r>
                                      <m:rPr>
                                        <m:nor/>
                                      </m:rPr>
                                      <a:rPr lang="de-DE" sz="1200">
                                        <a:effectLst/>
                                        <a:latin typeface="Arial Narrow" panose="020B0606020202030204" pitchFamily="34" charset="0"/>
                                        <a:cs typeface="Arial" panose="020B0604020202020204" pitchFamily="34" charset="0"/>
                                      </a:rPr>
                                      <m:t>2</m:t>
                                    </m:r>
                                  </m:den>
                                </m:f>
                                <m:r>
                                  <m:rPr>
                                    <m:nor/>
                                  </m:rPr>
                                  <a:rPr lang="de-DE" sz="1200">
                                    <a:effectLst/>
                                    <a:latin typeface="Arial Narrow" panose="020B0606020202030204" pitchFamily="34" charset="0"/>
                                    <a:cs typeface="Arial" panose="020B0604020202020204" pitchFamily="34" charset="0"/>
                                  </a:rPr>
                                  <m:t>, … ,</m:t>
                                </m:r>
                                <m:f>
                                  <m:fPr>
                                    <m:ctrlPr>
                                      <a:rPr lang="de-DE" sz="1200" i="1">
                                        <a:effectLst/>
                                        <a:latin typeface="Cambria Math" panose="02040503050406030204" pitchFamily="18" charset="0"/>
                                      </a:rPr>
                                    </m:ctrlPr>
                                  </m:fPr>
                                  <m:num>
                                    <m:r>
                                      <a:rPr lang="de-DE" sz="1200">
                                        <a:effectLst/>
                                        <a:latin typeface="Cambria Math"/>
                                      </a:rPr>
                                      <m:t>1</m:t>
                                    </m:r>
                                  </m:num>
                                  <m:den>
                                    <m:r>
                                      <a:rPr lang="de-DE" sz="1200">
                                        <a:effectLst/>
                                        <a:latin typeface="Cambria Math"/>
                                      </a:rPr>
                                      <m:t>10</m:t>
                                    </m:r>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r h="0">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schwach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𝑤</m:t>
                                    </m:r>
                                  </m:sub>
                                </m:sSub>
                                <m:r>
                                  <a:rPr lang="de-DE" sz="1200">
                                    <a:effectLst/>
                                    <a:latin typeface="Cambria Math"/>
                                  </a:rPr>
                                  <m:t>=</m:t>
                                </m:r>
                                <m:sSub>
                                  <m:sSubPr>
                                    <m:ctrlPr>
                                      <a:rPr lang="de-DE" sz="1200" i="1">
                                        <a:effectLst/>
                                        <a:latin typeface="Cambria Math" panose="02040503050406030204" pitchFamily="18" charset="0"/>
                                      </a:rPr>
                                    </m:ctrlPr>
                                  </m:sSubPr>
                                  <m:e>
                                    <m:r>
                                      <a:rPr lang="en-US" sz="1200">
                                        <a:effectLst/>
                                        <a:latin typeface="Cambria Math"/>
                                      </a:rPr>
                                      <m:t>ħ∙</m:t>
                                    </m:r>
                                    <m:r>
                                      <a:rPr lang="de-DE" sz="1200">
                                        <a:effectLst/>
                                        <a:latin typeface="Cambria Math"/>
                                      </a:rPr>
                                      <m:t>𝑐</m:t>
                                    </m:r>
                                    <m:r>
                                      <a:rPr lang="en-US" sz="1200">
                                        <a:effectLst/>
                                        <a:latin typeface="Cambria Math"/>
                                      </a:rPr>
                                      <m:t>∙</m:t>
                                    </m:r>
                                    <m:r>
                                      <a:rPr lang="de-DE" sz="1200">
                                        <a:effectLst/>
                                        <a:latin typeface="Cambria Math"/>
                                      </a:rPr>
                                      <m:t>𝛼</m:t>
                                    </m:r>
                                  </m:e>
                                  <m:sub>
                                    <m:r>
                                      <a:rPr lang="de-DE" sz="1200">
                                        <a:effectLst/>
                                        <a:latin typeface="Cambria Math"/>
                                      </a:rPr>
                                      <m:t>𝑤</m:t>
                                    </m:r>
                                  </m:sub>
                                </m:sSub>
                                <m:r>
                                  <a:rPr lang="de-DE" sz="1200">
                                    <a:effectLst/>
                                    <a:latin typeface="Cambria Math"/>
                                  </a:rPr>
                                  <m:t>∙</m:t>
                                </m:r>
                                <m:f>
                                  <m:fPr>
                                    <m:ctrlPr>
                                      <a:rPr lang="de-DE" sz="1200" i="1">
                                        <a:effectLst/>
                                        <a:latin typeface="Cambria Math" panose="02040503050406030204" pitchFamily="18" charset="0"/>
                                      </a:rPr>
                                    </m:ctrlPr>
                                  </m:fPr>
                                  <m:num>
                                    <m:sSub>
                                      <m:sSubPr>
                                        <m:ctrlPr>
                                          <a:rPr lang="de-DE" sz="1200" i="1">
                                            <a:effectLst/>
                                            <a:latin typeface="Cambria Math" panose="02040503050406030204" pitchFamily="18" charset="0"/>
                                          </a:rPr>
                                        </m:ctrlPr>
                                      </m:sSubPr>
                                      <m:e>
                                        <m:r>
                                          <a:rPr lang="de-DE" sz="1200">
                                            <a:effectLst/>
                                            <a:latin typeface="Cambria Math"/>
                                          </a:rPr>
                                          <m:t>𝐼</m:t>
                                        </m:r>
                                      </m:e>
                                      <m:sub>
                                        <m:r>
                                          <a:rPr lang="de-DE" sz="1200">
                                            <a:effectLst/>
                                            <a:latin typeface="Cambria Math"/>
                                          </a:rPr>
                                          <m:t>1</m:t>
                                        </m:r>
                                      </m:sub>
                                    </m:sSub>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𝐼</m:t>
                                        </m:r>
                                      </m:e>
                                      <m:sub>
                                        <m:r>
                                          <a:rPr lang="de-DE" sz="1200">
                                            <a:effectLst/>
                                            <a:latin typeface="Cambria Math"/>
                                          </a:rPr>
                                          <m:t>2</m:t>
                                        </m:r>
                                      </m:sub>
                                    </m:sSub>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 xmlns:m="http://schemas.openxmlformats.org/officeDocument/2006/math">
                              <m:r>
                                <m:rPr>
                                  <m:nor/>
                                </m:rPr>
                                <a:rPr lang="de-DE" sz="1200">
                                  <a:effectLst/>
                                  <a:latin typeface="Arial Narrow" panose="020B0606020202030204" pitchFamily="34" charset="0"/>
                                  <a:cs typeface="Arial" panose="020B0604020202020204" pitchFamily="34" charset="0"/>
                                </a:rPr>
                                <m:t>2∙</m:t>
                              </m:r>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10</m:t>
                                  </m:r>
                                </m:e>
                                <m:sup>
                                  <m:r>
                                    <m:rPr>
                                      <m:nor/>
                                    </m:rPr>
                                    <a:rPr lang="de-DE" sz="1200">
                                      <a:effectLst/>
                                      <a:latin typeface="Arial Narrow" panose="020B0606020202030204" pitchFamily="34" charset="0"/>
                                      <a:cs typeface="Arial" panose="020B0604020202020204" pitchFamily="34" charset="0"/>
                                    </a:rPr>
                                    <m:t>−18</m:t>
                                  </m:r>
                                </m:sup>
                              </m:sSup>
                            </m:oMath>
                          </a14:m>
                          <a:r>
                            <a:rPr lang="de-DE" sz="1200" dirty="0">
                              <a:effectLst/>
                              <a:latin typeface="Arial Narrow" panose="020B0606020202030204" pitchFamily="34" charset="0"/>
                              <a:cs typeface="Arial" panose="020B0604020202020204" pitchFamily="34" charset="0"/>
                            </a:rPr>
                            <a:t>m</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𝑤</m:t>
                                    </m:r>
                                  </m:sub>
                                </m:sSub>
                                <m:r>
                                  <a:rPr lang="de-DE" sz="1200">
                                    <a:effectLst/>
                                    <a:latin typeface="Cambria Math"/>
                                  </a:rPr>
                                  <m:t>≈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r>
                                      <m:rPr>
                                        <m:nor/>
                                      </m:rPr>
                                      <a:rPr lang="de-DE" sz="1200">
                                        <a:effectLst/>
                                        <a:latin typeface="Arial Narrow" panose="020B0606020202030204" pitchFamily="34" charset="0"/>
                                        <a:cs typeface="Arial" panose="020B0604020202020204" pitchFamily="34" charset="0"/>
                                      </a:rPr>
                                      <m:t>30</m:t>
                                    </m:r>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bl>
              </a:graphicData>
            </a:graphic>
          </p:graphicFrame>
        </mc:Choice>
        <mc:Fallback xmlns="">
          <p:graphicFrame>
            <p:nvGraphicFramePr>
              <p:cNvPr id="5" name="Tabelle 4"/>
              <p:cNvGraphicFramePr>
                <a:graphicFrameLocks noGrp="1"/>
              </p:cNvGraphicFramePr>
              <p:nvPr>
                <p:extLst>
                  <p:ext uri="{D42A27DB-BD31-4B8C-83A1-F6EECF244321}">
                    <p14:modId xmlns:p14="http://schemas.microsoft.com/office/powerpoint/2010/main" val="3320307901"/>
                  </p:ext>
                </p:extLst>
              </p:nvPr>
            </p:nvGraphicFramePr>
            <p:xfrm>
              <a:off x="1331640" y="4149080"/>
              <a:ext cx="6207457" cy="2085947"/>
            </p:xfrm>
            <a:graphic>
              <a:graphicData uri="http://schemas.openxmlformats.org/drawingml/2006/table">
                <a:tbl>
                  <a:tblPr firstRow="1" firstCol="1" bandRow="1">
                    <a:tableStyleId>{5C22544A-7EE6-4342-B048-85BDC9FD1C3A}</a:tableStyleId>
                  </a:tblPr>
                  <a:tblGrid>
                    <a:gridCol w="1458068"/>
                    <a:gridCol w="2026730"/>
                    <a:gridCol w="960765"/>
                    <a:gridCol w="1761894"/>
                  </a:tblGrid>
                  <a:tr h="398942">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Wechselwirkung</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72072" t="-1515" r="-135435" b="-433333"/>
                          </a:stretch>
                        </a:blipFill>
                      </a:tcPr>
                    </a:tc>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Reichweite</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400" dirty="0" smtClean="0">
                              <a:effectLst/>
                              <a:latin typeface="Arial Narrow" panose="020B0606020202030204" pitchFamily="34" charset="0"/>
                              <a:cs typeface="Arial" panose="020B0604020202020204" pitchFamily="34" charset="0"/>
                            </a:rPr>
                            <a:t>Kopplungsparameter </a:t>
                          </a:r>
                          <a:r>
                            <a:rPr lang="de-DE" sz="1400" dirty="0" smtClean="0">
                              <a:effectLst/>
                              <a:latin typeface="Symbol" panose="05050102010706020507" pitchFamily="18" charset="2"/>
                              <a:cs typeface="Arial" panose="020B0604020202020204" pitchFamily="34" charset="0"/>
                            </a:rPr>
                            <a:t>a</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r>
                  <a:tr h="476885">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Gravitation</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72072" t="-85897" r="-135435" b="-266667"/>
                          </a:stretch>
                        </a:blipFill>
                      </a:tcP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endParaRPr lang="de-DE"/>
                        </a:p>
                      </a:txBody>
                      <a:tcPr marL="68580" marR="68580" marT="0" marB="0" anchor="ctr">
                        <a:blipFill rotWithShape="0">
                          <a:blip r:embed="rId4"/>
                          <a:stretch>
                            <a:fillRect l="-252941" t="-85897" r="-1384" b="-266667"/>
                          </a:stretch>
                        </a:blipFill>
                      </a:tcPr>
                    </a:tc>
                  </a:tr>
                  <a:tr h="403606">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elektromagnetisch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72072" t="-219697" r="-135435" b="-215152"/>
                          </a:stretch>
                        </a:blipFill>
                      </a:tcP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endParaRPr lang="de-DE"/>
                        </a:p>
                      </a:txBody>
                      <a:tcPr marL="68580" marR="68580" marT="0" marB="0" anchor="ctr">
                        <a:blipFill rotWithShape="0">
                          <a:blip r:embed="rId4"/>
                          <a:stretch>
                            <a:fillRect l="-252941" t="-219697" r="-1384" b="-215152"/>
                          </a:stretch>
                        </a:blipFill>
                      </a:tcPr>
                    </a:tc>
                  </a:tr>
                  <a:tr h="402908">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stark</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72072" t="-314925" r="-135435" b="-111940"/>
                          </a:stretch>
                        </a:blipFill>
                      </a:tcPr>
                    </a:tc>
                    <a:tc>
                      <a:txBody>
                        <a:bodyPr/>
                        <a:lstStyle/>
                        <a:p>
                          <a:endParaRPr lang="de-DE"/>
                        </a:p>
                      </a:txBody>
                      <a:tcPr marL="68580" marR="68580" marT="0" marB="0" anchor="ctr">
                        <a:blipFill rotWithShape="0">
                          <a:blip r:embed="rId4"/>
                          <a:stretch>
                            <a:fillRect l="-362658" t="-314925" r="-185443" b="-111940"/>
                          </a:stretch>
                        </a:blipFill>
                      </a:tcPr>
                    </a:tc>
                    <a:tc>
                      <a:txBody>
                        <a:bodyPr/>
                        <a:lstStyle/>
                        <a:p>
                          <a:endParaRPr lang="de-DE"/>
                        </a:p>
                      </a:txBody>
                      <a:tcPr marL="68580" marR="68580" marT="0" marB="0" anchor="ctr">
                        <a:blipFill rotWithShape="0">
                          <a:blip r:embed="rId4"/>
                          <a:stretch>
                            <a:fillRect l="-252941" t="-314925" r="-1384" b="-111940"/>
                          </a:stretch>
                        </a:blipFill>
                      </a:tcPr>
                    </a:tc>
                  </a:tr>
                  <a:tr h="403606">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schwach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72072" t="-421212" r="-135435" b="-13636"/>
                          </a:stretch>
                        </a:blipFill>
                      </a:tcPr>
                    </a:tc>
                    <a:tc>
                      <a:txBody>
                        <a:bodyPr/>
                        <a:lstStyle/>
                        <a:p>
                          <a:endParaRPr lang="de-DE"/>
                        </a:p>
                      </a:txBody>
                      <a:tcPr marL="68580" marR="68580" marT="0" marB="0" anchor="ctr">
                        <a:blipFill rotWithShape="0">
                          <a:blip r:embed="rId4"/>
                          <a:stretch>
                            <a:fillRect l="-362658" t="-421212" r="-185443" b="-13636"/>
                          </a:stretch>
                        </a:blipFill>
                      </a:tcPr>
                    </a:tc>
                    <a:tc>
                      <a:txBody>
                        <a:bodyPr/>
                        <a:lstStyle/>
                        <a:p>
                          <a:endParaRPr lang="de-DE"/>
                        </a:p>
                      </a:txBody>
                      <a:tcPr marL="68580" marR="68580" marT="0" marB="0" anchor="ctr">
                        <a:blipFill rotWithShape="0">
                          <a:blip r:embed="rId4"/>
                          <a:stretch>
                            <a:fillRect l="-252941" t="-421212" r="-1384" b="-13636"/>
                          </a:stretch>
                        </a:blipFill>
                      </a:tcPr>
                    </a:tc>
                  </a:tr>
                </a:tbl>
              </a:graphicData>
            </a:graphic>
          </p:graphicFrame>
        </mc:Fallback>
      </mc:AlternateContent>
      <p:pic>
        <p:nvPicPr>
          <p:cNvPr id="10" name="Grafik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9912" y="548680"/>
            <a:ext cx="4937691" cy="3456384"/>
          </a:xfrm>
          <a:prstGeom prst="rect">
            <a:avLst/>
          </a:prstGeom>
        </p:spPr>
      </p:pic>
      <p:sp>
        <p:nvSpPr>
          <p:cNvPr id="4" name="Ellipse 3"/>
          <p:cNvSpPr/>
          <p:nvPr/>
        </p:nvSpPr>
        <p:spPr>
          <a:xfrm>
            <a:off x="4211960" y="4581128"/>
            <a:ext cx="504056"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Datumsplatzhalter 6"/>
          <p:cNvSpPr>
            <a:spLocks noGrp="1"/>
          </p:cNvSpPr>
          <p:nvPr>
            <p:ph type="dt" sz="half" idx="10"/>
          </p:nvPr>
        </p:nvSpPr>
        <p:spPr/>
        <p:txBody>
          <a:bodyPr/>
          <a:lstStyle/>
          <a:p>
            <a:fld id="{FCD26C48-5BAC-4C0B-A291-D382C9377F4A}" type="datetime1">
              <a:rPr lang="de-DE" smtClean="0"/>
              <a:t>23.09.2016</a:t>
            </a:fld>
            <a:endParaRPr lang="de-DE" dirty="0"/>
          </a:p>
        </p:txBody>
      </p:sp>
    </p:spTree>
    <p:extLst>
      <p:ext uri="{BB962C8B-B14F-4D97-AF65-F5344CB8AC3E}">
        <p14:creationId xmlns:p14="http://schemas.microsoft.com/office/powerpoint/2010/main" val="1632308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smtClean="0">
                <a:solidFill>
                  <a:srgbClr val="013476"/>
                </a:solidFill>
              </a:rPr>
              <a:t>Materialentwicklung</a:t>
            </a:r>
            <a:r>
              <a:rPr lang="de-DE" sz="3200" smtClean="0"/>
              <a:t/>
            </a:r>
            <a:br>
              <a:rPr lang="de-DE" sz="3200" smtClean="0"/>
            </a:br>
            <a:endParaRPr lang="de-DE" sz="1600" dirty="0"/>
          </a:p>
        </p:txBody>
      </p:sp>
      <p:sp>
        <p:nvSpPr>
          <p:cNvPr id="4" name="Datumsplatzhalter 3"/>
          <p:cNvSpPr>
            <a:spLocks noGrp="1"/>
          </p:cNvSpPr>
          <p:nvPr>
            <p:ph type="dt" sz="half" idx="10"/>
          </p:nvPr>
        </p:nvSpPr>
        <p:spPr/>
        <p:txBody>
          <a:bodyPr/>
          <a:lstStyle/>
          <a:p>
            <a:fld id="{488B2C81-9990-4AEA-8CC4-A0EA51EB1426}" type="datetime1">
              <a:rPr lang="de-DE" smtClean="0"/>
              <a:t>23.09.2016</a:t>
            </a:fld>
            <a:endParaRPr lang="de-DE"/>
          </a:p>
        </p:txBody>
      </p:sp>
      <p:sp>
        <p:nvSpPr>
          <p:cNvPr id="11" name="Text Placeholder 10"/>
          <p:cNvSpPr>
            <a:spLocks noGrp="1"/>
          </p:cNvSpPr>
          <p:nvPr>
            <p:ph type="body" idx="1"/>
          </p:nvPr>
        </p:nvSpPr>
        <p:spPr>
          <a:xfrm>
            <a:off x="971600" y="1700808"/>
            <a:ext cx="7632848" cy="4536504"/>
          </a:xfrm>
        </p:spPr>
        <p:txBody>
          <a:bodyPr/>
          <a:lstStyle/>
          <a:p>
            <a:pPr lvl="1">
              <a:lnSpc>
                <a:spcPct val="100000"/>
              </a:lnSpc>
              <a:spcBef>
                <a:spcPts val="600"/>
              </a:spcBef>
            </a:pPr>
            <a:r>
              <a:rPr lang="de-DE" sz="2200" smtClean="0">
                <a:solidFill>
                  <a:srgbClr val="013476"/>
                </a:solidFill>
              </a:rPr>
              <a:t>Kooperation mit der Joachim Herz Stiftung</a:t>
            </a:r>
          </a:p>
          <a:p>
            <a:pPr lvl="1">
              <a:lnSpc>
                <a:spcPct val="100000"/>
              </a:lnSpc>
              <a:spcBef>
                <a:spcPts val="600"/>
              </a:spcBef>
            </a:pPr>
            <a:r>
              <a:rPr lang="de-DE" sz="2200" smtClean="0">
                <a:solidFill>
                  <a:srgbClr val="013476"/>
                </a:solidFill>
              </a:rPr>
              <a:t>Laufzeit: 2013 – 2016</a:t>
            </a:r>
          </a:p>
          <a:p>
            <a:pPr lvl="1">
              <a:lnSpc>
                <a:spcPct val="100000"/>
              </a:lnSpc>
              <a:spcBef>
                <a:spcPts val="600"/>
              </a:spcBef>
            </a:pPr>
            <a:r>
              <a:rPr lang="de-DE" sz="2200" smtClean="0">
                <a:solidFill>
                  <a:srgbClr val="013476"/>
                </a:solidFill>
              </a:rPr>
              <a:t>enge Kooperation mit Lehrkräften (NTW-Alumni), u.a. 3 Workshops</a:t>
            </a:r>
            <a:endParaRPr lang="de-DE" smtClean="0">
              <a:solidFill>
                <a:srgbClr val="013476"/>
              </a:solidFill>
            </a:endParaRPr>
          </a:p>
          <a:p>
            <a:pPr lvl="1">
              <a:lnSpc>
                <a:spcPct val="100000"/>
              </a:lnSpc>
              <a:spcBef>
                <a:spcPts val="600"/>
              </a:spcBef>
            </a:pPr>
            <a:r>
              <a:rPr lang="de-DE" sz="2200" smtClean="0">
                <a:solidFill>
                  <a:srgbClr val="013476"/>
                </a:solidFill>
              </a:rPr>
              <a:t>modulare Sammlung von Handreichungen für Lehrkräfte (4 Bände)</a:t>
            </a:r>
          </a:p>
          <a:p>
            <a:pPr lvl="1">
              <a:lnSpc>
                <a:spcPct val="100000"/>
              </a:lnSpc>
              <a:spcBef>
                <a:spcPts val="600"/>
              </a:spcBef>
            </a:pPr>
            <a:r>
              <a:rPr lang="de-DE" sz="2200" smtClean="0">
                <a:solidFill>
                  <a:srgbClr val="013476"/>
                </a:solidFill>
              </a:rPr>
              <a:t>Kostenfrei erhältlich auf:</a:t>
            </a:r>
          </a:p>
          <a:p>
            <a:pPr lvl="2">
              <a:lnSpc>
                <a:spcPct val="100000"/>
              </a:lnSpc>
              <a:spcBef>
                <a:spcPts val="600"/>
              </a:spcBef>
            </a:pPr>
            <a:r>
              <a:rPr lang="de-DE" smtClean="0">
                <a:solidFill>
                  <a:srgbClr val="013476"/>
                </a:solidFill>
                <a:hlinkClick r:id="rId3"/>
              </a:rPr>
              <a:t>www.teilchenwelt.de/tp</a:t>
            </a:r>
            <a:r>
              <a:rPr lang="de-DE" smtClean="0">
                <a:solidFill>
                  <a:srgbClr val="013476"/>
                </a:solidFill>
              </a:rPr>
              <a:t> </a:t>
            </a:r>
          </a:p>
          <a:p>
            <a:pPr lvl="2">
              <a:lnSpc>
                <a:spcPct val="100000"/>
              </a:lnSpc>
              <a:spcBef>
                <a:spcPts val="600"/>
              </a:spcBef>
            </a:pPr>
            <a:r>
              <a:rPr lang="de-DE" smtClean="0">
                <a:solidFill>
                  <a:srgbClr val="013476"/>
                </a:solidFill>
                <a:hlinkClick r:id="rId4"/>
              </a:rPr>
              <a:t>www.leifiphysik.de/tp</a:t>
            </a:r>
            <a:endParaRPr lang="de-DE" smtClean="0">
              <a:solidFill>
                <a:srgbClr val="013476"/>
              </a:solidFill>
            </a:endParaRPr>
          </a:p>
          <a:p>
            <a:pPr lvl="2">
              <a:lnSpc>
                <a:spcPct val="100000"/>
              </a:lnSpc>
              <a:spcBef>
                <a:spcPts val="600"/>
              </a:spcBef>
            </a:pPr>
            <a:r>
              <a:rPr lang="de-DE" smtClean="0">
                <a:solidFill>
                  <a:srgbClr val="013476"/>
                </a:solidFill>
              </a:rPr>
              <a:t>Online oder als Druckexemplar </a:t>
            </a:r>
          </a:p>
          <a:p>
            <a:pPr lvl="1">
              <a:lnSpc>
                <a:spcPct val="100000"/>
              </a:lnSpc>
              <a:spcBef>
                <a:spcPts val="600"/>
              </a:spcBef>
            </a:pPr>
            <a:r>
              <a:rPr lang="de-DE" sz="2200" smtClean="0">
                <a:solidFill>
                  <a:srgbClr val="013476"/>
                </a:solidFill>
              </a:rPr>
              <a:t>Band 3 und 4 bereits erschienen</a:t>
            </a:r>
          </a:p>
          <a:p>
            <a:pPr lvl="1">
              <a:lnSpc>
                <a:spcPct val="100000"/>
              </a:lnSpc>
              <a:spcBef>
                <a:spcPts val="600"/>
              </a:spcBef>
            </a:pPr>
            <a:r>
              <a:rPr lang="de-DE" sz="2200" smtClean="0">
                <a:solidFill>
                  <a:srgbClr val="013476"/>
                </a:solidFill>
              </a:rPr>
              <a:t>Band 1 und 2 folgen im Lauf des Jahres</a:t>
            </a:r>
            <a:endParaRPr lang="de-DE" sz="2200" dirty="0" smtClean="0">
              <a:solidFill>
                <a:srgbClr val="013476"/>
              </a:solidFill>
            </a:endParaRPr>
          </a:p>
        </p:txBody>
      </p:sp>
      <p:sp>
        <p:nvSpPr>
          <p:cNvPr id="2" name="Fußzeilenplatzhalter 1"/>
          <p:cNvSpPr>
            <a:spLocks noGrp="1"/>
          </p:cNvSpPr>
          <p:nvPr>
            <p:ph type="ftr" sz="quarter" idx="11"/>
          </p:nvPr>
        </p:nvSpPr>
        <p:spPr/>
        <p:txBody>
          <a:bodyPr/>
          <a:lstStyle/>
          <a:p>
            <a:pPr algn="ctr"/>
            <a:r>
              <a:rPr lang="de-DE" dirty="0"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3</a:t>
            </a:fld>
            <a:endParaRPr lang="de-DE" dirty="0"/>
          </a:p>
        </p:txBody>
      </p:sp>
    </p:spTree>
    <p:extLst>
      <p:ext uri="{BB962C8B-B14F-4D97-AF65-F5344CB8AC3E}">
        <p14:creationId xmlns:p14="http://schemas.microsoft.com/office/powerpoint/2010/main" val="14746242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Geometrische Betrachtung</a:t>
            </a:r>
            <a:endParaRPr lang="de-DE" dirty="0"/>
          </a:p>
        </p:txBody>
      </p:sp>
      <p:sp>
        <p:nvSpPr>
          <p:cNvPr id="4" name="Textplatzhalter 3"/>
          <p:cNvSpPr>
            <a:spLocks noGrp="1"/>
          </p:cNvSpPr>
          <p:nvPr>
            <p:ph type="body" idx="1"/>
          </p:nvPr>
        </p:nvSpPr>
        <p:spPr/>
        <p:txBody>
          <a:bodyPr/>
          <a:lstStyle/>
          <a:p>
            <a:r>
              <a:rPr lang="de-DE" dirty="0" smtClean="0"/>
              <a:t>Klassische Physik: Feldlinien, hier elektromagnetische WW</a:t>
            </a:r>
          </a:p>
          <a:p>
            <a:pPr marL="0" indent="0">
              <a:buNone/>
            </a:pPr>
            <a:r>
              <a:rPr lang="de-DE" dirty="0" smtClean="0"/>
              <a:t>	</a:t>
            </a:r>
            <a:r>
              <a:rPr lang="de-DE" b="1" dirty="0" smtClean="0"/>
              <a:t>Dichte</a:t>
            </a:r>
            <a:r>
              <a:rPr lang="de-DE" dirty="0" smtClean="0"/>
              <a:t> der Feldlinien ist </a:t>
            </a:r>
            <a:r>
              <a:rPr lang="de-DE" b="1" dirty="0" smtClean="0"/>
              <a:t>proportional</a:t>
            </a:r>
            <a:r>
              <a:rPr lang="de-DE" dirty="0" smtClean="0"/>
              <a:t> zur </a:t>
            </a:r>
            <a:r>
              <a:rPr lang="de-DE" b="1" dirty="0" smtClean="0"/>
              <a:t>Stärke</a:t>
            </a:r>
            <a:r>
              <a:rPr lang="de-DE" dirty="0" smtClean="0"/>
              <a:t> der 	Kraft</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5696" y="3936454"/>
            <a:ext cx="4772025" cy="2228850"/>
          </a:xfrm>
          <a:prstGeom prst="rect">
            <a:avLst/>
          </a:prstGeom>
        </p:spPr>
      </p:pic>
      <mc:AlternateContent xmlns:mc="http://schemas.openxmlformats.org/markup-compatibility/2006" xmlns:a14="http://schemas.microsoft.com/office/drawing/2010/main">
        <mc:Choice Requires="a14">
          <p:sp>
            <p:nvSpPr>
              <p:cNvPr id="6" name="Textfeld 5"/>
              <p:cNvSpPr txBox="1"/>
              <p:nvPr/>
            </p:nvSpPr>
            <p:spPr>
              <a:xfrm>
                <a:off x="6588224" y="4077072"/>
                <a:ext cx="208823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002060"/>
                          </a:solidFill>
                          <a:latin typeface="Cambria Math"/>
                        </a:rPr>
                        <m:t>𝐴</m:t>
                      </m:r>
                      <m:r>
                        <a:rPr lang="de-DE" i="1" smtClean="0">
                          <a:solidFill>
                            <a:srgbClr val="002060"/>
                          </a:solidFill>
                          <a:latin typeface="Cambria Math"/>
                        </a:rPr>
                        <m:t>=4</m:t>
                      </m:r>
                      <m:r>
                        <a:rPr lang="el-GR" i="1" smtClean="0">
                          <a:solidFill>
                            <a:srgbClr val="002060"/>
                          </a:solidFill>
                          <a:latin typeface="Cambria Math"/>
                        </a:rPr>
                        <m:t>𝜋</m:t>
                      </m:r>
                      <m:sSup>
                        <m:sSupPr>
                          <m:ctrlPr>
                            <a:rPr lang="de-DE" i="1" smtClean="0">
                              <a:solidFill>
                                <a:srgbClr val="002060"/>
                              </a:solidFill>
                              <a:latin typeface="Cambria Math" panose="02040503050406030204" pitchFamily="18" charset="0"/>
                            </a:rPr>
                          </m:ctrlPr>
                        </m:sSupPr>
                        <m:e>
                          <m:r>
                            <a:rPr lang="de-DE" i="1" smtClean="0">
                              <a:solidFill>
                                <a:srgbClr val="002060"/>
                              </a:solidFill>
                              <a:latin typeface="Cambria Math"/>
                            </a:rPr>
                            <m:t>𝑟</m:t>
                          </m:r>
                        </m:e>
                        <m:sup>
                          <m:r>
                            <a:rPr lang="de-DE" i="1" smtClean="0">
                              <a:solidFill>
                                <a:srgbClr val="002060"/>
                              </a:solidFill>
                              <a:latin typeface="Cambria Math"/>
                            </a:rPr>
                            <m:t>2</m:t>
                          </m:r>
                        </m:sup>
                      </m:sSup>
                    </m:oMath>
                  </m:oMathPara>
                </a14:m>
                <a:endParaRPr lang="de-DE" dirty="0">
                  <a:solidFill>
                    <a:srgbClr val="002060"/>
                  </a:solidFill>
                </a:endParaRPr>
              </a:p>
            </p:txBody>
          </p:sp>
        </mc:Choice>
        <mc:Fallback xmlns="">
          <p:sp>
            <p:nvSpPr>
              <p:cNvPr id="6" name="Textfeld 5"/>
              <p:cNvSpPr txBox="1">
                <a:spLocks noRot="1" noChangeAspect="1" noMove="1" noResize="1" noEditPoints="1" noAdjustHandles="1" noChangeArrowheads="1" noChangeShapeType="1" noTextEdit="1"/>
              </p:cNvSpPr>
              <p:nvPr/>
            </p:nvSpPr>
            <p:spPr>
              <a:xfrm>
                <a:off x="6588224" y="4077072"/>
                <a:ext cx="2088232" cy="369332"/>
              </a:xfrm>
              <a:prstGeom prst="rect">
                <a:avLst/>
              </a:prstGeom>
              <a:blipFill rotWithShape="1">
                <a:blip r:embed="rId4" cstate="print"/>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 name="Textfeld 9"/>
              <p:cNvSpPr txBox="1"/>
              <p:nvPr/>
            </p:nvSpPr>
            <p:spPr>
              <a:xfrm>
                <a:off x="6660232" y="5301208"/>
                <a:ext cx="2088232" cy="61279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002060"/>
                          </a:solidFill>
                          <a:latin typeface="Cambria Math"/>
                        </a:rPr>
                        <m:t>𝐹</m:t>
                      </m:r>
                      <m:r>
                        <a:rPr lang="de-DE" b="0" i="1" smtClean="0">
                          <a:solidFill>
                            <a:srgbClr val="002060"/>
                          </a:solidFill>
                          <a:latin typeface="Cambria Math"/>
                        </a:rPr>
                        <m:t> ~ </m:t>
                      </m:r>
                      <m:f>
                        <m:fPr>
                          <m:ctrlPr>
                            <a:rPr lang="de-DE" b="0" i="1" smtClean="0">
                              <a:solidFill>
                                <a:srgbClr val="002060"/>
                              </a:solidFill>
                              <a:latin typeface="Cambria Math" panose="02040503050406030204" pitchFamily="18" charset="0"/>
                            </a:rPr>
                          </m:ctrlPr>
                        </m:fPr>
                        <m:num>
                          <m:r>
                            <a:rPr lang="de-DE" b="0" i="1" smtClean="0">
                              <a:solidFill>
                                <a:srgbClr val="002060"/>
                              </a:solidFill>
                              <a:latin typeface="Cambria Math"/>
                            </a:rPr>
                            <m:t>1</m:t>
                          </m:r>
                        </m:num>
                        <m:den>
                          <m:r>
                            <a:rPr lang="de-DE" b="0" i="1" smtClean="0">
                              <a:solidFill>
                                <a:srgbClr val="002060"/>
                              </a:solidFill>
                              <a:latin typeface="Cambria Math"/>
                            </a:rPr>
                            <m:t>4 </m:t>
                          </m:r>
                          <m:r>
                            <a:rPr lang="de-DE" b="0" i="1" smtClean="0">
                              <a:solidFill>
                                <a:srgbClr val="002060"/>
                              </a:solidFill>
                              <a:latin typeface="Cambria Math"/>
                              <a:ea typeface="Cambria Math"/>
                            </a:rPr>
                            <m:t>𝜋</m:t>
                          </m:r>
                          <m:r>
                            <a:rPr lang="de-DE" b="0" i="1" smtClean="0">
                              <a:solidFill>
                                <a:srgbClr val="002060"/>
                              </a:solidFill>
                              <a:latin typeface="Cambria Math"/>
                              <a:ea typeface="Cambria Math"/>
                            </a:rPr>
                            <m:t> </m:t>
                          </m:r>
                          <m:sSup>
                            <m:sSupPr>
                              <m:ctrlPr>
                                <a:rPr lang="de-DE" b="0" i="1" smtClean="0">
                                  <a:solidFill>
                                    <a:srgbClr val="002060"/>
                                  </a:solidFill>
                                  <a:latin typeface="Cambria Math" panose="02040503050406030204" pitchFamily="18" charset="0"/>
                                  <a:ea typeface="Cambria Math"/>
                                </a:rPr>
                              </m:ctrlPr>
                            </m:sSupPr>
                            <m:e>
                              <m:r>
                                <a:rPr lang="de-DE" b="0" i="1" smtClean="0">
                                  <a:solidFill>
                                    <a:srgbClr val="002060"/>
                                  </a:solidFill>
                                  <a:latin typeface="Cambria Math"/>
                                  <a:ea typeface="Cambria Math"/>
                                </a:rPr>
                                <m:t>𝑟</m:t>
                              </m:r>
                            </m:e>
                            <m:sup>
                              <m:r>
                                <a:rPr lang="de-DE" b="0" i="1" smtClean="0">
                                  <a:solidFill>
                                    <a:srgbClr val="002060"/>
                                  </a:solidFill>
                                  <a:latin typeface="Cambria Math"/>
                                  <a:ea typeface="Cambria Math"/>
                                </a:rPr>
                                <m:t>2</m:t>
                              </m:r>
                            </m:sup>
                          </m:sSup>
                        </m:den>
                      </m:f>
                    </m:oMath>
                  </m:oMathPara>
                </a14:m>
                <a:endParaRPr lang="de-DE" dirty="0">
                  <a:solidFill>
                    <a:srgbClr val="002060"/>
                  </a:solidFill>
                </a:endParaRPr>
              </a:p>
            </p:txBody>
          </p:sp>
        </mc:Choice>
        <mc:Fallback xmlns="">
          <p:sp>
            <p:nvSpPr>
              <p:cNvPr id="10" name="Textfeld 9"/>
              <p:cNvSpPr txBox="1">
                <a:spLocks noRot="1" noChangeAspect="1" noMove="1" noResize="1" noEditPoints="1" noAdjustHandles="1" noChangeArrowheads="1" noChangeShapeType="1" noTextEdit="1"/>
              </p:cNvSpPr>
              <p:nvPr/>
            </p:nvSpPr>
            <p:spPr>
              <a:xfrm>
                <a:off x="6660232" y="5301208"/>
                <a:ext cx="2088232" cy="612796"/>
              </a:xfrm>
              <a:prstGeom prst="rect">
                <a:avLst/>
              </a:prstGeom>
              <a:blipFill rotWithShape="1">
                <a:blip r:embed="rId5" cstate="print"/>
                <a:stretch>
                  <a:fillRect/>
                </a:stretch>
              </a:blipFill>
            </p:spPr>
            <p:txBody>
              <a:bodyPr/>
              <a:lstStyle/>
              <a:p>
                <a:r>
                  <a:rPr lang="de-DE">
                    <a:noFill/>
                  </a:rPr>
                  <a:t> </a:t>
                </a:r>
              </a:p>
            </p:txBody>
          </p:sp>
        </mc:Fallback>
      </mc:AlternateContent>
      <p:cxnSp>
        <p:nvCxnSpPr>
          <p:cNvPr id="11" name="Gerade Verbindung mit Pfeil 10"/>
          <p:cNvCxnSpPr/>
          <p:nvPr/>
        </p:nvCxnSpPr>
        <p:spPr>
          <a:xfrm>
            <a:off x="7452320" y="4487803"/>
            <a:ext cx="0" cy="95107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feld 12"/>
              <p:cNvSpPr txBox="1"/>
              <p:nvPr/>
            </p:nvSpPr>
            <p:spPr>
              <a:xfrm>
                <a:off x="3177592" y="3511828"/>
                <a:ext cx="2088232" cy="369332"/>
              </a:xfrm>
              <a:prstGeom prst="rect">
                <a:avLst/>
              </a:prstGeom>
              <a:noFill/>
              <a:ln>
                <a:solidFill>
                  <a:srgbClr val="00206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002060"/>
                          </a:solidFill>
                          <a:latin typeface="Cambria Math"/>
                        </a:rPr>
                        <m:t>𝐹</m:t>
                      </m:r>
                      <m:r>
                        <a:rPr lang="de-DE" b="0" i="1" smtClean="0">
                          <a:solidFill>
                            <a:srgbClr val="002060"/>
                          </a:solidFill>
                          <a:latin typeface="Cambria Math"/>
                        </a:rPr>
                        <m:t>=</m:t>
                      </m:r>
                      <m:r>
                        <a:rPr lang="de-DE" b="0" i="1" smtClean="0">
                          <a:solidFill>
                            <a:srgbClr val="002060"/>
                          </a:solidFill>
                          <a:latin typeface="Cambria Math"/>
                        </a:rPr>
                        <m:t>𝑄</m:t>
                      </m:r>
                      <m:r>
                        <a:rPr lang="de-DE" b="0" i="1" smtClean="0">
                          <a:solidFill>
                            <a:srgbClr val="002060"/>
                          </a:solidFill>
                          <a:latin typeface="Cambria Math"/>
                        </a:rPr>
                        <m:t> ∙ </m:t>
                      </m:r>
                      <m:r>
                        <a:rPr lang="de-DE" b="0" i="1" smtClean="0">
                          <a:solidFill>
                            <a:srgbClr val="002060"/>
                          </a:solidFill>
                          <a:latin typeface="Cambria Math"/>
                        </a:rPr>
                        <m:t>𝐸</m:t>
                      </m:r>
                    </m:oMath>
                  </m:oMathPara>
                </a14:m>
                <a:endParaRPr lang="de-DE" dirty="0">
                  <a:solidFill>
                    <a:srgbClr val="002060"/>
                  </a:solidFill>
                </a:endParaRPr>
              </a:p>
            </p:txBody>
          </p:sp>
        </mc:Choice>
        <mc:Fallback xmlns="">
          <p:sp>
            <p:nvSpPr>
              <p:cNvPr id="13" name="Textfeld 12"/>
              <p:cNvSpPr txBox="1">
                <a:spLocks noRot="1" noChangeAspect="1" noMove="1" noResize="1" noEditPoints="1" noAdjustHandles="1" noChangeArrowheads="1" noChangeShapeType="1" noTextEdit="1"/>
              </p:cNvSpPr>
              <p:nvPr/>
            </p:nvSpPr>
            <p:spPr>
              <a:xfrm>
                <a:off x="3177592" y="3511828"/>
                <a:ext cx="2088232" cy="369332"/>
              </a:xfrm>
              <a:prstGeom prst="rect">
                <a:avLst/>
              </a:prstGeom>
              <a:blipFill rotWithShape="1">
                <a:blip r:embed="rId6" cstate="print"/>
                <a:stretch>
                  <a:fillRect b="-6349"/>
                </a:stretch>
              </a:blipFill>
              <a:ln>
                <a:solidFill>
                  <a:srgbClr val="002060"/>
                </a:solidFill>
              </a:ln>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7" name="Datumsplatzhalter 6"/>
          <p:cNvSpPr>
            <a:spLocks noGrp="1"/>
          </p:cNvSpPr>
          <p:nvPr>
            <p:ph type="dt" sz="half" idx="10"/>
          </p:nvPr>
        </p:nvSpPr>
        <p:spPr/>
        <p:txBody>
          <a:bodyPr/>
          <a:lstStyle/>
          <a:p>
            <a:fld id="{89023065-0EEC-415B-81CE-6A03455A9874}" type="datetime1">
              <a:rPr lang="de-DE" smtClean="0"/>
              <a:t>23.09.2016</a:t>
            </a:fld>
            <a:endParaRPr lang="de-DE" dirty="0"/>
          </a:p>
        </p:txBody>
      </p:sp>
    </p:spTree>
    <p:extLst>
      <p:ext uri="{BB962C8B-B14F-4D97-AF65-F5344CB8AC3E}">
        <p14:creationId xmlns:p14="http://schemas.microsoft.com/office/powerpoint/2010/main" val="16387371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Reichweiten</a:t>
            </a:r>
            <a:br>
              <a:rPr lang="de-DE" dirty="0" smtClean="0"/>
            </a:br>
            <a:r>
              <a:rPr lang="de-DE" dirty="0" smtClean="0"/>
              <a:t>der Kräfte</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31</a:t>
            </a:fld>
            <a:endParaRPr lang="de-DE" dirty="0"/>
          </a:p>
        </p:txBody>
      </p:sp>
      <p:sp>
        <p:nvSpPr>
          <p:cNvPr id="4" name="Textplatzhalter 3"/>
          <p:cNvSpPr>
            <a:spLocks noGrp="1"/>
          </p:cNvSpPr>
          <p:nvPr>
            <p:ph type="body" idx="1"/>
          </p:nvPr>
        </p:nvSpPr>
        <p:spPr/>
        <p:txBody>
          <a:bodyPr/>
          <a:lstStyle/>
          <a:p>
            <a:r>
              <a:rPr lang="de-DE" dirty="0" smtClean="0"/>
              <a:t>Unendlich:</a:t>
            </a:r>
            <a:br>
              <a:rPr lang="de-DE" dirty="0" smtClean="0"/>
            </a:br>
            <a:r>
              <a:rPr lang="de-DE" dirty="0" smtClean="0"/>
              <a:t>im Alltag spürbar</a:t>
            </a:r>
          </a:p>
          <a:p>
            <a:r>
              <a:rPr lang="de-DE" dirty="0" smtClean="0"/>
              <a:t>Endlich:</a:t>
            </a:r>
            <a:br>
              <a:rPr lang="de-DE" dirty="0" smtClean="0"/>
            </a:br>
            <a:r>
              <a:rPr lang="de-DE" dirty="0" smtClean="0"/>
              <a:t>nur subatomar  </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mc:AlternateContent xmlns:mc="http://schemas.openxmlformats.org/markup-compatibility/2006" xmlns:a14="http://schemas.microsoft.com/office/drawing/2010/main">
        <mc:Choice Requires="a14">
          <p:graphicFrame>
            <p:nvGraphicFramePr>
              <p:cNvPr id="5" name="Tabelle 4"/>
              <p:cNvGraphicFramePr>
                <a:graphicFrameLocks noGrp="1"/>
              </p:cNvGraphicFramePr>
              <p:nvPr>
                <p:extLst/>
              </p:nvPr>
            </p:nvGraphicFramePr>
            <p:xfrm>
              <a:off x="1331640" y="4149080"/>
              <a:ext cx="6207457" cy="2085947"/>
            </p:xfrm>
            <a:graphic>
              <a:graphicData uri="http://schemas.openxmlformats.org/drawingml/2006/table">
                <a:tbl>
                  <a:tblPr firstRow="1" firstCol="1" bandRow="1">
                    <a:tableStyleId>{5C22544A-7EE6-4342-B048-85BDC9FD1C3A}</a:tableStyleId>
                  </a:tblPr>
                  <a:tblGrid>
                    <a:gridCol w="1458068"/>
                    <a:gridCol w="2026730"/>
                    <a:gridCol w="960765"/>
                    <a:gridCol w="1761894"/>
                  </a:tblGrid>
                  <a:tr h="398942">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Wechselwirkung</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Kraftgesetz für </a:t>
                          </a:r>
                          <a14:m>
                            <m:oMath xmlns:m="http://schemas.openxmlformats.org/officeDocument/2006/math">
                              <m:r>
                                <a:rPr lang="de-DE" sz="1400">
                                  <a:effectLst/>
                                  <a:latin typeface="Cambria Math"/>
                                </a:rPr>
                                <m:t>𝑟</m:t>
                              </m:r>
                              <m:r>
                                <a:rPr lang="de-DE" sz="1400">
                                  <a:effectLst/>
                                  <a:latin typeface="Cambria Math"/>
                                </a:rPr>
                                <m:t>→</m:t>
                              </m:r>
                              <m:r>
                                <m:rPr>
                                  <m:nor/>
                                </m:rPr>
                                <a:rPr lang="de-DE" sz="1400">
                                  <a:effectLst/>
                                  <a:latin typeface="Arial Narrow" panose="020B0606020202030204" pitchFamily="34" charset="0"/>
                                  <a:cs typeface="Arial" panose="020B0604020202020204" pitchFamily="34" charset="0"/>
                                </a:rPr>
                                <m:t>0</m:t>
                              </m:r>
                            </m:oMath>
                          </a14:m>
                          <a:endParaRPr lang="de-DE" sz="14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Reichweite</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Kopplungsparameter </a:t>
                          </a:r>
                          <a14:m>
                            <m:oMath xmlns:m="http://schemas.openxmlformats.org/officeDocument/2006/math">
                              <m:r>
                                <a:rPr lang="de-DE" sz="1400">
                                  <a:effectLst/>
                                  <a:latin typeface="Cambria Math"/>
                                </a:rPr>
                                <m:t>𝛼</m:t>
                              </m:r>
                            </m:oMath>
                          </a14:m>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r>
                  <a:tr h="398145">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Gravitation</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𝐺</m:t>
                                    </m:r>
                                  </m:sub>
                                </m:sSub>
                                <m:r>
                                  <a:rPr lang="de-DE" sz="1200">
                                    <a:effectLst/>
                                    <a:latin typeface="Cambria Math"/>
                                  </a:rPr>
                                  <m:t>=ħ∙</m:t>
                                </m:r>
                                <m:r>
                                  <a:rPr lang="de-DE" sz="1200">
                                    <a:effectLst/>
                                    <a:latin typeface="Cambria Math"/>
                                  </a:rPr>
                                  <m:t>𝑐</m:t>
                                </m:r>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𝑔𝑟𝑎𝑣</m:t>
                                    </m:r>
                                  </m:sub>
                                </m:sSub>
                                <m:r>
                                  <a:rPr lang="de-DE" sz="1200">
                                    <a:effectLst/>
                                    <a:latin typeface="Cambria Math"/>
                                  </a:rPr>
                                  <m:t>∙</m:t>
                                </m:r>
                                <m:f>
                                  <m:fPr>
                                    <m:ctrlPr>
                                      <a:rPr lang="de-DE" sz="1200" i="1">
                                        <a:effectLst/>
                                        <a:latin typeface="Cambria Math" panose="02040503050406030204" pitchFamily="18" charset="0"/>
                                      </a:rPr>
                                    </m:ctrlPr>
                                  </m:fPr>
                                  <m:num>
                                    <m:r>
                                      <a:rPr lang="de-DE" sz="1200">
                                        <a:effectLst/>
                                        <a:latin typeface="Cambria Math"/>
                                      </a:rPr>
                                      <m:t>−</m:t>
                                    </m:r>
                                    <m:r>
                                      <m:rPr>
                                        <m:nor/>
                                      </m:rPr>
                                      <a:rPr lang="de-DE" sz="1200">
                                        <a:effectLst/>
                                        <a:latin typeface="Arial Narrow" panose="020B0606020202030204" pitchFamily="34" charset="0"/>
                                        <a:cs typeface="Arial" panose="020B0604020202020204" pitchFamily="34" charset="0"/>
                                      </a:rPr>
                                      <m:t>1</m:t>
                                    </m:r>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𝑔𝑟𝑎𝑣</m:t>
                                    </m:r>
                                  </m:sub>
                                </m:sSub>
                                <m:r>
                                  <a:rPr lang="de-DE" sz="1200">
                                    <a:effectLst/>
                                    <a:latin typeface="Cambria Math"/>
                                  </a:rPr>
                                  <m:t>≈</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10</m:t>
                                        </m:r>
                                      </m:e>
                                      <m:sup>
                                        <m:r>
                                          <m:rPr>
                                            <m:nor/>
                                          </m:rPr>
                                          <a:rPr lang="de-DE" sz="1200">
                                            <a:effectLst/>
                                            <a:latin typeface="Arial Narrow" panose="020B0606020202030204" pitchFamily="34" charset="0"/>
                                            <a:cs typeface="Arial" panose="020B0604020202020204" pitchFamily="34" charset="0"/>
                                          </a:rPr>
                                          <m:t>38</m:t>
                                        </m:r>
                                      </m:sup>
                                    </m:sSup>
                                  </m:den>
                                </m:f>
                                <m:r>
                                  <m:rPr>
                                    <m:nor/>
                                  </m:rPr>
                                  <a:rPr lang="de-DE" sz="1200">
                                    <a:effectLst/>
                                    <a:latin typeface="Arial Narrow" panose="020B0606020202030204" pitchFamily="34" charset="0"/>
                                    <a:cs typeface="Arial" panose="020B0604020202020204" pitchFamily="34" charset="0"/>
                                  </a:rPr>
                                  <m:t>, …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10</m:t>
                                        </m:r>
                                      </m:e>
                                      <m:sup>
                                        <m:r>
                                          <m:rPr>
                                            <m:nor/>
                                          </m:rPr>
                                          <a:rPr lang="de-DE" sz="1200">
                                            <a:effectLst/>
                                            <a:latin typeface="Arial Narrow" panose="020B0606020202030204" pitchFamily="34" charset="0"/>
                                            <a:cs typeface="Arial" panose="020B0604020202020204" pitchFamily="34" charset="0"/>
                                          </a:rPr>
                                          <m:t>45</m:t>
                                        </m:r>
                                      </m:sup>
                                    </m:sSup>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r h="0">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elektromagnetisch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𝐶</m:t>
                                    </m:r>
                                  </m:sub>
                                </m:sSub>
                                <m:r>
                                  <a:rPr lang="de-DE" sz="1200">
                                    <a:effectLst/>
                                    <a:latin typeface="Cambria Math"/>
                                  </a:rPr>
                                  <m:t>= </m:t>
                                </m:r>
                                <m:sSub>
                                  <m:sSubPr>
                                    <m:ctrlPr>
                                      <a:rPr lang="de-DE" sz="1200" i="1">
                                        <a:effectLst/>
                                        <a:latin typeface="Cambria Math" panose="02040503050406030204" pitchFamily="18" charset="0"/>
                                      </a:rPr>
                                    </m:ctrlPr>
                                  </m:sSubPr>
                                  <m:e>
                                    <m:r>
                                      <a:rPr lang="de-DE" sz="1200">
                                        <a:effectLst/>
                                        <a:latin typeface="Cambria Math"/>
                                      </a:rPr>
                                      <m:t>ħ∙</m:t>
                                    </m:r>
                                    <m:r>
                                      <a:rPr lang="de-DE" sz="1200">
                                        <a:effectLst/>
                                        <a:latin typeface="Cambria Math"/>
                                      </a:rPr>
                                      <m:t>𝑐</m:t>
                                    </m:r>
                                    <m:r>
                                      <a:rPr lang="de-DE" sz="1200">
                                        <a:effectLst/>
                                        <a:latin typeface="Cambria Math"/>
                                      </a:rPr>
                                      <m:t>∙</m:t>
                                    </m:r>
                                    <m:r>
                                      <a:rPr lang="de-DE" sz="1200">
                                        <a:effectLst/>
                                        <a:latin typeface="Cambria Math"/>
                                      </a:rPr>
                                      <m:t>𝛼</m:t>
                                    </m:r>
                                  </m:e>
                                  <m:sub>
                                    <m:r>
                                      <a:rPr lang="de-DE" sz="1200">
                                        <a:effectLst/>
                                        <a:latin typeface="Cambria Math"/>
                                      </a:rPr>
                                      <m:t>𝑒𝑚</m:t>
                                    </m:r>
                                  </m:sub>
                                </m:sSub>
                                <m:r>
                                  <a:rPr lang="de-DE" sz="1200">
                                    <a:effectLst/>
                                    <a:latin typeface="Cambria Math"/>
                                  </a:rPr>
                                  <m:t>∙</m:t>
                                </m:r>
                                <m:f>
                                  <m:fPr>
                                    <m:ctrlPr>
                                      <a:rPr lang="de-DE" sz="1200" i="1">
                                        <a:effectLst/>
                                        <a:latin typeface="Cambria Math" panose="02040503050406030204" pitchFamily="18" charset="0"/>
                                      </a:rPr>
                                    </m:ctrlPr>
                                  </m:fPr>
                                  <m:num>
                                    <m:sSub>
                                      <m:sSubPr>
                                        <m:ctrlPr>
                                          <a:rPr lang="de-DE" sz="1200" i="1">
                                            <a:effectLst/>
                                            <a:latin typeface="Cambria Math" panose="02040503050406030204" pitchFamily="18" charset="0"/>
                                          </a:rPr>
                                        </m:ctrlPr>
                                      </m:sSubPr>
                                      <m:e>
                                        <m:r>
                                          <a:rPr lang="de-DE" sz="1200">
                                            <a:effectLst/>
                                            <a:latin typeface="Cambria Math"/>
                                          </a:rPr>
                                          <m:t>𝑞</m:t>
                                        </m:r>
                                      </m:e>
                                      <m:sub>
                                        <m:r>
                                          <a:rPr lang="de-DE" sz="1200">
                                            <a:effectLst/>
                                            <a:latin typeface="Cambria Math"/>
                                          </a:rPr>
                                          <m:t>1</m:t>
                                        </m:r>
                                      </m:sub>
                                    </m:sSub>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𝑞</m:t>
                                        </m:r>
                                      </m:e>
                                      <m:sub>
                                        <m:r>
                                          <a:rPr lang="de-DE" sz="1200">
                                            <a:effectLst/>
                                            <a:latin typeface="Cambria Math"/>
                                          </a:rPr>
                                          <m:t>2</m:t>
                                        </m:r>
                                      </m:sub>
                                    </m:sSub>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𝑒𝑚</m:t>
                                    </m:r>
                                  </m:sub>
                                </m:sSub>
                                <m:r>
                                  <a:rPr lang="de-DE" sz="1200">
                                    <a:effectLst/>
                                    <a:latin typeface="Cambria Math"/>
                                  </a:rPr>
                                  <m:t>≈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r>
                                      <m:rPr>
                                        <m:nor/>
                                      </m:rPr>
                                      <a:rPr lang="de-DE" sz="1200">
                                        <a:effectLst/>
                                        <a:latin typeface="Arial Narrow" panose="020B0606020202030204" pitchFamily="34" charset="0"/>
                                        <a:cs typeface="Arial" panose="020B0604020202020204" pitchFamily="34" charset="0"/>
                                      </a:rPr>
                                      <m:t>137</m:t>
                                    </m:r>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r h="0">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stark</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𝑠</m:t>
                                    </m:r>
                                  </m:sub>
                                </m:sSub>
                                <m:r>
                                  <a:rPr lang="de-DE" sz="1200">
                                    <a:effectLst/>
                                    <a:latin typeface="Cambria Math"/>
                                  </a:rPr>
                                  <m:t>=ħ∙</m:t>
                                </m:r>
                                <m:r>
                                  <a:rPr lang="de-DE" sz="1200">
                                    <a:effectLst/>
                                    <a:latin typeface="Cambria Math"/>
                                  </a:rPr>
                                  <m:t>𝑐</m:t>
                                </m:r>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𝑠</m:t>
                                    </m:r>
                                  </m:sub>
                                </m:sSub>
                                <m:r>
                                  <a:rPr lang="de-DE" sz="1200">
                                    <a:effectLst/>
                                    <a:latin typeface="Cambria Math"/>
                                  </a:rPr>
                                  <m:t>∙</m:t>
                                </m:r>
                                <m:f>
                                  <m:fPr>
                                    <m:ctrlPr>
                                      <a:rPr lang="de-DE" sz="1200" i="1">
                                        <a:effectLst/>
                                        <a:latin typeface="Cambria Math" panose="02040503050406030204" pitchFamily="18" charset="0"/>
                                      </a:rPr>
                                    </m:ctrlPr>
                                  </m:fPr>
                                  <m:num>
                                    <m:box>
                                      <m:boxPr>
                                        <m:ctrlPr>
                                          <a:rPr lang="de-DE" sz="1200" i="1">
                                            <a:effectLst/>
                                            <a:latin typeface="Cambria Math" panose="02040503050406030204" pitchFamily="18" charset="0"/>
                                          </a:rPr>
                                        </m:ctrlPr>
                                      </m:boxPr>
                                      <m:e>
                                        <m:argPr>
                                          <m:argSz m:val="-1"/>
                                        </m:argPr>
                                        <m:r>
                                          <a:rPr lang="de-DE" sz="1200">
                                            <a:effectLst/>
                                            <a:latin typeface="Cambria Math"/>
                                          </a:rPr>
                                          <m:t> </m:t>
                                        </m:r>
                                        <m:sSub>
                                          <m:sSubPr>
                                            <m:ctrlPr>
                                              <a:rPr lang="de-DE" sz="1200" i="1">
                                                <a:effectLst/>
                                                <a:latin typeface="Cambria Math" panose="02040503050406030204" pitchFamily="18" charset="0"/>
                                              </a:rPr>
                                            </m:ctrlPr>
                                          </m:sSubPr>
                                          <m:e>
                                            <m:acc>
                                              <m:accPr>
                                                <m:chr m:val="⃗"/>
                                                <m:ctrlPr>
                                                  <a:rPr lang="de-DE" sz="1200" i="1">
                                                    <a:effectLst/>
                                                    <a:latin typeface="Cambria Math" panose="02040503050406030204" pitchFamily="18" charset="0"/>
                                                  </a:rPr>
                                                </m:ctrlPr>
                                              </m:accPr>
                                              <m:e>
                                                <m:r>
                                                  <a:rPr lang="de-DE" sz="1200">
                                                    <a:effectLst/>
                                                    <a:latin typeface="Cambria Math"/>
                                                  </a:rPr>
                                                  <m:t>𝐶</m:t>
                                                </m:r>
                                              </m:e>
                                            </m:acc>
                                          </m:e>
                                          <m:sub>
                                            <m:r>
                                              <a:rPr lang="de-DE" sz="1200">
                                                <a:effectLst/>
                                                <a:latin typeface="Cambria Math"/>
                                              </a:rPr>
                                              <m:t>1</m:t>
                                            </m:r>
                                          </m:sub>
                                        </m:sSub>
                                        <m:r>
                                          <a:rPr lang="de-DE" sz="1200">
                                            <a:effectLst/>
                                            <a:latin typeface="Cambria Math"/>
                                          </a:rPr>
                                          <m:t>⋅</m:t>
                                        </m:r>
                                        <m:sSub>
                                          <m:sSubPr>
                                            <m:ctrlPr>
                                              <a:rPr lang="de-DE" sz="1200" i="1">
                                                <a:effectLst/>
                                                <a:latin typeface="Cambria Math" panose="02040503050406030204" pitchFamily="18" charset="0"/>
                                              </a:rPr>
                                            </m:ctrlPr>
                                          </m:sSubPr>
                                          <m:e>
                                            <m:acc>
                                              <m:accPr>
                                                <m:chr m:val="⃗"/>
                                                <m:ctrlPr>
                                                  <a:rPr lang="de-DE" sz="1200" i="1">
                                                    <a:effectLst/>
                                                    <a:latin typeface="Cambria Math" panose="02040503050406030204" pitchFamily="18" charset="0"/>
                                                  </a:rPr>
                                                </m:ctrlPr>
                                              </m:accPr>
                                              <m:e>
                                                <m:r>
                                                  <a:rPr lang="de-DE" sz="1200">
                                                    <a:effectLst/>
                                                    <a:latin typeface="Cambria Math"/>
                                                  </a:rPr>
                                                  <m:t>𝐶</m:t>
                                                </m:r>
                                              </m:e>
                                            </m:acc>
                                          </m:e>
                                          <m:sub>
                                            <m:r>
                                              <a:rPr lang="de-DE" sz="1200">
                                                <a:effectLst/>
                                                <a:latin typeface="Cambria Math"/>
                                              </a:rPr>
                                              <m:t>2</m:t>
                                            </m:r>
                                          </m:sub>
                                        </m:sSub>
                                      </m:e>
                                    </m:box>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 xmlns:m="http://schemas.openxmlformats.org/officeDocument/2006/math">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2∙10</m:t>
                                  </m:r>
                                </m:e>
                                <m:sup>
                                  <m:r>
                                    <m:rPr>
                                      <m:nor/>
                                    </m:rPr>
                                    <a:rPr lang="de-DE" sz="1200">
                                      <a:effectLst/>
                                      <a:latin typeface="Arial Narrow" panose="020B0606020202030204" pitchFamily="34" charset="0"/>
                                      <a:cs typeface="Arial" panose="020B0604020202020204" pitchFamily="34" charset="0"/>
                                    </a:rPr>
                                    <m:t>−15</m:t>
                                  </m:r>
                                </m:sup>
                              </m:sSup>
                            </m:oMath>
                          </a14:m>
                          <a:r>
                            <a:rPr lang="de-DE" sz="1200">
                              <a:effectLst/>
                              <a:latin typeface="Arial Narrow" panose="020B0606020202030204" pitchFamily="34" charset="0"/>
                              <a:cs typeface="Arial" panose="020B0604020202020204" pitchFamily="34" charset="0"/>
                            </a:rPr>
                            <a:t>m</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𝑠</m:t>
                                    </m:r>
                                  </m:sub>
                                </m:sSub>
                                <m:r>
                                  <a:rPr lang="de-DE" sz="1200">
                                    <a:effectLst/>
                                    <a:latin typeface="Cambria Math"/>
                                  </a:rPr>
                                  <m:t>≈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r>
                                      <m:rPr>
                                        <m:nor/>
                                      </m:rPr>
                                      <a:rPr lang="de-DE" sz="1200">
                                        <a:effectLst/>
                                        <a:latin typeface="Arial Narrow" panose="020B0606020202030204" pitchFamily="34" charset="0"/>
                                        <a:cs typeface="Arial" panose="020B0604020202020204" pitchFamily="34" charset="0"/>
                                      </a:rPr>
                                      <m:t>2</m:t>
                                    </m:r>
                                  </m:den>
                                </m:f>
                                <m:r>
                                  <m:rPr>
                                    <m:nor/>
                                  </m:rPr>
                                  <a:rPr lang="de-DE" sz="1200">
                                    <a:effectLst/>
                                    <a:latin typeface="Arial Narrow" panose="020B0606020202030204" pitchFamily="34" charset="0"/>
                                    <a:cs typeface="Arial" panose="020B0604020202020204" pitchFamily="34" charset="0"/>
                                  </a:rPr>
                                  <m:t>, … ,</m:t>
                                </m:r>
                                <m:f>
                                  <m:fPr>
                                    <m:ctrlPr>
                                      <a:rPr lang="de-DE" sz="1200" i="1">
                                        <a:effectLst/>
                                        <a:latin typeface="Cambria Math" panose="02040503050406030204" pitchFamily="18" charset="0"/>
                                      </a:rPr>
                                    </m:ctrlPr>
                                  </m:fPr>
                                  <m:num>
                                    <m:r>
                                      <a:rPr lang="de-DE" sz="1200">
                                        <a:effectLst/>
                                        <a:latin typeface="Cambria Math"/>
                                      </a:rPr>
                                      <m:t>1</m:t>
                                    </m:r>
                                  </m:num>
                                  <m:den>
                                    <m:r>
                                      <a:rPr lang="de-DE" sz="1200">
                                        <a:effectLst/>
                                        <a:latin typeface="Cambria Math"/>
                                      </a:rPr>
                                      <m:t>10</m:t>
                                    </m:r>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r h="0">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schwach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𝐹</m:t>
                                    </m:r>
                                  </m:e>
                                  <m:sub>
                                    <m:r>
                                      <a:rPr lang="de-DE" sz="1200">
                                        <a:effectLst/>
                                        <a:latin typeface="Cambria Math"/>
                                      </a:rPr>
                                      <m:t>𝑤</m:t>
                                    </m:r>
                                  </m:sub>
                                </m:sSub>
                                <m:r>
                                  <a:rPr lang="de-DE" sz="1200">
                                    <a:effectLst/>
                                    <a:latin typeface="Cambria Math"/>
                                  </a:rPr>
                                  <m:t>=</m:t>
                                </m:r>
                                <m:sSub>
                                  <m:sSubPr>
                                    <m:ctrlPr>
                                      <a:rPr lang="de-DE" sz="1200" i="1">
                                        <a:effectLst/>
                                        <a:latin typeface="Cambria Math" panose="02040503050406030204" pitchFamily="18" charset="0"/>
                                      </a:rPr>
                                    </m:ctrlPr>
                                  </m:sSubPr>
                                  <m:e>
                                    <m:r>
                                      <a:rPr lang="en-US" sz="1200">
                                        <a:effectLst/>
                                        <a:latin typeface="Cambria Math"/>
                                      </a:rPr>
                                      <m:t>ħ∙</m:t>
                                    </m:r>
                                    <m:r>
                                      <a:rPr lang="de-DE" sz="1200">
                                        <a:effectLst/>
                                        <a:latin typeface="Cambria Math"/>
                                      </a:rPr>
                                      <m:t>𝑐</m:t>
                                    </m:r>
                                    <m:r>
                                      <a:rPr lang="en-US" sz="1200">
                                        <a:effectLst/>
                                        <a:latin typeface="Cambria Math"/>
                                      </a:rPr>
                                      <m:t>∙</m:t>
                                    </m:r>
                                    <m:r>
                                      <a:rPr lang="de-DE" sz="1200">
                                        <a:effectLst/>
                                        <a:latin typeface="Cambria Math"/>
                                      </a:rPr>
                                      <m:t>𝛼</m:t>
                                    </m:r>
                                  </m:e>
                                  <m:sub>
                                    <m:r>
                                      <a:rPr lang="de-DE" sz="1200">
                                        <a:effectLst/>
                                        <a:latin typeface="Cambria Math"/>
                                      </a:rPr>
                                      <m:t>𝑤</m:t>
                                    </m:r>
                                  </m:sub>
                                </m:sSub>
                                <m:r>
                                  <a:rPr lang="de-DE" sz="1200">
                                    <a:effectLst/>
                                    <a:latin typeface="Cambria Math"/>
                                  </a:rPr>
                                  <m:t>∙</m:t>
                                </m:r>
                                <m:f>
                                  <m:fPr>
                                    <m:ctrlPr>
                                      <a:rPr lang="de-DE" sz="1200" i="1">
                                        <a:effectLst/>
                                        <a:latin typeface="Cambria Math" panose="02040503050406030204" pitchFamily="18" charset="0"/>
                                      </a:rPr>
                                    </m:ctrlPr>
                                  </m:fPr>
                                  <m:num>
                                    <m:sSub>
                                      <m:sSubPr>
                                        <m:ctrlPr>
                                          <a:rPr lang="de-DE" sz="1200" i="1">
                                            <a:effectLst/>
                                            <a:latin typeface="Cambria Math" panose="02040503050406030204" pitchFamily="18" charset="0"/>
                                          </a:rPr>
                                        </m:ctrlPr>
                                      </m:sSubPr>
                                      <m:e>
                                        <m:r>
                                          <a:rPr lang="de-DE" sz="1200">
                                            <a:effectLst/>
                                            <a:latin typeface="Cambria Math"/>
                                          </a:rPr>
                                          <m:t>𝐼</m:t>
                                        </m:r>
                                      </m:e>
                                      <m:sub>
                                        <m:r>
                                          <a:rPr lang="de-DE" sz="1200">
                                            <a:effectLst/>
                                            <a:latin typeface="Cambria Math"/>
                                          </a:rPr>
                                          <m:t>1</m:t>
                                        </m:r>
                                      </m:sub>
                                    </m:sSub>
                                    <m:r>
                                      <a:rPr lang="de-DE" sz="1200">
                                        <a:effectLst/>
                                        <a:latin typeface="Cambria Math"/>
                                      </a:rPr>
                                      <m:t>∙</m:t>
                                    </m:r>
                                    <m:sSub>
                                      <m:sSubPr>
                                        <m:ctrlPr>
                                          <a:rPr lang="de-DE" sz="1200" i="1">
                                            <a:effectLst/>
                                            <a:latin typeface="Cambria Math" panose="02040503050406030204" pitchFamily="18" charset="0"/>
                                          </a:rPr>
                                        </m:ctrlPr>
                                      </m:sSubPr>
                                      <m:e>
                                        <m:r>
                                          <a:rPr lang="de-DE" sz="1200">
                                            <a:effectLst/>
                                            <a:latin typeface="Cambria Math"/>
                                          </a:rPr>
                                          <m:t>𝐼</m:t>
                                        </m:r>
                                      </m:e>
                                      <m:sub>
                                        <m:r>
                                          <a:rPr lang="de-DE" sz="1200">
                                            <a:effectLst/>
                                            <a:latin typeface="Cambria Math"/>
                                          </a:rPr>
                                          <m:t>2</m:t>
                                        </m:r>
                                      </m:sub>
                                    </m:sSub>
                                  </m:num>
                                  <m:den>
                                    <m:sSup>
                                      <m:sSupPr>
                                        <m:ctrlPr>
                                          <a:rPr lang="de-DE" sz="1200" i="1">
                                            <a:effectLst/>
                                            <a:latin typeface="Cambria Math" panose="02040503050406030204" pitchFamily="18" charset="0"/>
                                          </a:rPr>
                                        </m:ctrlPr>
                                      </m:sSupPr>
                                      <m:e>
                                        <m:r>
                                          <a:rPr lang="de-DE" sz="1200">
                                            <a:effectLst/>
                                            <a:latin typeface="Cambria Math"/>
                                          </a:rPr>
                                          <m:t>𝑟</m:t>
                                        </m:r>
                                      </m:e>
                                      <m:sup>
                                        <m:r>
                                          <a:rPr lang="de-DE" sz="1200">
                                            <a:effectLst/>
                                            <a:latin typeface="Cambria Math"/>
                                          </a:rPr>
                                          <m:t>2</m:t>
                                        </m:r>
                                      </m:sup>
                                    </m:sSup>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 xmlns:m="http://schemas.openxmlformats.org/officeDocument/2006/math">
                              <m:r>
                                <m:rPr>
                                  <m:nor/>
                                </m:rPr>
                                <a:rPr lang="de-DE" sz="1200">
                                  <a:effectLst/>
                                  <a:latin typeface="Arial Narrow" panose="020B0606020202030204" pitchFamily="34" charset="0"/>
                                  <a:cs typeface="Arial" panose="020B0604020202020204" pitchFamily="34" charset="0"/>
                                </a:rPr>
                                <m:t>2∙</m:t>
                              </m:r>
                              <m:sSup>
                                <m:sSupPr>
                                  <m:ctrlPr>
                                    <a:rPr lang="de-DE" sz="1200" i="1">
                                      <a:effectLst/>
                                      <a:latin typeface="Cambria Math" panose="02040503050406030204" pitchFamily="18" charset="0"/>
                                    </a:rPr>
                                  </m:ctrlPr>
                                </m:sSupPr>
                                <m:e>
                                  <m:r>
                                    <m:rPr>
                                      <m:nor/>
                                    </m:rPr>
                                    <a:rPr lang="de-DE" sz="1200">
                                      <a:effectLst/>
                                      <a:latin typeface="Arial Narrow" panose="020B0606020202030204" pitchFamily="34" charset="0"/>
                                      <a:cs typeface="Arial" panose="020B0604020202020204" pitchFamily="34" charset="0"/>
                                    </a:rPr>
                                    <m:t>10</m:t>
                                  </m:r>
                                </m:e>
                                <m:sup>
                                  <m:r>
                                    <m:rPr>
                                      <m:nor/>
                                    </m:rPr>
                                    <a:rPr lang="de-DE" sz="1200">
                                      <a:effectLst/>
                                      <a:latin typeface="Arial Narrow" panose="020B0606020202030204" pitchFamily="34" charset="0"/>
                                      <a:cs typeface="Arial" panose="020B0604020202020204" pitchFamily="34" charset="0"/>
                                    </a:rPr>
                                    <m:t>−18</m:t>
                                  </m:r>
                                </m:sup>
                              </m:sSup>
                            </m:oMath>
                          </a14:m>
                          <a:r>
                            <a:rPr lang="de-DE" sz="1200" dirty="0">
                              <a:effectLst/>
                              <a:latin typeface="Arial Narrow" panose="020B0606020202030204" pitchFamily="34" charset="0"/>
                              <a:cs typeface="Arial" panose="020B0604020202020204" pitchFamily="34" charset="0"/>
                            </a:rPr>
                            <a:t>m</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200" i="1">
                                        <a:effectLst/>
                                        <a:latin typeface="Cambria Math" panose="02040503050406030204" pitchFamily="18" charset="0"/>
                                      </a:rPr>
                                    </m:ctrlPr>
                                  </m:sSubPr>
                                  <m:e>
                                    <m:r>
                                      <a:rPr lang="de-DE" sz="1200">
                                        <a:effectLst/>
                                        <a:latin typeface="Cambria Math"/>
                                      </a:rPr>
                                      <m:t>𝛼</m:t>
                                    </m:r>
                                  </m:e>
                                  <m:sub>
                                    <m:r>
                                      <a:rPr lang="de-DE" sz="1200">
                                        <a:effectLst/>
                                        <a:latin typeface="Cambria Math"/>
                                      </a:rPr>
                                      <m:t>𝑤</m:t>
                                    </m:r>
                                  </m:sub>
                                </m:sSub>
                                <m:r>
                                  <a:rPr lang="de-DE" sz="1200">
                                    <a:effectLst/>
                                    <a:latin typeface="Cambria Math"/>
                                  </a:rPr>
                                  <m:t>≈ </m:t>
                                </m:r>
                                <m:f>
                                  <m:fPr>
                                    <m:ctrlPr>
                                      <a:rPr lang="de-DE" sz="1200" i="1">
                                        <a:effectLst/>
                                        <a:latin typeface="Cambria Math" panose="02040503050406030204" pitchFamily="18" charset="0"/>
                                      </a:rPr>
                                    </m:ctrlPr>
                                  </m:fPr>
                                  <m:num>
                                    <m:r>
                                      <m:rPr>
                                        <m:nor/>
                                      </m:rPr>
                                      <a:rPr lang="de-DE" sz="1200">
                                        <a:effectLst/>
                                        <a:latin typeface="Arial Narrow" panose="020B0606020202030204" pitchFamily="34" charset="0"/>
                                        <a:cs typeface="Arial" panose="020B0604020202020204" pitchFamily="34" charset="0"/>
                                      </a:rPr>
                                      <m:t>1</m:t>
                                    </m:r>
                                  </m:num>
                                  <m:den>
                                    <m:r>
                                      <m:rPr>
                                        <m:nor/>
                                      </m:rPr>
                                      <a:rPr lang="de-DE" sz="1200">
                                        <a:effectLst/>
                                        <a:latin typeface="Arial Narrow" panose="020B0606020202030204" pitchFamily="34" charset="0"/>
                                        <a:cs typeface="Arial" panose="020B0604020202020204" pitchFamily="34" charset="0"/>
                                      </a:rPr>
                                      <m:t>30</m:t>
                                    </m:r>
                                  </m:den>
                                </m:f>
                              </m:oMath>
                            </m:oMathPara>
                          </a14:m>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tc>
                  </a:tr>
                </a:tbl>
              </a:graphicData>
            </a:graphic>
          </p:graphicFrame>
        </mc:Choice>
        <mc:Fallback xmlns="">
          <p:graphicFrame>
            <p:nvGraphicFramePr>
              <p:cNvPr id="5" name="Tabelle 4"/>
              <p:cNvGraphicFramePr>
                <a:graphicFrameLocks noGrp="1"/>
              </p:cNvGraphicFramePr>
              <p:nvPr>
                <p:extLst>
                  <p:ext uri="{D42A27DB-BD31-4B8C-83A1-F6EECF244321}">
                    <p14:modId xmlns:p14="http://schemas.microsoft.com/office/powerpoint/2010/main" val="3813202517"/>
                  </p:ext>
                </p:extLst>
              </p:nvPr>
            </p:nvGraphicFramePr>
            <p:xfrm>
              <a:off x="1331640" y="4149080"/>
              <a:ext cx="6207457" cy="2085947"/>
            </p:xfrm>
            <a:graphic>
              <a:graphicData uri="http://schemas.openxmlformats.org/drawingml/2006/table">
                <a:tbl>
                  <a:tblPr firstRow="1" firstCol="1" bandRow="1">
                    <a:tableStyleId>{5C22544A-7EE6-4342-B048-85BDC9FD1C3A}</a:tableStyleId>
                  </a:tblPr>
                  <a:tblGrid>
                    <a:gridCol w="1458068"/>
                    <a:gridCol w="2026730"/>
                    <a:gridCol w="960765"/>
                    <a:gridCol w="1761894"/>
                  </a:tblGrid>
                  <a:tr h="398942">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Wechselwirkung</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1">
                          <a:blip r:embed="rId3"/>
                          <a:stretch>
                            <a:fillRect l="-71772" t="-1538" r="-134234" b="-440000"/>
                          </a:stretch>
                        </a:blipFill>
                      </a:tcPr>
                    </a:tc>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Reichweite</a:t>
                          </a:r>
                          <a:endParaRPr lang="de-DE" sz="14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1">
                          <a:blip r:embed="rId3"/>
                          <a:stretch>
                            <a:fillRect l="-252595" t="-1538" b="-440000"/>
                          </a:stretch>
                        </a:blipFill>
                      </a:tcPr>
                    </a:tc>
                  </a:tr>
                  <a:tr h="476885">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Gravitation</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1">
                          <a:blip r:embed="rId3"/>
                          <a:stretch>
                            <a:fillRect l="-71772" t="-83544" r="-134234" b="-262025"/>
                          </a:stretch>
                        </a:blipFill>
                      </a:tcP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endParaRPr lang="de-DE"/>
                        </a:p>
                      </a:txBody>
                      <a:tcPr marL="68580" marR="68580" marT="0" marB="0" anchor="ctr">
                        <a:blipFill rotWithShape="1">
                          <a:blip r:embed="rId3"/>
                          <a:stretch>
                            <a:fillRect l="-252595" t="-83544" b="-262025"/>
                          </a:stretch>
                        </a:blipFill>
                      </a:tcPr>
                    </a:tc>
                  </a:tr>
                  <a:tr h="403606">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elektromagnetisch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1">
                          <a:blip r:embed="rId3"/>
                          <a:stretch>
                            <a:fillRect l="-71772" t="-219697" r="-134234" b="-213636"/>
                          </a:stretch>
                        </a:blipFill>
                      </a:tcPr>
                    </a:tc>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unendlich</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tc>
                    <a:tc>
                      <a:txBody>
                        <a:bodyPr/>
                        <a:lstStyle/>
                        <a:p>
                          <a:endParaRPr lang="de-DE"/>
                        </a:p>
                      </a:txBody>
                      <a:tcPr marL="68580" marR="68580" marT="0" marB="0" anchor="ctr">
                        <a:blipFill rotWithShape="1">
                          <a:blip r:embed="rId3"/>
                          <a:stretch>
                            <a:fillRect l="-252595" t="-219697" b="-213636"/>
                          </a:stretch>
                        </a:blipFill>
                      </a:tcPr>
                    </a:tc>
                  </a:tr>
                  <a:tr h="402908">
                    <a:tc>
                      <a:txBody>
                        <a:bodyPr/>
                        <a:lstStyle/>
                        <a:p>
                          <a:pPr>
                            <a:lnSpc>
                              <a:spcPct val="115000"/>
                            </a:lnSpc>
                            <a:spcAft>
                              <a:spcPts val="0"/>
                            </a:spcAft>
                          </a:pPr>
                          <a:r>
                            <a:rPr lang="de-DE" sz="1200">
                              <a:effectLst/>
                              <a:latin typeface="Arial Narrow" panose="020B0606020202030204" pitchFamily="34" charset="0"/>
                              <a:cs typeface="Arial" panose="020B0604020202020204" pitchFamily="34" charset="0"/>
                            </a:rPr>
                            <a:t>stark</a:t>
                          </a:r>
                          <a:endParaRPr lang="de-DE" sz="11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1">
                          <a:blip r:embed="rId3"/>
                          <a:stretch>
                            <a:fillRect l="-71772" t="-319697" r="-134234" b="-113636"/>
                          </a:stretch>
                        </a:blipFill>
                      </a:tcPr>
                    </a:tc>
                    <a:tc>
                      <a:txBody>
                        <a:bodyPr/>
                        <a:lstStyle/>
                        <a:p>
                          <a:endParaRPr lang="de-DE"/>
                        </a:p>
                      </a:txBody>
                      <a:tcPr marL="68580" marR="68580" marT="0" marB="0" anchor="ctr">
                        <a:blipFill rotWithShape="1">
                          <a:blip r:embed="rId3"/>
                          <a:stretch>
                            <a:fillRect l="-362025" t="-319697" r="-182911" b="-113636"/>
                          </a:stretch>
                        </a:blipFill>
                      </a:tcPr>
                    </a:tc>
                    <a:tc>
                      <a:txBody>
                        <a:bodyPr/>
                        <a:lstStyle/>
                        <a:p>
                          <a:endParaRPr lang="de-DE"/>
                        </a:p>
                      </a:txBody>
                      <a:tcPr marL="68580" marR="68580" marT="0" marB="0" anchor="ctr">
                        <a:blipFill rotWithShape="1">
                          <a:blip r:embed="rId3"/>
                          <a:stretch>
                            <a:fillRect l="-252595" t="-319697" b="-113636"/>
                          </a:stretch>
                        </a:blipFill>
                      </a:tcPr>
                    </a:tc>
                  </a:tr>
                  <a:tr h="403606">
                    <a:tc>
                      <a:txBody>
                        <a:bodyPr/>
                        <a:lstStyle/>
                        <a:p>
                          <a:pPr>
                            <a:lnSpc>
                              <a:spcPct val="115000"/>
                            </a:lnSpc>
                            <a:spcAft>
                              <a:spcPts val="0"/>
                            </a:spcAft>
                          </a:pPr>
                          <a:r>
                            <a:rPr lang="de-DE" sz="1200" dirty="0">
                              <a:effectLst/>
                              <a:latin typeface="Arial Narrow" panose="020B0606020202030204" pitchFamily="34" charset="0"/>
                              <a:cs typeface="Arial" panose="020B0604020202020204" pitchFamily="34" charset="0"/>
                            </a:rPr>
                            <a:t>schwach</a:t>
                          </a:r>
                          <a:endParaRPr lang="de-DE" sz="11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1">
                          <a:blip r:embed="rId3"/>
                          <a:stretch>
                            <a:fillRect l="-71772" t="-419697" r="-134234" b="-13636"/>
                          </a:stretch>
                        </a:blipFill>
                      </a:tcPr>
                    </a:tc>
                    <a:tc>
                      <a:txBody>
                        <a:bodyPr/>
                        <a:lstStyle/>
                        <a:p>
                          <a:endParaRPr lang="de-DE"/>
                        </a:p>
                      </a:txBody>
                      <a:tcPr marL="68580" marR="68580" marT="0" marB="0" anchor="ctr">
                        <a:blipFill rotWithShape="1">
                          <a:blip r:embed="rId3"/>
                          <a:stretch>
                            <a:fillRect l="-362025" t="-419697" r="-182911" b="-13636"/>
                          </a:stretch>
                        </a:blipFill>
                      </a:tcPr>
                    </a:tc>
                    <a:tc>
                      <a:txBody>
                        <a:bodyPr/>
                        <a:lstStyle/>
                        <a:p>
                          <a:endParaRPr lang="de-DE"/>
                        </a:p>
                      </a:txBody>
                      <a:tcPr marL="68580" marR="68580" marT="0" marB="0" anchor="ctr">
                        <a:blipFill rotWithShape="1">
                          <a:blip r:embed="rId3"/>
                          <a:stretch>
                            <a:fillRect l="-252595" t="-419697" b="-13636"/>
                          </a:stretch>
                        </a:blipFill>
                      </a:tcPr>
                    </a:tc>
                  </a:tr>
                </a:tbl>
              </a:graphicData>
            </a:graphic>
          </p:graphicFrame>
        </mc:Fallback>
      </mc:AlternateContent>
      <p:pic>
        <p:nvPicPr>
          <p:cNvPr id="10" name="Grafik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912" y="548680"/>
            <a:ext cx="4937691" cy="3456384"/>
          </a:xfrm>
          <a:prstGeom prst="rect">
            <a:avLst/>
          </a:prstGeom>
        </p:spPr>
      </p:pic>
      <p:sp>
        <p:nvSpPr>
          <p:cNvPr id="11" name="Ellipse 10"/>
          <p:cNvSpPr/>
          <p:nvPr/>
        </p:nvSpPr>
        <p:spPr>
          <a:xfrm>
            <a:off x="4644008" y="4437112"/>
            <a:ext cx="1152128" cy="201622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Datumsplatzhalter 5"/>
          <p:cNvSpPr>
            <a:spLocks noGrp="1"/>
          </p:cNvSpPr>
          <p:nvPr>
            <p:ph type="dt" sz="half" idx="10"/>
          </p:nvPr>
        </p:nvSpPr>
        <p:spPr/>
        <p:txBody>
          <a:bodyPr/>
          <a:lstStyle/>
          <a:p>
            <a:fld id="{58665485-95A9-45F2-92FF-3C7D0B6FE380}" type="datetime1">
              <a:rPr lang="de-DE" smtClean="0"/>
              <a:t>23.09.2016</a:t>
            </a:fld>
            <a:endParaRPr lang="de-DE" dirty="0"/>
          </a:p>
        </p:txBody>
      </p:sp>
    </p:spTree>
    <p:extLst>
      <p:ext uri="{BB962C8B-B14F-4D97-AF65-F5344CB8AC3E}">
        <p14:creationId xmlns:p14="http://schemas.microsoft.com/office/powerpoint/2010/main" val="10141359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20688"/>
            <a:ext cx="7526660" cy="1325563"/>
          </a:xfrm>
        </p:spPr>
        <p:txBody>
          <a:bodyPr/>
          <a:lstStyle/>
          <a:p>
            <a:r>
              <a:rPr lang="de-DE" dirty="0" smtClean="0"/>
              <a:t>Schwierigkeiten des Feldlinienbilds</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32</a:t>
            </a:fld>
            <a:endParaRPr lang="de-DE" dirty="0"/>
          </a:p>
        </p:txBody>
      </p:sp>
      <p:sp>
        <p:nvSpPr>
          <p:cNvPr id="4" name="Textplatzhalter 3"/>
          <p:cNvSpPr>
            <a:spLocks noGrp="1"/>
          </p:cNvSpPr>
          <p:nvPr>
            <p:ph type="body" idx="1"/>
          </p:nvPr>
        </p:nvSpPr>
        <p:spPr>
          <a:xfrm>
            <a:off x="971600" y="1700808"/>
            <a:ext cx="7538988" cy="3956805"/>
          </a:xfrm>
        </p:spPr>
        <p:txBody>
          <a:bodyPr/>
          <a:lstStyle/>
          <a:p>
            <a:r>
              <a:rPr lang="de-DE" dirty="0" smtClean="0"/>
              <a:t>Ungewöhnliche Feldlinien für WW, </a:t>
            </a:r>
            <a:br>
              <a:rPr lang="de-DE" dirty="0" smtClean="0"/>
            </a:br>
            <a:r>
              <a:rPr lang="de-DE" dirty="0" smtClean="0"/>
              <a:t>deren Kräfte zunächst F~1/r² folgen,</a:t>
            </a:r>
            <a:br>
              <a:rPr lang="de-DE" dirty="0" smtClean="0"/>
            </a:br>
            <a:r>
              <a:rPr lang="de-DE" dirty="0" smtClean="0"/>
              <a:t>dann aber abweichen:</a:t>
            </a:r>
          </a:p>
          <a:p>
            <a:r>
              <a:rPr lang="de-DE" dirty="0"/>
              <a:t>s</a:t>
            </a:r>
            <a:r>
              <a:rPr lang="de-DE" dirty="0" smtClean="0"/>
              <a:t>tark					schwach </a:t>
            </a:r>
          </a:p>
          <a:p>
            <a:pPr lvl="1">
              <a:buClr>
                <a:srgbClr val="CCCC00"/>
              </a:buClr>
              <a:buFont typeface="Arial" panose="020B0604020202020204" pitchFamily="34" charset="0"/>
              <a:buChar char="•"/>
            </a:pPr>
            <a:r>
              <a:rPr lang="de-DE" dirty="0" smtClean="0"/>
              <a:t>Kraft -&gt; Feldliniendichte wird konstant 	Kraft strebt rasch gegen Null	</a:t>
            </a:r>
          </a:p>
          <a:p>
            <a:pPr lvl="1">
              <a:buClr>
                <a:srgbClr val="CCCC00"/>
              </a:buClr>
              <a:buFont typeface="Arial" panose="020B0604020202020204" pitchFamily="34" charset="0"/>
              <a:buChar char="•"/>
            </a:pPr>
            <a:r>
              <a:rPr lang="de-DE" dirty="0" smtClean="0"/>
              <a:t>Feldlinien entstehen spontan		Feldlinien enden „im Nichts“</a:t>
            </a:r>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8672" y="692696"/>
            <a:ext cx="3131840" cy="2192288"/>
          </a:xfrm>
          <a:prstGeom prst="rect">
            <a:avLst/>
          </a:prstGeom>
        </p:spPr>
      </p:pic>
      <p:grpSp>
        <p:nvGrpSpPr>
          <p:cNvPr id="13" name="Gruppieren 12"/>
          <p:cNvGrpSpPr/>
          <p:nvPr/>
        </p:nvGrpSpPr>
        <p:grpSpPr>
          <a:xfrm>
            <a:off x="2051720" y="4068688"/>
            <a:ext cx="2168624" cy="2168624"/>
            <a:chOff x="2051720" y="4068688"/>
            <a:chExt cx="2168624" cy="2168624"/>
          </a:xfrm>
        </p:grpSpPr>
        <p:sp>
          <p:nvSpPr>
            <p:cNvPr id="8" name="Ellipse 7"/>
            <p:cNvSpPr/>
            <p:nvPr/>
          </p:nvSpPr>
          <p:spPr>
            <a:xfrm>
              <a:off x="3068216" y="507680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Ellipse 8"/>
            <p:cNvSpPr/>
            <p:nvPr/>
          </p:nvSpPr>
          <p:spPr>
            <a:xfrm>
              <a:off x="2852192" y="4860776"/>
              <a:ext cx="576064" cy="576064"/>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p:cNvSpPr/>
            <p:nvPr/>
          </p:nvSpPr>
          <p:spPr>
            <a:xfrm>
              <a:off x="2627784" y="4644752"/>
              <a:ext cx="1016496" cy="1016496"/>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0"/>
            <p:cNvSpPr/>
            <p:nvPr/>
          </p:nvSpPr>
          <p:spPr>
            <a:xfrm>
              <a:off x="2348136" y="4356720"/>
              <a:ext cx="1584176" cy="1584176"/>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p:cNvSpPr/>
            <p:nvPr/>
          </p:nvSpPr>
          <p:spPr>
            <a:xfrm>
              <a:off x="2051720" y="4068688"/>
              <a:ext cx="2168624" cy="2168624"/>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21" name="Gerader Verbinder 20"/>
          <p:cNvCxnSpPr/>
          <p:nvPr/>
        </p:nvCxnSpPr>
        <p:spPr>
          <a:xfrm>
            <a:off x="2195736" y="4137061"/>
            <a:ext cx="1872208" cy="19912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Gerader Verbinder 23"/>
          <p:cNvCxnSpPr/>
          <p:nvPr/>
        </p:nvCxnSpPr>
        <p:spPr>
          <a:xfrm>
            <a:off x="3131840" y="3861048"/>
            <a:ext cx="0" cy="2592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Gerader Verbinder 29"/>
          <p:cNvCxnSpPr/>
          <p:nvPr/>
        </p:nvCxnSpPr>
        <p:spPr>
          <a:xfrm flipV="1">
            <a:off x="1764064" y="5085184"/>
            <a:ext cx="2807936" cy="135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Gerader Verbinder 32"/>
          <p:cNvCxnSpPr/>
          <p:nvPr/>
        </p:nvCxnSpPr>
        <p:spPr>
          <a:xfrm flipV="1">
            <a:off x="2195736" y="4137061"/>
            <a:ext cx="1872208" cy="2059629"/>
          </a:xfrm>
          <a:prstGeom prst="line">
            <a:avLst/>
          </a:prstGeom>
        </p:spPr>
        <p:style>
          <a:lnRef idx="1">
            <a:schemeClr val="accent1"/>
          </a:lnRef>
          <a:fillRef idx="0">
            <a:schemeClr val="accent1"/>
          </a:fillRef>
          <a:effectRef idx="0">
            <a:schemeClr val="accent1"/>
          </a:effectRef>
          <a:fontRef idx="minor">
            <a:schemeClr val="tx1"/>
          </a:fontRef>
        </p:style>
      </p:cxnSp>
      <p:grpSp>
        <p:nvGrpSpPr>
          <p:cNvPr id="34" name="Gruppieren 33"/>
          <p:cNvGrpSpPr/>
          <p:nvPr/>
        </p:nvGrpSpPr>
        <p:grpSpPr>
          <a:xfrm>
            <a:off x="6011784" y="4140696"/>
            <a:ext cx="2168624" cy="2168624"/>
            <a:chOff x="2051720" y="4068688"/>
            <a:chExt cx="2168624" cy="2168624"/>
          </a:xfrm>
        </p:grpSpPr>
        <p:sp>
          <p:nvSpPr>
            <p:cNvPr id="35" name="Ellipse 34"/>
            <p:cNvSpPr/>
            <p:nvPr/>
          </p:nvSpPr>
          <p:spPr>
            <a:xfrm>
              <a:off x="3068216" y="5076800"/>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Ellipse 35"/>
            <p:cNvSpPr/>
            <p:nvPr/>
          </p:nvSpPr>
          <p:spPr>
            <a:xfrm>
              <a:off x="2852192" y="4860776"/>
              <a:ext cx="576064" cy="576064"/>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Ellipse 36"/>
            <p:cNvSpPr/>
            <p:nvPr/>
          </p:nvSpPr>
          <p:spPr>
            <a:xfrm>
              <a:off x="2627784" y="4644752"/>
              <a:ext cx="1016496" cy="1016496"/>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Ellipse 37"/>
            <p:cNvSpPr/>
            <p:nvPr/>
          </p:nvSpPr>
          <p:spPr>
            <a:xfrm>
              <a:off x="2348136" y="4356720"/>
              <a:ext cx="1584176" cy="1584176"/>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Ellipse 38"/>
            <p:cNvSpPr/>
            <p:nvPr/>
          </p:nvSpPr>
          <p:spPr>
            <a:xfrm>
              <a:off x="2051720" y="4068688"/>
              <a:ext cx="2168624" cy="2168624"/>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40" name="Gerader Verbinder 39"/>
          <p:cNvCxnSpPr>
            <a:stCxn id="37" idx="1"/>
          </p:cNvCxnSpPr>
          <p:nvPr/>
        </p:nvCxnSpPr>
        <p:spPr>
          <a:xfrm>
            <a:off x="6736710" y="4865622"/>
            <a:ext cx="787618" cy="859299"/>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Gerader Verbinder 40"/>
          <p:cNvCxnSpPr>
            <a:endCxn id="37" idx="4"/>
          </p:cNvCxnSpPr>
          <p:nvPr/>
        </p:nvCxnSpPr>
        <p:spPr>
          <a:xfrm>
            <a:off x="7094515" y="4644752"/>
            <a:ext cx="1581" cy="1088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Gerader Verbinder 41"/>
          <p:cNvCxnSpPr/>
          <p:nvPr/>
        </p:nvCxnSpPr>
        <p:spPr>
          <a:xfrm flipV="1">
            <a:off x="6444208" y="5229200"/>
            <a:ext cx="1224136" cy="1870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Gerader Verbinder 42"/>
          <p:cNvCxnSpPr/>
          <p:nvPr/>
        </p:nvCxnSpPr>
        <p:spPr>
          <a:xfrm flipV="1">
            <a:off x="6660232" y="4716761"/>
            <a:ext cx="919034" cy="970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p:cNvCxnSpPr>
            <a:stCxn id="10" idx="0"/>
          </p:cNvCxnSpPr>
          <p:nvPr/>
        </p:nvCxnSpPr>
        <p:spPr>
          <a:xfrm flipV="1">
            <a:off x="3136032" y="3961659"/>
            <a:ext cx="470287" cy="683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Gerader Verbinder 57"/>
          <p:cNvCxnSpPr/>
          <p:nvPr/>
        </p:nvCxnSpPr>
        <p:spPr>
          <a:xfrm flipH="1" flipV="1">
            <a:off x="1924589" y="4428729"/>
            <a:ext cx="627451" cy="10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Gerader Verbinder 64"/>
          <p:cNvCxnSpPr/>
          <p:nvPr/>
        </p:nvCxnSpPr>
        <p:spPr>
          <a:xfrm flipH="1">
            <a:off x="1899320" y="5189004"/>
            <a:ext cx="673526" cy="535917"/>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Gerader Verbinder 67"/>
          <p:cNvCxnSpPr>
            <a:stCxn id="10" idx="6"/>
          </p:cNvCxnSpPr>
          <p:nvPr/>
        </p:nvCxnSpPr>
        <p:spPr>
          <a:xfrm>
            <a:off x="3644280" y="5153000"/>
            <a:ext cx="749796" cy="394625"/>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Gerader Verbinder 71"/>
          <p:cNvCxnSpPr>
            <a:stCxn id="10" idx="4"/>
          </p:cNvCxnSpPr>
          <p:nvPr/>
        </p:nvCxnSpPr>
        <p:spPr>
          <a:xfrm>
            <a:off x="3136032" y="5661248"/>
            <a:ext cx="516934" cy="695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Gerader Verbinder 73"/>
          <p:cNvCxnSpPr/>
          <p:nvPr/>
        </p:nvCxnSpPr>
        <p:spPr>
          <a:xfrm flipH="1" flipV="1">
            <a:off x="1827313" y="4930072"/>
            <a:ext cx="478439" cy="258932"/>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Gerader Verbinder 75"/>
          <p:cNvCxnSpPr/>
          <p:nvPr/>
        </p:nvCxnSpPr>
        <p:spPr>
          <a:xfrm flipH="1">
            <a:off x="2555777" y="5774871"/>
            <a:ext cx="8007" cy="5610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Gerader Verbinder 77"/>
          <p:cNvCxnSpPr/>
          <p:nvPr/>
        </p:nvCxnSpPr>
        <p:spPr>
          <a:xfrm flipV="1">
            <a:off x="3711641" y="4470803"/>
            <a:ext cx="580710" cy="60326"/>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Gerader Verbinder 81"/>
          <p:cNvCxnSpPr/>
          <p:nvPr/>
        </p:nvCxnSpPr>
        <p:spPr>
          <a:xfrm flipV="1">
            <a:off x="4283968" y="4885668"/>
            <a:ext cx="207338" cy="199516"/>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Gerader Verbinder 86"/>
          <p:cNvCxnSpPr>
            <a:endCxn id="12" idx="0"/>
          </p:cNvCxnSpPr>
          <p:nvPr/>
        </p:nvCxnSpPr>
        <p:spPr>
          <a:xfrm>
            <a:off x="2852192" y="3861048"/>
            <a:ext cx="283840" cy="207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Gerader Verbinder 88"/>
          <p:cNvCxnSpPr/>
          <p:nvPr/>
        </p:nvCxnSpPr>
        <p:spPr>
          <a:xfrm>
            <a:off x="3932312" y="5940896"/>
            <a:ext cx="3516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Gerader Verbinder 91"/>
          <p:cNvCxnSpPr>
            <a:stCxn id="12" idx="4"/>
          </p:cNvCxnSpPr>
          <p:nvPr/>
        </p:nvCxnSpPr>
        <p:spPr>
          <a:xfrm flipH="1">
            <a:off x="2915816" y="6237312"/>
            <a:ext cx="220216"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14" name="Datumsplatzhalter 13"/>
          <p:cNvSpPr>
            <a:spLocks noGrp="1"/>
          </p:cNvSpPr>
          <p:nvPr>
            <p:ph type="dt" sz="half" idx="10"/>
          </p:nvPr>
        </p:nvSpPr>
        <p:spPr/>
        <p:txBody>
          <a:bodyPr/>
          <a:lstStyle/>
          <a:p>
            <a:fld id="{CF39AC57-6AEF-4467-96F2-2D0624127CF4}" type="datetime1">
              <a:rPr lang="de-DE" smtClean="0"/>
              <a:t>23.09.2016</a:t>
            </a:fld>
            <a:endParaRPr lang="de-DE" dirty="0"/>
          </a:p>
        </p:txBody>
      </p:sp>
    </p:spTree>
    <p:extLst>
      <p:ext uri="{BB962C8B-B14F-4D97-AF65-F5344CB8AC3E}">
        <p14:creationId xmlns:p14="http://schemas.microsoft.com/office/powerpoint/2010/main" val="7159447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Übergang: Feldlinien </a:t>
            </a:r>
            <a:r>
              <a:rPr lang="de-DE" dirty="0" smtClean="0">
                <a:sym typeface="Wingdings" panose="05000000000000000000" pitchFamily="2" charset="2"/>
              </a:rPr>
              <a:t>zu Botenteilchen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33</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Makroskopisch: </a:t>
                </a:r>
              </a:p>
              <a:p>
                <a:pPr lvl="1">
                  <a:buClr>
                    <a:srgbClr val="CCCC00"/>
                  </a:buClr>
                  <a:buFont typeface="Arial" panose="020B0604020202020204" pitchFamily="34" charset="0"/>
                  <a:buChar char="•"/>
                </a:pPr>
                <a:r>
                  <a:rPr lang="de-DE" dirty="0" err="1" smtClean="0"/>
                  <a:t>Feldliniendiche</a:t>
                </a:r>
                <a:r>
                  <a:rPr lang="de-DE" dirty="0" smtClean="0"/>
                  <a:t> --&gt; </a:t>
                </a:r>
                <a:r>
                  <a:rPr lang="de-DE" dirty="0" smtClean="0">
                    <a:sym typeface="Wingdings" panose="05000000000000000000" pitchFamily="2" charset="2"/>
                  </a:rPr>
                  <a:t>Feldstärke </a:t>
                </a:r>
                <a:r>
                  <a:rPr lang="de-DE" dirty="0" smtClean="0">
                    <a:sym typeface="Wingdings" panose="020B0604020202020204" pitchFamily="2" charset="2"/>
                  </a:rPr>
                  <a:t>--&gt;</a:t>
                </a:r>
                <a:r>
                  <a:rPr lang="de-DE" dirty="0" smtClean="0"/>
                  <a:t> Kraft in ausgedehnten Feldern</a:t>
                </a:r>
              </a:p>
              <a:p>
                <a:pPr lvl="1">
                  <a:buClr>
                    <a:srgbClr val="CCCC00"/>
                  </a:buClr>
                  <a:buFont typeface="Arial" panose="020B0604020202020204" pitchFamily="34" charset="0"/>
                  <a:buChar char="•"/>
                </a:pPr>
                <a:r>
                  <a:rPr lang="de-DE" dirty="0" smtClean="0"/>
                  <a:t>klassische Bahnen berechenbar</a:t>
                </a:r>
              </a:p>
              <a:p>
                <a:r>
                  <a:rPr lang="de-DE" dirty="0" smtClean="0"/>
                  <a:t>Mikroskopisch:</a:t>
                </a:r>
              </a:p>
              <a:p>
                <a:pPr lvl="1">
                  <a:buClr>
                    <a:srgbClr val="CCCC00"/>
                  </a:buClr>
                  <a:buFont typeface="Arial" panose="020B0604020202020204" pitchFamily="34" charset="0"/>
                  <a:buChar char="•"/>
                </a:pPr>
                <a:r>
                  <a:rPr lang="de-DE" dirty="0" smtClean="0"/>
                  <a:t>Wechselwirkung ohne Bahnbegriff</a:t>
                </a:r>
                <a:br>
                  <a:rPr lang="de-DE" dirty="0" smtClean="0"/>
                </a:br>
                <a:r>
                  <a:rPr lang="de-DE" dirty="0" smtClean="0"/>
                  <a:t>(z.B. Streuung: Unbestimmtheit von Ort u. Zeit)</a:t>
                </a:r>
              </a:p>
              <a:p>
                <a:pPr lvl="1">
                  <a:buClr>
                    <a:srgbClr val="CCCC00"/>
                  </a:buClr>
                  <a:buFont typeface="Arial" panose="020B0604020202020204" pitchFamily="34" charset="0"/>
                  <a:buChar char="•"/>
                </a:pPr>
                <a:r>
                  <a:rPr lang="de-DE" dirty="0" smtClean="0"/>
                  <a:t>Messbar sind nur (für jedes Teilchen)</a:t>
                </a:r>
              </a:p>
              <a:p>
                <a:pPr lvl="2"/>
                <a:r>
                  <a:rPr lang="de-DE" dirty="0" smtClean="0"/>
                  <a:t>Energie E und Impuls </a:t>
                </a:r>
                <a14:m>
                  <m:oMath xmlns:m="http://schemas.openxmlformats.org/officeDocument/2006/math">
                    <m:acc>
                      <m:accPr>
                        <m:chr m:val="⃗"/>
                        <m:ctrlPr>
                          <a:rPr lang="de-DE" i="1" smtClean="0">
                            <a:latin typeface="Cambria Math" panose="02040503050406030204" pitchFamily="18" charset="0"/>
                          </a:rPr>
                        </m:ctrlPr>
                      </m:accPr>
                      <m:e>
                        <m:r>
                          <a:rPr lang="de-DE" b="0" i="1" smtClean="0">
                            <a:latin typeface="Cambria Math" panose="02040503050406030204" pitchFamily="18" charset="0"/>
                          </a:rPr>
                          <m:t>𝑝</m:t>
                        </m:r>
                      </m:e>
                    </m:acc>
                  </m:oMath>
                </a14:m>
                <a:r>
                  <a:rPr lang="de-DE" dirty="0" smtClean="0"/>
                  <a:t> </a:t>
                </a:r>
                <a:r>
                  <a:rPr lang="de-DE" b="1" dirty="0" smtClean="0"/>
                  <a:t>vorher </a:t>
                </a:r>
              </a:p>
              <a:p>
                <a:pPr lvl="2"/>
                <a:r>
                  <a:rPr lang="de-DE" dirty="0"/>
                  <a:t>Energie E und Impuls </a:t>
                </a:r>
                <a14:m>
                  <m:oMath xmlns:m="http://schemas.openxmlformats.org/officeDocument/2006/math">
                    <m:acc>
                      <m:accPr>
                        <m:chr m:val="⃗"/>
                        <m:ctrlPr>
                          <a:rPr lang="de-DE" i="1">
                            <a:latin typeface="Cambria Math" panose="02040503050406030204" pitchFamily="18" charset="0"/>
                          </a:rPr>
                        </m:ctrlPr>
                      </m:accPr>
                      <m:e>
                        <m:r>
                          <a:rPr lang="de-DE" i="1">
                            <a:latin typeface="Cambria Math" panose="02040503050406030204" pitchFamily="18" charset="0"/>
                          </a:rPr>
                          <m:t>𝑝</m:t>
                        </m:r>
                      </m:e>
                    </m:acc>
                  </m:oMath>
                </a14:m>
                <a:r>
                  <a:rPr lang="de-DE" dirty="0"/>
                  <a:t> </a:t>
                </a:r>
                <a:r>
                  <a:rPr lang="de-DE" b="1" dirty="0" smtClean="0"/>
                  <a:t>nachher </a:t>
                </a:r>
                <a:endParaRPr lang="de-DE" b="1" dirty="0"/>
              </a:p>
              <a:p>
                <a:pPr lvl="2"/>
                <a:r>
                  <a:rPr lang="de-DE" dirty="0" smtClean="0"/>
                  <a:t>Energiedifferenz </a:t>
                </a:r>
                <a:r>
                  <a:rPr lang="de-DE" dirty="0" smtClean="0">
                    <a:latin typeface="Symbol" panose="05050102010706020507" pitchFamily="18" charset="2"/>
                  </a:rPr>
                  <a:t>D</a:t>
                </a:r>
                <a:r>
                  <a:rPr lang="de-DE" dirty="0" smtClean="0"/>
                  <a:t>E </a:t>
                </a:r>
                <a:r>
                  <a:rPr lang="de-DE" dirty="0"/>
                  <a:t>und </a:t>
                </a:r>
                <a:r>
                  <a:rPr lang="de-DE" dirty="0" smtClean="0"/>
                  <a:t>Impulsdifferenz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acc>
                      <m:accPr>
                        <m:chr m:val="⃗"/>
                        <m:ctrlPr>
                          <a:rPr lang="de-DE" i="1" smtClean="0">
                            <a:latin typeface="Cambria Math" panose="02040503050406030204" pitchFamily="18" charset="0"/>
                          </a:rPr>
                        </m:ctrlPr>
                      </m:accPr>
                      <m:e>
                        <m:r>
                          <a:rPr lang="de-DE" i="1">
                            <a:latin typeface="Cambria Math" panose="02040503050406030204" pitchFamily="18" charset="0"/>
                          </a:rPr>
                          <m:t>𝑝</m:t>
                        </m:r>
                      </m:e>
                    </m:acc>
                    <m:r>
                      <a:rPr lang="de-DE" b="0" i="0" smtClean="0">
                        <a:latin typeface="Cambria Math" panose="02040503050406030204" pitchFamily="18" charset="0"/>
                      </a:rPr>
                      <m:t> </m:t>
                    </m:r>
                  </m:oMath>
                </a14:m>
                <a:r>
                  <a:rPr lang="de-DE" dirty="0" smtClean="0"/>
                  <a:t/>
                </a:r>
                <a:br>
                  <a:rPr lang="de-DE" dirty="0" smtClean="0"/>
                </a:br>
                <a:r>
                  <a:rPr lang="de-DE" dirty="0" smtClean="0"/>
                  <a:t>wird durch Botenteilchen übertragen</a:t>
                </a:r>
                <a:endParaRPr lang="de-DE" b="1" dirty="0"/>
              </a:p>
              <a:p>
                <a:pPr lvl="2"/>
                <a:endParaRPr lang="de-DE" b="1" dirty="0" smtClean="0"/>
              </a:p>
              <a:p>
                <a:pPr lvl="1"/>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2"/>
                <a:stretch>
                  <a:fillRect l="-808" t="-2003"/>
                </a:stretch>
              </a:blipFill>
            </p:spPr>
            <p:txBody>
              <a:bodyPr/>
              <a:lstStyle/>
              <a:p>
                <a:r>
                  <a:rPr lang="de-DE">
                    <a:noFill/>
                  </a:rPr>
                  <a:t> </a:t>
                </a:r>
              </a:p>
            </p:txBody>
          </p:sp>
        </mc:Fallback>
      </mc:AlternateContent>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8184" y="2996952"/>
            <a:ext cx="2808312" cy="1405907"/>
          </a:xfrm>
          <a:prstGeom prst="rect">
            <a:avLst/>
          </a:prstGeom>
          <a:ln>
            <a:solidFill>
              <a:srgbClr val="002060"/>
            </a:solidFill>
          </a:ln>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28184" y="4543372"/>
            <a:ext cx="2808312" cy="1405908"/>
          </a:xfrm>
          <a:prstGeom prst="rect">
            <a:avLst/>
          </a:prstGeom>
          <a:ln>
            <a:solidFill>
              <a:srgbClr val="002060"/>
            </a:solidFill>
          </a:ln>
        </p:spPr>
      </p:pic>
      <p:sp>
        <p:nvSpPr>
          <p:cNvPr id="9" name="Datumsplatzhalter 8"/>
          <p:cNvSpPr>
            <a:spLocks noGrp="1"/>
          </p:cNvSpPr>
          <p:nvPr>
            <p:ph type="dt" sz="half" idx="10"/>
          </p:nvPr>
        </p:nvSpPr>
        <p:spPr/>
        <p:txBody>
          <a:bodyPr/>
          <a:lstStyle/>
          <a:p>
            <a:fld id="{97A974B6-87E1-446E-96CC-ACBBC913F105}" type="datetime1">
              <a:rPr lang="de-DE" smtClean="0"/>
              <a:t>23.09.2016</a:t>
            </a:fld>
            <a:endParaRPr lang="de-DE" dirty="0"/>
          </a:p>
        </p:txBody>
      </p:sp>
    </p:spTree>
    <p:extLst>
      <p:ext uri="{BB962C8B-B14F-4D97-AF65-F5344CB8AC3E}">
        <p14:creationId xmlns:p14="http://schemas.microsoft.com/office/powerpoint/2010/main" val="328524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smtClean="0"/>
              <a:t>Endliche Reichweiten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a:xfrm>
                <a:off x="971600" y="2060848"/>
                <a:ext cx="7992888" cy="3956805"/>
              </a:xfrm>
            </p:spPr>
            <p:txBody>
              <a:bodyPr/>
              <a:lstStyle/>
              <a:p>
                <a:r>
                  <a:rPr lang="de-DE" dirty="0" smtClean="0"/>
                  <a:t>Schwache Wechselwirkung</a:t>
                </a:r>
              </a:p>
              <a:p>
                <a:pPr lvl="2"/>
                <a:r>
                  <a:rPr lang="de-DE" b="1" dirty="0" smtClean="0"/>
                  <a:t>Massereiche Botenteilchen</a:t>
                </a:r>
                <a:r>
                  <a:rPr lang="de-DE" dirty="0" smtClean="0"/>
                  <a:t> (W- und Z-Teilchen): ergeben endliche Reichweite</a:t>
                </a:r>
              </a:p>
              <a:p>
                <a:pPr marL="1657350" lvl="3" indent="-285750">
                  <a:buFontTx/>
                  <a:buChar char="-"/>
                </a:pPr>
                <a:r>
                  <a:rPr lang="de-DE" sz="1400" dirty="0" err="1" smtClean="0">
                    <a:latin typeface="Arial Narrow" panose="020B0606020202030204" pitchFamily="34" charset="0"/>
                  </a:rPr>
                  <a:t>Heisenberg‘sche</a:t>
                </a:r>
                <a:r>
                  <a:rPr lang="de-DE" sz="1400" dirty="0" smtClean="0">
                    <a:latin typeface="Arial Narrow" panose="020B0606020202030204" pitchFamily="34" charset="0"/>
                  </a:rPr>
                  <a:t> Unschärferelation</a:t>
                </a:r>
              </a:p>
              <a:p>
                <a:pPr marL="1657350" lvl="3" indent="-285750">
                  <a:buFontTx/>
                  <a:buChar char="-"/>
                </a:pPr>
                <a:r>
                  <a:rPr lang="de-DE" sz="1400" dirty="0" smtClean="0">
                    <a:latin typeface="Arial Narrow" panose="020B0606020202030204" pitchFamily="34" charset="0"/>
                  </a:rPr>
                  <a:t>Exakte Argumentation schwierig</a:t>
                </a:r>
              </a:p>
              <a:p>
                <a:pPr marL="1657350" lvl="3" indent="-285750">
                  <a:buFontTx/>
                  <a:buChar char="-"/>
                </a:pPr>
                <a:r>
                  <a:rPr lang="de-DE" sz="1400" dirty="0" smtClean="0">
                    <a:latin typeface="Arial Narrow" panose="020B0606020202030204" pitchFamily="34" charset="0"/>
                  </a:rPr>
                  <a:t>Mathematische Herleitung möglich (Feynman-Propagatoren), liegt außerhalb der hier behandelten Themen</a:t>
                </a:r>
                <a:endParaRPr lang="de-DE" sz="1400" dirty="0">
                  <a:latin typeface="Arial Narrow" panose="020B0606020202030204" pitchFamily="34" charset="0"/>
                </a:endParaRPr>
              </a:p>
              <a:p>
                <a:pPr lvl="2"/>
                <a:r>
                  <a:rPr lang="de-DE" dirty="0" smtClean="0"/>
                  <a:t>Klassisches </a:t>
                </a:r>
                <a:r>
                  <a:rPr lang="de-DE" dirty="0"/>
                  <a:t>Analogon: Abschirmung von Feldlinien</a:t>
                </a:r>
              </a:p>
              <a:p>
                <a:pPr lvl="3"/>
                <a:r>
                  <a:rPr lang="de-DE" sz="1400" dirty="0" smtClean="0">
                    <a:latin typeface="Arial Narrow" panose="020B0606020202030204" pitchFamily="34" charset="0"/>
                  </a:rPr>
                  <a:t>-´     Abschirmung </a:t>
                </a:r>
                <a:r>
                  <a:rPr lang="de-DE" sz="1400" dirty="0">
                    <a:latin typeface="Arial Narrow" panose="020B0606020202030204" pitchFamily="34" charset="0"/>
                  </a:rPr>
                  <a:t>von (unendlichen) Feldlinien durch entgegengesetzte Feldlinien</a:t>
                </a:r>
              </a:p>
              <a:p>
                <a:pPr marL="1657350" lvl="3" indent="-285750">
                  <a:buFontTx/>
                  <a:buChar char="-"/>
                </a:pPr>
                <a:r>
                  <a:rPr lang="de-DE" sz="1400" dirty="0" err="1">
                    <a:latin typeface="Arial Narrow" panose="020B0606020202030204" pitchFamily="34" charset="0"/>
                    <a:sym typeface="Wingdings" panose="05000000000000000000" pitchFamily="2" charset="2"/>
                  </a:rPr>
                  <a:t>Brout</a:t>
                </a:r>
                <a:r>
                  <a:rPr lang="de-DE" sz="1400" dirty="0">
                    <a:latin typeface="Arial Narrow" panose="020B0606020202030204" pitchFamily="34" charset="0"/>
                    <a:sym typeface="Wingdings" panose="05000000000000000000" pitchFamily="2" charset="2"/>
                  </a:rPr>
                  <a:t>-Englert-</a:t>
                </a:r>
                <a:r>
                  <a:rPr lang="de-DE" sz="1400" dirty="0" err="1">
                    <a:latin typeface="Arial Narrow" panose="020B0606020202030204" pitchFamily="34" charset="0"/>
                    <a:sym typeface="Wingdings" panose="05000000000000000000" pitchFamily="2" charset="2"/>
                  </a:rPr>
                  <a:t>Higgs</a:t>
                </a:r>
                <a:r>
                  <a:rPr lang="de-DE" sz="1400" dirty="0">
                    <a:latin typeface="Arial Narrow" panose="020B0606020202030204" pitchFamily="34" charset="0"/>
                    <a:sym typeface="Wingdings" panose="05000000000000000000" pitchFamily="2" charset="2"/>
                  </a:rPr>
                  <a:t> Feld (BEH-Feld) schirmt schwache Ladungen ab</a:t>
                </a:r>
                <a:endParaRPr lang="de-DE" dirty="0">
                  <a:latin typeface="Arial Narrow" panose="020B0606020202030204" pitchFamily="34" charset="0"/>
                  <a:sym typeface="Wingdings" panose="05000000000000000000" pitchFamily="2" charset="2"/>
                </a:endParaRP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m:t>
                    </m:r>
                    <m:r>
                      <a:rPr lang="de-DE" i="1">
                        <a:latin typeface="Cambria Math"/>
                        <a:ea typeface="Cambria Math"/>
                      </a:rPr>
                      <m:t>𝑐</m:t>
                    </m:r>
                    <m:r>
                      <a:rPr lang="de-DE" i="1">
                        <a:latin typeface="Cambria Math"/>
                        <a:ea typeface="Cambria Math"/>
                      </a:rPr>
                      <m:t>∙</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𝑤</m:t>
                        </m:r>
                      </m:sub>
                    </m:sSub>
                    <m:r>
                      <a:rPr lang="de-DE" i="1">
                        <a:latin typeface="Cambria Math"/>
                        <a:ea typeface="Cambria Math"/>
                      </a:rPr>
                      <m:t>∙</m:t>
                    </m:r>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r>
                          <a:rPr lang="de-DE" i="1">
                            <a:latin typeface="Cambria Math"/>
                            <a:ea typeface="Cambria Math"/>
                          </a:rPr>
                          <m:t>∙</m:t>
                        </m:r>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i="1">
                        <a:latin typeface="Cambria Math"/>
                        <a:ea typeface="Cambria Math"/>
                      </a:rPr>
                      <m:t>∙</m:t>
                    </m:r>
                    <m:sSup>
                      <m:sSupPr>
                        <m:ctrlPr>
                          <a:rPr lang="de-DE" i="1">
                            <a:latin typeface="Cambria Math" panose="02040503050406030204" pitchFamily="18" charset="0"/>
                            <a:ea typeface="Cambria Math"/>
                          </a:rPr>
                        </m:ctrlPr>
                      </m:sSupPr>
                      <m:e>
                        <m:r>
                          <a:rPr lang="de-DE" i="1">
                            <a:latin typeface="Cambria Math"/>
                            <a:ea typeface="Cambria Math"/>
                          </a:rPr>
                          <m:t>𝑒</m:t>
                        </m:r>
                      </m:e>
                      <m:sup>
                        <m:f>
                          <m:fPr>
                            <m:ctrlPr>
                              <a:rPr lang="de-DE" i="1">
                                <a:latin typeface="Cambria Math" panose="02040503050406030204" pitchFamily="18" charset="0"/>
                                <a:ea typeface="Cambria Math"/>
                              </a:rPr>
                            </m:ctrlPr>
                          </m:fPr>
                          <m:num>
                            <m:r>
                              <a:rPr lang="de-DE" i="1">
                                <a:latin typeface="Cambria Math"/>
                                <a:ea typeface="Cambria Math"/>
                              </a:rPr>
                              <m:t>−</m:t>
                            </m:r>
                            <m:r>
                              <a:rPr lang="de-DE" i="1">
                                <a:latin typeface="Cambria Math"/>
                                <a:ea typeface="Cambria Math"/>
                              </a:rPr>
                              <m:t>𝑟</m:t>
                            </m:r>
                          </m:num>
                          <m:den>
                            <m:sSub>
                              <m:sSubPr>
                                <m:ctrlPr>
                                  <a:rPr lang="de-DE" i="1">
                                    <a:latin typeface="Cambria Math" panose="02040503050406030204" pitchFamily="18" charset="0"/>
                                    <a:ea typeface="Cambria Math"/>
                                  </a:rPr>
                                </m:ctrlPr>
                              </m:sSubPr>
                              <m:e>
                                <m:r>
                                  <a:rPr lang="de-DE" i="1">
                                    <a:latin typeface="Cambria Math"/>
                                    <a:ea typeface="Cambria Math"/>
                                  </a:rPr>
                                  <m:t>𝜆</m:t>
                                </m:r>
                              </m:e>
                              <m:sub>
                                <m:r>
                                  <a:rPr lang="de-DE" i="1">
                                    <a:latin typeface="Cambria Math"/>
                                    <a:ea typeface="Cambria Math"/>
                                  </a:rPr>
                                  <m:t>𝑤</m:t>
                                </m:r>
                              </m:sub>
                            </m:sSub>
                          </m:den>
                        </m:f>
                      </m:sup>
                    </m:sSup>
                  </m:oMath>
                </a14:m>
                <a:endParaRPr lang="de-DE" dirty="0" smtClean="0"/>
              </a:p>
              <a:p>
                <a:r>
                  <a:rPr lang="de-DE" sz="1800" dirty="0" smtClean="0"/>
                  <a:t>Mit </a:t>
                </a:r>
                <a14:m>
                  <m:oMath xmlns:m="http://schemas.openxmlformats.org/officeDocument/2006/math">
                    <m:sSub>
                      <m:sSubPr>
                        <m:ctrlPr>
                          <a:rPr lang="de-DE" sz="1800" b="0" i="1" smtClean="0">
                            <a:latin typeface="Cambria Math" panose="02040503050406030204" pitchFamily="18" charset="0"/>
                          </a:rPr>
                        </m:ctrlPr>
                      </m:sSubPr>
                      <m:e>
                        <m:r>
                          <a:rPr lang="de-DE" sz="1800" b="0" i="1" smtClean="0">
                            <a:latin typeface="Cambria Math"/>
                          </a:rPr>
                          <m:t>𝜆</m:t>
                        </m:r>
                      </m:e>
                      <m:sub>
                        <m:r>
                          <a:rPr lang="de-DE" sz="1800" b="0" i="1" smtClean="0">
                            <a:latin typeface="Cambria Math"/>
                          </a:rPr>
                          <m:t>𝑊</m:t>
                        </m:r>
                      </m:sub>
                    </m:sSub>
                    <m:r>
                      <a:rPr lang="de-DE" sz="1800" b="0" i="1" smtClean="0">
                        <a:latin typeface="Cambria Math"/>
                      </a:rPr>
                      <m:t>=</m:t>
                    </m:r>
                    <m:f>
                      <m:fPr>
                        <m:ctrlPr>
                          <a:rPr lang="de-DE" sz="1800" b="0" i="1" smtClean="0">
                            <a:latin typeface="Cambria Math" panose="02040503050406030204" pitchFamily="18" charset="0"/>
                          </a:rPr>
                        </m:ctrlPr>
                      </m:fPr>
                      <m:num>
                        <m:r>
                          <a:rPr lang="de-DE" sz="1800" b="0" i="1" smtClean="0">
                            <a:latin typeface="Cambria Math"/>
                          </a:rPr>
                          <m:t>ℏ</m:t>
                        </m:r>
                      </m:num>
                      <m:den>
                        <m:sSub>
                          <m:sSubPr>
                            <m:ctrlPr>
                              <a:rPr lang="de-DE" sz="1800" b="0" i="1" smtClean="0">
                                <a:latin typeface="Cambria Math" panose="02040503050406030204" pitchFamily="18" charset="0"/>
                              </a:rPr>
                            </m:ctrlPr>
                          </m:sSubPr>
                          <m:e>
                            <m:r>
                              <a:rPr lang="de-DE" sz="1800" b="0" i="1" smtClean="0">
                                <a:latin typeface="Cambria Math"/>
                              </a:rPr>
                              <m:t>𝑚</m:t>
                            </m:r>
                          </m:e>
                          <m:sub>
                            <m:r>
                              <a:rPr lang="de-DE" sz="1800" b="0" i="1" smtClean="0">
                                <a:latin typeface="Cambria Math"/>
                              </a:rPr>
                              <m:t>𝑤</m:t>
                            </m:r>
                          </m:sub>
                        </m:sSub>
                        <m:r>
                          <a:rPr lang="de-DE" sz="1800" b="0" i="1" smtClean="0">
                            <a:latin typeface="Cambria Math"/>
                          </a:rPr>
                          <m:t> </m:t>
                        </m:r>
                        <m:r>
                          <a:rPr lang="de-DE" sz="1800" b="0" i="1" smtClean="0">
                            <a:latin typeface="Cambria Math"/>
                          </a:rPr>
                          <m:t>𝑐</m:t>
                        </m:r>
                      </m:den>
                    </m:f>
                    <m:r>
                      <a:rPr lang="de-DE" sz="1800" b="0" i="1" smtClean="0">
                        <a:latin typeface="Cambria Math"/>
                        <a:ea typeface="Cambria Math"/>
                      </a:rPr>
                      <m:t>≈</m:t>
                    </m:r>
                    <m:r>
                      <a:rPr lang="de-DE" sz="1800" b="0" i="1" smtClean="0">
                        <a:latin typeface="Cambria Math"/>
                      </a:rPr>
                      <m:t>0,0024</m:t>
                    </m:r>
                  </m:oMath>
                </a14:m>
                <a:r>
                  <a:rPr lang="de-DE" sz="1800" dirty="0" smtClean="0"/>
                  <a:t> fm</a:t>
                </a:r>
                <a:endParaRPr lang="de-DE" sz="1800" dirty="0"/>
              </a:p>
              <a:p>
                <a:endParaRPr lang="de-DE" dirty="0" smtClean="0"/>
              </a:p>
              <a:p>
                <a:pPr lvl="3"/>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xfrm>
                <a:off x="971600" y="2060848"/>
                <a:ext cx="7992888" cy="3956805"/>
              </a:xfrm>
              <a:blipFill rotWithShape="1">
                <a:blip r:embed="rId3"/>
                <a:stretch>
                  <a:fillRect l="-762"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8104" y="4573927"/>
            <a:ext cx="3096344" cy="2167441"/>
          </a:xfrm>
          <a:prstGeom prst="rect">
            <a:avLst/>
          </a:prstGeom>
        </p:spPr>
      </p:pic>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 name="Foliennummernplatzhalter 1"/>
          <p:cNvSpPr>
            <a:spLocks noGrp="1"/>
          </p:cNvSpPr>
          <p:nvPr>
            <p:ph type="sldNum" sz="quarter" idx="12"/>
          </p:nvPr>
        </p:nvSpPr>
        <p:spPr/>
        <p:txBody>
          <a:bodyPr/>
          <a:lstStyle/>
          <a:p>
            <a:fld id="{13EBA283-81CD-428D-9703-4AE41BDC50AA}" type="slidenum">
              <a:rPr lang="de-DE" smtClean="0"/>
              <a:pPr/>
              <a:t>34</a:t>
            </a:fld>
            <a:endParaRPr lang="de-DE" dirty="0"/>
          </a:p>
        </p:txBody>
      </p:sp>
      <p:sp>
        <p:nvSpPr>
          <p:cNvPr id="3" name="Datumsplatzhalter 2"/>
          <p:cNvSpPr>
            <a:spLocks noGrp="1"/>
          </p:cNvSpPr>
          <p:nvPr>
            <p:ph type="dt" sz="half" idx="10"/>
          </p:nvPr>
        </p:nvSpPr>
        <p:spPr/>
        <p:txBody>
          <a:bodyPr/>
          <a:lstStyle/>
          <a:p>
            <a:fld id="{41624945-0B85-45B7-AE3A-E06D3EA51398}" type="datetime1">
              <a:rPr lang="de-DE" smtClean="0"/>
              <a:t>23.09.2016</a:t>
            </a:fld>
            <a:endParaRPr lang="de-DE" dirty="0"/>
          </a:p>
        </p:txBody>
      </p:sp>
    </p:spTree>
    <p:extLst>
      <p:ext uri="{BB962C8B-B14F-4D97-AF65-F5344CB8AC3E}">
        <p14:creationId xmlns:p14="http://schemas.microsoft.com/office/powerpoint/2010/main" val="40809712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Endliche Reichweiten</a:t>
            </a:r>
            <a:endParaRPr lang="de-DE" dirty="0"/>
          </a:p>
        </p:txBody>
      </p:sp>
      <p:sp>
        <p:nvSpPr>
          <p:cNvPr id="3" name="Slide Number Placeholder 2"/>
          <p:cNvSpPr>
            <a:spLocks noGrp="1"/>
          </p:cNvSpPr>
          <p:nvPr>
            <p:ph type="sldNum" sz="quarter" idx="12"/>
          </p:nvPr>
        </p:nvSpPr>
        <p:spPr/>
        <p:txBody>
          <a:bodyPr/>
          <a:lstStyle/>
          <a:p>
            <a:fld id="{13EBA283-81CD-428D-9703-4AE41BDC50AA}" type="slidenum">
              <a:rPr lang="de-DE" smtClean="0"/>
              <a:pPr/>
              <a:t>35</a:t>
            </a:fld>
            <a:endParaRPr lang="de-DE" dirty="0"/>
          </a:p>
        </p:txBody>
      </p:sp>
      <p:sp>
        <p:nvSpPr>
          <p:cNvPr id="4" name="Text Placeholder 3"/>
          <p:cNvSpPr>
            <a:spLocks noGrp="1"/>
          </p:cNvSpPr>
          <p:nvPr>
            <p:ph type="body" idx="1"/>
          </p:nvPr>
        </p:nvSpPr>
        <p:spPr/>
        <p:txBody>
          <a:bodyPr/>
          <a:lstStyle/>
          <a:p>
            <a:r>
              <a:rPr lang="de-DE" dirty="0" smtClean="0"/>
              <a:t>Starke Wechselwirkung wird vermittelt durch masselose Botenteilchen (Gluonen)</a:t>
            </a:r>
          </a:p>
          <a:p>
            <a:r>
              <a:rPr lang="de-DE" dirty="0" smtClean="0"/>
              <a:t>Aber: Gluonen sind selbst stark geladen, wechselwirken also miteinander</a:t>
            </a:r>
            <a:endParaRPr lang="de-DE" dirty="0"/>
          </a:p>
        </p:txBody>
      </p:sp>
      <p:sp>
        <p:nvSpPr>
          <p:cNvPr id="5" name="Footer Placeholder 4"/>
          <p:cNvSpPr>
            <a:spLocks noGrp="1"/>
          </p:cNvSpPr>
          <p:nvPr>
            <p:ph type="ftr" sz="quarter" idx="11"/>
          </p:nvPr>
        </p:nvSpPr>
        <p:spPr/>
        <p:txBody>
          <a:bodyPr/>
          <a:lstStyle/>
          <a:p>
            <a:r>
              <a:rPr lang="de-DE" smtClean="0"/>
              <a:t>Neue Unterrichtsmaterialien zur Teilchenphysik, Dresden</a:t>
            </a:r>
            <a:endParaRPr lang="de-DE" dirty="0"/>
          </a:p>
        </p:txBody>
      </p:sp>
      <p:sp>
        <p:nvSpPr>
          <p:cNvPr id="8" name="Datumsplatzhalter 7"/>
          <p:cNvSpPr>
            <a:spLocks noGrp="1"/>
          </p:cNvSpPr>
          <p:nvPr>
            <p:ph type="dt" sz="half" idx="10"/>
          </p:nvPr>
        </p:nvSpPr>
        <p:spPr/>
        <p:txBody>
          <a:bodyPr/>
          <a:lstStyle/>
          <a:p>
            <a:fld id="{E75D608B-6B6F-483F-9354-E7EF07D45A73}" type="datetime1">
              <a:rPr lang="de-DE" smtClean="0"/>
              <a:t>23.09.2016</a:t>
            </a:fld>
            <a:endParaRPr lang="de-DE"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298" y="3789039"/>
            <a:ext cx="5648906" cy="1800201"/>
          </a:xfrm>
          <a:prstGeom prst="rect">
            <a:avLst/>
          </a:prstGeom>
        </p:spPr>
      </p:pic>
    </p:spTree>
    <p:extLst>
      <p:ext uri="{BB962C8B-B14F-4D97-AF65-F5344CB8AC3E}">
        <p14:creationId xmlns:p14="http://schemas.microsoft.com/office/powerpoint/2010/main" val="4931706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Endliche Reichweiten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Starke Wechselwirkung: </a:t>
                </a:r>
                <a:r>
                  <a:rPr lang="de-DE" dirty="0" err="1" smtClean="0"/>
                  <a:t>Confinement</a:t>
                </a:r>
                <a:r>
                  <a:rPr lang="de-DE" dirty="0" smtClean="0"/>
                  <a:t> </a:t>
                </a:r>
                <a:r>
                  <a:rPr lang="de-DE" sz="1800" dirty="0" smtClean="0"/>
                  <a:t>(„</a:t>
                </a:r>
                <a:r>
                  <a:rPr lang="de-DE" sz="1800" dirty="0" err="1" smtClean="0"/>
                  <a:t>Eingesperrtheit</a:t>
                </a:r>
                <a:r>
                  <a:rPr lang="de-DE" sz="1800" dirty="0" smtClean="0"/>
                  <a:t>“)</a:t>
                </a: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m:t>
                    </m:r>
                    <m:r>
                      <a:rPr lang="de-DE" i="1">
                        <a:latin typeface="Cambria Math"/>
                        <a:ea typeface="Cambria Math"/>
                      </a:rPr>
                      <m:t>𝑐</m:t>
                    </m:r>
                    <m:r>
                      <a:rPr lang="de-DE" i="1">
                        <a:latin typeface="Cambria Math"/>
                        <a:ea typeface="Cambria Math"/>
                      </a:rPr>
                      <m:t>∙</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r>
                      <a:rPr lang="de-DE" i="1">
                        <a:latin typeface="Cambria Math"/>
                        <a:ea typeface="Cambria Math"/>
                      </a:rPr>
                      <m:t>∙</m:t>
                    </m:r>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b="0" i="1">
                                    <a:latin typeface="Cambria Math"/>
                                    <a:ea typeface="Cambria Math"/>
                                  </a:rPr>
                                  <m:t>𝐶</m:t>
                                </m:r>
                              </m:e>
                            </m:acc>
                          </m:e>
                          <m:sub>
                            <m:r>
                              <a:rPr lang="de-DE" b="0" i="1">
                                <a:latin typeface="Cambria Math"/>
                                <a:ea typeface="Cambria Math"/>
                              </a:rPr>
                              <m:t>1</m:t>
                            </m:r>
                          </m:sub>
                        </m:sSub>
                        <m:r>
                          <a:rPr lang="de-DE" b="0" i="1">
                            <a:latin typeface="Cambria Math"/>
                            <a:ea typeface="Cambria Math"/>
                          </a:rPr>
                          <m:t>∙</m:t>
                        </m:r>
                        <m:sSub>
                          <m:sSubPr>
                            <m:ctrlPr>
                              <a:rPr lang="de-DE" i="1">
                                <a:latin typeface="Cambria Math" panose="02040503050406030204" pitchFamily="18" charset="0"/>
                                <a:ea typeface="Cambria Math"/>
                              </a:rPr>
                            </m:ctrlPr>
                          </m:sSubPr>
                          <m:e>
                            <m:r>
                              <a:rPr lang="de-DE" b="0" i="1">
                                <a:latin typeface="Cambria Math"/>
                                <a:ea typeface="Cambria Math"/>
                              </a:rPr>
                              <m:t> </m:t>
                            </m:r>
                            <m:acc>
                              <m:accPr>
                                <m:chr m:val="⃗"/>
                                <m:ctrlPr>
                                  <a:rPr lang="de-DE" i="1">
                                    <a:latin typeface="Cambria Math" panose="02040503050406030204" pitchFamily="18" charset="0"/>
                                    <a:ea typeface="Cambria Math"/>
                                  </a:rPr>
                                </m:ctrlPr>
                              </m:accPr>
                              <m:e>
                                <m:r>
                                  <a:rPr lang="de-DE" b="0" i="1">
                                    <a:latin typeface="Cambria Math"/>
                                    <a:ea typeface="Cambria Math"/>
                                  </a:rPr>
                                  <m:t>𝐶</m:t>
                                </m:r>
                              </m:e>
                            </m:acc>
                          </m:e>
                          <m:sub>
                            <m:r>
                              <a:rPr lang="de-DE" b="0" i="1">
                                <a:latin typeface="Cambria Math"/>
                                <a:ea typeface="Cambria Math"/>
                              </a:rPr>
                              <m:t>2</m:t>
                            </m:r>
                          </m:sub>
                        </m:sSub>
                      </m:num>
                      <m:den>
                        <m:r>
                          <a:rPr lang="de-DE" b="0" i="1">
                            <a:latin typeface="Cambria Math"/>
                            <a:ea typeface="Cambria Math"/>
                          </a:rPr>
                          <m:t>𝑟</m:t>
                        </m:r>
                      </m:den>
                    </m:f>
                    <m:r>
                      <a:rPr lang="de-DE" b="0" i="1">
                        <a:latin typeface="Cambria Math"/>
                        <a:ea typeface="Cambria Math"/>
                      </a:rPr>
                      <m:t>+</m:t>
                    </m:r>
                    <m:r>
                      <a:rPr lang="de-DE" b="1" i="1">
                        <a:latin typeface="Cambria Math"/>
                        <a:ea typeface="Cambria Math"/>
                      </a:rPr>
                      <m:t>𝒌</m:t>
                    </m:r>
                    <m:r>
                      <a:rPr lang="de-DE" b="1" i="1">
                        <a:latin typeface="Cambria Math"/>
                        <a:ea typeface="Cambria Math"/>
                      </a:rPr>
                      <m:t>∙</m:t>
                    </m:r>
                    <m:r>
                      <a:rPr lang="de-DE" b="1" i="1">
                        <a:latin typeface="Cambria Math"/>
                        <a:ea typeface="Cambria Math"/>
                      </a:rPr>
                      <m:t>𝒓</m:t>
                    </m:r>
                  </m:oMath>
                </a14:m>
                <a:endParaRPr lang="de-DE" b="1" dirty="0" smtClean="0">
                  <a:ea typeface="Cambria Math"/>
                </a:endParaRPr>
              </a:p>
              <a:p>
                <a:pPr lvl="2"/>
                <a:r>
                  <a:rPr lang="de-DE" dirty="0" smtClean="0"/>
                  <a:t>Linearer Term, ab </a:t>
                </a:r>
                <a14:m>
                  <m:oMath xmlns:m="http://schemas.openxmlformats.org/officeDocument/2006/math">
                    <m:r>
                      <a:rPr lang="de-DE" b="0" i="1" smtClean="0">
                        <a:latin typeface="Cambria Math"/>
                      </a:rPr>
                      <m:t>𝑟</m:t>
                    </m:r>
                    <m:r>
                      <a:rPr lang="de-DE" b="0" i="1" smtClean="0">
                        <a:latin typeface="Cambria Math"/>
                      </a:rPr>
                      <m:t> ≈1</m:t>
                    </m:r>
                  </m:oMath>
                </a14:m>
                <a:r>
                  <a:rPr lang="de-DE" dirty="0" smtClean="0"/>
                  <a:t> fm</a:t>
                </a:r>
              </a:p>
              <a:p>
                <a:pPr lvl="2"/>
                <a:r>
                  <a:rPr lang="de-DE" dirty="0" smtClean="0"/>
                  <a:t>Im Feld gespeicherte Energie steigt streng monoton</a:t>
                </a:r>
              </a:p>
              <a:p>
                <a:pPr lvl="2"/>
                <a:r>
                  <a:rPr lang="de-DE" dirty="0" smtClean="0"/>
                  <a:t>Genügend Energie um neue Teilchen(-paare) zu erzeugen!</a:t>
                </a:r>
              </a:p>
              <a:p>
                <a:pPr lvl="2"/>
                <a:r>
                  <a:rPr lang="de-DE" dirty="0" smtClean="0"/>
                  <a:t>Begriff: </a:t>
                </a:r>
                <a:r>
                  <a:rPr lang="de-DE" dirty="0" err="1" smtClean="0"/>
                  <a:t>Confinement</a:t>
                </a:r>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4"/>
                <a:stretch>
                  <a:fillRect l="-808"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19872" y="4077072"/>
            <a:ext cx="3538678" cy="2477074"/>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36</a:t>
            </a:fld>
            <a:endParaRPr lang="de-DE" dirty="0"/>
          </a:p>
        </p:txBody>
      </p:sp>
      <p:sp>
        <p:nvSpPr>
          <p:cNvPr id="5" name="Datumsplatzhalter 4"/>
          <p:cNvSpPr>
            <a:spLocks noGrp="1"/>
          </p:cNvSpPr>
          <p:nvPr>
            <p:ph type="dt" sz="half" idx="10"/>
          </p:nvPr>
        </p:nvSpPr>
        <p:spPr/>
        <p:txBody>
          <a:bodyPr/>
          <a:lstStyle/>
          <a:p>
            <a:fld id="{F8FBDEDC-31E0-487D-92E5-B220705EED6F}" type="datetime1">
              <a:rPr lang="de-DE" smtClean="0"/>
              <a:t>23.09.2016</a:t>
            </a:fld>
            <a:endParaRPr lang="de-DE" dirty="0"/>
          </a:p>
        </p:txBody>
      </p:sp>
      <p:pic>
        <p:nvPicPr>
          <p:cNvPr id="6" name="Grafik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2280" y="1736366"/>
            <a:ext cx="2051720" cy="3076911"/>
          </a:xfrm>
          <a:prstGeom prst="rect">
            <a:avLst/>
          </a:prstGeom>
        </p:spPr>
      </p:pic>
    </p:spTree>
    <p:extLst>
      <p:ext uri="{BB962C8B-B14F-4D97-AF65-F5344CB8AC3E}">
        <p14:creationId xmlns:p14="http://schemas.microsoft.com/office/powerpoint/2010/main" val="24991414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Endliche Reichweiten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a:xfrm>
                <a:off x="971600" y="2060848"/>
                <a:ext cx="6192688" cy="3956805"/>
              </a:xfrm>
            </p:spPr>
            <p:txBody>
              <a:bodyPr/>
              <a:lstStyle/>
              <a:p>
                <a:r>
                  <a:rPr lang="de-DE" dirty="0" err="1"/>
                  <a:t>Confinement</a:t>
                </a:r>
                <a:endParaRPr lang="de-DE" dirty="0"/>
              </a:p>
              <a:p>
                <a:r>
                  <a:rPr lang="de-DE" dirty="0" smtClean="0"/>
                  <a:t>Beispielrechnung</a:t>
                </a:r>
                <a:r>
                  <a:rPr lang="de-DE" dirty="0"/>
                  <a:t>: Separation eines Quark-Anti-Quark-Paares</a:t>
                </a:r>
              </a:p>
              <a:p>
                <a:pPr lvl="2"/>
                <a14:m>
                  <m:oMath xmlns:m="http://schemas.openxmlformats.org/officeDocument/2006/math">
                    <m:r>
                      <a:rPr lang="de-DE" i="1">
                        <a:latin typeface="Cambria Math"/>
                      </a:rPr>
                      <m:t>𝑊</m:t>
                    </m:r>
                    <m:r>
                      <a:rPr lang="de-DE" i="1">
                        <a:latin typeface="Cambria Math"/>
                      </a:rPr>
                      <m:t>=</m:t>
                    </m:r>
                    <m:r>
                      <a:rPr lang="de-DE" i="1">
                        <a:latin typeface="Cambria Math"/>
                      </a:rPr>
                      <m:t>𝑘</m:t>
                    </m:r>
                    <m:r>
                      <a:rPr lang="de-DE" i="1">
                        <a:latin typeface="Cambria Math"/>
                      </a:rPr>
                      <m:t> ∙∆</m:t>
                    </m:r>
                    <m:r>
                      <a:rPr lang="de-DE" i="1">
                        <a:latin typeface="Cambria Math"/>
                        <a:ea typeface="Cambria Math"/>
                        <a:sym typeface="Symbol"/>
                      </a:rPr>
                      <m:t>𝑟</m:t>
                    </m:r>
                    <m:r>
                      <a:rPr lang="de-DE" i="1">
                        <a:latin typeface="Cambria Math"/>
                        <a:ea typeface="Cambria Math"/>
                        <a:sym typeface="Symbol"/>
                      </a:rPr>
                      <m:t>=930 </m:t>
                    </m:r>
                    <m:f>
                      <m:fPr>
                        <m:ctrlPr>
                          <a:rPr lang="de-DE" i="1">
                            <a:latin typeface="Cambria Math" panose="02040503050406030204" pitchFamily="18" charset="0"/>
                            <a:ea typeface="Cambria Math"/>
                            <a:sym typeface="Symbol"/>
                          </a:rPr>
                        </m:ctrlPr>
                      </m:fPr>
                      <m:num>
                        <m:r>
                          <m:rPr>
                            <m:sty m:val="p"/>
                          </m:rPr>
                          <a:rPr lang="de-DE">
                            <a:latin typeface="Cambria Math"/>
                            <a:ea typeface="Cambria Math"/>
                            <a:sym typeface="Symbol"/>
                          </a:rPr>
                          <m:t>MeV</m:t>
                        </m:r>
                      </m:num>
                      <m:den>
                        <m:r>
                          <m:rPr>
                            <m:sty m:val="p"/>
                          </m:rPr>
                          <a:rPr lang="de-DE">
                            <a:latin typeface="Cambria Math"/>
                            <a:ea typeface="Cambria Math"/>
                            <a:sym typeface="Symbol"/>
                          </a:rPr>
                          <m:t>fm</m:t>
                        </m:r>
                      </m:den>
                    </m:f>
                    <m:r>
                      <a:rPr lang="de-DE" i="1">
                        <a:latin typeface="Cambria Math"/>
                        <a:ea typeface="Cambria Math"/>
                        <a:sym typeface="Symbol"/>
                      </a:rPr>
                      <m:t>∙</m:t>
                    </m:r>
                    <m:r>
                      <a:rPr lang="de-DE" b="1" i="1">
                        <a:latin typeface="Cambria Math"/>
                        <a:ea typeface="Cambria Math"/>
                        <a:sym typeface="Symbol"/>
                      </a:rPr>
                      <m:t>𝟎</m:t>
                    </m:r>
                    <m:r>
                      <a:rPr lang="de-DE" b="1" i="1">
                        <a:latin typeface="Cambria Math"/>
                        <a:ea typeface="Cambria Math"/>
                        <a:sym typeface="Symbol"/>
                      </a:rPr>
                      <m:t>,</m:t>
                    </m:r>
                    <m:r>
                      <a:rPr lang="de-DE" b="1" i="1">
                        <a:latin typeface="Cambria Math"/>
                        <a:ea typeface="Cambria Math"/>
                        <a:sym typeface="Symbol"/>
                      </a:rPr>
                      <m:t>𝟕</m:t>
                    </m:r>
                    <m:r>
                      <a:rPr lang="de-DE" b="1" i="1">
                        <a:latin typeface="Cambria Math"/>
                        <a:ea typeface="Cambria Math"/>
                        <a:sym typeface="Symbol"/>
                      </a:rPr>
                      <m:t> </m:t>
                    </m:r>
                    <m:r>
                      <a:rPr lang="de-DE" b="1">
                        <a:latin typeface="Cambria Math"/>
                        <a:ea typeface="Cambria Math"/>
                        <a:sym typeface="Symbol"/>
                      </a:rPr>
                      <m:t>𝐟𝐦</m:t>
                    </m:r>
                    <m:r>
                      <a:rPr lang="de-DE" i="1">
                        <a:latin typeface="Cambria Math"/>
                        <a:ea typeface="Cambria Math"/>
                        <a:sym typeface="Symbol"/>
                      </a:rPr>
                      <m:t>=650</m:t>
                    </m:r>
                  </m:oMath>
                </a14:m>
                <a:r>
                  <a:rPr lang="de-DE" dirty="0"/>
                  <a:t> MeV</a:t>
                </a:r>
              </a:p>
              <a:p>
                <a:pPr lvl="2"/>
                <a:r>
                  <a:rPr lang="de-DE" dirty="0"/>
                  <a:t>Folgerung: Bereits bei einer zusätzlichen Separation von </a:t>
                </a:r>
                <a14:m>
                  <m:oMath xmlns:m="http://schemas.openxmlformats.org/officeDocument/2006/math">
                    <m:r>
                      <a:rPr lang="de-DE" b="1" i="1" u="sng">
                        <a:latin typeface="Cambria Math"/>
                        <a:ea typeface="Cambria Math"/>
                      </a:rPr>
                      <m:t>∆</m:t>
                    </m:r>
                    <m:r>
                      <a:rPr lang="de-DE" b="1" i="1" u="sng">
                        <a:latin typeface="Cambria Math"/>
                        <a:ea typeface="Cambria Math"/>
                      </a:rPr>
                      <m:t>𝒓</m:t>
                    </m:r>
                    <m:r>
                      <a:rPr lang="de-DE" b="1" i="1" u="sng">
                        <a:latin typeface="Cambria Math"/>
                        <a:ea typeface="Cambria Math"/>
                      </a:rPr>
                      <m:t>=</m:t>
                    </m:r>
                    <m:r>
                      <a:rPr lang="de-DE" b="1" i="1" u="sng">
                        <a:latin typeface="Cambria Math"/>
                        <a:ea typeface="Cambria Math"/>
                      </a:rPr>
                      <m:t>𝟎</m:t>
                    </m:r>
                    <m:r>
                      <a:rPr lang="de-DE" b="1" i="1" u="sng">
                        <a:latin typeface="Cambria Math"/>
                        <a:ea typeface="Cambria Math"/>
                      </a:rPr>
                      <m:t>,</m:t>
                    </m:r>
                    <m:r>
                      <a:rPr lang="de-DE" b="1" i="1" u="sng">
                        <a:latin typeface="Cambria Math"/>
                        <a:ea typeface="Cambria Math"/>
                      </a:rPr>
                      <m:t>𝟕</m:t>
                    </m:r>
                  </m:oMath>
                </a14:m>
                <a:r>
                  <a:rPr lang="de-DE" b="1" u="sng" dirty="0"/>
                  <a:t> </a:t>
                </a:r>
                <a:r>
                  <a:rPr lang="de-DE" b="1" u="sng" dirty="0" err="1"/>
                  <a:t>fm</a:t>
                </a:r>
                <a:r>
                  <a:rPr lang="de-DE" b="1" u="sng" dirty="0"/>
                  <a:t> </a:t>
                </a:r>
                <a:r>
                  <a:rPr lang="de-DE" dirty="0"/>
                  <a:t>über den typischen Bindungsabstand von </a:t>
                </a:r>
                <a14:m>
                  <m:oMath xmlns:m="http://schemas.openxmlformats.org/officeDocument/2006/math">
                    <m:r>
                      <a:rPr lang="de-DE" i="1">
                        <a:latin typeface="Cambria Math"/>
                      </a:rPr>
                      <m:t>𝑟</m:t>
                    </m:r>
                    <m:r>
                      <a:rPr lang="de-DE" i="1">
                        <a:latin typeface="Cambria Math"/>
                      </a:rPr>
                      <m:t> ≈0,3 −1,3</m:t>
                    </m:r>
                  </m:oMath>
                </a14:m>
                <a:r>
                  <a:rPr lang="de-DE" dirty="0"/>
                  <a:t> </a:t>
                </a:r>
                <a:r>
                  <a:rPr lang="de-DE" dirty="0" err="1"/>
                  <a:t>fm</a:t>
                </a:r>
                <a:r>
                  <a:rPr lang="de-DE" dirty="0"/>
                  <a:t> hinaus können neue Quark-Anti-Quark-Paare entstehen.</a:t>
                </a:r>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xfrm>
                <a:off x="971600" y="2060848"/>
                <a:ext cx="6192688" cy="3956805"/>
              </a:xfrm>
              <a:blipFill rotWithShape="0">
                <a:blip r:embed="rId4" cstate="print"/>
                <a:stretch>
                  <a:fillRect l="-984"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37</a:t>
            </a:fld>
            <a:endParaRPr lang="de-DE" dirty="0"/>
          </a:p>
        </p:txBody>
      </p:sp>
      <p:sp>
        <p:nvSpPr>
          <p:cNvPr id="5" name="Datumsplatzhalter 4"/>
          <p:cNvSpPr>
            <a:spLocks noGrp="1"/>
          </p:cNvSpPr>
          <p:nvPr>
            <p:ph type="dt" sz="half" idx="10"/>
          </p:nvPr>
        </p:nvSpPr>
        <p:spPr/>
        <p:txBody>
          <a:bodyPr/>
          <a:lstStyle/>
          <a:p>
            <a:fld id="{3FD57A6E-4D04-442A-8064-BF55B8C97FAF}" type="datetime1">
              <a:rPr lang="de-DE" smtClean="0"/>
              <a:t>23.09.2016</a:t>
            </a:fld>
            <a:endParaRPr lang="de-DE" dirty="0"/>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1736366"/>
            <a:ext cx="2051720" cy="3076911"/>
          </a:xfrm>
          <a:prstGeom prst="rect">
            <a:avLst/>
          </a:prstGeom>
        </p:spPr>
      </p:pic>
    </p:spTree>
    <p:extLst>
      <p:ext uri="{BB962C8B-B14F-4D97-AF65-F5344CB8AC3E}">
        <p14:creationId xmlns:p14="http://schemas.microsoft.com/office/powerpoint/2010/main" val="28812303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Endliche Reichweiten: Botenteilchen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38</a:t>
            </a:fld>
            <a:endParaRPr lang="de-DE" dirty="0"/>
          </a:p>
        </p:txBody>
      </p:sp>
      <p:sp>
        <p:nvSpPr>
          <p:cNvPr id="4" name="Textplatzhalter 3"/>
          <p:cNvSpPr>
            <a:spLocks noGrp="1"/>
          </p:cNvSpPr>
          <p:nvPr>
            <p:ph type="body" idx="1"/>
          </p:nvPr>
        </p:nvSpPr>
        <p:spPr>
          <a:xfrm>
            <a:off x="971600" y="2060848"/>
            <a:ext cx="7776864" cy="3956805"/>
          </a:xfrm>
        </p:spPr>
        <p:txBody>
          <a:bodyPr/>
          <a:lstStyle/>
          <a:p>
            <a:r>
              <a:rPr lang="de-DE" dirty="0" smtClean="0"/>
              <a:t>Stark: </a:t>
            </a:r>
            <a:r>
              <a:rPr lang="de-DE" dirty="0" err="1" smtClean="0"/>
              <a:t>Gluonen</a:t>
            </a:r>
            <a:endParaRPr lang="de-DE" dirty="0" smtClean="0"/>
          </a:p>
          <a:p>
            <a:pPr lvl="1">
              <a:buClr>
                <a:srgbClr val="CCCC00"/>
              </a:buClr>
              <a:buFont typeface="Arial" panose="020B0604020202020204" pitchFamily="34" charset="0"/>
              <a:buChar char="•"/>
            </a:pPr>
            <a:r>
              <a:rPr lang="de-DE" dirty="0" smtClean="0"/>
              <a:t>Masselos</a:t>
            </a:r>
          </a:p>
          <a:p>
            <a:pPr lvl="1">
              <a:buClr>
                <a:srgbClr val="CCCC00"/>
              </a:buClr>
              <a:buFont typeface="Arial" panose="020B0604020202020204" pitchFamily="34" charset="0"/>
              <a:buChar char="•"/>
            </a:pPr>
            <a:r>
              <a:rPr lang="de-DE" dirty="0" smtClean="0"/>
              <a:t>Besitzen selber starke Ladung</a:t>
            </a:r>
          </a:p>
          <a:p>
            <a:pPr lvl="1">
              <a:buClr>
                <a:srgbClr val="CCCC00"/>
              </a:buClr>
              <a:buFont typeface="Arial" panose="020B0604020202020204" pitchFamily="34" charset="0"/>
              <a:buChar char="•"/>
            </a:pPr>
            <a:r>
              <a:rPr lang="de-DE" dirty="0" err="1" smtClean="0"/>
              <a:t>Gluonen</a:t>
            </a:r>
            <a:r>
              <a:rPr lang="de-DE" dirty="0" smtClean="0"/>
              <a:t> können selber </a:t>
            </a:r>
            <a:r>
              <a:rPr lang="de-DE" dirty="0" err="1" smtClean="0"/>
              <a:t>Gluonen</a:t>
            </a:r>
            <a:r>
              <a:rPr lang="de-DE" dirty="0" smtClean="0"/>
              <a:t> abstrahlen (im Gegensatz zu Photonen)</a:t>
            </a:r>
            <a:endParaRPr lang="de-DE" dirty="0"/>
          </a:p>
          <a:p>
            <a:pPr lvl="1">
              <a:buClr>
                <a:srgbClr val="CCCC00"/>
              </a:buClr>
              <a:buFont typeface="Arial" panose="020B0604020202020204" pitchFamily="34" charset="0"/>
              <a:buChar char="•"/>
            </a:pPr>
            <a:r>
              <a:rPr lang="de-DE" dirty="0" smtClean="0">
                <a:sym typeface="Wingdings" panose="05000000000000000000" pitchFamily="2" charset="2"/>
              </a:rPr>
              <a:t>Feldliniendichte bleibt konstant</a:t>
            </a:r>
          </a:p>
          <a:p>
            <a:r>
              <a:rPr lang="de-DE" dirty="0" smtClean="0">
                <a:sym typeface="Wingdings" panose="05000000000000000000" pitchFamily="2" charset="2"/>
              </a:rPr>
              <a:t>Schwach: „</a:t>
            </a:r>
            <a:r>
              <a:rPr lang="de-DE" dirty="0" err="1" smtClean="0">
                <a:sym typeface="Wingdings" panose="05000000000000000000" pitchFamily="2" charset="2"/>
              </a:rPr>
              <a:t>Weakonen</a:t>
            </a:r>
            <a:r>
              <a:rPr lang="de-DE" dirty="0" smtClean="0">
                <a:sym typeface="Wingdings" panose="05000000000000000000" pitchFamily="2" charset="2"/>
              </a:rPr>
              <a:t>“ (W und Z-Teilchen)</a:t>
            </a:r>
          </a:p>
          <a:p>
            <a:pPr lvl="1">
              <a:buClr>
                <a:srgbClr val="CCCC00"/>
              </a:buClr>
              <a:buFont typeface="Arial" panose="020B0604020202020204" pitchFamily="34" charset="0"/>
              <a:buChar char="•"/>
            </a:pPr>
            <a:r>
              <a:rPr lang="de-DE" dirty="0" smtClean="0">
                <a:sym typeface="Wingdings" panose="05000000000000000000" pitchFamily="2" charset="2"/>
              </a:rPr>
              <a:t>Große Masse</a:t>
            </a:r>
          </a:p>
          <a:p>
            <a:pPr lvl="1">
              <a:buClr>
                <a:srgbClr val="CCCC00"/>
              </a:buClr>
              <a:buFont typeface="Arial" panose="020B0604020202020204" pitchFamily="34" charset="0"/>
              <a:buChar char="•"/>
            </a:pPr>
            <a:r>
              <a:rPr lang="de-DE" dirty="0" smtClean="0">
                <a:sym typeface="Wingdings" panose="05000000000000000000" pitchFamily="2" charset="2"/>
              </a:rPr>
              <a:t>Quantenmechanik --&gt; Endliche Reichweite</a:t>
            </a:r>
          </a:p>
          <a:p>
            <a:pPr lvl="1">
              <a:buClr>
                <a:srgbClr val="CCCC00"/>
              </a:buClr>
              <a:buFont typeface="Arial" panose="020B0604020202020204" pitchFamily="34" charset="0"/>
              <a:buChar char="•"/>
            </a:pPr>
            <a:r>
              <a:rPr lang="de-DE" dirty="0" smtClean="0">
                <a:sym typeface="Wingdings" panose="05000000000000000000" pitchFamily="2" charset="2"/>
              </a:rPr>
              <a:t>Masse entsteht durch </a:t>
            </a:r>
            <a:r>
              <a:rPr lang="de-DE" dirty="0" err="1" smtClean="0">
                <a:sym typeface="Wingdings" panose="05000000000000000000" pitchFamily="2" charset="2"/>
              </a:rPr>
              <a:t>BEHiggs</a:t>
            </a:r>
            <a:r>
              <a:rPr lang="de-DE" dirty="0" smtClean="0">
                <a:sym typeface="Wingdings" panose="05000000000000000000" pitchFamily="2" charset="2"/>
              </a:rPr>
              <a:t>-Hintergrundfeld</a:t>
            </a:r>
            <a:endParaRPr lang="de-DE" dirty="0">
              <a:sym typeface="Wingdings" panose="05000000000000000000" pitchFamily="2" charset="2"/>
            </a:endParaRPr>
          </a:p>
          <a:p>
            <a:pPr lvl="1">
              <a:buClr>
                <a:srgbClr val="CCCC00"/>
              </a:buClr>
              <a:buFont typeface="Arial" panose="020B0604020202020204" pitchFamily="34" charset="0"/>
              <a:buChar char="•"/>
            </a:pPr>
            <a:r>
              <a:rPr lang="de-DE" dirty="0" smtClean="0">
                <a:sym typeface="Wingdings" panose="05000000000000000000" pitchFamily="2" charset="2"/>
              </a:rPr>
              <a:t>Abschirmung der Feldlinien (analog: Dielektrikum)</a:t>
            </a:r>
            <a:endParaRPr lang="de-DE" dirty="0" smtClean="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7" name="Datumsplatzhalter 6"/>
          <p:cNvSpPr>
            <a:spLocks noGrp="1"/>
          </p:cNvSpPr>
          <p:nvPr>
            <p:ph type="dt" sz="half" idx="10"/>
          </p:nvPr>
        </p:nvSpPr>
        <p:spPr/>
        <p:txBody>
          <a:bodyPr/>
          <a:lstStyle/>
          <a:p>
            <a:fld id="{83A6F0E5-A2F8-4B8E-B318-5A62D28C2F17}" type="datetime1">
              <a:rPr lang="de-DE" smtClean="0"/>
              <a:t>23.09.2016</a:t>
            </a:fld>
            <a:endParaRPr lang="de-DE" dirty="0"/>
          </a:p>
        </p:txBody>
      </p:sp>
    </p:spTree>
    <p:extLst>
      <p:ext uri="{BB962C8B-B14F-4D97-AF65-F5344CB8AC3E}">
        <p14:creationId xmlns:p14="http://schemas.microsoft.com/office/powerpoint/2010/main" val="2862420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Spekulationen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39</a:t>
            </a:fld>
            <a:endParaRPr lang="de-DE" dirty="0"/>
          </a:p>
        </p:txBody>
      </p:sp>
      <p:sp>
        <p:nvSpPr>
          <p:cNvPr id="4" name="Textplatzhalter 3"/>
          <p:cNvSpPr>
            <a:spLocks noGrp="1"/>
          </p:cNvSpPr>
          <p:nvPr>
            <p:ph type="body" idx="1"/>
          </p:nvPr>
        </p:nvSpPr>
        <p:spPr/>
        <p:txBody>
          <a:bodyPr/>
          <a:lstStyle/>
          <a:p>
            <a:r>
              <a:rPr lang="de-DE" dirty="0" smtClean="0"/>
              <a:t>Zusätzliche </a:t>
            </a:r>
            <a:r>
              <a:rPr lang="de-DE" dirty="0" err="1"/>
              <a:t>D</a:t>
            </a:r>
            <a:r>
              <a:rPr lang="de-DE" dirty="0" err="1" smtClean="0"/>
              <a:t>im</a:t>
            </a:r>
            <a:r>
              <a:rPr lang="de-DE" dirty="0" smtClean="0"/>
              <a:t> </a:t>
            </a:r>
            <a:r>
              <a:rPr lang="de-DE" dirty="0"/>
              <a:t>für </a:t>
            </a:r>
            <a:r>
              <a:rPr lang="de-DE" dirty="0" smtClean="0"/>
              <a:t>Gravitation könnten die Kräfte „vereinigen“</a:t>
            </a:r>
            <a:endParaRPr lang="de-DE" dirty="0"/>
          </a:p>
          <a:p>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6" name="Datumsplatzhalter 5"/>
          <p:cNvSpPr>
            <a:spLocks noGrp="1"/>
          </p:cNvSpPr>
          <p:nvPr>
            <p:ph type="dt" sz="half" idx="10"/>
          </p:nvPr>
        </p:nvSpPr>
        <p:spPr/>
        <p:txBody>
          <a:bodyPr/>
          <a:lstStyle/>
          <a:p>
            <a:fld id="{097C0FE6-D077-4757-87D1-260DF08204EE}" type="datetime1">
              <a:rPr lang="de-DE" smtClean="0"/>
              <a:t>23.09.2016</a:t>
            </a:fld>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dirty="0" smtClean="0">
                <a:solidFill>
                  <a:srgbClr val="FFC000"/>
                </a:solidFill>
              </a:rPr>
              <a:t>Gravitationskraft für 4 zusätzliche Dimensionen unterhalb 10 </a:t>
            </a:r>
            <a:r>
              <a:rPr lang="de-DE" sz="1200" dirty="0" err="1" smtClean="0">
                <a:solidFill>
                  <a:srgbClr val="FFC000"/>
                </a:solidFill>
              </a:rPr>
              <a:t>fm</a:t>
            </a:r>
            <a:endParaRPr lang="de-DE" sz="1200" dirty="0">
              <a:solidFill>
                <a:srgbClr val="FFC000"/>
              </a:solidFill>
            </a:endParaRPr>
          </a:p>
        </p:txBody>
      </p:sp>
      <p:pic>
        <p:nvPicPr>
          <p:cNvPr id="14" name="Picture 2" descr="https://briankoberlein.com/wp-content/uploads/11c.gif"/>
          <p:cNvPicPr>
            <a:picLocks noChangeAspect="1" noChangeArrowheads="1"/>
          </p:cNvPicPr>
          <p:nvPr/>
        </p:nvPicPr>
        <p:blipFill>
          <a:blip r:embed="rId4" cstate="print"/>
          <a:srcRect/>
          <a:stretch>
            <a:fillRect/>
          </a:stretch>
        </p:blipFill>
        <p:spPr bwMode="auto">
          <a:xfrm>
            <a:off x="6459573" y="3239155"/>
            <a:ext cx="2411760" cy="1557997"/>
          </a:xfrm>
          <a:prstGeom prst="rect">
            <a:avLst/>
          </a:prstGeom>
          <a:noFill/>
        </p:spPr>
      </p:pic>
    </p:spTree>
    <p:extLst>
      <p:ext uri="{BB962C8B-B14F-4D97-AF65-F5344CB8AC3E}">
        <p14:creationId xmlns:p14="http://schemas.microsoft.com/office/powerpoint/2010/main" val="3944844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smtClean="0">
                <a:solidFill>
                  <a:srgbClr val="013476"/>
                </a:solidFill>
              </a:rPr>
              <a:t>Band 3: Kosmische Strahlung</a:t>
            </a:r>
            <a:r>
              <a:rPr lang="de-DE" sz="3200" smtClean="0"/>
              <a:t/>
            </a:r>
            <a:br>
              <a:rPr lang="de-DE" sz="3200" smtClean="0"/>
            </a:br>
            <a:endParaRPr lang="de-DE" sz="1600" dirty="0"/>
          </a:p>
        </p:txBody>
      </p:sp>
      <p:sp>
        <p:nvSpPr>
          <p:cNvPr id="4" name="Datumsplatzhalter 3"/>
          <p:cNvSpPr>
            <a:spLocks noGrp="1"/>
          </p:cNvSpPr>
          <p:nvPr>
            <p:ph type="dt" sz="half" idx="10"/>
          </p:nvPr>
        </p:nvSpPr>
        <p:spPr/>
        <p:txBody>
          <a:bodyPr/>
          <a:lstStyle/>
          <a:p>
            <a:fld id="{3A2A39E5-864B-41EC-AAB1-4AD0564716B4}" type="datetime1">
              <a:rPr lang="de-DE" smtClean="0"/>
              <a:t>23.09.2016</a:t>
            </a:fld>
            <a:endParaRPr lang="de-DE"/>
          </a:p>
        </p:txBody>
      </p:sp>
      <p:sp>
        <p:nvSpPr>
          <p:cNvPr id="11" name="Text Placeholder 10"/>
          <p:cNvSpPr>
            <a:spLocks noGrp="1"/>
          </p:cNvSpPr>
          <p:nvPr>
            <p:ph type="body" idx="1"/>
          </p:nvPr>
        </p:nvSpPr>
        <p:spPr>
          <a:xfrm>
            <a:off x="971600" y="1700808"/>
            <a:ext cx="5184576" cy="4536504"/>
          </a:xfrm>
        </p:spPr>
        <p:txBody>
          <a:bodyPr/>
          <a:lstStyle/>
          <a:p>
            <a:pPr lvl="1">
              <a:lnSpc>
                <a:spcPct val="100000"/>
              </a:lnSpc>
              <a:spcBef>
                <a:spcPts val="600"/>
              </a:spcBef>
            </a:pPr>
            <a:r>
              <a:rPr lang="de-DE" sz="2200" dirty="0" smtClean="0">
                <a:solidFill>
                  <a:srgbClr val="013476"/>
                </a:solidFill>
              </a:rPr>
              <a:t>32 Seiten</a:t>
            </a:r>
          </a:p>
          <a:p>
            <a:pPr lvl="1">
              <a:lnSpc>
                <a:spcPct val="100000"/>
              </a:lnSpc>
              <a:spcBef>
                <a:spcPts val="600"/>
              </a:spcBef>
            </a:pPr>
            <a:r>
              <a:rPr lang="de-DE" sz="2200" dirty="0" smtClean="0">
                <a:solidFill>
                  <a:srgbClr val="013476"/>
                </a:solidFill>
              </a:rPr>
              <a:t>Fokus: Untersuchung von Myonen</a:t>
            </a:r>
          </a:p>
          <a:p>
            <a:pPr lvl="1">
              <a:lnSpc>
                <a:spcPct val="100000"/>
              </a:lnSpc>
              <a:spcBef>
                <a:spcPts val="600"/>
              </a:spcBef>
            </a:pPr>
            <a:r>
              <a:rPr lang="de-DE" sz="2200" dirty="0" smtClean="0">
                <a:solidFill>
                  <a:srgbClr val="013476"/>
                </a:solidFill>
              </a:rPr>
              <a:t>Hintergrundinfos für Lehrkräfte</a:t>
            </a:r>
          </a:p>
          <a:p>
            <a:pPr lvl="1">
              <a:lnSpc>
                <a:spcPct val="100000"/>
              </a:lnSpc>
              <a:spcBef>
                <a:spcPts val="600"/>
              </a:spcBef>
            </a:pPr>
            <a:r>
              <a:rPr lang="de-DE" sz="2200" dirty="0" smtClean="0">
                <a:solidFill>
                  <a:srgbClr val="013476"/>
                </a:solidFill>
              </a:rPr>
              <a:t>Fachtext für Schüler/innen</a:t>
            </a:r>
          </a:p>
          <a:p>
            <a:pPr lvl="1">
              <a:lnSpc>
                <a:spcPct val="100000"/>
              </a:lnSpc>
              <a:spcBef>
                <a:spcPts val="600"/>
              </a:spcBef>
            </a:pPr>
            <a:r>
              <a:rPr lang="de-DE" sz="2200" dirty="0" smtClean="0">
                <a:solidFill>
                  <a:srgbClr val="013476"/>
                </a:solidFill>
              </a:rPr>
              <a:t>Aktivitäten, Aufgaben und Lösungen</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60649"/>
            <a:ext cx="1774704" cy="251840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03180" y="3954190"/>
            <a:ext cx="1998720" cy="2660141"/>
          </a:xfrm>
          <a:prstGeom prst="rect">
            <a:avLst/>
          </a:prstGeom>
          <a:ln>
            <a:solidFill>
              <a:srgbClr val="3CBDA1"/>
            </a:solidFill>
          </a:ln>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07794" y="3954190"/>
            <a:ext cx="1998441" cy="2660141"/>
          </a:xfrm>
          <a:prstGeom prst="rect">
            <a:avLst/>
          </a:prstGeom>
          <a:ln>
            <a:solidFill>
              <a:srgbClr val="3CBDA1"/>
            </a:solidFill>
          </a:ln>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53518" y="3954191"/>
            <a:ext cx="2002657" cy="2665380"/>
          </a:xfrm>
          <a:prstGeom prst="rect">
            <a:avLst/>
          </a:prstGeom>
          <a:ln>
            <a:solidFill>
              <a:srgbClr val="3CBDA1"/>
            </a:solidFill>
          </a:ln>
        </p:spPr>
      </p:pic>
      <p:sp>
        <p:nvSpPr>
          <p:cNvPr id="8" name="Foliennummernplatzhalter 7"/>
          <p:cNvSpPr>
            <a:spLocks noGrp="1"/>
          </p:cNvSpPr>
          <p:nvPr>
            <p:ph type="sldNum" sz="quarter" idx="12"/>
          </p:nvPr>
        </p:nvSpPr>
        <p:spPr/>
        <p:txBody>
          <a:bodyPr/>
          <a:lstStyle/>
          <a:p>
            <a:fld id="{13EBA283-81CD-428D-9703-4AE41BDC50AA}" type="slidenum">
              <a:rPr lang="de-DE" smtClean="0"/>
              <a:pPr/>
              <a:t>4</a:t>
            </a:fld>
            <a:endParaRPr lang="de-DE" dirty="0"/>
          </a:p>
        </p:txBody>
      </p:sp>
    </p:spTree>
    <p:extLst>
      <p:ext uri="{BB962C8B-B14F-4D97-AF65-F5344CB8AC3E}">
        <p14:creationId xmlns:p14="http://schemas.microsoft.com/office/powerpoint/2010/main" val="5478724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836712"/>
            <a:ext cx="7526660" cy="864096"/>
          </a:xfrm>
          <a:prstGeom prst="roundRect">
            <a:avLst/>
          </a:prstGeom>
          <a:solidFill>
            <a:srgbClr val="CCCC00"/>
          </a:solidFill>
        </p:spPr>
        <p:txBody>
          <a:bodyPr/>
          <a:lstStyle/>
          <a:p>
            <a:r>
              <a:rPr lang="de-DE" dirty="0" smtClean="0"/>
              <a:t> Zusammenfassung: Wechselwirkungen</a:t>
            </a:r>
            <a:endParaRPr lang="de-DE" dirty="0"/>
          </a:p>
        </p:txBody>
      </p:sp>
      <p:sp>
        <p:nvSpPr>
          <p:cNvPr id="4" name="Textplatzhalter 3"/>
          <p:cNvSpPr>
            <a:spLocks noGrp="1"/>
          </p:cNvSpPr>
          <p:nvPr>
            <p:ph type="body" idx="1"/>
          </p:nvPr>
        </p:nvSpPr>
        <p:spPr/>
        <p:txBody>
          <a:bodyPr/>
          <a:lstStyle/>
          <a:p>
            <a:r>
              <a:rPr lang="de-DE" dirty="0" smtClean="0"/>
              <a:t>Alle bekannten Vorgänge im Universum lassen sich auf 4 fundamentale Wechselwirkungen zurückführen</a:t>
            </a:r>
          </a:p>
          <a:p>
            <a:pPr lvl="2"/>
            <a:r>
              <a:rPr lang="de-DE" dirty="0" smtClean="0"/>
              <a:t>(Gravitation, elektromagnetische, schwache und starke WW)</a:t>
            </a:r>
          </a:p>
          <a:p>
            <a:r>
              <a:rPr lang="de-DE" dirty="0" smtClean="0"/>
              <a:t>3 dieser </a:t>
            </a:r>
            <a:r>
              <a:rPr lang="de-DE" dirty="0" err="1" smtClean="0"/>
              <a:t>WWn</a:t>
            </a:r>
            <a:r>
              <a:rPr lang="de-DE" dirty="0" smtClean="0"/>
              <a:t> werden im Standardmodell der Teilchenphysik beschrieben </a:t>
            </a:r>
            <a:r>
              <a:rPr lang="de-DE" b="1" dirty="0" smtClean="0"/>
              <a:t>und besitzen sehr ähnliche Grundprinzipien</a:t>
            </a:r>
          </a:p>
          <a:p>
            <a:r>
              <a:rPr lang="de-DE" dirty="0" smtClean="0"/>
              <a:t>Nur 2 </a:t>
            </a:r>
            <a:r>
              <a:rPr lang="de-DE" dirty="0" err="1" smtClean="0"/>
              <a:t>WWn</a:t>
            </a:r>
            <a:r>
              <a:rPr lang="de-DE" dirty="0" smtClean="0"/>
              <a:t> besitzen eine unendliche Reichweite, während die beiden anderen auf subnukleare Abstände beschränkt sind</a:t>
            </a:r>
          </a:p>
          <a:p>
            <a:pPr marL="0" indent="0">
              <a:buNone/>
            </a:pPr>
            <a:endParaRPr lang="de-DE" dirty="0" smtClean="0"/>
          </a:p>
          <a:p>
            <a:pPr marL="0" indent="0">
              <a:buNone/>
            </a:pPr>
            <a:r>
              <a:rPr lang="de-DE" b="1" dirty="0" smtClean="0">
                <a:latin typeface="Arial Narrow"/>
                <a:sym typeface="Wingdings" panose="020B0604020202020204" pitchFamily="2" charset="2"/>
              </a:rPr>
              <a:t>→	Die </a:t>
            </a:r>
            <a:r>
              <a:rPr lang="de-DE" b="1" dirty="0" smtClean="0"/>
              <a:t>Wechselwirkungen des Standardmodells werden 	durch Ladungen hervorgerufen</a:t>
            </a:r>
          </a:p>
          <a:p>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40</a:t>
            </a:fld>
            <a:endParaRPr lang="de-DE" dirty="0"/>
          </a:p>
        </p:txBody>
      </p:sp>
      <p:sp>
        <p:nvSpPr>
          <p:cNvPr id="5" name="Datumsplatzhalter 4"/>
          <p:cNvSpPr>
            <a:spLocks noGrp="1"/>
          </p:cNvSpPr>
          <p:nvPr>
            <p:ph type="dt" sz="half" idx="10"/>
          </p:nvPr>
        </p:nvSpPr>
        <p:spPr/>
        <p:txBody>
          <a:bodyPr/>
          <a:lstStyle/>
          <a:p>
            <a:fld id="{A55448A7-9BD1-48CD-8097-8F255FDA1C9A}" type="datetime1">
              <a:rPr lang="de-DE" smtClean="0"/>
              <a:t>23.09.2016</a:t>
            </a:fld>
            <a:endParaRPr lang="de-DE" dirty="0"/>
          </a:p>
        </p:txBody>
      </p:sp>
    </p:spTree>
    <p:extLst>
      <p:ext uri="{BB962C8B-B14F-4D97-AF65-F5344CB8AC3E}">
        <p14:creationId xmlns:p14="http://schemas.microsoft.com/office/powerpoint/2010/main" val="11118174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Elektrische Ladung</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41</a:t>
            </a:fld>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type="body" idx="1"/>
              </p:nvPr>
            </p:nvSpPr>
            <p:spPr/>
            <p:txBody>
              <a:bodyPr/>
              <a:lstStyle/>
              <a:p>
                <a:endParaRPr lang="de-DE" dirty="0"/>
              </a:p>
              <a:p>
                <a:r>
                  <a:rPr lang="de-DE" dirty="0" smtClean="0"/>
                  <a:t>Übersicht über die elektrischen Ladungszahlen </a:t>
                </a:r>
                <a14:m>
                  <m:oMath xmlns:m="http://schemas.openxmlformats.org/officeDocument/2006/math">
                    <m:r>
                      <a:rPr lang="de-DE" i="1" dirty="0" smtClean="0">
                        <a:latin typeface="Cambria Math" panose="02040503050406030204" pitchFamily="18" charset="0"/>
                      </a:rPr>
                      <m:t>𝑞</m:t>
                    </m:r>
                  </m:oMath>
                </a14:m>
                <a:r>
                  <a:rPr lang="de-DE" dirty="0" smtClean="0"/>
                  <a:t> </a:t>
                </a:r>
                <a:br>
                  <a:rPr lang="de-DE" dirty="0" smtClean="0"/>
                </a:br>
                <a:r>
                  <a:rPr lang="de-DE" dirty="0" smtClean="0"/>
                  <a:t>einiger Anti-/Materieteilchen</a:t>
                </a:r>
              </a:p>
              <a:p>
                <a:endParaRPr lang="de-DE" dirty="0"/>
              </a:p>
              <a:p>
                <a:endParaRPr lang="de-DE" dirty="0" smtClean="0"/>
              </a:p>
              <a:p>
                <a:endParaRPr lang="de-DE" dirty="0" smtClean="0"/>
              </a:p>
              <a:p>
                <a:endParaRPr lang="de-DE" dirty="0"/>
              </a:p>
              <a:p>
                <a:r>
                  <a:rPr lang="de-DE" dirty="0" smtClean="0"/>
                  <a:t>Elektrische Ladung ist gequantelt</a:t>
                </a:r>
                <a:endParaRPr lang="de-DE" dirty="0"/>
              </a:p>
            </p:txBody>
          </p:sp>
        </mc:Choice>
        <mc:Fallback>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99153"/>
            <a:ext cx="1368000" cy="1368000"/>
          </a:xfrm>
          <a:prstGeom prst="rect">
            <a:avLst/>
          </a:prstGeom>
        </p:spPr>
      </p:pic>
      <p:sp>
        <p:nvSpPr>
          <p:cNvPr id="5" name="Datumsplatzhalter 4"/>
          <p:cNvSpPr>
            <a:spLocks noGrp="1"/>
          </p:cNvSpPr>
          <p:nvPr>
            <p:ph type="dt" sz="half" idx="10"/>
          </p:nvPr>
        </p:nvSpPr>
        <p:spPr/>
        <p:txBody>
          <a:bodyPr/>
          <a:lstStyle/>
          <a:p>
            <a:fld id="{11D3AC7A-B647-48F2-8339-076166F22CC9}" type="datetime1">
              <a:rPr lang="de-DE" smtClean="0"/>
              <a:t>23.09.2016</a:t>
            </a:fld>
            <a:endParaRPr lang="de-DE" dirty="0"/>
          </a:p>
        </p:txBody>
      </p:sp>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0040" y="3499987"/>
            <a:ext cx="8388424" cy="1369173"/>
          </a:xfrm>
          <a:prstGeom prst="rect">
            <a:avLst/>
          </a:prstGeom>
        </p:spPr>
      </p:pic>
    </p:spTree>
    <p:extLst>
      <p:ext uri="{BB962C8B-B14F-4D97-AF65-F5344CB8AC3E}">
        <p14:creationId xmlns:p14="http://schemas.microsoft.com/office/powerpoint/2010/main" val="2012561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Schwache Ladung</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42</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Materieteilchen besitzen entweder eine</a:t>
                </a:r>
                <a:br>
                  <a:rPr lang="de-DE" dirty="0" smtClean="0"/>
                </a:br>
                <a:r>
                  <a:rPr lang="de-DE" dirty="0" smtClean="0"/>
                  <a:t>schwache Ladungszahl von </a:t>
                </a:r>
                <a14:m>
                  <m:oMath xmlns:m="http://schemas.openxmlformats.org/officeDocument/2006/math">
                    <m:r>
                      <a:rPr lang="de-DE" i="1" dirty="0" smtClean="0">
                        <a:latin typeface="Cambria Math" panose="02040503050406030204" pitchFamily="18" charset="0"/>
                      </a:rPr>
                      <m:t>𝐼</m:t>
                    </m:r>
                    <m:r>
                      <a:rPr lang="de-DE" i="1" dirty="0" smtClean="0">
                        <a:latin typeface="Cambria Math" panose="02040503050406030204" pitchFamily="18" charset="0"/>
                      </a:rPr>
                      <m:t>=+</m:t>
                    </m:r>
                    <m:f>
                      <m:fPr>
                        <m:ctrlPr>
                          <a:rPr lang="de-DE" b="0" i="1" dirty="0" smtClean="0">
                            <a:latin typeface="Cambria Math" panose="02040503050406030204" pitchFamily="18" charset="0"/>
                          </a:rPr>
                        </m:ctrlPr>
                      </m:fPr>
                      <m:num>
                        <m:r>
                          <a:rPr lang="de-DE" b="0" i="1" dirty="0" smtClean="0">
                            <a:latin typeface="Cambria Math" panose="02040503050406030204" pitchFamily="18" charset="0"/>
                          </a:rPr>
                          <m:t>1</m:t>
                        </m:r>
                      </m:num>
                      <m:den>
                        <m:r>
                          <a:rPr lang="de-DE" b="0" i="1" dirty="0" smtClean="0">
                            <a:latin typeface="Cambria Math" panose="02040503050406030204" pitchFamily="18" charset="0"/>
                          </a:rPr>
                          <m:t>2</m:t>
                        </m:r>
                      </m:den>
                    </m:f>
                  </m:oMath>
                </a14:m>
                <a:r>
                  <a:rPr lang="de-DE" b="0" dirty="0" smtClean="0"/>
                  <a:t> oder</a:t>
                </a:r>
                <a14:m>
                  <m:oMath xmlns:m="http://schemas.openxmlformats.org/officeDocument/2006/math">
                    <m:r>
                      <a:rPr lang="de-DE" b="0" i="0" dirty="0" smtClean="0">
                        <a:latin typeface="Cambria Math" panose="02040503050406030204" pitchFamily="18" charset="0"/>
                      </a:rPr>
                      <m:t> </m:t>
                    </m:r>
                    <m:r>
                      <a:rPr lang="de-DE" i="1" dirty="0">
                        <a:latin typeface="Cambria Math" panose="02040503050406030204" pitchFamily="18" charset="0"/>
                      </a:rPr>
                      <m:t>𝐼</m:t>
                    </m:r>
                    <m:r>
                      <a:rPr lang="de-DE" i="1" dirty="0">
                        <a:latin typeface="Cambria Math" panose="02040503050406030204" pitchFamily="18" charset="0"/>
                      </a:rPr>
                      <m:t>=−</m:t>
                    </m:r>
                    <m:f>
                      <m:fPr>
                        <m:ctrlPr>
                          <a:rPr lang="de-DE" i="1" dirty="0">
                            <a:latin typeface="Cambria Math" panose="02040503050406030204" pitchFamily="18" charset="0"/>
                          </a:rPr>
                        </m:ctrlPr>
                      </m:fPr>
                      <m:num>
                        <m:r>
                          <a:rPr lang="de-DE" i="1" dirty="0">
                            <a:latin typeface="Cambria Math" panose="02040503050406030204" pitchFamily="18" charset="0"/>
                          </a:rPr>
                          <m:t>1</m:t>
                        </m:r>
                      </m:num>
                      <m:den>
                        <m:r>
                          <a:rPr lang="de-DE" i="1" dirty="0">
                            <a:latin typeface="Cambria Math" panose="02040503050406030204" pitchFamily="18" charset="0"/>
                          </a:rPr>
                          <m:t>2</m:t>
                        </m:r>
                      </m:den>
                    </m:f>
                  </m:oMath>
                </a14:m>
                <a:endParaRPr lang="de-DE" dirty="0" smtClean="0"/>
              </a:p>
              <a:p>
                <a:pPr lvl="2"/>
                <a:r>
                  <a:rPr lang="de-DE" dirty="0" smtClean="0">
                    <a:sym typeface="Wingdings" panose="05000000000000000000" pitchFamily="2" charset="2"/>
                  </a:rPr>
                  <a:t>alle Materieteilchen nehmen an der schwachen WW teil</a:t>
                </a:r>
              </a:p>
              <a:p>
                <a:pPr lvl="2"/>
                <a:endParaRPr lang="de-DE" b="0" dirty="0">
                  <a:sym typeface="Wingdings" panose="05000000000000000000" pitchFamily="2" charset="2"/>
                </a:endParaRPr>
              </a:p>
              <a:p>
                <a:pPr lvl="2"/>
                <a:endParaRPr lang="de-DE" dirty="0" smtClean="0">
                  <a:sym typeface="Wingdings" panose="05000000000000000000" pitchFamily="2" charset="2"/>
                </a:endParaRPr>
              </a:p>
              <a:p>
                <a:pPr lvl="2"/>
                <a:endParaRPr lang="de-DE" b="0" dirty="0">
                  <a:sym typeface="Wingdings" panose="05000000000000000000" pitchFamily="2" charset="2"/>
                </a:endParaRPr>
              </a:p>
              <a:p>
                <a:pPr lvl="2"/>
                <a:endParaRPr lang="de-DE" dirty="0" smtClean="0">
                  <a:sym typeface="Wingdings" panose="05000000000000000000" pitchFamily="2" charset="2"/>
                </a:endParaRPr>
              </a:p>
              <a:p>
                <a:pPr lvl="2"/>
                <a:endParaRPr lang="de-DE" b="0" dirty="0">
                  <a:sym typeface="Wingdings" panose="05000000000000000000" pitchFamily="2" charset="2"/>
                </a:endParaRPr>
              </a:p>
              <a:p>
                <a:pPr lvl="2"/>
                <a:endParaRPr lang="de-DE" dirty="0" smtClean="0">
                  <a:sym typeface="Wingdings" panose="05000000000000000000" pitchFamily="2" charset="2"/>
                </a:endParaRPr>
              </a:p>
              <a:p>
                <a:pPr marL="622300" lvl="2" indent="0">
                  <a:buNone/>
                </a:pPr>
                <a:endParaRPr lang="de-DE" dirty="0" smtClean="0">
                  <a:sym typeface="Wingdings" panose="05000000000000000000" pitchFamily="2" charset="2"/>
                </a:endParaRPr>
              </a:p>
              <a:p>
                <a:r>
                  <a:rPr lang="de-DE" b="0" dirty="0" smtClean="0"/>
                  <a:t>Schwache Ladung ist gequantelt</a:t>
                </a:r>
              </a:p>
              <a:p>
                <a:pPr marL="0" indent="0">
                  <a:buNone/>
                </a:pPr>
                <a:r>
                  <a:rPr lang="de-DE" dirty="0"/>
                  <a:t/>
                </a:r>
                <a:br>
                  <a:rPr lang="de-DE" dirty="0"/>
                </a:br>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308"/>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63277"/>
            <a:ext cx="1368000" cy="1368000"/>
          </a:xfrm>
          <a:prstGeom prst="rect">
            <a:avLst/>
          </a:prstGeom>
        </p:spPr>
      </p:pic>
      <p:sp>
        <p:nvSpPr>
          <p:cNvPr id="5" name="Datumsplatzhalter 4"/>
          <p:cNvSpPr>
            <a:spLocks noGrp="1"/>
          </p:cNvSpPr>
          <p:nvPr>
            <p:ph type="dt" sz="half" idx="10"/>
          </p:nvPr>
        </p:nvSpPr>
        <p:spPr/>
        <p:txBody>
          <a:bodyPr/>
          <a:lstStyle/>
          <a:p>
            <a:fld id="{57549396-F052-4E9F-BE20-2253698DE201}" type="datetime1">
              <a:rPr lang="de-DE" smtClean="0"/>
              <a:t>23.09.2016</a:t>
            </a:fld>
            <a:endParaRPr lang="de-DE" dirty="0"/>
          </a:p>
        </p:txBody>
      </p:sp>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8650" y="3212976"/>
            <a:ext cx="7717340" cy="2239097"/>
          </a:xfrm>
          <a:prstGeom prst="rect">
            <a:avLst/>
          </a:prstGeom>
        </p:spPr>
      </p:pic>
    </p:spTree>
    <p:extLst>
      <p:ext uri="{BB962C8B-B14F-4D97-AF65-F5344CB8AC3E}">
        <p14:creationId xmlns:p14="http://schemas.microsoft.com/office/powerpoint/2010/main" val="1300748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Starke Ladung</a:t>
            </a:r>
            <a:endParaRPr lang="de-DE" dirty="0"/>
          </a:p>
        </p:txBody>
      </p:sp>
      <p:sp>
        <p:nvSpPr>
          <p:cNvPr id="4" name="Textplatzhalter 3"/>
          <p:cNvSpPr>
            <a:spLocks noGrp="1"/>
          </p:cNvSpPr>
          <p:nvPr>
            <p:ph type="body" idx="1"/>
          </p:nvPr>
        </p:nvSpPr>
        <p:spPr>
          <a:xfrm>
            <a:off x="971600" y="2060848"/>
            <a:ext cx="4536504" cy="3956805"/>
          </a:xfrm>
        </p:spPr>
        <p:txBody>
          <a:bodyPr/>
          <a:lstStyle/>
          <a:p>
            <a:r>
              <a:rPr lang="de-DE" dirty="0" smtClean="0"/>
              <a:t>Quarks und Anti-Quarks besitzen eine starke Ladung (auch: „Farbladung“)</a:t>
            </a:r>
          </a:p>
          <a:p>
            <a:pPr lvl="2"/>
            <a:r>
              <a:rPr lang="de-DE" dirty="0" smtClean="0"/>
              <a:t>Protonen und Neutronen bspw. bestehen aus Quarks</a:t>
            </a:r>
            <a:endParaRPr lang="de-DE" dirty="0"/>
          </a:p>
          <a:p>
            <a:r>
              <a:rPr lang="de-DE" dirty="0" smtClean="0"/>
              <a:t>Ladung mit Vektorcharakter:  Farbgitter</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43</a:t>
            </a:fld>
            <a:endParaRPr lang="de-DE" dirty="0"/>
          </a:p>
        </p:txBody>
      </p:sp>
      <p:sp>
        <p:nvSpPr>
          <p:cNvPr id="6" name="Datumsplatzhalter 5"/>
          <p:cNvSpPr>
            <a:spLocks noGrp="1"/>
          </p:cNvSpPr>
          <p:nvPr>
            <p:ph type="dt" sz="half" idx="10"/>
          </p:nvPr>
        </p:nvSpPr>
        <p:spPr/>
        <p:txBody>
          <a:bodyPr/>
          <a:lstStyle/>
          <a:p>
            <a:fld id="{67BE8517-2288-46A2-9C9E-2F0542648055}" type="datetime1">
              <a:rPr lang="de-DE" smtClean="0"/>
              <a:t>23.09.2016</a:t>
            </a:fld>
            <a:endParaRPr lang="de-DE" dirty="0"/>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8104" y="2564904"/>
            <a:ext cx="3292674" cy="3292674"/>
          </a:xfrm>
          <a:prstGeom prst="rect">
            <a:avLst/>
          </a:prstGeom>
        </p:spPr>
      </p:pic>
    </p:spTree>
    <p:extLst>
      <p:ext uri="{BB962C8B-B14F-4D97-AF65-F5344CB8AC3E}">
        <p14:creationId xmlns:p14="http://schemas.microsoft.com/office/powerpoint/2010/main" val="26489921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Starke Ladung</a:t>
            </a:r>
            <a:endParaRPr lang="de-DE" dirty="0"/>
          </a:p>
        </p:txBody>
      </p:sp>
      <p:sp>
        <p:nvSpPr>
          <p:cNvPr id="4" name="Textplatzhalter 3"/>
          <p:cNvSpPr>
            <a:spLocks noGrp="1"/>
          </p:cNvSpPr>
          <p:nvPr>
            <p:ph type="body" idx="1"/>
          </p:nvPr>
        </p:nvSpPr>
        <p:spPr>
          <a:xfrm>
            <a:off x="971600" y="2060848"/>
            <a:ext cx="7539572" cy="3956805"/>
          </a:xfrm>
        </p:spPr>
        <p:txBody>
          <a:bodyPr/>
          <a:lstStyle/>
          <a:p>
            <a:r>
              <a:rPr lang="de-DE" dirty="0" smtClean="0"/>
              <a:t>Farbladungsvektoren von Quarks</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44</a:t>
            </a:fld>
            <a:endParaRPr lang="de-DE" dirty="0"/>
          </a:p>
        </p:txBody>
      </p:sp>
      <p:sp>
        <p:nvSpPr>
          <p:cNvPr id="5" name="Datumsplatzhalter 4"/>
          <p:cNvSpPr>
            <a:spLocks noGrp="1"/>
          </p:cNvSpPr>
          <p:nvPr>
            <p:ph type="dt" sz="half" idx="10"/>
          </p:nvPr>
        </p:nvSpPr>
        <p:spPr/>
        <p:txBody>
          <a:bodyPr/>
          <a:lstStyle/>
          <a:p>
            <a:fld id="{E0060973-CDD6-4934-B222-C0C3300134ED}" type="datetime1">
              <a:rPr lang="de-DE" smtClean="0"/>
              <a:t>23.09.2016</a:t>
            </a:fld>
            <a:endParaRPr lang="de-DE" dirty="0"/>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5736" y="2492896"/>
            <a:ext cx="3888432" cy="3888432"/>
          </a:xfrm>
          <a:prstGeom prst="rect">
            <a:avLst/>
          </a:prstGeom>
        </p:spPr>
      </p:pic>
    </p:spTree>
    <p:extLst>
      <p:ext uri="{BB962C8B-B14F-4D97-AF65-F5344CB8AC3E}">
        <p14:creationId xmlns:p14="http://schemas.microsoft.com/office/powerpoint/2010/main" val="16148674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Starke Ladung</a:t>
            </a:r>
            <a:endParaRPr lang="de-DE" dirty="0"/>
          </a:p>
        </p:txBody>
      </p:sp>
      <p:sp>
        <p:nvSpPr>
          <p:cNvPr id="4" name="Textplatzhalter 3"/>
          <p:cNvSpPr>
            <a:spLocks noGrp="1"/>
          </p:cNvSpPr>
          <p:nvPr>
            <p:ph type="body" idx="1"/>
          </p:nvPr>
        </p:nvSpPr>
        <p:spPr>
          <a:xfrm>
            <a:off x="971600" y="2060848"/>
            <a:ext cx="7539572" cy="3956805"/>
          </a:xfrm>
        </p:spPr>
        <p:txBody>
          <a:bodyPr/>
          <a:lstStyle/>
          <a:p>
            <a:r>
              <a:rPr lang="de-DE" dirty="0" smtClean="0"/>
              <a:t>Farbladungsvektoren von Anti-Quarks</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45</a:t>
            </a:fld>
            <a:endParaRPr lang="de-DE" dirty="0"/>
          </a:p>
        </p:txBody>
      </p:sp>
      <p:sp>
        <p:nvSpPr>
          <p:cNvPr id="6" name="Datumsplatzhalter 5"/>
          <p:cNvSpPr>
            <a:spLocks noGrp="1"/>
          </p:cNvSpPr>
          <p:nvPr>
            <p:ph type="dt" sz="half" idx="10"/>
          </p:nvPr>
        </p:nvSpPr>
        <p:spPr/>
        <p:txBody>
          <a:bodyPr/>
          <a:lstStyle/>
          <a:p>
            <a:fld id="{2D6DFF4B-4F7E-4883-8ADC-39735CA756E1}" type="datetime1">
              <a:rPr lang="de-DE" smtClean="0"/>
              <a:t>23.09.2016</a:t>
            </a:fld>
            <a:endParaRPr lang="de-DE" dirty="0"/>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0424" y="2481557"/>
            <a:ext cx="3899771" cy="3899771"/>
          </a:xfrm>
          <a:prstGeom prst="rect">
            <a:avLst/>
          </a:prstGeom>
        </p:spPr>
      </p:pic>
    </p:spTree>
    <p:extLst>
      <p:ext uri="{BB962C8B-B14F-4D97-AF65-F5344CB8AC3E}">
        <p14:creationId xmlns:p14="http://schemas.microsoft.com/office/powerpoint/2010/main" val="18264186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Alle drei Ladungen sind additiv</a:t>
                </a:r>
              </a:p>
              <a:p>
                <a:pPr marL="355600" lvl="1" indent="0">
                  <a:buNone/>
                </a:pPr>
                <a:endParaRPr lang="de-DE" dirty="0"/>
              </a:p>
              <a:p>
                <a:pPr marL="355600" lvl="1" indent="0">
                  <a:buNone/>
                </a:pPr>
                <a:r>
                  <a:rPr lang="de-DE" dirty="0" smtClean="0"/>
                  <a:t>Beispiel: Ladungszahlen eines Protons </a:t>
                </a:r>
                <a14:m>
                  <m:oMath xmlns:m="http://schemas.openxmlformats.org/officeDocument/2006/math">
                    <m:r>
                      <a:rPr lang="de-DE" i="1" dirty="0" smtClean="0">
                        <a:latin typeface="Cambria Math" panose="02040503050406030204" pitchFamily="18" charset="0"/>
                      </a:rPr>
                      <m:t>𝑝</m:t>
                    </m:r>
                    <m:r>
                      <a:rPr lang="de-DE" i="1" dirty="0" smtClean="0">
                        <a:latin typeface="Cambria Math" panose="02040503050406030204" pitchFamily="18" charset="0"/>
                      </a:rPr>
                      <m:t>(</m:t>
                    </m:r>
                    <m:r>
                      <a:rPr lang="de-DE" i="1" dirty="0" err="1" smtClean="0">
                        <a:latin typeface="Cambria Math" panose="02040503050406030204" pitchFamily="18" charset="0"/>
                      </a:rPr>
                      <m:t>𝑢</m:t>
                    </m:r>
                    <m:r>
                      <a:rPr lang="de-DE" i="1" dirty="0" err="1" smtClean="0">
                        <a:latin typeface="Cambria Math" panose="02040503050406030204" pitchFamily="18" charset="0"/>
                      </a:rPr>
                      <m:t>,</m:t>
                    </m:r>
                    <m:r>
                      <a:rPr lang="de-DE" i="1" dirty="0" err="1" smtClean="0">
                        <a:latin typeface="Cambria Math" panose="02040503050406030204" pitchFamily="18" charset="0"/>
                      </a:rPr>
                      <m:t>𝑢</m:t>
                    </m:r>
                    <m:r>
                      <a:rPr lang="de-DE" i="1" dirty="0" err="1" smtClean="0">
                        <a:latin typeface="Cambria Math" panose="02040503050406030204" pitchFamily="18" charset="0"/>
                      </a:rPr>
                      <m:t>,</m:t>
                    </m:r>
                    <m:r>
                      <a:rPr lang="de-DE" i="1" dirty="0" err="1" smtClean="0">
                        <a:latin typeface="Cambria Math" panose="02040503050406030204" pitchFamily="18" charset="0"/>
                      </a:rPr>
                      <m:t>𝑑</m:t>
                    </m:r>
                    <m:r>
                      <a:rPr lang="de-DE" i="1" dirty="0" smtClean="0">
                        <a:latin typeface="Cambria Math" panose="02040503050406030204" pitchFamily="18" charset="0"/>
                      </a:rPr>
                      <m:t>)</m:t>
                    </m:r>
                  </m:oMath>
                </a14:m>
                <a:endParaRPr lang="de-DE" dirty="0" smtClean="0"/>
              </a:p>
              <a:p>
                <a:pPr marL="355600" lvl="1" indent="0">
                  <a:buNone/>
                </a:pPr>
                <a:endParaRPr lang="de-DE" dirty="0" smtClean="0"/>
              </a:p>
              <a:p>
                <a:pPr lvl="1">
                  <a:buFont typeface="Arial" panose="020B0604020202020204" pitchFamily="34" charset="0"/>
                  <a:buChar char="•"/>
                </a:pPr>
                <a:r>
                  <a:rPr lang="de-DE" dirty="0" smtClean="0"/>
                  <a:t>Elektrische Ladungszahl:</a:t>
                </a:r>
              </a:p>
              <a:p>
                <a:pPr marL="355600" lvl="1" indent="0" algn="ctr">
                  <a:buNone/>
                </a:pPr>
                <a:r>
                  <a:rPr lang="de-DE" dirty="0" smtClean="0"/>
                  <a:t> </a:t>
                </a:r>
                <a14:m>
                  <m:oMath xmlns:m="http://schemas.openxmlformats.org/officeDocument/2006/math">
                    <m:sSub>
                      <m:sSubPr>
                        <m:ctrlPr>
                          <a:rPr lang="de-DE" i="1" smtClean="0">
                            <a:latin typeface="Cambria Math" panose="02040503050406030204" pitchFamily="18" charset="0"/>
                          </a:rPr>
                        </m:ctrlPr>
                      </m:sSubPr>
                      <m:e>
                        <m:r>
                          <a:rPr lang="de-DE" b="0" i="1" smtClean="0">
                            <a:latin typeface="Cambria Math" panose="02040503050406030204" pitchFamily="18" charset="0"/>
                          </a:rPr>
                          <m:t>𝑞</m:t>
                        </m:r>
                      </m:e>
                      <m:sub>
                        <m:r>
                          <a:rPr lang="de-DE" b="0" i="1" smtClean="0">
                            <a:latin typeface="Cambria Math" panose="02040503050406030204" pitchFamily="18" charset="0"/>
                          </a:rPr>
                          <m:t>𝑝</m:t>
                        </m:r>
                      </m:sub>
                    </m:sSub>
                    <m:r>
                      <a:rPr lang="de-DE" b="0" i="1" smtClean="0">
                        <a:latin typeface="Cambria Math" panose="02040503050406030204" pitchFamily="18" charset="0"/>
                      </a:rPr>
                      <m:t>=</m:t>
                    </m:r>
                    <m:sSub>
                      <m:sSubPr>
                        <m:ctrlPr>
                          <a:rPr lang="de-DE" i="1">
                            <a:latin typeface="Cambria Math" panose="02040503050406030204" pitchFamily="18" charset="0"/>
                          </a:rPr>
                        </m:ctrlPr>
                      </m:sSubPr>
                      <m:e>
                        <m:r>
                          <a:rPr lang="de-DE" i="1">
                            <a:latin typeface="Cambria Math" panose="02040503050406030204" pitchFamily="18" charset="0"/>
                          </a:rPr>
                          <m:t>𝑞</m:t>
                        </m:r>
                      </m:e>
                      <m:sub>
                        <m:r>
                          <a:rPr lang="de-DE" b="0" i="1" smtClean="0">
                            <a:latin typeface="Cambria Math" panose="02040503050406030204" pitchFamily="18" charset="0"/>
                          </a:rPr>
                          <m:t>𝑢</m:t>
                        </m:r>
                      </m:sub>
                    </m:sSub>
                    <m:r>
                      <a:rPr lang="de-DE" b="0" i="1" smtClean="0">
                        <a:latin typeface="Cambria Math" panose="02040503050406030204" pitchFamily="18" charset="0"/>
                      </a:rPr>
                      <m:t>+</m:t>
                    </m:r>
                    <m:sSub>
                      <m:sSubPr>
                        <m:ctrlPr>
                          <a:rPr lang="de-DE" i="1">
                            <a:latin typeface="Cambria Math" panose="02040503050406030204" pitchFamily="18" charset="0"/>
                          </a:rPr>
                        </m:ctrlPr>
                      </m:sSubPr>
                      <m:e>
                        <m:r>
                          <a:rPr lang="de-DE" i="1">
                            <a:latin typeface="Cambria Math" panose="02040503050406030204" pitchFamily="18" charset="0"/>
                          </a:rPr>
                          <m:t>𝑞</m:t>
                        </m:r>
                      </m:e>
                      <m:sub>
                        <m:r>
                          <a:rPr lang="de-DE" b="0" i="1" smtClean="0">
                            <a:latin typeface="Cambria Math" panose="02040503050406030204" pitchFamily="18" charset="0"/>
                          </a:rPr>
                          <m:t>𝑢</m:t>
                        </m:r>
                      </m:sub>
                    </m:sSub>
                    <m:r>
                      <a:rPr lang="de-DE" b="0" i="1" smtClean="0">
                        <a:latin typeface="Cambria Math" panose="02040503050406030204" pitchFamily="18" charset="0"/>
                      </a:rPr>
                      <m:t>+</m:t>
                    </m:r>
                    <m:sSub>
                      <m:sSubPr>
                        <m:ctrlPr>
                          <a:rPr lang="de-DE" i="1">
                            <a:latin typeface="Cambria Math" panose="02040503050406030204" pitchFamily="18" charset="0"/>
                          </a:rPr>
                        </m:ctrlPr>
                      </m:sSubPr>
                      <m:e>
                        <m:r>
                          <a:rPr lang="de-DE" i="1">
                            <a:latin typeface="Cambria Math" panose="02040503050406030204" pitchFamily="18" charset="0"/>
                          </a:rPr>
                          <m:t>𝑞</m:t>
                        </m:r>
                      </m:e>
                      <m:sub>
                        <m:r>
                          <a:rPr lang="de-DE" b="0" i="1" smtClean="0">
                            <a:latin typeface="Cambria Math" panose="02040503050406030204" pitchFamily="18" charset="0"/>
                          </a:rPr>
                          <m:t>𝑑</m:t>
                        </m:r>
                      </m:sub>
                    </m:sSub>
                    <m:r>
                      <a:rPr lang="de-DE" b="0" i="1" smtClean="0">
                        <a:latin typeface="Cambria Math" panose="02040503050406030204" pitchFamily="18" charset="0"/>
                      </a:rPr>
                      <m:t>=+</m:t>
                    </m:r>
                    <m:f>
                      <m:fPr>
                        <m:ctrlPr>
                          <a:rPr lang="de-DE" b="0" i="1" smtClean="0">
                            <a:latin typeface="Cambria Math" panose="02040503050406030204" pitchFamily="18" charset="0"/>
                          </a:rPr>
                        </m:ctrlPr>
                      </m:fPr>
                      <m:num>
                        <m:r>
                          <a:rPr lang="de-DE" b="0" i="1" smtClean="0">
                            <a:latin typeface="Cambria Math" panose="02040503050406030204" pitchFamily="18" charset="0"/>
                          </a:rPr>
                          <m:t>2</m:t>
                        </m:r>
                      </m:num>
                      <m:den>
                        <m:r>
                          <a:rPr lang="de-DE" b="0" i="1" smtClean="0">
                            <a:latin typeface="Cambria Math" panose="02040503050406030204" pitchFamily="18" charset="0"/>
                          </a:rPr>
                          <m:t>3</m:t>
                        </m:r>
                      </m:den>
                    </m:f>
                    <m:r>
                      <a:rPr lang="de-DE" b="0" i="1" smtClean="0">
                        <a:latin typeface="Cambria Math" panose="02040503050406030204" pitchFamily="18" charset="0"/>
                      </a:rPr>
                      <m:t>+</m:t>
                    </m:r>
                    <m:f>
                      <m:fPr>
                        <m:ctrlPr>
                          <a:rPr lang="de-DE" b="0" i="1" smtClean="0">
                            <a:latin typeface="Cambria Math" panose="02040503050406030204" pitchFamily="18" charset="0"/>
                          </a:rPr>
                        </m:ctrlPr>
                      </m:fPr>
                      <m:num>
                        <m:r>
                          <a:rPr lang="de-DE" b="0" i="1" smtClean="0">
                            <a:latin typeface="Cambria Math" panose="02040503050406030204" pitchFamily="18" charset="0"/>
                          </a:rPr>
                          <m:t>2</m:t>
                        </m:r>
                      </m:num>
                      <m:den>
                        <m:r>
                          <a:rPr lang="de-DE" b="0" i="1" smtClean="0">
                            <a:latin typeface="Cambria Math" panose="02040503050406030204" pitchFamily="18" charset="0"/>
                          </a:rPr>
                          <m:t>3</m:t>
                        </m:r>
                      </m:den>
                    </m:f>
                    <m:r>
                      <a:rPr lang="de-DE" b="0" i="1" smtClean="0">
                        <a:latin typeface="Cambria Math" panose="02040503050406030204" pitchFamily="18" charset="0"/>
                      </a:rPr>
                      <m:t>−</m:t>
                    </m:r>
                    <m:f>
                      <m:fPr>
                        <m:ctrlPr>
                          <a:rPr lang="de-DE" b="0"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3</m:t>
                        </m:r>
                      </m:den>
                    </m:f>
                    <m:r>
                      <a:rPr lang="de-DE" b="0" i="1" smtClean="0">
                        <a:latin typeface="Cambria Math" panose="02040503050406030204" pitchFamily="18" charset="0"/>
                      </a:rPr>
                      <m:t>=+1</m:t>
                    </m:r>
                  </m:oMath>
                </a14:m>
                <a:endParaRPr lang="de-DE" dirty="0" smtClean="0"/>
              </a:p>
              <a:p>
                <a:pPr lvl="1">
                  <a:buFont typeface="Arial" panose="020B0604020202020204" pitchFamily="34" charset="0"/>
                  <a:buChar char="•"/>
                </a:pPr>
                <a:r>
                  <a:rPr lang="de-DE" dirty="0" smtClean="0"/>
                  <a:t>Schwache Ladungszahl:</a:t>
                </a:r>
              </a:p>
              <a:p>
                <a:pPr marL="355600" lvl="1" indent="0" algn="ctr">
                  <a:buNone/>
                </a:pPr>
                <a:r>
                  <a:rPr lang="de-DE" dirty="0" smtClean="0"/>
                  <a:t> </a:t>
                </a:r>
                <a14:m>
                  <m:oMath xmlns:m="http://schemas.openxmlformats.org/officeDocument/2006/math">
                    <m:sSub>
                      <m:sSubPr>
                        <m:ctrlPr>
                          <a:rPr lang="de-DE" i="1" smtClean="0">
                            <a:latin typeface="Cambria Math" panose="02040503050406030204" pitchFamily="18" charset="0"/>
                          </a:rPr>
                        </m:ctrlPr>
                      </m:sSubPr>
                      <m:e>
                        <m:r>
                          <a:rPr lang="de-DE" i="1" smtClean="0">
                            <a:latin typeface="Cambria Math" panose="02040503050406030204" pitchFamily="18" charset="0"/>
                          </a:rPr>
                          <m:t>𝐼</m:t>
                        </m:r>
                      </m:e>
                      <m:sub>
                        <m:r>
                          <a:rPr lang="de-DE" b="0" i="1" smtClean="0">
                            <a:latin typeface="Cambria Math" panose="02040503050406030204" pitchFamily="18" charset="0"/>
                          </a:rPr>
                          <m:t>𝑝</m:t>
                        </m:r>
                      </m:sub>
                    </m:sSub>
                    <m:r>
                      <a:rPr lang="de-DE" b="0" i="1" smtClean="0">
                        <a:latin typeface="Cambria Math" panose="02040503050406030204" pitchFamily="18" charset="0"/>
                      </a:rPr>
                      <m:t>=</m:t>
                    </m:r>
                    <m:sSub>
                      <m:sSubPr>
                        <m:ctrlPr>
                          <a:rPr lang="de-DE" i="1">
                            <a:latin typeface="Cambria Math" panose="02040503050406030204" pitchFamily="18" charset="0"/>
                          </a:rPr>
                        </m:ctrlPr>
                      </m:sSubPr>
                      <m:e>
                        <m:r>
                          <a:rPr lang="de-DE" i="1">
                            <a:latin typeface="Cambria Math" panose="02040503050406030204" pitchFamily="18" charset="0"/>
                          </a:rPr>
                          <m:t>𝐼</m:t>
                        </m:r>
                      </m:e>
                      <m:sub>
                        <m:r>
                          <a:rPr lang="de-DE" b="0" i="1" smtClean="0">
                            <a:latin typeface="Cambria Math" panose="02040503050406030204" pitchFamily="18" charset="0"/>
                          </a:rPr>
                          <m:t>𝑢</m:t>
                        </m:r>
                      </m:sub>
                    </m:sSub>
                    <m:r>
                      <a:rPr lang="de-DE" b="0" i="0" smtClean="0">
                        <a:latin typeface="Cambria Math" panose="02040503050406030204" pitchFamily="18" charset="0"/>
                      </a:rPr>
                      <m:t>+</m:t>
                    </m:r>
                    <m:sSub>
                      <m:sSubPr>
                        <m:ctrlPr>
                          <a:rPr lang="de-DE" i="1">
                            <a:latin typeface="Cambria Math" panose="02040503050406030204" pitchFamily="18" charset="0"/>
                          </a:rPr>
                        </m:ctrlPr>
                      </m:sSubPr>
                      <m:e>
                        <m:r>
                          <a:rPr lang="de-DE" i="1">
                            <a:latin typeface="Cambria Math" panose="02040503050406030204" pitchFamily="18" charset="0"/>
                          </a:rPr>
                          <m:t>𝐼</m:t>
                        </m:r>
                      </m:e>
                      <m:sub>
                        <m:r>
                          <a:rPr lang="de-DE" b="0" i="1" smtClean="0">
                            <a:latin typeface="Cambria Math" panose="02040503050406030204" pitchFamily="18" charset="0"/>
                          </a:rPr>
                          <m:t>𝑢</m:t>
                        </m:r>
                      </m:sub>
                    </m:sSub>
                    <m:r>
                      <a:rPr lang="de-DE" b="0" i="0" smtClean="0">
                        <a:latin typeface="Cambria Math" panose="02040503050406030204" pitchFamily="18" charset="0"/>
                      </a:rPr>
                      <m:t>+</m:t>
                    </m:r>
                    <m:sSub>
                      <m:sSubPr>
                        <m:ctrlPr>
                          <a:rPr lang="de-DE" i="1">
                            <a:latin typeface="Cambria Math" panose="02040503050406030204" pitchFamily="18" charset="0"/>
                          </a:rPr>
                        </m:ctrlPr>
                      </m:sSubPr>
                      <m:e>
                        <m:r>
                          <a:rPr lang="de-DE" i="1">
                            <a:latin typeface="Cambria Math" panose="02040503050406030204" pitchFamily="18" charset="0"/>
                          </a:rPr>
                          <m:t>𝐼</m:t>
                        </m:r>
                      </m:e>
                      <m:sub>
                        <m:r>
                          <a:rPr lang="de-DE" b="0" i="1" smtClean="0">
                            <a:latin typeface="Cambria Math" panose="02040503050406030204" pitchFamily="18" charset="0"/>
                          </a:rPr>
                          <m:t>𝑑</m:t>
                        </m:r>
                      </m:sub>
                    </m:sSub>
                    <m:r>
                      <a:rPr lang="de-DE" b="0" i="0" smtClean="0">
                        <a:latin typeface="Cambria Math" panose="02040503050406030204" pitchFamily="18" charset="0"/>
                      </a:rPr>
                      <m:t>=+</m:t>
                    </m:r>
                    <m:f>
                      <m:fPr>
                        <m:ctrlPr>
                          <a:rPr lang="de-DE" b="0" i="1" smtClean="0">
                            <a:latin typeface="Cambria Math" panose="02040503050406030204" pitchFamily="18" charset="0"/>
                          </a:rPr>
                        </m:ctrlPr>
                      </m:fPr>
                      <m:num>
                        <m:r>
                          <a:rPr lang="de-DE" b="0" i="0" smtClean="0">
                            <a:latin typeface="Cambria Math" panose="02040503050406030204" pitchFamily="18" charset="0"/>
                          </a:rPr>
                          <m:t>1</m:t>
                        </m:r>
                      </m:num>
                      <m:den>
                        <m:r>
                          <a:rPr lang="de-DE" b="0" i="0" smtClean="0">
                            <a:latin typeface="Cambria Math" panose="02040503050406030204" pitchFamily="18" charset="0"/>
                          </a:rPr>
                          <m:t>2</m:t>
                        </m:r>
                      </m:den>
                    </m:f>
                    <m:r>
                      <a:rPr lang="de-DE" b="0" i="0" smtClean="0">
                        <a:latin typeface="Cambria Math" panose="02040503050406030204" pitchFamily="18" charset="0"/>
                      </a:rPr>
                      <m:t>+</m:t>
                    </m:r>
                    <m:f>
                      <m:fPr>
                        <m:ctrlPr>
                          <a:rPr lang="de-DE" b="0" i="1" smtClean="0">
                            <a:latin typeface="Cambria Math" panose="02040503050406030204" pitchFamily="18" charset="0"/>
                          </a:rPr>
                        </m:ctrlPr>
                      </m:fPr>
                      <m:num>
                        <m:r>
                          <a:rPr lang="de-DE" b="0" i="0" smtClean="0">
                            <a:latin typeface="Cambria Math" panose="02040503050406030204" pitchFamily="18" charset="0"/>
                          </a:rPr>
                          <m:t>1</m:t>
                        </m:r>
                      </m:num>
                      <m:den>
                        <m:r>
                          <a:rPr lang="de-DE" b="0" i="0" smtClean="0">
                            <a:latin typeface="Cambria Math" panose="02040503050406030204" pitchFamily="18" charset="0"/>
                          </a:rPr>
                          <m:t>2</m:t>
                        </m:r>
                      </m:den>
                    </m:f>
                    <m:r>
                      <a:rPr lang="de-DE" b="0" i="0" smtClean="0">
                        <a:latin typeface="Cambria Math" panose="02040503050406030204" pitchFamily="18" charset="0"/>
                      </a:rPr>
                      <m:t>−</m:t>
                    </m:r>
                    <m:f>
                      <m:fPr>
                        <m:ctrlPr>
                          <a:rPr lang="de-DE" b="0" i="1" smtClean="0">
                            <a:latin typeface="Cambria Math" panose="02040503050406030204" pitchFamily="18" charset="0"/>
                          </a:rPr>
                        </m:ctrlPr>
                      </m:fPr>
                      <m:num>
                        <m:r>
                          <a:rPr lang="de-DE" b="0" i="0" smtClean="0">
                            <a:latin typeface="Cambria Math" panose="02040503050406030204" pitchFamily="18" charset="0"/>
                          </a:rPr>
                          <m:t>1</m:t>
                        </m:r>
                      </m:num>
                      <m:den>
                        <m:r>
                          <a:rPr lang="de-DE" b="0" i="0" smtClean="0">
                            <a:latin typeface="Cambria Math" panose="02040503050406030204" pitchFamily="18" charset="0"/>
                          </a:rPr>
                          <m:t>2</m:t>
                        </m:r>
                      </m:den>
                    </m:f>
                    <m:r>
                      <a:rPr lang="de-DE" b="0" i="0" smtClean="0">
                        <a:latin typeface="Cambria Math" panose="02040503050406030204" pitchFamily="18" charset="0"/>
                      </a:rPr>
                      <m:t>=+</m:t>
                    </m:r>
                    <m:f>
                      <m:fPr>
                        <m:ctrlPr>
                          <a:rPr lang="de-DE" b="0" i="1" smtClean="0">
                            <a:latin typeface="Cambria Math" panose="02040503050406030204" pitchFamily="18" charset="0"/>
                          </a:rPr>
                        </m:ctrlPr>
                      </m:fPr>
                      <m:num>
                        <m:r>
                          <a:rPr lang="de-DE" b="0" i="0" smtClean="0">
                            <a:latin typeface="Cambria Math" panose="02040503050406030204" pitchFamily="18" charset="0"/>
                          </a:rPr>
                          <m:t>1</m:t>
                        </m:r>
                      </m:num>
                      <m:den>
                        <m:r>
                          <a:rPr lang="de-DE" b="0" i="0" smtClean="0">
                            <a:latin typeface="Cambria Math" panose="02040503050406030204" pitchFamily="18" charset="0"/>
                          </a:rPr>
                          <m:t>2</m:t>
                        </m:r>
                      </m:den>
                    </m:f>
                  </m:oMath>
                </a14:m>
                <a:r>
                  <a:rPr lang="de-DE" dirty="0" smtClean="0"/>
                  <a:t> </a:t>
                </a:r>
              </a:p>
              <a:p>
                <a:pPr lvl="1">
                  <a:buFont typeface="Arial" panose="020B0604020202020204" pitchFamily="34" charset="0"/>
                  <a:buChar char="•"/>
                </a:pPr>
                <a:r>
                  <a:rPr lang="de-DE" dirty="0" smtClean="0"/>
                  <a:t>Starker Farbladungsvektor:</a:t>
                </a:r>
              </a:p>
              <a:p>
                <a:pPr marL="355600" lvl="1" indent="0" algn="ctr">
                  <a:buNone/>
                </a:pPr>
                <a:r>
                  <a:rPr lang="de-DE" dirty="0" smtClean="0"/>
                  <a:t> </a:t>
                </a:r>
                <a14:m>
                  <m:oMath xmlns:m="http://schemas.openxmlformats.org/officeDocument/2006/math">
                    <m:sSub>
                      <m:sSubPr>
                        <m:ctrlPr>
                          <a:rPr lang="de-DE" i="1" smtClean="0">
                            <a:latin typeface="Cambria Math" panose="02040503050406030204" pitchFamily="18" charset="0"/>
                          </a:rPr>
                        </m:ctrlPr>
                      </m:sSubPr>
                      <m:e>
                        <m:acc>
                          <m:accPr>
                            <m:chr m:val="⃗"/>
                            <m:ctrlPr>
                              <a:rPr lang="de-DE" i="1" smtClean="0">
                                <a:latin typeface="Cambria Math" panose="02040503050406030204" pitchFamily="18" charset="0"/>
                              </a:rPr>
                            </m:ctrlPr>
                          </m:accPr>
                          <m:e>
                            <m:r>
                              <a:rPr lang="de-DE" b="0" i="1" smtClean="0">
                                <a:latin typeface="Cambria Math" panose="02040503050406030204" pitchFamily="18" charset="0"/>
                              </a:rPr>
                              <m:t>𝐶</m:t>
                            </m:r>
                          </m:e>
                        </m:acc>
                      </m:e>
                      <m:sub>
                        <m:r>
                          <a:rPr lang="de-DE" b="0" i="1" smtClean="0">
                            <a:latin typeface="Cambria Math" panose="02040503050406030204" pitchFamily="18" charset="0"/>
                          </a:rPr>
                          <m:t>𝑝</m:t>
                        </m:r>
                      </m:sub>
                    </m:sSub>
                    <m:r>
                      <a:rPr lang="de-DE" b="0" i="1" smtClean="0">
                        <a:latin typeface="Cambria Math" panose="02040503050406030204" pitchFamily="18" charset="0"/>
                      </a:rPr>
                      <m:t>=</m:t>
                    </m:r>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i="1">
                                <a:latin typeface="Cambria Math" panose="02040503050406030204" pitchFamily="18" charset="0"/>
                              </a:rPr>
                              <m:t>𝐶</m:t>
                            </m:r>
                          </m:e>
                        </m:acc>
                      </m:e>
                      <m:sub>
                        <m:r>
                          <a:rPr lang="de-DE" b="0" i="1" smtClean="0">
                            <a:latin typeface="Cambria Math" panose="02040503050406030204" pitchFamily="18" charset="0"/>
                          </a:rPr>
                          <m:t>𝑢</m:t>
                        </m:r>
                      </m:sub>
                    </m:sSub>
                    <m:r>
                      <a:rPr lang="de-DE" b="0" i="1" smtClean="0">
                        <a:latin typeface="Cambria Math" panose="02040503050406030204" pitchFamily="18" charset="0"/>
                      </a:rPr>
                      <m:t>+</m:t>
                    </m:r>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i="1">
                                <a:latin typeface="Cambria Math" panose="02040503050406030204" pitchFamily="18" charset="0"/>
                              </a:rPr>
                              <m:t>𝐶</m:t>
                            </m:r>
                          </m:e>
                        </m:acc>
                      </m:e>
                      <m:sub>
                        <m:r>
                          <a:rPr lang="de-DE" b="0" i="1" smtClean="0">
                            <a:latin typeface="Cambria Math" panose="02040503050406030204" pitchFamily="18" charset="0"/>
                          </a:rPr>
                          <m:t>𝑢</m:t>
                        </m:r>
                      </m:sub>
                    </m:sSub>
                    <m:r>
                      <a:rPr lang="de-DE" b="0" i="1" smtClean="0">
                        <a:latin typeface="Cambria Math" panose="02040503050406030204" pitchFamily="18" charset="0"/>
                      </a:rPr>
                      <m:t>+</m:t>
                    </m:r>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i="1">
                                <a:latin typeface="Cambria Math" panose="02040503050406030204" pitchFamily="18" charset="0"/>
                              </a:rPr>
                              <m:t>𝐶</m:t>
                            </m:r>
                          </m:e>
                        </m:acc>
                      </m:e>
                      <m:sub>
                        <m:r>
                          <a:rPr lang="de-DE" b="0" i="1" smtClean="0">
                            <a:latin typeface="Cambria Math" panose="02040503050406030204" pitchFamily="18" charset="0"/>
                          </a:rPr>
                          <m:t>𝑑</m:t>
                        </m:r>
                      </m:sub>
                    </m:sSub>
                    <m:r>
                      <a:rPr lang="de-DE" b="0" i="1" smtClean="0">
                        <a:latin typeface="Cambria Math" panose="02040503050406030204" pitchFamily="18" charset="0"/>
                      </a:rPr>
                      <m:t>=    +      +    =      =</m:t>
                    </m:r>
                    <m:acc>
                      <m:accPr>
                        <m:chr m:val="⃗"/>
                        <m:ctrlPr>
                          <a:rPr lang="de-DE" b="0" i="1" smtClean="0">
                            <a:latin typeface="Cambria Math" panose="02040503050406030204" pitchFamily="18" charset="0"/>
                          </a:rPr>
                        </m:ctrlPr>
                      </m:accPr>
                      <m:e>
                        <m:r>
                          <a:rPr lang="de-DE" b="0" i="1" smtClean="0">
                            <a:latin typeface="Cambria Math" panose="02040503050406030204" pitchFamily="18" charset="0"/>
                          </a:rPr>
                          <m:t>0</m:t>
                        </m:r>
                      </m:e>
                    </m:acc>
                  </m:oMath>
                </a14:m>
                <a:r>
                  <a:rPr lang="de-DE" dirty="0" smtClean="0"/>
                  <a:t>    </a:t>
                </a:r>
                <a:endParaRPr lang="de-DE" dirty="0"/>
              </a:p>
              <a:p>
                <a:pPr marL="0" indent="-38100">
                  <a:buNone/>
                </a:pPr>
                <a:endParaRPr lang="de-DE" dirty="0" smtClean="0"/>
              </a:p>
              <a:p>
                <a:pPr marL="355600" lvl="1" indent="0">
                  <a:buNone/>
                </a:pPr>
                <a:endParaRPr lang="de-DE" b="0" dirty="0" smtClean="0">
                  <a:ea typeface="Cambria Math" panose="02040503050406030204" pitchFamily="18" charset="0"/>
                </a:endParaRPr>
              </a:p>
              <a:p>
                <a:pPr lvl="2"/>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3"/>
                <a:stretch>
                  <a:fillRect l="-808"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pic>
        <p:nvPicPr>
          <p:cNvPr id="20" name="Bild 3" descr="C:\Users\Bernadette\Desktop\AG1 AG2\Abbildungen\gruen.png"/>
          <p:cNvPicPr/>
          <p:nvPr/>
        </p:nvPicPr>
        <p:blipFill>
          <a:blip r:embed="rId7" cstate="print"/>
          <a:srcRect/>
          <a:stretch>
            <a:fillRect/>
          </a:stretch>
        </p:blipFill>
        <p:spPr bwMode="auto">
          <a:xfrm>
            <a:off x="5485547" y="5488657"/>
            <a:ext cx="260985" cy="179705"/>
          </a:xfrm>
          <a:prstGeom prst="rect">
            <a:avLst/>
          </a:prstGeom>
          <a:noFill/>
          <a:ln w="9525">
            <a:noFill/>
            <a:miter lim="800000"/>
            <a:headEnd/>
            <a:tailEnd/>
          </a:ln>
        </p:spPr>
      </p:pic>
      <p:pic>
        <p:nvPicPr>
          <p:cNvPr id="21" name="Bild 2" descr="C:\Users\Bernadette\Desktop\AG1 AG2\Abbildungen\blau.png"/>
          <p:cNvPicPr/>
          <p:nvPr/>
        </p:nvPicPr>
        <p:blipFill>
          <a:blip r:embed="rId8" cstate="print"/>
          <a:stretch>
            <a:fillRect/>
          </a:stretch>
        </p:blipFill>
        <p:spPr bwMode="auto">
          <a:xfrm>
            <a:off x="6084168" y="5373722"/>
            <a:ext cx="57150" cy="294640"/>
          </a:xfrm>
          <a:prstGeom prst="rect">
            <a:avLst/>
          </a:prstGeom>
          <a:noFill/>
          <a:ln w="9525">
            <a:noFill/>
            <a:miter lim="800000"/>
            <a:headEnd/>
            <a:tailEnd/>
          </a:ln>
        </p:spPr>
      </p:pic>
      <p:pic>
        <p:nvPicPr>
          <p:cNvPr id="22" name="Grafik 21" descr="C:\Users\Paul\Desktop\AG1_und AG2\proton-farben.png"/>
          <p:cNvPicPr/>
          <p:nvPr/>
        </p:nvPicPr>
        <p:blipFill>
          <a:blip r:embed="rId9" cstate="print"/>
          <a:stretch>
            <a:fillRect/>
          </a:stretch>
        </p:blipFill>
        <p:spPr bwMode="auto">
          <a:xfrm>
            <a:off x="6442752" y="5375627"/>
            <a:ext cx="276860" cy="292735"/>
          </a:xfrm>
          <a:prstGeom prst="rect">
            <a:avLst/>
          </a:prstGeom>
          <a:noFill/>
          <a:ln>
            <a:noFill/>
          </a:ln>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65907" y="5497124"/>
            <a:ext cx="342930" cy="198137"/>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46</a:t>
            </a:fld>
            <a:endParaRPr lang="de-DE" dirty="0"/>
          </a:p>
        </p:txBody>
      </p:sp>
      <p:sp>
        <p:nvSpPr>
          <p:cNvPr id="5" name="Datumsplatzhalter 4"/>
          <p:cNvSpPr>
            <a:spLocks noGrp="1"/>
          </p:cNvSpPr>
          <p:nvPr>
            <p:ph type="dt" sz="half" idx="10"/>
          </p:nvPr>
        </p:nvSpPr>
        <p:spPr/>
        <p:txBody>
          <a:bodyPr/>
          <a:lstStyle/>
          <a:p>
            <a:fld id="{F6004E66-3C2F-4999-B5E3-656DF8E3279D}" type="datetime1">
              <a:rPr lang="de-DE" smtClean="0"/>
              <a:t>23.09.2016</a:t>
            </a:fld>
            <a:endParaRPr lang="de-DE" dirty="0"/>
          </a:p>
        </p:txBody>
      </p:sp>
    </p:spTree>
    <p:extLst>
      <p:ext uri="{BB962C8B-B14F-4D97-AF65-F5344CB8AC3E}">
        <p14:creationId xmlns:p14="http://schemas.microsoft.com/office/powerpoint/2010/main" val="20132501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Alle drei Ladungen sind erhalten</a:t>
                </a:r>
              </a:p>
              <a:p>
                <a:pPr marL="0" indent="0">
                  <a:buNone/>
                </a:pPr>
                <a:endParaRPr lang="de-DE" sz="2000" dirty="0" smtClean="0"/>
              </a:p>
              <a:p>
                <a:pPr marL="355600" lvl="1" indent="0">
                  <a:buNone/>
                </a:pPr>
                <a:r>
                  <a:rPr lang="de-DE" dirty="0" smtClean="0"/>
                  <a:t>Beispiel: </a:t>
                </a:r>
                <a14:m>
                  <m:oMath xmlns:m="http://schemas.openxmlformats.org/officeDocument/2006/math">
                    <m:r>
                      <a:rPr lang="de-DE" i="1" smtClean="0">
                        <a:latin typeface="Cambria Math" panose="02040503050406030204" pitchFamily="18" charset="0"/>
                        <a:ea typeface="Cambria Math" panose="02040503050406030204" pitchFamily="18" charset="0"/>
                      </a:rPr>
                      <m:t>𝛽</m:t>
                    </m:r>
                  </m:oMath>
                </a14:m>
                <a:r>
                  <a:rPr lang="de-DE" dirty="0" smtClean="0"/>
                  <a:t>-Umwandlung  </a:t>
                </a:r>
                <a14:m>
                  <m:oMath xmlns:m="http://schemas.openxmlformats.org/officeDocument/2006/math">
                    <m:r>
                      <a:rPr lang="de-DE" i="1">
                        <a:latin typeface="Cambria Math" panose="02040503050406030204" pitchFamily="18" charset="0"/>
                      </a:rPr>
                      <m:t>𝑛</m:t>
                    </m:r>
                    <m:r>
                      <a:rPr lang="de-DE">
                        <a:latin typeface="Cambria Math" panose="02040503050406030204" pitchFamily="18" charset="0"/>
                      </a:rPr>
                      <m:t>→</m:t>
                    </m:r>
                    <m:r>
                      <a:rPr lang="de-DE" i="1">
                        <a:latin typeface="Cambria Math" panose="02040503050406030204" pitchFamily="18" charset="0"/>
                      </a:rPr>
                      <m:t>𝑝</m:t>
                    </m:r>
                    <m:r>
                      <a:rPr lang="de-DE">
                        <a:latin typeface="Cambria Math" panose="02040503050406030204" pitchFamily="18" charset="0"/>
                      </a:rPr>
                      <m:t>+</m:t>
                    </m:r>
                    <m:sSup>
                      <m:sSupPr>
                        <m:ctrlPr>
                          <a:rPr lang="de-DE" i="1">
                            <a:latin typeface="Cambria Math" panose="02040503050406030204" pitchFamily="18" charset="0"/>
                          </a:rPr>
                        </m:ctrlPr>
                      </m:sSupPr>
                      <m:e>
                        <m:r>
                          <a:rPr lang="de-DE" i="1">
                            <a:latin typeface="Cambria Math" panose="02040503050406030204" pitchFamily="18" charset="0"/>
                          </a:rPr>
                          <m:t>𝑒</m:t>
                        </m:r>
                      </m:e>
                      <m:sup>
                        <m:r>
                          <a:rPr lang="de-DE" i="1">
                            <a:latin typeface="Cambria Math" panose="02040503050406030204" pitchFamily="18" charset="0"/>
                          </a:rPr>
                          <m:t>−</m:t>
                        </m:r>
                      </m:sup>
                    </m:sSup>
                    <m:r>
                      <a:rPr lang="de-DE">
                        <a:latin typeface="Cambria Math" panose="02040503050406030204" pitchFamily="18" charset="0"/>
                      </a:rPr>
                      <m:t>+</m:t>
                    </m:r>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i="1">
                                <a:latin typeface="Cambria Math" panose="02040503050406030204" pitchFamily="18" charset="0"/>
                              </a:rPr>
                              <m:t>𝜈</m:t>
                            </m:r>
                          </m:e>
                        </m:acc>
                      </m:e>
                      <m:sub>
                        <m:r>
                          <a:rPr lang="de-DE" i="1">
                            <a:latin typeface="Cambria Math" panose="02040503050406030204" pitchFamily="18" charset="0"/>
                          </a:rPr>
                          <m:t>𝑒</m:t>
                        </m:r>
                      </m:sub>
                    </m:sSub>
                  </m:oMath>
                </a14:m>
                <a:endParaRPr lang="de-DE" dirty="0" smtClean="0"/>
              </a:p>
              <a:p>
                <a:pPr marL="355600" lvl="1" indent="0">
                  <a:buNone/>
                </a:pPr>
                <a:endParaRPr lang="de-DE" dirty="0" smtClean="0"/>
              </a:p>
              <a:p>
                <a:pPr lvl="1">
                  <a:buFont typeface="Arial" panose="020B0604020202020204" pitchFamily="34" charset="0"/>
                  <a:buChar char="•"/>
                </a:pPr>
                <a:r>
                  <a:rPr lang="de-DE" dirty="0" smtClean="0"/>
                  <a:t>Elektrische Ladungszahl:</a:t>
                </a:r>
              </a:p>
              <a:p>
                <a:pPr marL="355600" lvl="1" indent="0" algn="ctr">
                  <a:buNone/>
                </a:pPr>
                <a:r>
                  <a:rPr lang="de-DE" dirty="0" smtClean="0"/>
                  <a:t> </a:t>
                </a:r>
                <a14:m>
                  <m:oMath xmlns:m="http://schemas.openxmlformats.org/officeDocument/2006/math">
                    <m:r>
                      <a:rPr lang="de-DE" b="0" i="1" smtClean="0">
                        <a:latin typeface="Cambria Math" panose="02040503050406030204" pitchFamily="18" charset="0"/>
                      </a:rPr>
                      <m:t>0</m:t>
                    </m:r>
                    <m:r>
                      <a:rPr lang="de-DE" b="0" i="1" smtClean="0">
                        <a:latin typeface="Cambria Math" panose="02040503050406030204" pitchFamily="18" charset="0"/>
                        <a:ea typeface="Cambria Math" panose="02040503050406030204" pitchFamily="18" charset="0"/>
                      </a:rPr>
                      <m:t>→+1−1+0=0</m:t>
                    </m:r>
                  </m:oMath>
                </a14:m>
                <a:endParaRPr lang="de-DE" b="0" dirty="0" smtClean="0">
                  <a:ea typeface="Cambria Math" panose="02040503050406030204" pitchFamily="18" charset="0"/>
                </a:endParaRPr>
              </a:p>
              <a:p>
                <a:pPr lvl="1">
                  <a:buFont typeface="Arial" panose="020B0604020202020204" pitchFamily="34" charset="0"/>
                  <a:buChar char="•"/>
                </a:pPr>
                <a:r>
                  <a:rPr lang="de-DE" dirty="0" smtClean="0"/>
                  <a:t>Schwache Ladungszahl:</a:t>
                </a:r>
              </a:p>
              <a:p>
                <a:pPr marL="355600" lvl="1" indent="0" algn="ctr">
                  <a:buNone/>
                </a:pPr>
                <a:r>
                  <a:rPr lang="de-DE" dirty="0" smtClean="0"/>
                  <a:t> </a:t>
                </a:r>
                <a14:m>
                  <m:oMath xmlns:m="http://schemas.openxmlformats.org/officeDocument/2006/math">
                    <m:r>
                      <a:rPr lang="de-DE" b="0" i="0" smtClean="0">
                        <a:latin typeface="Cambria Math" panose="02040503050406030204" pitchFamily="18" charset="0"/>
                      </a:rPr>
                      <m:t>−</m:t>
                    </m:r>
                    <m:f>
                      <m:fPr>
                        <m:ctrlPr>
                          <a:rPr lang="de-DE" b="0"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2</m:t>
                        </m:r>
                      </m:den>
                    </m:f>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1</m:t>
                        </m:r>
                      </m:num>
                      <m:den>
                        <m:r>
                          <a:rPr lang="de-DE" b="0" i="1" smtClean="0">
                            <a:latin typeface="Cambria Math" panose="02040503050406030204" pitchFamily="18" charset="0"/>
                            <a:ea typeface="Cambria Math" panose="02040503050406030204" pitchFamily="18" charset="0"/>
                          </a:rPr>
                          <m:t>2</m:t>
                        </m:r>
                      </m:den>
                    </m:f>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1</m:t>
                        </m:r>
                      </m:num>
                      <m:den>
                        <m:r>
                          <a:rPr lang="de-DE" b="0" i="1" smtClean="0">
                            <a:latin typeface="Cambria Math" panose="02040503050406030204" pitchFamily="18" charset="0"/>
                            <a:ea typeface="Cambria Math" panose="02040503050406030204" pitchFamily="18" charset="0"/>
                          </a:rPr>
                          <m:t>2</m:t>
                        </m:r>
                      </m:den>
                    </m:f>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1</m:t>
                        </m:r>
                      </m:num>
                      <m:den>
                        <m:r>
                          <a:rPr lang="de-DE" b="0" i="1" smtClean="0">
                            <a:latin typeface="Cambria Math" panose="02040503050406030204" pitchFamily="18" charset="0"/>
                            <a:ea typeface="Cambria Math" panose="02040503050406030204" pitchFamily="18" charset="0"/>
                          </a:rPr>
                          <m:t>2</m:t>
                        </m:r>
                      </m:den>
                    </m:f>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1</m:t>
                        </m:r>
                      </m:num>
                      <m:den>
                        <m:r>
                          <a:rPr lang="de-DE" b="0" i="1" smtClean="0">
                            <a:latin typeface="Cambria Math" panose="02040503050406030204" pitchFamily="18" charset="0"/>
                            <a:ea typeface="Cambria Math" panose="02040503050406030204" pitchFamily="18" charset="0"/>
                          </a:rPr>
                          <m:t>2</m:t>
                        </m:r>
                      </m:den>
                    </m:f>
                  </m:oMath>
                </a14:m>
                <a:endParaRPr lang="de-DE" b="0" dirty="0" smtClean="0">
                  <a:ea typeface="Cambria Math" panose="02040503050406030204" pitchFamily="18" charset="0"/>
                </a:endParaRPr>
              </a:p>
              <a:p>
                <a:pPr lvl="1">
                  <a:buFont typeface="Arial" panose="020B0604020202020204" pitchFamily="34" charset="0"/>
                  <a:buChar char="•"/>
                </a:pPr>
                <a:r>
                  <a:rPr lang="de-DE" dirty="0" smtClean="0">
                    <a:ea typeface="Cambria Math" panose="02040503050406030204" pitchFamily="18" charset="0"/>
                  </a:rPr>
                  <a:t>Starker Farbladungsvektor:</a:t>
                </a:r>
              </a:p>
              <a:p>
                <a:pPr marL="355600" lvl="1" indent="0" algn="ctr">
                  <a:buNone/>
                </a:pPr>
                <a:r>
                  <a:rPr lang="de-DE" dirty="0" smtClean="0">
                    <a:ea typeface="Cambria Math" panose="02040503050406030204" pitchFamily="18" charset="0"/>
                  </a:rPr>
                  <a:t> </a:t>
                </a:r>
                <a14:m>
                  <m:oMath xmlns:m="http://schemas.openxmlformats.org/officeDocument/2006/math">
                    <m:acc>
                      <m:accPr>
                        <m:chr m:val="⃗"/>
                        <m:ctrlPr>
                          <a:rPr lang="de-DE" i="1" smtClean="0">
                            <a:latin typeface="Cambria Math" panose="02040503050406030204" pitchFamily="18" charset="0"/>
                            <a:ea typeface="Cambria Math" panose="02040503050406030204" pitchFamily="18" charset="0"/>
                          </a:rPr>
                        </m:ctrlPr>
                      </m:accPr>
                      <m:e>
                        <m:r>
                          <a:rPr lang="de-DE" b="0" i="1" smtClean="0">
                            <a:latin typeface="Cambria Math" panose="02040503050406030204" pitchFamily="18" charset="0"/>
                            <a:ea typeface="Cambria Math" panose="02040503050406030204" pitchFamily="18" charset="0"/>
                          </a:rPr>
                          <m:t>0</m:t>
                        </m:r>
                      </m:e>
                    </m:acc>
                    <m:r>
                      <a:rPr lang="de-DE" i="1">
                        <a:latin typeface="Cambria Math" panose="02040503050406030204" pitchFamily="18" charset="0"/>
                        <a:ea typeface="Cambria Math" panose="02040503050406030204" pitchFamily="18" charset="0"/>
                      </a:rPr>
                      <m:t>→</m:t>
                    </m:r>
                    <m:acc>
                      <m:accPr>
                        <m:chr m:val="⃗"/>
                        <m:ctrlPr>
                          <a:rPr lang="de-DE" i="1">
                            <a:latin typeface="Cambria Math" panose="02040503050406030204" pitchFamily="18" charset="0"/>
                            <a:ea typeface="Cambria Math" panose="02040503050406030204" pitchFamily="18" charset="0"/>
                          </a:rPr>
                        </m:ctrlPr>
                      </m:accPr>
                      <m:e>
                        <m:r>
                          <a:rPr lang="de-DE" i="1">
                            <a:latin typeface="Cambria Math" panose="02040503050406030204" pitchFamily="18" charset="0"/>
                            <a:ea typeface="Cambria Math" panose="02040503050406030204" pitchFamily="18" charset="0"/>
                          </a:rPr>
                          <m:t>0</m:t>
                        </m:r>
                      </m:e>
                    </m:acc>
                    <m:r>
                      <a:rPr lang="de-DE" b="0" i="1" smtClean="0">
                        <a:latin typeface="Cambria Math" panose="02040503050406030204" pitchFamily="18" charset="0"/>
                        <a:ea typeface="Cambria Math" panose="02040503050406030204" pitchFamily="18" charset="0"/>
                      </a:rPr>
                      <m:t>+</m:t>
                    </m:r>
                    <m:acc>
                      <m:accPr>
                        <m:chr m:val="⃗"/>
                        <m:ctrlPr>
                          <a:rPr lang="de-DE" i="1">
                            <a:latin typeface="Cambria Math" panose="02040503050406030204" pitchFamily="18" charset="0"/>
                            <a:ea typeface="Cambria Math" panose="02040503050406030204" pitchFamily="18" charset="0"/>
                          </a:rPr>
                        </m:ctrlPr>
                      </m:accPr>
                      <m:e>
                        <m:r>
                          <a:rPr lang="de-DE" i="1">
                            <a:latin typeface="Cambria Math" panose="02040503050406030204" pitchFamily="18" charset="0"/>
                            <a:ea typeface="Cambria Math" panose="02040503050406030204" pitchFamily="18" charset="0"/>
                          </a:rPr>
                          <m:t>0</m:t>
                        </m:r>
                      </m:e>
                    </m:acc>
                    <m:r>
                      <a:rPr lang="de-DE" b="0" i="1" smtClean="0">
                        <a:latin typeface="Cambria Math" panose="02040503050406030204" pitchFamily="18" charset="0"/>
                        <a:ea typeface="Cambria Math" panose="02040503050406030204" pitchFamily="18" charset="0"/>
                      </a:rPr>
                      <m:t>+</m:t>
                    </m:r>
                    <m:acc>
                      <m:accPr>
                        <m:chr m:val="⃗"/>
                        <m:ctrlPr>
                          <a:rPr lang="de-DE" i="1">
                            <a:latin typeface="Cambria Math" panose="02040503050406030204" pitchFamily="18" charset="0"/>
                            <a:ea typeface="Cambria Math" panose="02040503050406030204" pitchFamily="18" charset="0"/>
                          </a:rPr>
                        </m:ctrlPr>
                      </m:accPr>
                      <m:e>
                        <m:r>
                          <a:rPr lang="de-DE" i="1">
                            <a:latin typeface="Cambria Math" panose="02040503050406030204" pitchFamily="18" charset="0"/>
                            <a:ea typeface="Cambria Math" panose="02040503050406030204" pitchFamily="18" charset="0"/>
                          </a:rPr>
                          <m:t>0</m:t>
                        </m:r>
                      </m:e>
                    </m:acc>
                    <m:r>
                      <a:rPr lang="de-DE" b="0" i="1" smtClean="0">
                        <a:latin typeface="Cambria Math" panose="02040503050406030204" pitchFamily="18" charset="0"/>
                        <a:ea typeface="Cambria Math" panose="02040503050406030204" pitchFamily="18" charset="0"/>
                      </a:rPr>
                      <m:t>=</m:t>
                    </m:r>
                    <m:acc>
                      <m:accPr>
                        <m:chr m:val="⃗"/>
                        <m:ctrlPr>
                          <a:rPr lang="de-DE" i="1">
                            <a:latin typeface="Cambria Math" panose="02040503050406030204" pitchFamily="18" charset="0"/>
                            <a:ea typeface="Cambria Math" panose="02040503050406030204" pitchFamily="18" charset="0"/>
                          </a:rPr>
                        </m:ctrlPr>
                      </m:accPr>
                      <m:e>
                        <m:r>
                          <a:rPr lang="de-DE" i="1">
                            <a:latin typeface="Cambria Math" panose="02040503050406030204" pitchFamily="18" charset="0"/>
                            <a:ea typeface="Cambria Math" panose="02040503050406030204" pitchFamily="18" charset="0"/>
                          </a:rPr>
                          <m:t>0</m:t>
                        </m:r>
                      </m:e>
                    </m:acc>
                  </m:oMath>
                </a14:m>
                <a:endParaRPr lang="de-DE" b="0" dirty="0" smtClean="0">
                  <a:ea typeface="Cambria Math" panose="02040503050406030204" pitchFamily="18" charset="0"/>
                </a:endParaRPr>
              </a:p>
              <a:p>
                <a:pPr lvl="2"/>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3"/>
                <a:stretch>
                  <a:fillRect l="-808"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sp>
        <p:nvSpPr>
          <p:cNvPr id="2" name="Foliennummernplatzhalter 1"/>
          <p:cNvSpPr>
            <a:spLocks noGrp="1"/>
          </p:cNvSpPr>
          <p:nvPr>
            <p:ph type="sldNum" sz="quarter" idx="12"/>
          </p:nvPr>
        </p:nvSpPr>
        <p:spPr/>
        <p:txBody>
          <a:bodyPr/>
          <a:lstStyle/>
          <a:p>
            <a:fld id="{13EBA283-81CD-428D-9703-4AE41BDC50AA}" type="slidenum">
              <a:rPr lang="de-DE" smtClean="0"/>
              <a:pPr/>
              <a:t>47</a:t>
            </a:fld>
            <a:endParaRPr lang="de-DE" dirty="0"/>
          </a:p>
        </p:txBody>
      </p:sp>
      <p:sp>
        <p:nvSpPr>
          <p:cNvPr id="3" name="Datumsplatzhalter 2"/>
          <p:cNvSpPr>
            <a:spLocks noGrp="1"/>
          </p:cNvSpPr>
          <p:nvPr>
            <p:ph type="dt" sz="half" idx="10"/>
          </p:nvPr>
        </p:nvSpPr>
        <p:spPr/>
        <p:txBody>
          <a:bodyPr/>
          <a:lstStyle/>
          <a:p>
            <a:fld id="{9DEBBFC2-94A4-4A3E-8251-670841DE8F0A}" type="datetime1">
              <a:rPr lang="de-DE" smtClean="0"/>
              <a:t>23.09.2016</a:t>
            </a:fld>
            <a:endParaRPr lang="de-DE" dirty="0"/>
          </a:p>
        </p:txBody>
      </p:sp>
    </p:spTree>
    <p:extLst>
      <p:ext uri="{BB962C8B-B14F-4D97-AF65-F5344CB8AC3E}">
        <p14:creationId xmlns:p14="http://schemas.microsoft.com/office/powerpoint/2010/main" val="35509727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idx="1"/>
          </p:nvPr>
        </p:nvSpPr>
        <p:spPr/>
        <p:txBody>
          <a:bodyPr/>
          <a:lstStyle/>
          <a:p>
            <a:r>
              <a:rPr lang="de-DE" dirty="0" smtClean="0"/>
              <a:t>Alle drei Ladungen sind erhalten</a:t>
            </a:r>
            <a:endParaRPr lang="de-DE" dirty="0"/>
          </a:p>
          <a:p>
            <a:pPr lvl="2"/>
            <a:endParaRPr lang="de-DE" dirty="0" smtClean="0">
              <a:sym typeface="Wingdings" panose="05000000000000000000" pitchFamily="2" charset="2"/>
            </a:endParaRPr>
          </a:p>
          <a:p>
            <a:pPr lvl="2">
              <a:buNone/>
            </a:pPr>
            <a:r>
              <a:rPr lang="de-DE" dirty="0" smtClean="0">
                <a:sym typeface="Wingdings" panose="05000000000000000000" pitchFamily="2" charset="2"/>
              </a:rPr>
              <a:t> </a:t>
            </a:r>
          </a:p>
          <a:p>
            <a:pPr>
              <a:buNone/>
            </a:pPr>
            <a:r>
              <a:rPr lang="de-DE" sz="3000" dirty="0">
                <a:sym typeface="Wingdings" pitchFamily="2" charset="2"/>
              </a:rPr>
              <a:t> </a:t>
            </a:r>
            <a:r>
              <a:rPr lang="de-DE" sz="3000" dirty="0" smtClean="0">
                <a:sym typeface="Wingdings" pitchFamily="2" charset="2"/>
              </a:rPr>
              <a:t>  </a:t>
            </a:r>
            <a:r>
              <a:rPr lang="de-DE" dirty="0" smtClean="0">
                <a:sym typeface="Wingdings" panose="05000000000000000000" pitchFamily="2" charset="2"/>
              </a:rPr>
              <a:t>mit Energie- und Impulserhaltung ist eine </a:t>
            </a:r>
            <a:r>
              <a:rPr lang="de-DE" b="1" dirty="0" smtClean="0">
                <a:sym typeface="Wingdings" panose="05000000000000000000" pitchFamily="2" charset="2"/>
              </a:rPr>
              <a:t>Vorhersage</a:t>
            </a:r>
            <a:r>
              <a:rPr lang="de-DE" dirty="0" smtClean="0">
                <a:sym typeface="Wingdings" panose="05000000000000000000" pitchFamily="2" charset="2"/>
              </a:rPr>
              <a:t> möglich, ob bestimmte Prozesse erlaubt oder unmöglich sind</a:t>
            </a:r>
            <a:endParaRPr lang="de-DE" dirty="0" smtClean="0"/>
          </a:p>
          <a:p>
            <a:pPr marL="0" indent="0">
              <a:buNone/>
            </a:pPr>
            <a:endParaRPr lang="de-DE" dirty="0" smtClean="0"/>
          </a:p>
          <a:p>
            <a:pPr marL="355600" lvl="1" indent="0">
              <a:buNone/>
            </a:pPr>
            <a:endParaRPr lang="de-DE" b="0" dirty="0" smtClean="0">
              <a:ea typeface="Cambria Math" panose="02040503050406030204" pitchFamily="18" charset="0"/>
            </a:endParaRPr>
          </a:p>
          <a:p>
            <a:pPr lvl="2"/>
            <a:endParaRPr lang="de-DE" dirty="0" smtClean="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sp>
        <p:nvSpPr>
          <p:cNvPr id="2" name="Pfeil nach rechts 1"/>
          <p:cNvSpPr/>
          <p:nvPr/>
        </p:nvSpPr>
        <p:spPr>
          <a:xfrm>
            <a:off x="827584" y="3268051"/>
            <a:ext cx="360040" cy="288032"/>
          </a:xfrm>
          <a:prstGeom prst="rightArrow">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CCC00"/>
              </a:solidFill>
            </a:endParaRPr>
          </a:p>
        </p:txBody>
      </p:sp>
      <p:sp>
        <p:nvSpPr>
          <p:cNvPr id="3" name="Foliennummernplatzhalter 2"/>
          <p:cNvSpPr>
            <a:spLocks noGrp="1"/>
          </p:cNvSpPr>
          <p:nvPr>
            <p:ph type="sldNum" sz="quarter" idx="12"/>
          </p:nvPr>
        </p:nvSpPr>
        <p:spPr/>
        <p:txBody>
          <a:bodyPr/>
          <a:lstStyle/>
          <a:p>
            <a:fld id="{13EBA283-81CD-428D-9703-4AE41BDC50AA}" type="slidenum">
              <a:rPr lang="de-DE" smtClean="0"/>
              <a:pPr/>
              <a:t>48</a:t>
            </a:fld>
            <a:endParaRPr lang="de-DE" dirty="0"/>
          </a:p>
        </p:txBody>
      </p:sp>
      <p:sp>
        <p:nvSpPr>
          <p:cNvPr id="5" name="Datumsplatzhalter 4"/>
          <p:cNvSpPr>
            <a:spLocks noGrp="1"/>
          </p:cNvSpPr>
          <p:nvPr>
            <p:ph type="dt" sz="half" idx="10"/>
          </p:nvPr>
        </p:nvSpPr>
        <p:spPr/>
        <p:txBody>
          <a:bodyPr/>
          <a:lstStyle/>
          <a:p>
            <a:fld id="{D6E4A804-F061-4D9A-9D25-1D881B98427B}" type="datetime1">
              <a:rPr lang="de-DE" smtClean="0"/>
              <a:t>23.09.2016</a:t>
            </a:fld>
            <a:endParaRPr lang="de-DE" dirty="0"/>
          </a:p>
        </p:txBody>
      </p:sp>
    </p:spTree>
    <p:extLst>
      <p:ext uri="{BB962C8B-B14F-4D97-AF65-F5344CB8AC3E}">
        <p14:creationId xmlns:p14="http://schemas.microsoft.com/office/powerpoint/2010/main" val="188655874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49</a:t>
            </a:fld>
            <a:endParaRPr lang="de-DE" dirty="0"/>
          </a:p>
        </p:txBody>
      </p:sp>
      <p:sp>
        <p:nvSpPr>
          <p:cNvPr id="4" name="Textplatzhalter 3"/>
          <p:cNvSpPr>
            <a:spLocks noGrp="1"/>
          </p:cNvSpPr>
          <p:nvPr>
            <p:ph type="body" idx="1"/>
          </p:nvPr>
        </p:nvSpPr>
        <p:spPr/>
        <p:txBody>
          <a:bodyPr/>
          <a:lstStyle/>
          <a:p>
            <a:r>
              <a:rPr lang="de-DE" dirty="0" smtClean="0"/>
              <a:t>Antimaterie: Alle Ladungen entgegengesetzt</a:t>
            </a:r>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7" name="Datumsplatzhalter 6"/>
          <p:cNvSpPr>
            <a:spLocks noGrp="1"/>
          </p:cNvSpPr>
          <p:nvPr>
            <p:ph type="dt" sz="half" idx="10"/>
          </p:nvPr>
        </p:nvSpPr>
        <p:spPr/>
        <p:txBody>
          <a:bodyPr/>
          <a:lstStyle/>
          <a:p>
            <a:fld id="{435213FE-9AD9-44FA-AC02-B7C96DF4B791}" type="datetime1">
              <a:rPr lang="de-DE" smtClean="0"/>
              <a:t>23.09.2016</a:t>
            </a:fld>
            <a:endParaRPr lang="de-DE" dirty="0"/>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6646" y="2634150"/>
            <a:ext cx="4399474" cy="3383609"/>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8126" y="2659214"/>
            <a:ext cx="4399128" cy="3383503"/>
          </a:xfrm>
          <a:prstGeom prst="rect">
            <a:avLst/>
          </a:prstGeom>
        </p:spPr>
      </p:pic>
    </p:spTree>
    <p:extLst>
      <p:ext uri="{BB962C8B-B14F-4D97-AF65-F5344CB8AC3E}">
        <p14:creationId xmlns:p14="http://schemas.microsoft.com/office/powerpoint/2010/main" val="3346270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smtClean="0">
                <a:solidFill>
                  <a:srgbClr val="013476"/>
                </a:solidFill>
              </a:rPr>
              <a:t>Band 4: Mikrokurse</a:t>
            </a:r>
            <a:r>
              <a:rPr lang="de-DE" sz="3200" smtClean="0"/>
              <a:t/>
            </a:r>
            <a:br>
              <a:rPr lang="de-DE" sz="3200" smtClean="0"/>
            </a:br>
            <a:endParaRPr lang="de-DE" sz="1600" dirty="0"/>
          </a:p>
        </p:txBody>
      </p:sp>
      <p:sp>
        <p:nvSpPr>
          <p:cNvPr id="4" name="Datumsplatzhalter 3"/>
          <p:cNvSpPr>
            <a:spLocks noGrp="1"/>
          </p:cNvSpPr>
          <p:nvPr>
            <p:ph type="dt" sz="half" idx="10"/>
          </p:nvPr>
        </p:nvSpPr>
        <p:spPr/>
        <p:txBody>
          <a:bodyPr/>
          <a:lstStyle/>
          <a:p>
            <a:fld id="{6199F966-F9AC-4ABB-8443-5FA606DFA14A}" type="datetime1">
              <a:rPr lang="de-DE" smtClean="0"/>
              <a:t>23.09.2016</a:t>
            </a:fld>
            <a:endParaRPr lang="de-DE"/>
          </a:p>
        </p:txBody>
      </p:sp>
      <p:sp>
        <p:nvSpPr>
          <p:cNvPr id="11" name="Text Placeholder 10"/>
          <p:cNvSpPr>
            <a:spLocks noGrp="1"/>
          </p:cNvSpPr>
          <p:nvPr>
            <p:ph type="body" idx="1"/>
          </p:nvPr>
        </p:nvSpPr>
        <p:spPr>
          <a:xfrm>
            <a:off x="971600" y="1700808"/>
            <a:ext cx="7885358" cy="4536504"/>
          </a:xfrm>
        </p:spPr>
        <p:txBody>
          <a:bodyPr/>
          <a:lstStyle/>
          <a:p>
            <a:pPr lvl="1">
              <a:lnSpc>
                <a:spcPct val="100000"/>
              </a:lnSpc>
              <a:spcBef>
                <a:spcPts val="600"/>
              </a:spcBef>
            </a:pPr>
            <a:r>
              <a:rPr lang="de-DE" sz="2200" smtClean="0">
                <a:solidFill>
                  <a:srgbClr val="013476"/>
                </a:solidFill>
              </a:rPr>
              <a:t>28 Seiten</a:t>
            </a:r>
          </a:p>
          <a:p>
            <a:pPr lvl="1">
              <a:lnSpc>
                <a:spcPct val="100000"/>
              </a:lnSpc>
              <a:spcBef>
                <a:spcPts val="600"/>
              </a:spcBef>
            </a:pPr>
            <a:r>
              <a:rPr lang="de-DE" sz="2200" smtClean="0">
                <a:solidFill>
                  <a:srgbClr val="013476"/>
                </a:solidFill>
              </a:rPr>
              <a:t>4 Kurse</a:t>
            </a:r>
          </a:p>
          <a:p>
            <a:pPr lvl="1">
              <a:lnSpc>
                <a:spcPct val="100000"/>
              </a:lnSpc>
              <a:spcBef>
                <a:spcPts val="600"/>
              </a:spcBef>
            </a:pPr>
            <a:r>
              <a:rPr lang="de-DE" sz="2200" smtClean="0">
                <a:solidFill>
                  <a:srgbClr val="013476"/>
                </a:solidFill>
              </a:rPr>
              <a:t>Zeitbedarf 1-2 Unterrichtsstunden</a:t>
            </a:r>
          </a:p>
          <a:p>
            <a:pPr lvl="1">
              <a:lnSpc>
                <a:spcPct val="100000"/>
              </a:lnSpc>
              <a:spcBef>
                <a:spcPts val="600"/>
              </a:spcBef>
            </a:pPr>
            <a:r>
              <a:rPr lang="de-DE" sz="2200" smtClean="0">
                <a:solidFill>
                  <a:srgbClr val="013476"/>
                </a:solidFill>
              </a:rPr>
              <a:t>Anknüpfung an klassische Lehrplanthemen, z.B. waagerechter Wurf mit Anti-Wasserstoff</a:t>
            </a:r>
          </a:p>
          <a:p>
            <a:pPr lvl="1">
              <a:lnSpc>
                <a:spcPct val="100000"/>
              </a:lnSpc>
              <a:spcBef>
                <a:spcPts val="600"/>
              </a:spcBef>
            </a:pPr>
            <a:r>
              <a:rPr lang="de-DE" sz="2200" smtClean="0">
                <a:solidFill>
                  <a:srgbClr val="013476"/>
                </a:solidFill>
              </a:rPr>
              <a:t>mit Aufgaben und                                                                     Lösungen</a:t>
            </a:r>
            <a:endParaRPr lang="de-DE" sz="2200" dirty="0" smtClean="0">
              <a:solidFill>
                <a:srgbClr val="013476"/>
              </a:solidFill>
            </a:endParaRP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5120" y="270963"/>
            <a:ext cx="1781838" cy="251840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6216" y="3531272"/>
            <a:ext cx="2232655" cy="3157422"/>
          </a:xfrm>
          <a:prstGeom prst="rect">
            <a:avLst/>
          </a:prstGeom>
          <a:ln>
            <a:solidFill>
              <a:srgbClr val="3CBDA1"/>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62613" y="3531272"/>
            <a:ext cx="2232738" cy="3157422"/>
          </a:xfrm>
          <a:prstGeom prst="rect">
            <a:avLst/>
          </a:prstGeom>
          <a:ln>
            <a:solidFill>
              <a:srgbClr val="3CBDA1"/>
            </a:solidFill>
          </a:ln>
        </p:spPr>
      </p:pic>
      <p:sp>
        <p:nvSpPr>
          <p:cNvPr id="3" name="Foliennummernplatzhalter 2"/>
          <p:cNvSpPr>
            <a:spLocks noGrp="1"/>
          </p:cNvSpPr>
          <p:nvPr>
            <p:ph type="sldNum" sz="quarter" idx="12"/>
          </p:nvPr>
        </p:nvSpPr>
        <p:spPr/>
        <p:txBody>
          <a:bodyPr/>
          <a:lstStyle/>
          <a:p>
            <a:fld id="{13EBA283-81CD-428D-9703-4AE41BDC50AA}" type="slidenum">
              <a:rPr lang="de-DE" smtClean="0"/>
              <a:pPr/>
              <a:t>5</a:t>
            </a:fld>
            <a:endParaRPr lang="de-DE" dirty="0"/>
          </a:p>
        </p:txBody>
      </p:sp>
    </p:spTree>
    <p:extLst>
      <p:ext uri="{BB962C8B-B14F-4D97-AF65-F5344CB8AC3E}">
        <p14:creationId xmlns:p14="http://schemas.microsoft.com/office/powerpoint/2010/main" val="13399479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idx="1"/>
          </p:nvPr>
        </p:nvSpPr>
        <p:spPr/>
        <p:txBody>
          <a:bodyPr/>
          <a:lstStyle/>
          <a:p>
            <a:r>
              <a:rPr lang="de-DE" dirty="0" smtClean="0"/>
              <a:t>Drei verschiedene Ladungen</a:t>
            </a:r>
          </a:p>
          <a:p>
            <a:pPr lvl="1">
              <a:buClr>
                <a:srgbClr val="CCCC00"/>
              </a:buClr>
              <a:buFont typeface="Arial" panose="020B0604020202020204" pitchFamily="34" charset="0"/>
              <a:buChar char="•"/>
            </a:pPr>
            <a:r>
              <a:rPr lang="de-DE" dirty="0" smtClean="0"/>
              <a:t>elektrisch</a:t>
            </a:r>
          </a:p>
          <a:p>
            <a:pPr lvl="1">
              <a:buClr>
                <a:srgbClr val="CCCC00"/>
              </a:buClr>
              <a:buFont typeface="Arial" panose="020B0604020202020204" pitchFamily="34" charset="0"/>
              <a:buChar char="•"/>
            </a:pPr>
            <a:r>
              <a:rPr lang="de-DE" dirty="0" smtClean="0"/>
              <a:t>schwach</a:t>
            </a:r>
          </a:p>
          <a:p>
            <a:pPr lvl="1">
              <a:buClr>
                <a:srgbClr val="CCCC00"/>
              </a:buClr>
              <a:buFont typeface="Arial" panose="020B0604020202020204" pitchFamily="34" charset="0"/>
              <a:buChar char="•"/>
            </a:pPr>
            <a:r>
              <a:rPr lang="de-DE" dirty="0" smtClean="0"/>
              <a:t>stark</a:t>
            </a:r>
          </a:p>
          <a:p>
            <a:r>
              <a:rPr lang="de-DE" dirty="0" smtClean="0"/>
              <a:t>Ladungen sind</a:t>
            </a:r>
          </a:p>
          <a:p>
            <a:pPr lvl="1">
              <a:buClr>
                <a:srgbClr val="CCCC00"/>
              </a:buClr>
              <a:buFont typeface="Arial" panose="020B0604020202020204" pitchFamily="34" charset="0"/>
              <a:buChar char="•"/>
            </a:pPr>
            <a:r>
              <a:rPr lang="de-DE" dirty="0"/>
              <a:t>a</a:t>
            </a:r>
            <a:r>
              <a:rPr lang="de-DE" dirty="0" smtClean="0"/>
              <a:t>dditiv</a:t>
            </a:r>
          </a:p>
          <a:p>
            <a:pPr lvl="1">
              <a:buClr>
                <a:srgbClr val="CCCC00"/>
              </a:buClr>
              <a:buFont typeface="Arial" panose="020B0604020202020204" pitchFamily="34" charset="0"/>
              <a:buChar char="•"/>
            </a:pPr>
            <a:r>
              <a:rPr lang="de-DE" dirty="0" smtClean="0"/>
              <a:t>erhalten</a:t>
            </a:r>
          </a:p>
          <a:p>
            <a:pPr marL="622300" lvl="2" indent="0">
              <a:buNone/>
            </a:pPr>
            <a:r>
              <a:rPr lang="de-DE" dirty="0" smtClean="0"/>
              <a:t>--&gt; Vorhersage zu erlaubten Prozessen</a:t>
            </a:r>
          </a:p>
          <a:p>
            <a:pPr lvl="1">
              <a:buClr>
                <a:srgbClr val="CCCC00"/>
              </a:buClr>
              <a:buFont typeface="Arial" panose="020B0604020202020204" pitchFamily="34" charset="0"/>
              <a:buChar char="•"/>
            </a:pPr>
            <a:r>
              <a:rPr lang="de-DE" dirty="0" smtClean="0"/>
              <a:t>gequantelt</a:t>
            </a:r>
          </a:p>
          <a:p>
            <a:pPr marL="0" indent="0">
              <a:buNone/>
            </a:pPr>
            <a:endParaRPr lang="de-DE" dirty="0" smtClean="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6" name="Titel 5"/>
          <p:cNvSpPr>
            <a:spLocks noGrp="1"/>
          </p:cNvSpPr>
          <p:nvPr>
            <p:ph type="title"/>
          </p:nvPr>
        </p:nvSpPr>
        <p:spPr/>
        <p:txBody>
          <a:bodyPr/>
          <a:lstStyle/>
          <a:p>
            <a:endParaRPr lang="de-DE"/>
          </a:p>
        </p:txBody>
      </p:sp>
      <p:sp>
        <p:nvSpPr>
          <p:cNvPr id="11" name="Titel 1"/>
          <p:cNvSpPr txBox="1">
            <a:spLocks/>
          </p:cNvSpPr>
          <p:nvPr/>
        </p:nvSpPr>
        <p:spPr>
          <a:xfrm>
            <a:off x="971600" y="836712"/>
            <a:ext cx="7526660" cy="864096"/>
          </a:xfrm>
          <a:prstGeom prst="roundRect">
            <a:avLst/>
          </a:prstGeom>
          <a:solidFill>
            <a:srgbClr val="CCCC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dirty="0" smtClean="0"/>
              <a:t> Zusammenfassung: Ladungen</a:t>
            </a:r>
            <a:endParaRPr lang="de-DE"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50</a:t>
            </a:fld>
            <a:endParaRPr lang="de-DE" dirty="0"/>
          </a:p>
        </p:txBody>
      </p:sp>
      <p:sp>
        <p:nvSpPr>
          <p:cNvPr id="3" name="Datumsplatzhalter 2"/>
          <p:cNvSpPr>
            <a:spLocks noGrp="1"/>
          </p:cNvSpPr>
          <p:nvPr>
            <p:ph type="dt" sz="half" idx="10"/>
          </p:nvPr>
        </p:nvSpPr>
        <p:spPr/>
        <p:txBody>
          <a:bodyPr/>
          <a:lstStyle/>
          <a:p>
            <a:fld id="{F0D3BD16-F7AF-4A96-A7AC-D8FBC06D5DAF}" type="datetime1">
              <a:rPr lang="de-DE" smtClean="0"/>
              <a:t>23.09.2016</a:t>
            </a:fld>
            <a:endParaRPr lang="de-DE" dirty="0"/>
          </a:p>
        </p:txBody>
      </p:sp>
    </p:spTree>
    <p:extLst>
      <p:ext uri="{BB962C8B-B14F-4D97-AF65-F5344CB8AC3E}">
        <p14:creationId xmlns:p14="http://schemas.microsoft.com/office/powerpoint/2010/main" val="10241143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 / Fragen – zum Fachvortrag I</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grpSp>
        <p:nvGrpSpPr>
          <p:cNvPr id="16" name="Gruppieren 15"/>
          <p:cNvGrpSpPr/>
          <p:nvPr/>
        </p:nvGrpSpPr>
        <p:grpSpPr>
          <a:xfrm>
            <a:off x="1475656" y="5805264"/>
            <a:ext cx="6781046" cy="369332"/>
            <a:chOff x="5220072" y="5831937"/>
            <a:chExt cx="2808312" cy="369332"/>
          </a:xfrm>
        </p:grpSpPr>
        <p:sp>
          <p:nvSpPr>
            <p:cNvPr id="15" name="Abgerundetes Rechteck 14"/>
            <p:cNvSpPr/>
            <p:nvPr/>
          </p:nvSpPr>
          <p:spPr>
            <a:xfrm>
              <a:off x="5220072" y="5831937"/>
              <a:ext cx="2808312" cy="369332"/>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20072" y="5831937"/>
              <a:ext cx="2808312" cy="369332"/>
            </a:xfrm>
            <a:prstGeom prst="rect">
              <a:avLst/>
            </a:prstGeom>
            <a:noFill/>
            <a:ln>
              <a:noFill/>
            </a:ln>
          </p:spPr>
          <p:txBody>
            <a:bodyPr wrap="square" rtlCol="0">
              <a:spAutoFit/>
            </a:bodyPr>
            <a:lstStyle/>
            <a:p>
              <a:pPr algn="ctr"/>
              <a:r>
                <a:rPr lang="de-DE" dirty="0" smtClean="0">
                  <a:latin typeface="Arial Narrow" panose="020B0606020202030204" pitchFamily="34" charset="0"/>
                </a:rPr>
                <a:t>15 Minuten Pause</a:t>
              </a:r>
              <a:endParaRPr lang="de-DE" dirty="0">
                <a:latin typeface="Arial Narrow" panose="020B0606020202030204" pitchFamily="34" charset="0"/>
              </a:endParaRPr>
            </a:p>
          </p:txBody>
        </p:sp>
      </p:grpSp>
      <p:sp>
        <p:nvSpPr>
          <p:cNvPr id="3" name="Foliennummernplatzhalter 2"/>
          <p:cNvSpPr>
            <a:spLocks noGrp="1"/>
          </p:cNvSpPr>
          <p:nvPr>
            <p:ph type="sldNum" sz="quarter" idx="12"/>
          </p:nvPr>
        </p:nvSpPr>
        <p:spPr/>
        <p:txBody>
          <a:bodyPr/>
          <a:lstStyle/>
          <a:p>
            <a:fld id="{13EBA283-81CD-428D-9703-4AE41BDC50AA}" type="slidenum">
              <a:rPr lang="de-DE" smtClean="0"/>
              <a:pPr/>
              <a:t>51</a:t>
            </a:fld>
            <a:endParaRPr lang="de-DE" dirty="0"/>
          </a:p>
        </p:txBody>
      </p:sp>
      <p:sp>
        <p:nvSpPr>
          <p:cNvPr id="4" name="Datumsplatzhalter 3"/>
          <p:cNvSpPr>
            <a:spLocks noGrp="1"/>
          </p:cNvSpPr>
          <p:nvPr>
            <p:ph type="dt" sz="half" idx="10"/>
          </p:nvPr>
        </p:nvSpPr>
        <p:spPr/>
        <p:txBody>
          <a:bodyPr/>
          <a:lstStyle/>
          <a:p>
            <a:fld id="{F61C0CFE-FEB6-4468-A1F7-820567F50817}" type="datetime1">
              <a:rPr lang="de-DE" smtClean="0"/>
              <a:t>23.09.2016</a:t>
            </a:fld>
            <a:endParaRPr lang="de-DE" dirty="0"/>
          </a:p>
        </p:txBody>
      </p:sp>
    </p:spTree>
    <p:extLst>
      <p:ext uri="{BB962C8B-B14F-4D97-AF65-F5344CB8AC3E}">
        <p14:creationId xmlns:p14="http://schemas.microsoft.com/office/powerpoint/2010/main" val="3911965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Darstellen von Wechselwirkungen</a:t>
            </a:r>
            <a:endParaRPr lang="de-DE" dirty="0"/>
          </a:p>
        </p:txBody>
      </p:sp>
      <p:sp>
        <p:nvSpPr>
          <p:cNvPr id="4" name="Textplatzhalter 3"/>
          <p:cNvSpPr>
            <a:spLocks noGrp="1"/>
          </p:cNvSpPr>
          <p:nvPr>
            <p:ph type="body" idx="1"/>
          </p:nvPr>
        </p:nvSpPr>
        <p:spPr/>
        <p:txBody>
          <a:bodyPr/>
          <a:lstStyle/>
          <a:p>
            <a:r>
              <a:rPr lang="de-DE" dirty="0" smtClean="0"/>
              <a:t>Klassische Physik: Feldlinien</a:t>
            </a:r>
          </a:p>
          <a:p>
            <a:pPr marL="0" indent="0">
              <a:buNone/>
            </a:pPr>
            <a:r>
              <a:rPr lang="de-DE" dirty="0"/>
              <a:t>	</a:t>
            </a:r>
            <a:r>
              <a:rPr lang="de-DE" dirty="0" smtClean="0"/>
              <a:t>für Wechselwirkungen mit unendlicher Reichweite</a:t>
            </a:r>
          </a:p>
          <a:p>
            <a:pPr marL="0" indent="0">
              <a:buNone/>
            </a:pPr>
            <a:r>
              <a:rPr lang="de-DE" dirty="0"/>
              <a:t>	</a:t>
            </a:r>
            <a:r>
              <a:rPr lang="de-DE" dirty="0" smtClean="0"/>
              <a:t>hier: elektromagnetische Wechselwirkung</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5696" y="3936454"/>
            <a:ext cx="4772025" cy="2228850"/>
          </a:xfrm>
          <a:prstGeom prst="rect">
            <a:avLst/>
          </a:prstGeom>
        </p:spPr>
      </p:pic>
      <mc:AlternateContent xmlns:mc="http://schemas.openxmlformats.org/markup-compatibility/2006" xmlns:a14="http://schemas.microsoft.com/office/drawing/2010/main">
        <mc:Choice Requires="a14">
          <p:sp>
            <p:nvSpPr>
              <p:cNvPr id="6" name="Textfeld 5"/>
              <p:cNvSpPr txBox="1"/>
              <p:nvPr/>
            </p:nvSpPr>
            <p:spPr>
              <a:xfrm>
                <a:off x="6588224" y="4077072"/>
                <a:ext cx="208823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002060"/>
                          </a:solidFill>
                          <a:latin typeface="Cambria Math"/>
                        </a:rPr>
                        <m:t>𝐴</m:t>
                      </m:r>
                      <m:r>
                        <a:rPr lang="de-DE" i="1" smtClean="0">
                          <a:solidFill>
                            <a:srgbClr val="002060"/>
                          </a:solidFill>
                          <a:latin typeface="Cambria Math"/>
                        </a:rPr>
                        <m:t>=4</m:t>
                      </m:r>
                      <m:r>
                        <a:rPr lang="el-GR" i="1" smtClean="0">
                          <a:solidFill>
                            <a:srgbClr val="002060"/>
                          </a:solidFill>
                          <a:latin typeface="Cambria Math"/>
                        </a:rPr>
                        <m:t>𝜋</m:t>
                      </m:r>
                      <m:sSup>
                        <m:sSupPr>
                          <m:ctrlPr>
                            <a:rPr lang="de-DE" i="1" smtClean="0">
                              <a:solidFill>
                                <a:srgbClr val="002060"/>
                              </a:solidFill>
                              <a:latin typeface="Cambria Math" panose="02040503050406030204" pitchFamily="18" charset="0"/>
                            </a:rPr>
                          </m:ctrlPr>
                        </m:sSupPr>
                        <m:e>
                          <m:r>
                            <a:rPr lang="de-DE" i="1" smtClean="0">
                              <a:solidFill>
                                <a:srgbClr val="002060"/>
                              </a:solidFill>
                              <a:latin typeface="Cambria Math"/>
                            </a:rPr>
                            <m:t>𝑟</m:t>
                          </m:r>
                        </m:e>
                        <m:sup>
                          <m:r>
                            <a:rPr lang="de-DE" i="1" smtClean="0">
                              <a:solidFill>
                                <a:srgbClr val="002060"/>
                              </a:solidFill>
                              <a:latin typeface="Cambria Math"/>
                            </a:rPr>
                            <m:t>2</m:t>
                          </m:r>
                        </m:sup>
                      </m:sSup>
                    </m:oMath>
                  </m:oMathPara>
                </a14:m>
                <a:endParaRPr lang="de-DE" dirty="0">
                  <a:solidFill>
                    <a:srgbClr val="002060"/>
                  </a:solidFill>
                </a:endParaRPr>
              </a:p>
            </p:txBody>
          </p:sp>
        </mc:Choice>
        <mc:Fallback xmlns="">
          <p:sp>
            <p:nvSpPr>
              <p:cNvPr id="6" name="Textfeld 5"/>
              <p:cNvSpPr txBox="1">
                <a:spLocks noRot="1" noChangeAspect="1" noMove="1" noResize="1" noEditPoints="1" noAdjustHandles="1" noChangeArrowheads="1" noChangeShapeType="1" noTextEdit="1"/>
              </p:cNvSpPr>
              <p:nvPr/>
            </p:nvSpPr>
            <p:spPr>
              <a:xfrm>
                <a:off x="6588224" y="4077072"/>
                <a:ext cx="2088232" cy="369332"/>
              </a:xfrm>
              <a:prstGeom prst="rect">
                <a:avLst/>
              </a:prstGeom>
              <a:blipFill rotWithShape="1">
                <a:blip r:embed="rId4" cstate="print"/>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 name="Textfeld 9"/>
              <p:cNvSpPr txBox="1"/>
              <p:nvPr/>
            </p:nvSpPr>
            <p:spPr>
              <a:xfrm>
                <a:off x="6660232" y="5301208"/>
                <a:ext cx="2088232" cy="61279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002060"/>
                          </a:solidFill>
                          <a:latin typeface="Cambria Math"/>
                        </a:rPr>
                        <m:t>𝐹</m:t>
                      </m:r>
                      <m:r>
                        <a:rPr lang="de-DE" b="0" i="1" smtClean="0">
                          <a:solidFill>
                            <a:srgbClr val="002060"/>
                          </a:solidFill>
                          <a:latin typeface="Cambria Math"/>
                        </a:rPr>
                        <m:t> ~ </m:t>
                      </m:r>
                      <m:f>
                        <m:fPr>
                          <m:ctrlPr>
                            <a:rPr lang="de-DE" b="0" i="1" smtClean="0">
                              <a:solidFill>
                                <a:srgbClr val="002060"/>
                              </a:solidFill>
                              <a:latin typeface="Cambria Math" panose="02040503050406030204" pitchFamily="18" charset="0"/>
                            </a:rPr>
                          </m:ctrlPr>
                        </m:fPr>
                        <m:num>
                          <m:r>
                            <a:rPr lang="de-DE" b="0" i="1" smtClean="0">
                              <a:solidFill>
                                <a:srgbClr val="002060"/>
                              </a:solidFill>
                              <a:latin typeface="Cambria Math"/>
                            </a:rPr>
                            <m:t>1</m:t>
                          </m:r>
                        </m:num>
                        <m:den>
                          <m:r>
                            <a:rPr lang="de-DE" b="0" i="1" smtClean="0">
                              <a:solidFill>
                                <a:srgbClr val="002060"/>
                              </a:solidFill>
                              <a:latin typeface="Cambria Math"/>
                            </a:rPr>
                            <m:t>4 </m:t>
                          </m:r>
                          <m:r>
                            <a:rPr lang="de-DE" b="0" i="1" smtClean="0">
                              <a:solidFill>
                                <a:srgbClr val="002060"/>
                              </a:solidFill>
                              <a:latin typeface="Cambria Math"/>
                              <a:ea typeface="Cambria Math"/>
                            </a:rPr>
                            <m:t>𝜋</m:t>
                          </m:r>
                          <m:r>
                            <a:rPr lang="de-DE" b="0" i="1" smtClean="0">
                              <a:solidFill>
                                <a:srgbClr val="002060"/>
                              </a:solidFill>
                              <a:latin typeface="Cambria Math"/>
                              <a:ea typeface="Cambria Math"/>
                            </a:rPr>
                            <m:t> </m:t>
                          </m:r>
                          <m:sSup>
                            <m:sSupPr>
                              <m:ctrlPr>
                                <a:rPr lang="de-DE" b="0" i="1" smtClean="0">
                                  <a:solidFill>
                                    <a:srgbClr val="002060"/>
                                  </a:solidFill>
                                  <a:latin typeface="Cambria Math" panose="02040503050406030204" pitchFamily="18" charset="0"/>
                                  <a:ea typeface="Cambria Math"/>
                                </a:rPr>
                              </m:ctrlPr>
                            </m:sSupPr>
                            <m:e>
                              <m:r>
                                <a:rPr lang="de-DE" b="0" i="1" smtClean="0">
                                  <a:solidFill>
                                    <a:srgbClr val="002060"/>
                                  </a:solidFill>
                                  <a:latin typeface="Cambria Math"/>
                                  <a:ea typeface="Cambria Math"/>
                                </a:rPr>
                                <m:t>𝑟</m:t>
                              </m:r>
                            </m:e>
                            <m:sup>
                              <m:r>
                                <a:rPr lang="de-DE" b="0" i="1" smtClean="0">
                                  <a:solidFill>
                                    <a:srgbClr val="002060"/>
                                  </a:solidFill>
                                  <a:latin typeface="Cambria Math"/>
                                  <a:ea typeface="Cambria Math"/>
                                </a:rPr>
                                <m:t>2</m:t>
                              </m:r>
                            </m:sup>
                          </m:sSup>
                        </m:den>
                      </m:f>
                    </m:oMath>
                  </m:oMathPara>
                </a14:m>
                <a:endParaRPr lang="de-DE" dirty="0">
                  <a:solidFill>
                    <a:srgbClr val="002060"/>
                  </a:solidFill>
                </a:endParaRPr>
              </a:p>
            </p:txBody>
          </p:sp>
        </mc:Choice>
        <mc:Fallback xmlns="">
          <p:sp>
            <p:nvSpPr>
              <p:cNvPr id="10" name="Textfeld 9"/>
              <p:cNvSpPr txBox="1">
                <a:spLocks noRot="1" noChangeAspect="1" noMove="1" noResize="1" noEditPoints="1" noAdjustHandles="1" noChangeArrowheads="1" noChangeShapeType="1" noTextEdit="1"/>
              </p:cNvSpPr>
              <p:nvPr/>
            </p:nvSpPr>
            <p:spPr>
              <a:xfrm>
                <a:off x="6660232" y="5301208"/>
                <a:ext cx="2088232" cy="612796"/>
              </a:xfrm>
              <a:prstGeom prst="rect">
                <a:avLst/>
              </a:prstGeom>
              <a:blipFill rotWithShape="1">
                <a:blip r:embed="rId5" cstate="print"/>
                <a:stretch>
                  <a:fillRect/>
                </a:stretch>
              </a:blipFill>
            </p:spPr>
            <p:txBody>
              <a:bodyPr/>
              <a:lstStyle/>
              <a:p>
                <a:r>
                  <a:rPr lang="de-DE">
                    <a:noFill/>
                  </a:rPr>
                  <a:t> </a:t>
                </a:r>
              </a:p>
            </p:txBody>
          </p:sp>
        </mc:Fallback>
      </mc:AlternateContent>
      <p:cxnSp>
        <p:nvCxnSpPr>
          <p:cNvPr id="11" name="Gerade Verbindung mit Pfeil 10"/>
          <p:cNvCxnSpPr/>
          <p:nvPr/>
        </p:nvCxnSpPr>
        <p:spPr>
          <a:xfrm>
            <a:off x="7452320" y="4487803"/>
            <a:ext cx="0" cy="95107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feld 12"/>
              <p:cNvSpPr txBox="1"/>
              <p:nvPr/>
            </p:nvSpPr>
            <p:spPr>
              <a:xfrm>
                <a:off x="3177592" y="3511828"/>
                <a:ext cx="2088232" cy="369332"/>
              </a:xfrm>
              <a:prstGeom prst="rect">
                <a:avLst/>
              </a:prstGeom>
              <a:noFill/>
              <a:ln>
                <a:solidFill>
                  <a:srgbClr val="00206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de-DE" i="1" smtClean="0">
                          <a:solidFill>
                            <a:srgbClr val="002060"/>
                          </a:solidFill>
                          <a:latin typeface="Cambria Math"/>
                        </a:rPr>
                        <m:t>𝐹</m:t>
                      </m:r>
                      <m:r>
                        <a:rPr lang="de-DE" b="0" i="1" smtClean="0">
                          <a:solidFill>
                            <a:srgbClr val="002060"/>
                          </a:solidFill>
                          <a:latin typeface="Cambria Math"/>
                        </a:rPr>
                        <m:t>=</m:t>
                      </m:r>
                      <m:r>
                        <a:rPr lang="de-DE" b="0" i="1" smtClean="0">
                          <a:solidFill>
                            <a:srgbClr val="002060"/>
                          </a:solidFill>
                          <a:latin typeface="Cambria Math"/>
                        </a:rPr>
                        <m:t>𝑄</m:t>
                      </m:r>
                      <m:r>
                        <a:rPr lang="de-DE" b="0" i="1" smtClean="0">
                          <a:solidFill>
                            <a:srgbClr val="002060"/>
                          </a:solidFill>
                          <a:latin typeface="Cambria Math"/>
                        </a:rPr>
                        <m:t> ∙ </m:t>
                      </m:r>
                      <m:r>
                        <a:rPr lang="de-DE" b="0" i="1" smtClean="0">
                          <a:solidFill>
                            <a:srgbClr val="002060"/>
                          </a:solidFill>
                          <a:latin typeface="Cambria Math"/>
                        </a:rPr>
                        <m:t>𝐸</m:t>
                      </m:r>
                    </m:oMath>
                  </m:oMathPara>
                </a14:m>
                <a:endParaRPr lang="de-DE" dirty="0">
                  <a:solidFill>
                    <a:srgbClr val="002060"/>
                  </a:solidFill>
                </a:endParaRPr>
              </a:p>
            </p:txBody>
          </p:sp>
        </mc:Choice>
        <mc:Fallback xmlns="">
          <p:sp>
            <p:nvSpPr>
              <p:cNvPr id="13" name="Textfeld 12"/>
              <p:cNvSpPr txBox="1">
                <a:spLocks noRot="1" noChangeAspect="1" noMove="1" noResize="1" noEditPoints="1" noAdjustHandles="1" noChangeArrowheads="1" noChangeShapeType="1" noTextEdit="1"/>
              </p:cNvSpPr>
              <p:nvPr/>
            </p:nvSpPr>
            <p:spPr>
              <a:xfrm>
                <a:off x="3177592" y="3511828"/>
                <a:ext cx="2088232" cy="369332"/>
              </a:xfrm>
              <a:prstGeom prst="rect">
                <a:avLst/>
              </a:prstGeom>
              <a:blipFill rotWithShape="1">
                <a:blip r:embed="rId6" cstate="print"/>
                <a:stretch>
                  <a:fillRect b="-6349"/>
                </a:stretch>
              </a:blipFill>
              <a:ln>
                <a:solidFill>
                  <a:srgbClr val="002060"/>
                </a:solidFill>
              </a:ln>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13EBA283-81CD-428D-9703-4AE41BDC50AA}" type="slidenum">
              <a:rPr lang="de-DE" smtClean="0"/>
              <a:pPr/>
              <a:t>52</a:t>
            </a:fld>
            <a:endParaRPr lang="de-DE" dirty="0"/>
          </a:p>
        </p:txBody>
      </p:sp>
      <p:sp>
        <p:nvSpPr>
          <p:cNvPr id="7" name="Datumsplatzhalter 6"/>
          <p:cNvSpPr>
            <a:spLocks noGrp="1"/>
          </p:cNvSpPr>
          <p:nvPr>
            <p:ph type="dt" sz="half" idx="10"/>
          </p:nvPr>
        </p:nvSpPr>
        <p:spPr/>
        <p:txBody>
          <a:bodyPr/>
          <a:lstStyle/>
          <a:p>
            <a:fld id="{8117D76D-AE1D-44B8-946F-C80B161FE694}" type="datetime1">
              <a:rPr lang="de-DE" smtClean="0"/>
              <a:t>23.09.2016</a:t>
            </a:fld>
            <a:endParaRPr lang="de-DE" dirty="0"/>
          </a:p>
        </p:txBody>
      </p:sp>
    </p:spTree>
    <p:extLst>
      <p:ext uri="{BB962C8B-B14F-4D97-AF65-F5344CB8AC3E}">
        <p14:creationId xmlns:p14="http://schemas.microsoft.com/office/powerpoint/2010/main" val="26794607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Darstellen von Wechselwirkungen</a:t>
            </a:r>
            <a:endParaRPr lang="de-DE" dirty="0"/>
          </a:p>
        </p:txBody>
      </p:sp>
      <p:sp>
        <p:nvSpPr>
          <p:cNvPr id="4" name="Textplatzhalter 3"/>
          <p:cNvSpPr>
            <a:spLocks noGrp="1"/>
          </p:cNvSpPr>
          <p:nvPr>
            <p:ph type="body" idx="1"/>
          </p:nvPr>
        </p:nvSpPr>
        <p:spPr/>
        <p:txBody>
          <a:bodyPr/>
          <a:lstStyle/>
          <a:p>
            <a:r>
              <a:rPr lang="de-DE" dirty="0" smtClean="0"/>
              <a:t>Analogie: Austausch eines Botenteilchens</a:t>
            </a:r>
          </a:p>
          <a:p>
            <a:pPr marL="0" indent="0">
              <a:buNone/>
            </a:pPr>
            <a:r>
              <a:rPr lang="de-DE" sz="1800" dirty="0" smtClean="0"/>
              <a:t>Anstelle der </a:t>
            </a:r>
          </a:p>
          <a:p>
            <a:pPr marL="0" indent="0">
              <a:buNone/>
            </a:pPr>
            <a:r>
              <a:rPr lang="de-DE" sz="1800" dirty="0" smtClean="0"/>
              <a:t>Feldlinien kann die</a:t>
            </a:r>
          </a:p>
          <a:p>
            <a:pPr marL="0" indent="0">
              <a:buNone/>
            </a:pPr>
            <a:r>
              <a:rPr lang="de-DE" sz="1800" dirty="0" smtClean="0"/>
              <a:t>elektromagnetische</a:t>
            </a:r>
          </a:p>
          <a:p>
            <a:pPr marL="0" indent="0">
              <a:buNone/>
            </a:pPr>
            <a:r>
              <a:rPr lang="de-DE" sz="1800" dirty="0" smtClean="0"/>
              <a:t>Wechselwirkung auch</a:t>
            </a:r>
          </a:p>
          <a:p>
            <a:pPr marL="0" indent="0">
              <a:buNone/>
            </a:pPr>
            <a:r>
              <a:rPr lang="de-DE" sz="1800" dirty="0" smtClean="0"/>
              <a:t>durch den Austausch</a:t>
            </a:r>
          </a:p>
          <a:p>
            <a:pPr marL="0" indent="0">
              <a:buNone/>
            </a:pPr>
            <a:r>
              <a:rPr lang="de-DE" sz="1800" dirty="0" smtClean="0"/>
              <a:t>eines Botenteilchens</a:t>
            </a:r>
          </a:p>
          <a:p>
            <a:pPr marL="0" indent="0">
              <a:buNone/>
            </a:pPr>
            <a:r>
              <a:rPr lang="de-DE" sz="1800" dirty="0" smtClean="0"/>
              <a:t>beschrieben werden</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3928" y="2564904"/>
            <a:ext cx="4350267" cy="3528392"/>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53</a:t>
            </a:fld>
            <a:endParaRPr lang="de-DE" dirty="0"/>
          </a:p>
        </p:txBody>
      </p:sp>
      <p:sp>
        <p:nvSpPr>
          <p:cNvPr id="5" name="Datumsplatzhalter 4"/>
          <p:cNvSpPr>
            <a:spLocks noGrp="1"/>
          </p:cNvSpPr>
          <p:nvPr>
            <p:ph type="dt" sz="half" idx="10"/>
          </p:nvPr>
        </p:nvSpPr>
        <p:spPr/>
        <p:txBody>
          <a:bodyPr/>
          <a:lstStyle/>
          <a:p>
            <a:fld id="{826F1424-FD6B-4BA6-A0C2-101A5072924D}" type="datetime1">
              <a:rPr lang="de-DE" smtClean="0"/>
              <a:t>23.09.2016</a:t>
            </a:fld>
            <a:endParaRPr lang="de-DE" dirty="0"/>
          </a:p>
        </p:txBody>
      </p:sp>
    </p:spTree>
    <p:extLst>
      <p:ext uri="{BB962C8B-B14F-4D97-AF65-F5344CB8AC3E}">
        <p14:creationId xmlns:p14="http://schemas.microsoft.com/office/powerpoint/2010/main" val="37401443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Feynman-Diagramme</a:t>
            </a:r>
            <a:endParaRPr lang="de-DE" dirty="0"/>
          </a:p>
        </p:txBody>
      </p:sp>
      <p:sp>
        <p:nvSpPr>
          <p:cNvPr id="4" name="Textplatzhalter 3"/>
          <p:cNvSpPr>
            <a:spLocks noGrp="1"/>
          </p:cNvSpPr>
          <p:nvPr>
            <p:ph type="body" idx="1"/>
          </p:nvPr>
        </p:nvSpPr>
        <p:spPr/>
        <p:txBody>
          <a:bodyPr/>
          <a:lstStyle/>
          <a:p>
            <a:r>
              <a:rPr lang="de-DE" dirty="0" smtClean="0"/>
              <a:t>Aufbau</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2949" y="1556792"/>
            <a:ext cx="3948864" cy="2884677"/>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54</a:t>
            </a:fld>
            <a:endParaRPr lang="de-DE" dirty="0"/>
          </a:p>
        </p:txBody>
      </p:sp>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7403" y="4365104"/>
            <a:ext cx="3294795" cy="1942910"/>
          </a:xfrm>
          <a:prstGeom prst="rect">
            <a:avLst/>
          </a:prstGeom>
        </p:spPr>
      </p:pic>
      <p:sp>
        <p:nvSpPr>
          <p:cNvPr id="7" name="Datumsplatzhalter 6"/>
          <p:cNvSpPr>
            <a:spLocks noGrp="1"/>
          </p:cNvSpPr>
          <p:nvPr>
            <p:ph type="dt" sz="half" idx="10"/>
          </p:nvPr>
        </p:nvSpPr>
        <p:spPr/>
        <p:txBody>
          <a:bodyPr/>
          <a:lstStyle/>
          <a:p>
            <a:fld id="{8A23F557-2004-4082-BEBB-6DAF9FC76563}" type="datetime1">
              <a:rPr lang="de-DE" smtClean="0"/>
              <a:t>23.09.2016</a:t>
            </a:fld>
            <a:endParaRPr lang="de-DE" dirty="0"/>
          </a:p>
        </p:txBody>
      </p:sp>
    </p:spTree>
    <p:extLst>
      <p:ext uri="{BB962C8B-B14F-4D97-AF65-F5344CB8AC3E}">
        <p14:creationId xmlns:p14="http://schemas.microsoft.com/office/powerpoint/2010/main" val="108270013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uppieren 25"/>
          <p:cNvGrpSpPr/>
          <p:nvPr/>
        </p:nvGrpSpPr>
        <p:grpSpPr>
          <a:xfrm>
            <a:off x="819272" y="3212976"/>
            <a:ext cx="5408912" cy="3298495"/>
            <a:chOff x="819272" y="2924944"/>
            <a:chExt cx="6345016" cy="3869355"/>
          </a:xfrm>
        </p:grpSpPr>
        <p:pic>
          <p:nvPicPr>
            <p:cNvPr id="24" name="Grafik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272" y="2924944"/>
              <a:ext cx="6345016" cy="3869355"/>
            </a:xfrm>
            <a:prstGeom prst="rect">
              <a:avLst/>
            </a:prstGeom>
          </p:spPr>
        </p:pic>
        <p:grpSp>
          <p:nvGrpSpPr>
            <p:cNvPr id="23" name="Gruppieren 22"/>
            <p:cNvGrpSpPr/>
            <p:nvPr/>
          </p:nvGrpSpPr>
          <p:grpSpPr>
            <a:xfrm>
              <a:off x="2051720" y="3212976"/>
              <a:ext cx="4064352" cy="2937310"/>
              <a:chOff x="2051720" y="3212976"/>
              <a:chExt cx="4064352" cy="2937310"/>
            </a:xfrm>
          </p:grpSpPr>
          <p:sp>
            <p:nvSpPr>
              <p:cNvPr id="15" name="Textfeld 14"/>
              <p:cNvSpPr txBox="1"/>
              <p:nvPr/>
            </p:nvSpPr>
            <p:spPr>
              <a:xfrm>
                <a:off x="2086040" y="5445224"/>
                <a:ext cx="1440160" cy="369332"/>
              </a:xfrm>
              <a:prstGeom prst="rect">
                <a:avLst/>
              </a:prstGeom>
              <a:noFill/>
            </p:spPr>
            <p:txBody>
              <a:bodyPr wrap="square" rtlCol="0">
                <a:spAutoFit/>
              </a:bodyPr>
              <a:lstStyle/>
              <a:p>
                <a:r>
                  <a:rPr lang="de-DE" dirty="0" smtClean="0">
                    <a:solidFill>
                      <a:srgbClr val="002060"/>
                    </a:solidFill>
                  </a:rPr>
                  <a:t>Vertex 1</a:t>
                </a:r>
                <a:endParaRPr lang="de-DE" dirty="0">
                  <a:solidFill>
                    <a:srgbClr val="002060"/>
                  </a:solidFill>
                </a:endParaRPr>
              </a:p>
            </p:txBody>
          </p:sp>
          <p:sp>
            <p:nvSpPr>
              <p:cNvPr id="16" name="Textfeld 15"/>
              <p:cNvSpPr txBox="1"/>
              <p:nvPr/>
            </p:nvSpPr>
            <p:spPr>
              <a:xfrm>
                <a:off x="2787752" y="5780954"/>
                <a:ext cx="1440160" cy="369332"/>
              </a:xfrm>
              <a:prstGeom prst="rect">
                <a:avLst/>
              </a:prstGeom>
              <a:noFill/>
            </p:spPr>
            <p:txBody>
              <a:bodyPr wrap="square" rtlCol="0">
                <a:spAutoFit/>
              </a:bodyPr>
              <a:lstStyle/>
              <a:p>
                <a:r>
                  <a:rPr lang="de-DE" dirty="0" smtClean="0">
                    <a:solidFill>
                      <a:srgbClr val="002060"/>
                    </a:solidFill>
                  </a:rPr>
                  <a:t>Vertex 2</a:t>
                </a:r>
                <a:endParaRPr lang="de-DE" dirty="0">
                  <a:solidFill>
                    <a:srgbClr val="002060"/>
                  </a:solidFill>
                </a:endParaRPr>
              </a:p>
            </p:txBody>
          </p:sp>
          <p:grpSp>
            <p:nvGrpSpPr>
              <p:cNvPr id="22" name="Gruppieren 21"/>
              <p:cNvGrpSpPr/>
              <p:nvPr/>
            </p:nvGrpSpPr>
            <p:grpSpPr>
              <a:xfrm>
                <a:off x="2051720" y="3212976"/>
                <a:ext cx="4064352" cy="2514195"/>
                <a:chOff x="2051720" y="3212976"/>
                <a:chExt cx="4064352" cy="2514195"/>
              </a:xfrm>
            </p:grpSpPr>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1720" y="3212976"/>
                  <a:ext cx="4064352" cy="1828959"/>
                </a:xfrm>
                <a:prstGeom prst="rect">
                  <a:avLst/>
                </a:prstGeom>
              </p:spPr>
            </p:pic>
            <p:sp>
              <p:nvSpPr>
                <p:cNvPr id="20" name="Ellipse 19"/>
                <p:cNvSpPr/>
                <p:nvPr/>
              </p:nvSpPr>
              <p:spPr>
                <a:xfrm>
                  <a:off x="3597196" y="3681445"/>
                  <a:ext cx="200072" cy="257007"/>
                </a:xfrm>
                <a:prstGeom prst="ellips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p:nvPr/>
              </p:nvCxnSpPr>
              <p:spPr>
                <a:xfrm flipV="1">
                  <a:off x="2627784" y="3789040"/>
                  <a:ext cx="1080120" cy="165618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 name="Ellipse 20"/>
                <p:cNvSpPr/>
                <p:nvPr/>
              </p:nvSpPr>
              <p:spPr>
                <a:xfrm>
                  <a:off x="4227912" y="3998951"/>
                  <a:ext cx="200072" cy="257007"/>
                </a:xfrm>
                <a:prstGeom prst="ellips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 Verbindung mit Pfeil 13"/>
                <p:cNvCxnSpPr/>
                <p:nvPr/>
              </p:nvCxnSpPr>
              <p:spPr>
                <a:xfrm flipV="1">
                  <a:off x="3257208" y="4127455"/>
                  <a:ext cx="1080120" cy="159971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grpSp>
      <p:sp>
        <p:nvSpPr>
          <p:cNvPr id="2" name="Titel 1"/>
          <p:cNvSpPr>
            <a:spLocks noGrp="1"/>
          </p:cNvSpPr>
          <p:nvPr>
            <p:ph type="title"/>
          </p:nvPr>
        </p:nvSpPr>
        <p:spPr/>
        <p:txBody>
          <a:bodyPr/>
          <a:lstStyle/>
          <a:p>
            <a:r>
              <a:rPr lang="de-DE" dirty="0" smtClean="0"/>
              <a:t>Feynman-Diagramme</a:t>
            </a:r>
            <a:endParaRPr lang="de-DE" dirty="0"/>
          </a:p>
        </p:txBody>
      </p:sp>
      <p:sp>
        <p:nvSpPr>
          <p:cNvPr id="4" name="Textplatzhalter 3"/>
          <p:cNvSpPr>
            <a:spLocks noGrp="1"/>
          </p:cNvSpPr>
          <p:nvPr>
            <p:ph type="body" idx="1"/>
          </p:nvPr>
        </p:nvSpPr>
        <p:spPr/>
        <p:txBody>
          <a:bodyPr/>
          <a:lstStyle/>
          <a:p>
            <a:r>
              <a:rPr lang="de-DE" dirty="0" smtClean="0"/>
              <a:t>Begriffsklärung:</a:t>
            </a:r>
          </a:p>
          <a:p>
            <a:pPr lvl="2"/>
            <a:r>
              <a:rPr lang="de-DE" dirty="0" smtClean="0"/>
              <a:t>Vertex / Vertices (plural)</a:t>
            </a:r>
          </a:p>
          <a:p>
            <a:pPr lvl="2"/>
            <a:r>
              <a:rPr lang="de-DE" dirty="0" smtClean="0"/>
              <a:t>Wechselwirkung wird dadurch dargestellt, dass sich die Teilchen treffen (an einem „bestimmtem Ort“, zur einer  „bestimmten Zeit“)</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55</a:t>
            </a:fld>
            <a:endParaRPr lang="de-DE" dirty="0"/>
          </a:p>
        </p:txBody>
      </p:sp>
      <p:sp>
        <p:nvSpPr>
          <p:cNvPr id="5" name="Datumsplatzhalter 4"/>
          <p:cNvSpPr>
            <a:spLocks noGrp="1"/>
          </p:cNvSpPr>
          <p:nvPr>
            <p:ph type="dt" sz="half" idx="10"/>
          </p:nvPr>
        </p:nvSpPr>
        <p:spPr/>
        <p:txBody>
          <a:bodyPr/>
          <a:lstStyle/>
          <a:p>
            <a:fld id="{22E5C8F9-B6BD-4F58-B602-0D0EFD67E8BB}" type="datetime1">
              <a:rPr lang="de-DE" smtClean="0"/>
              <a:t>23.09.2016</a:t>
            </a:fld>
            <a:endParaRPr lang="de-DE" dirty="0"/>
          </a:p>
        </p:txBody>
      </p:sp>
    </p:spTree>
    <p:extLst>
      <p:ext uri="{BB962C8B-B14F-4D97-AF65-F5344CB8AC3E}">
        <p14:creationId xmlns:p14="http://schemas.microsoft.com/office/powerpoint/2010/main" val="110224828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Grundbausteine 1/2</a:t>
            </a:r>
            <a:endParaRPr lang="de-DE" dirty="0"/>
          </a:p>
        </p:txBody>
      </p:sp>
      <p:sp>
        <p:nvSpPr>
          <p:cNvPr id="4" name="Textplatzhalter 3"/>
          <p:cNvSpPr>
            <a:spLocks noGrp="1"/>
          </p:cNvSpPr>
          <p:nvPr>
            <p:ph type="body" idx="1"/>
          </p:nvPr>
        </p:nvSpPr>
        <p:spPr/>
        <p:txBody>
          <a:bodyPr/>
          <a:lstStyle/>
          <a:p>
            <a:r>
              <a:rPr lang="de-DE" dirty="0" smtClean="0"/>
              <a:t>Abstrahlung und Einfang eines Botenteilchens</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3376110"/>
            <a:ext cx="2761494" cy="1431039"/>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3467720"/>
            <a:ext cx="3236572" cy="1339429"/>
          </a:xfrm>
          <a:prstGeom prst="rect">
            <a:avLst/>
          </a:prstGeom>
        </p:spPr>
      </p:pic>
      <p:cxnSp>
        <p:nvCxnSpPr>
          <p:cNvPr id="10" name="Gerade Verbindung mit Pfeil 9"/>
          <p:cNvCxnSpPr/>
          <p:nvPr/>
        </p:nvCxnSpPr>
        <p:spPr>
          <a:xfrm>
            <a:off x="2157838" y="2492896"/>
            <a:ext cx="0" cy="540060"/>
          </a:xfrm>
          <a:prstGeom prst="straightConnector1">
            <a:avLst/>
          </a:prstGeom>
          <a:ln w="19050">
            <a:solidFill>
              <a:srgbClr val="013476"/>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a:off x="4716016" y="5733256"/>
            <a:ext cx="280831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7380312" y="5778152"/>
            <a:ext cx="648072" cy="369332"/>
          </a:xfrm>
          <a:prstGeom prst="rect">
            <a:avLst/>
          </a:prstGeom>
          <a:noFill/>
        </p:spPr>
        <p:txBody>
          <a:bodyPr wrap="square" rtlCol="0">
            <a:spAutoFit/>
          </a:bodyPr>
          <a:lstStyle/>
          <a:p>
            <a:r>
              <a:rPr lang="de-DE" dirty="0" smtClean="0"/>
              <a:t>t</a:t>
            </a:r>
            <a:endParaRPr lang="de-DE" dirty="0"/>
          </a:p>
        </p:txBody>
      </p:sp>
      <p:cxnSp>
        <p:nvCxnSpPr>
          <p:cNvPr id="16" name="Gerade Verbindung mit Pfeil 15"/>
          <p:cNvCxnSpPr/>
          <p:nvPr/>
        </p:nvCxnSpPr>
        <p:spPr>
          <a:xfrm>
            <a:off x="827584" y="5733256"/>
            <a:ext cx="280831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3491880" y="5778152"/>
            <a:ext cx="648072" cy="369332"/>
          </a:xfrm>
          <a:prstGeom prst="rect">
            <a:avLst/>
          </a:prstGeom>
          <a:noFill/>
        </p:spPr>
        <p:txBody>
          <a:bodyPr wrap="square" rtlCol="0">
            <a:spAutoFit/>
          </a:bodyPr>
          <a:lstStyle/>
          <a:p>
            <a:r>
              <a:rPr lang="de-DE" dirty="0" smtClean="0"/>
              <a:t>t</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56</a:t>
            </a:fld>
            <a:endParaRPr lang="de-DE" dirty="0"/>
          </a:p>
        </p:txBody>
      </p:sp>
      <p:sp>
        <p:nvSpPr>
          <p:cNvPr id="7" name="Datumsplatzhalter 6"/>
          <p:cNvSpPr>
            <a:spLocks noGrp="1"/>
          </p:cNvSpPr>
          <p:nvPr>
            <p:ph type="dt" sz="half" idx="10"/>
          </p:nvPr>
        </p:nvSpPr>
        <p:spPr/>
        <p:txBody>
          <a:bodyPr/>
          <a:lstStyle/>
          <a:p>
            <a:fld id="{23300C25-6CA5-4F60-88F9-EE22AE07FC8C}" type="datetime1">
              <a:rPr lang="de-DE" smtClean="0"/>
              <a:t>23.09.2016</a:t>
            </a:fld>
            <a:endParaRPr lang="de-DE" dirty="0"/>
          </a:p>
        </p:txBody>
      </p:sp>
    </p:spTree>
    <p:extLst>
      <p:ext uri="{BB962C8B-B14F-4D97-AF65-F5344CB8AC3E}">
        <p14:creationId xmlns:p14="http://schemas.microsoft.com/office/powerpoint/2010/main" val="23301263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Grundbausteine 2/2</a:t>
            </a:r>
            <a:endParaRPr lang="de-DE" dirty="0"/>
          </a:p>
        </p:txBody>
      </p:sp>
      <p:sp>
        <p:nvSpPr>
          <p:cNvPr id="4" name="Textplatzhalter 3"/>
          <p:cNvSpPr>
            <a:spLocks noGrp="1"/>
          </p:cNvSpPr>
          <p:nvPr>
            <p:ph type="body" idx="1"/>
          </p:nvPr>
        </p:nvSpPr>
        <p:spPr/>
        <p:txBody>
          <a:bodyPr/>
          <a:lstStyle/>
          <a:p>
            <a:r>
              <a:rPr lang="de-DE" dirty="0" smtClean="0"/>
              <a:t>Paarvernichtung und Paarerzeugung</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cxnSp>
        <p:nvCxnSpPr>
          <p:cNvPr id="10" name="Gerade Verbindung mit Pfeil 9"/>
          <p:cNvCxnSpPr/>
          <p:nvPr/>
        </p:nvCxnSpPr>
        <p:spPr>
          <a:xfrm>
            <a:off x="2157838" y="2492896"/>
            <a:ext cx="0" cy="540060"/>
          </a:xfrm>
          <a:prstGeom prst="straightConnector1">
            <a:avLst/>
          </a:prstGeom>
          <a:ln w="19050">
            <a:solidFill>
              <a:srgbClr val="013476"/>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a:off x="4716016" y="5733256"/>
            <a:ext cx="280831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7380312" y="5778152"/>
            <a:ext cx="648072" cy="369332"/>
          </a:xfrm>
          <a:prstGeom prst="rect">
            <a:avLst/>
          </a:prstGeom>
          <a:noFill/>
        </p:spPr>
        <p:txBody>
          <a:bodyPr wrap="square" rtlCol="0">
            <a:spAutoFit/>
          </a:bodyPr>
          <a:lstStyle/>
          <a:p>
            <a:r>
              <a:rPr lang="de-DE" dirty="0" smtClean="0"/>
              <a:t>t</a:t>
            </a:r>
            <a:endParaRPr lang="de-DE"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8123" y="3640581"/>
            <a:ext cx="2779429" cy="1156571"/>
          </a:xfrm>
          <a:prstGeom prst="rect">
            <a:avLst/>
          </a:prstGeom>
        </p:spPr>
      </p:pic>
      <p:cxnSp>
        <p:nvCxnSpPr>
          <p:cNvPr id="13" name="Gerade Verbindung mit Pfeil 12"/>
          <p:cNvCxnSpPr/>
          <p:nvPr/>
        </p:nvCxnSpPr>
        <p:spPr>
          <a:xfrm>
            <a:off x="899592" y="5733256"/>
            <a:ext cx="280831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3563888" y="5778152"/>
            <a:ext cx="648072" cy="369332"/>
          </a:xfrm>
          <a:prstGeom prst="rect">
            <a:avLst/>
          </a:prstGeom>
          <a:noFill/>
        </p:spPr>
        <p:txBody>
          <a:bodyPr wrap="square" rtlCol="0">
            <a:spAutoFit/>
          </a:bodyPr>
          <a:lstStyle/>
          <a:p>
            <a:r>
              <a:rPr lang="de-DE" dirty="0" smtClean="0"/>
              <a:t>t</a:t>
            </a:r>
            <a:endParaRPr lang="de-DE" dirty="0"/>
          </a:p>
        </p:txBody>
      </p:sp>
      <p:pic>
        <p:nvPicPr>
          <p:cNvPr id="1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1602855">
            <a:off x="4600883" y="3640580"/>
            <a:ext cx="2779429" cy="1156571"/>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57</a:t>
            </a:fld>
            <a:endParaRPr lang="de-DE" dirty="0"/>
          </a:p>
        </p:txBody>
      </p:sp>
      <p:sp>
        <p:nvSpPr>
          <p:cNvPr id="5" name="Datumsplatzhalter 4"/>
          <p:cNvSpPr>
            <a:spLocks noGrp="1"/>
          </p:cNvSpPr>
          <p:nvPr>
            <p:ph type="dt" sz="half" idx="10"/>
          </p:nvPr>
        </p:nvSpPr>
        <p:spPr/>
        <p:txBody>
          <a:bodyPr/>
          <a:lstStyle/>
          <a:p>
            <a:fld id="{6B066618-16EE-48D7-9C85-DED9B0E5E105}" type="datetime1">
              <a:rPr lang="de-DE" smtClean="0"/>
              <a:t>23.09.2016</a:t>
            </a:fld>
            <a:endParaRPr lang="de-DE" dirty="0"/>
          </a:p>
        </p:txBody>
      </p:sp>
    </p:spTree>
    <p:extLst>
      <p:ext uri="{BB962C8B-B14F-4D97-AF65-F5344CB8AC3E}">
        <p14:creationId xmlns:p14="http://schemas.microsoft.com/office/powerpoint/2010/main" val="268289093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Prozesse</a:t>
            </a:r>
            <a:endParaRPr lang="de-DE" dirty="0"/>
          </a:p>
        </p:txBody>
      </p:sp>
      <p:sp>
        <p:nvSpPr>
          <p:cNvPr id="4" name="Textplatzhalter 3"/>
          <p:cNvSpPr>
            <a:spLocks noGrp="1"/>
          </p:cNvSpPr>
          <p:nvPr>
            <p:ph type="body" idx="1"/>
          </p:nvPr>
        </p:nvSpPr>
        <p:spPr/>
        <p:txBody>
          <a:bodyPr/>
          <a:lstStyle/>
          <a:p>
            <a:r>
              <a:rPr lang="de-DE" dirty="0" smtClean="0"/>
              <a:t>Rutherford-Streuung</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8131" y="368864"/>
            <a:ext cx="3672785" cy="1908000"/>
          </a:xfrm>
          <a:prstGeom prst="rect">
            <a:avLst/>
          </a:prstGeom>
          <a:ln>
            <a:solidFill>
              <a:srgbClr val="002060"/>
            </a:solidFill>
          </a:ln>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8910" y="2420888"/>
            <a:ext cx="3667426" cy="1836000"/>
          </a:xfrm>
          <a:prstGeom prst="rect">
            <a:avLst/>
          </a:prstGeom>
          <a:ln>
            <a:solidFill>
              <a:srgbClr val="002060"/>
            </a:solidFill>
          </a:ln>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28911" y="4437112"/>
            <a:ext cx="3739335" cy="1872000"/>
          </a:xfrm>
          <a:prstGeom prst="rect">
            <a:avLst/>
          </a:prstGeom>
          <a:ln>
            <a:solidFill>
              <a:srgbClr val="002060"/>
            </a:solidFill>
          </a:ln>
        </p:spPr>
      </p:pic>
      <p:sp>
        <p:nvSpPr>
          <p:cNvPr id="3" name="Foliennummernplatzhalter 2"/>
          <p:cNvSpPr>
            <a:spLocks noGrp="1"/>
          </p:cNvSpPr>
          <p:nvPr>
            <p:ph type="sldNum" sz="quarter" idx="12"/>
          </p:nvPr>
        </p:nvSpPr>
        <p:spPr/>
        <p:txBody>
          <a:bodyPr/>
          <a:lstStyle/>
          <a:p>
            <a:fld id="{13EBA283-81CD-428D-9703-4AE41BDC50AA}" type="slidenum">
              <a:rPr lang="de-DE" smtClean="0"/>
              <a:pPr/>
              <a:t>58</a:t>
            </a:fld>
            <a:endParaRPr lang="de-DE" dirty="0"/>
          </a:p>
        </p:txBody>
      </p:sp>
      <p:sp>
        <p:nvSpPr>
          <p:cNvPr id="5" name="Datumsplatzhalter 4"/>
          <p:cNvSpPr>
            <a:spLocks noGrp="1"/>
          </p:cNvSpPr>
          <p:nvPr>
            <p:ph type="dt" sz="half" idx="10"/>
          </p:nvPr>
        </p:nvSpPr>
        <p:spPr/>
        <p:txBody>
          <a:bodyPr/>
          <a:lstStyle/>
          <a:p>
            <a:fld id="{7F0D2FF7-40CB-4FCB-A401-973D492B5097}" type="datetime1">
              <a:rPr lang="de-DE" smtClean="0"/>
              <a:t>23.09.2016</a:t>
            </a:fld>
            <a:endParaRPr lang="de-DE" dirty="0"/>
          </a:p>
        </p:txBody>
      </p:sp>
    </p:spTree>
    <p:extLst>
      <p:ext uri="{BB962C8B-B14F-4D97-AF65-F5344CB8AC3E}">
        <p14:creationId xmlns:p14="http://schemas.microsoft.com/office/powerpoint/2010/main" val="307880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Prozesse</a:t>
            </a:r>
            <a:endParaRPr lang="de-DE" dirty="0"/>
          </a:p>
        </p:txBody>
      </p:sp>
      <p:sp>
        <p:nvSpPr>
          <p:cNvPr id="4" name="Textplatzhalter 3"/>
          <p:cNvSpPr>
            <a:spLocks noGrp="1"/>
          </p:cNvSpPr>
          <p:nvPr>
            <p:ph type="body" idx="1"/>
          </p:nvPr>
        </p:nvSpPr>
        <p:spPr/>
        <p:txBody>
          <a:bodyPr/>
          <a:lstStyle/>
          <a:p>
            <a:r>
              <a:rPr lang="de-DE" dirty="0" smtClean="0"/>
              <a:t>Compton-Streuung</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7904" y="1178856"/>
            <a:ext cx="2389275" cy="1980000"/>
          </a:xfrm>
          <a:prstGeom prst="rect">
            <a:avLst/>
          </a:prstGeom>
          <a:ln>
            <a:solidFill>
              <a:srgbClr val="002060"/>
            </a:solidFill>
          </a:ln>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4207" y="1178856"/>
            <a:ext cx="2389274" cy="1980000"/>
          </a:xfrm>
          <a:prstGeom prst="rect">
            <a:avLst/>
          </a:prstGeom>
          <a:ln>
            <a:solidFill>
              <a:srgbClr val="002060"/>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46732" y="3717032"/>
            <a:ext cx="5507986" cy="2247904"/>
          </a:xfrm>
          <a:prstGeom prst="rect">
            <a:avLst/>
          </a:prstGeom>
          <a:ln>
            <a:solidFill>
              <a:srgbClr val="002060"/>
            </a:solidFill>
          </a:ln>
        </p:spPr>
      </p:pic>
      <p:sp>
        <p:nvSpPr>
          <p:cNvPr id="3" name="Foliennummernplatzhalter 2"/>
          <p:cNvSpPr>
            <a:spLocks noGrp="1"/>
          </p:cNvSpPr>
          <p:nvPr>
            <p:ph type="sldNum" sz="quarter" idx="12"/>
          </p:nvPr>
        </p:nvSpPr>
        <p:spPr/>
        <p:txBody>
          <a:bodyPr/>
          <a:lstStyle/>
          <a:p>
            <a:fld id="{13EBA283-81CD-428D-9703-4AE41BDC50AA}" type="slidenum">
              <a:rPr lang="de-DE" smtClean="0"/>
              <a:pPr/>
              <a:t>59</a:t>
            </a:fld>
            <a:endParaRPr lang="de-DE" dirty="0"/>
          </a:p>
        </p:txBody>
      </p:sp>
      <p:sp>
        <p:nvSpPr>
          <p:cNvPr id="10" name="Datumsplatzhalter 9"/>
          <p:cNvSpPr>
            <a:spLocks noGrp="1"/>
          </p:cNvSpPr>
          <p:nvPr>
            <p:ph type="dt" sz="half" idx="10"/>
          </p:nvPr>
        </p:nvSpPr>
        <p:spPr/>
        <p:txBody>
          <a:bodyPr/>
          <a:lstStyle/>
          <a:p>
            <a:fld id="{C58C37BB-8E7C-4DF1-876D-3716E61AB435}" type="datetime1">
              <a:rPr lang="de-DE" smtClean="0"/>
              <a:t>23.09.2016</a:t>
            </a:fld>
            <a:endParaRPr lang="de-DE" dirty="0"/>
          </a:p>
        </p:txBody>
      </p:sp>
    </p:spTree>
    <p:extLst>
      <p:ext uri="{BB962C8B-B14F-4D97-AF65-F5344CB8AC3E}">
        <p14:creationId xmlns:p14="http://schemas.microsoft.com/office/powerpoint/2010/main" val="32231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smtClean="0">
                <a:solidFill>
                  <a:srgbClr val="013476"/>
                </a:solidFill>
              </a:rPr>
              <a:t>Band 1: Wechselwirkungen, Ladungen und Teilchen</a:t>
            </a:r>
            <a:r>
              <a:rPr lang="de-DE" sz="3200" smtClean="0"/>
              <a:t/>
            </a:r>
            <a:br>
              <a:rPr lang="de-DE" sz="3200" smtClean="0"/>
            </a:br>
            <a:endParaRPr lang="de-DE" sz="1600" dirty="0"/>
          </a:p>
        </p:txBody>
      </p:sp>
      <p:sp>
        <p:nvSpPr>
          <p:cNvPr id="4" name="Datumsplatzhalter 3"/>
          <p:cNvSpPr>
            <a:spLocks noGrp="1"/>
          </p:cNvSpPr>
          <p:nvPr>
            <p:ph type="dt" sz="half" idx="10"/>
          </p:nvPr>
        </p:nvSpPr>
        <p:spPr/>
        <p:txBody>
          <a:bodyPr/>
          <a:lstStyle/>
          <a:p>
            <a:fld id="{E50A30B1-CCCE-47C6-8538-4575614AE4A5}" type="datetime1">
              <a:rPr lang="de-DE" smtClean="0"/>
              <a:t>23.09.2016</a:t>
            </a:fld>
            <a:endParaRPr lang="de-DE"/>
          </a:p>
        </p:txBody>
      </p:sp>
      <p:sp>
        <p:nvSpPr>
          <p:cNvPr id="11" name="Text Placeholder 10"/>
          <p:cNvSpPr>
            <a:spLocks noGrp="1"/>
          </p:cNvSpPr>
          <p:nvPr>
            <p:ph type="body" idx="1"/>
          </p:nvPr>
        </p:nvSpPr>
        <p:spPr>
          <a:xfrm>
            <a:off x="971600" y="1700808"/>
            <a:ext cx="7920880" cy="4536504"/>
          </a:xfrm>
        </p:spPr>
        <p:txBody>
          <a:bodyPr/>
          <a:lstStyle/>
          <a:p>
            <a:pPr lvl="1">
              <a:lnSpc>
                <a:spcPct val="100000"/>
              </a:lnSpc>
              <a:spcBef>
                <a:spcPts val="600"/>
              </a:spcBef>
            </a:pPr>
            <a:r>
              <a:rPr lang="de-DE" sz="2200" smtClean="0">
                <a:solidFill>
                  <a:srgbClr val="013476"/>
                </a:solidFill>
              </a:rPr>
              <a:t>Ca. 100 Seiten Hintergrundinformationen für Lehrkräfte</a:t>
            </a:r>
          </a:p>
          <a:p>
            <a:pPr lvl="1">
              <a:lnSpc>
                <a:spcPct val="100000"/>
              </a:lnSpc>
              <a:spcBef>
                <a:spcPts val="600"/>
              </a:spcBef>
            </a:pPr>
            <a:r>
              <a:rPr lang="de-DE" sz="2200" smtClean="0">
                <a:solidFill>
                  <a:srgbClr val="013476"/>
                </a:solidFill>
              </a:rPr>
              <a:t>Einführung in das Standardmodell über das Konzept von Ladungen und Wechselwirkungen</a:t>
            </a:r>
          </a:p>
          <a:p>
            <a:pPr lvl="1">
              <a:lnSpc>
                <a:spcPct val="100000"/>
              </a:lnSpc>
              <a:spcBef>
                <a:spcPts val="600"/>
              </a:spcBef>
            </a:pPr>
            <a:r>
              <a:rPr lang="de-DE" sz="2200" smtClean="0">
                <a:solidFill>
                  <a:srgbClr val="013476"/>
                </a:solidFill>
              </a:rPr>
              <a:t>Spiralcurriculum, didaktische und fachliche Hinweise</a:t>
            </a:r>
          </a:p>
          <a:p>
            <a:pPr lvl="1">
              <a:lnSpc>
                <a:spcPct val="100000"/>
              </a:lnSpc>
              <a:spcBef>
                <a:spcPts val="600"/>
              </a:spcBef>
            </a:pPr>
            <a:r>
              <a:rPr lang="de-DE" sz="2200" smtClean="0">
                <a:solidFill>
                  <a:srgbClr val="013476"/>
                </a:solidFill>
              </a:rPr>
              <a:t>Aufgabenblätter online</a:t>
            </a:r>
          </a:p>
          <a:p>
            <a:pPr lvl="1">
              <a:lnSpc>
                <a:spcPct val="100000"/>
              </a:lnSpc>
              <a:spcBef>
                <a:spcPts val="600"/>
              </a:spcBef>
            </a:pPr>
            <a:endParaRPr lang="de-DE" sz="2200" smtClean="0">
              <a:solidFill>
                <a:srgbClr val="013476"/>
              </a:solidFill>
            </a:endParaRPr>
          </a:p>
          <a:p>
            <a:pPr lvl="1">
              <a:lnSpc>
                <a:spcPct val="100000"/>
              </a:lnSpc>
              <a:spcBef>
                <a:spcPts val="600"/>
              </a:spcBef>
            </a:pPr>
            <a:endParaRPr lang="de-DE" sz="2200" smtClean="0">
              <a:solidFill>
                <a:srgbClr val="013476"/>
              </a:solidFill>
            </a:endParaRPr>
          </a:p>
          <a:p>
            <a:pPr lvl="1">
              <a:lnSpc>
                <a:spcPct val="100000"/>
              </a:lnSpc>
              <a:spcBef>
                <a:spcPts val="600"/>
              </a:spcBef>
            </a:pPr>
            <a:r>
              <a:rPr lang="de-DE" sz="2200" smtClean="0">
                <a:solidFill>
                  <a:srgbClr val="013476"/>
                </a:solidFill>
              </a:rPr>
              <a:t>Forschungsziele</a:t>
            </a:r>
          </a:p>
          <a:p>
            <a:pPr lvl="1">
              <a:lnSpc>
                <a:spcPct val="100000"/>
              </a:lnSpc>
              <a:spcBef>
                <a:spcPts val="600"/>
              </a:spcBef>
            </a:pPr>
            <a:r>
              <a:rPr lang="de-DE" sz="2200" smtClean="0">
                <a:solidFill>
                  <a:srgbClr val="013476"/>
                </a:solidFill>
              </a:rPr>
              <a:t>Beschleuniger</a:t>
            </a:r>
          </a:p>
          <a:p>
            <a:pPr lvl="1">
              <a:lnSpc>
                <a:spcPct val="100000"/>
              </a:lnSpc>
              <a:spcBef>
                <a:spcPts val="600"/>
              </a:spcBef>
            </a:pPr>
            <a:r>
              <a:rPr lang="de-DE" sz="2200" smtClean="0">
                <a:solidFill>
                  <a:srgbClr val="013476"/>
                </a:solidFill>
              </a:rPr>
              <a:t>Detektoren</a:t>
            </a:r>
          </a:p>
          <a:p>
            <a:pPr lvl="1">
              <a:lnSpc>
                <a:spcPct val="100000"/>
              </a:lnSpc>
              <a:spcBef>
                <a:spcPts val="600"/>
              </a:spcBef>
            </a:pPr>
            <a:r>
              <a:rPr lang="de-DE" sz="2200" smtClean="0">
                <a:solidFill>
                  <a:srgbClr val="013476"/>
                </a:solidFill>
              </a:rPr>
              <a:t>Zahlreiche Aufgaben</a:t>
            </a:r>
          </a:p>
          <a:p>
            <a:pPr lvl="1">
              <a:lnSpc>
                <a:spcPct val="100000"/>
              </a:lnSpc>
              <a:spcBef>
                <a:spcPts val="600"/>
              </a:spcBef>
            </a:pPr>
            <a:endParaRPr lang="de-DE" sz="2200" dirty="0" smtClean="0">
              <a:solidFill>
                <a:srgbClr val="013476"/>
              </a:solidFill>
            </a:endParaRPr>
          </a:p>
        </p:txBody>
      </p:sp>
      <p:sp>
        <p:nvSpPr>
          <p:cNvPr id="6" name="Title 9"/>
          <p:cNvSpPr txBox="1">
            <a:spLocks/>
          </p:cNvSpPr>
          <p:nvPr/>
        </p:nvSpPr>
        <p:spPr>
          <a:xfrm>
            <a:off x="971600" y="3615605"/>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dirty="0" smtClean="0">
                <a:solidFill>
                  <a:srgbClr val="013476"/>
                </a:solidFill>
              </a:rPr>
              <a:t>Band 2: Forschungsmethoden</a:t>
            </a:r>
            <a:r>
              <a:rPr lang="de-DE" dirty="0" smtClean="0"/>
              <a:t/>
            </a:r>
            <a:br>
              <a:rPr lang="de-DE" dirty="0" smtClean="0"/>
            </a:br>
            <a:endParaRPr lang="de-DE" sz="1600" dirty="0"/>
          </a:p>
        </p:txBody>
      </p:sp>
      <p:sp>
        <p:nvSpPr>
          <p:cNvPr id="2" name="Fußzeilenplatzhalter 1"/>
          <p:cNvSpPr>
            <a:spLocks noGrp="1"/>
          </p:cNvSpPr>
          <p:nvPr>
            <p:ph type="ftr" sz="quarter" idx="11"/>
          </p:nvPr>
        </p:nvSpPr>
        <p:spPr/>
        <p:txBody>
          <a:bodyPr/>
          <a:lstStyle/>
          <a:p>
            <a:pPr algn="ctr"/>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6</a:t>
            </a:fld>
            <a:endParaRPr lang="de-DE" dirty="0"/>
          </a:p>
        </p:txBody>
      </p:sp>
    </p:spTree>
    <p:extLst>
      <p:ext uri="{BB962C8B-B14F-4D97-AF65-F5344CB8AC3E}">
        <p14:creationId xmlns:p14="http://schemas.microsoft.com/office/powerpoint/2010/main" val="2399340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Prozesse</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p>
                      <m:sSupPr>
                        <m:ctrlPr>
                          <a:rPr lang="de-DE" i="1" smtClean="0">
                            <a:latin typeface="Cambria Math" panose="02040503050406030204" pitchFamily="18" charset="0"/>
                          </a:rPr>
                        </m:ctrlPr>
                      </m:sSupPr>
                      <m:e>
                        <m:r>
                          <a:rPr lang="de-DE" i="1" smtClean="0">
                            <a:latin typeface="Cambria Math"/>
                            <a:ea typeface="Cambria Math"/>
                          </a:rPr>
                          <m:t>𝛽</m:t>
                        </m:r>
                      </m:e>
                      <m:sup>
                        <m:r>
                          <a:rPr lang="de-DE" b="0" i="1" smtClean="0">
                            <a:latin typeface="Cambria Math"/>
                          </a:rPr>
                          <m:t>−</m:t>
                        </m:r>
                      </m:sup>
                    </m:sSup>
                  </m:oMath>
                </a14:m>
                <a:r>
                  <a:rPr lang="de-DE" dirty="0" smtClean="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3"/>
                <a:stretch>
                  <a:fillRect l="-808"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9712" y="2564904"/>
            <a:ext cx="5400000" cy="3169422"/>
          </a:xfrm>
          <a:prstGeom prst="rect">
            <a:avLst/>
          </a:prstGeom>
          <a:ln>
            <a:solidFill>
              <a:srgbClr val="002060"/>
            </a:solidFill>
          </a:ln>
        </p:spPr>
      </p:pic>
      <p:sp>
        <p:nvSpPr>
          <p:cNvPr id="3" name="Foliennummernplatzhalter 2"/>
          <p:cNvSpPr>
            <a:spLocks noGrp="1"/>
          </p:cNvSpPr>
          <p:nvPr>
            <p:ph type="sldNum" sz="quarter" idx="12"/>
          </p:nvPr>
        </p:nvSpPr>
        <p:spPr/>
        <p:txBody>
          <a:bodyPr/>
          <a:lstStyle/>
          <a:p>
            <a:fld id="{13EBA283-81CD-428D-9703-4AE41BDC50AA}" type="slidenum">
              <a:rPr lang="de-DE" smtClean="0"/>
              <a:pPr/>
              <a:t>60</a:t>
            </a:fld>
            <a:endParaRPr lang="de-DE" dirty="0"/>
          </a:p>
        </p:txBody>
      </p:sp>
      <p:sp>
        <p:nvSpPr>
          <p:cNvPr id="5" name="Datumsplatzhalter 4"/>
          <p:cNvSpPr>
            <a:spLocks noGrp="1"/>
          </p:cNvSpPr>
          <p:nvPr>
            <p:ph type="dt" sz="half" idx="10"/>
          </p:nvPr>
        </p:nvSpPr>
        <p:spPr/>
        <p:txBody>
          <a:bodyPr/>
          <a:lstStyle/>
          <a:p>
            <a:fld id="{CFA74B67-CB33-44A3-95D6-3C1D6D9C725F}" type="datetime1">
              <a:rPr lang="de-DE" smtClean="0"/>
              <a:t>23.09.2016</a:t>
            </a:fld>
            <a:endParaRPr lang="de-DE" dirty="0"/>
          </a:p>
        </p:txBody>
      </p:sp>
    </p:spTree>
    <p:extLst>
      <p:ext uri="{BB962C8B-B14F-4D97-AF65-F5344CB8AC3E}">
        <p14:creationId xmlns:p14="http://schemas.microsoft.com/office/powerpoint/2010/main" val="30830856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Prozesse</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p>
                      <m:sSupPr>
                        <m:ctrlPr>
                          <a:rPr lang="de-DE" i="1" smtClean="0">
                            <a:latin typeface="Cambria Math" panose="02040503050406030204" pitchFamily="18" charset="0"/>
                          </a:rPr>
                        </m:ctrlPr>
                      </m:sSupPr>
                      <m:e>
                        <m:r>
                          <a:rPr lang="de-DE" i="1" smtClean="0">
                            <a:latin typeface="Cambria Math"/>
                            <a:ea typeface="Cambria Math"/>
                          </a:rPr>
                          <m:t>𝛽</m:t>
                        </m:r>
                      </m:e>
                      <m:sup>
                        <m:r>
                          <a:rPr lang="de-DE" b="0" i="1" smtClean="0">
                            <a:latin typeface="Cambria Math"/>
                          </a:rPr>
                          <m:t>−</m:t>
                        </m:r>
                      </m:sup>
                    </m:sSup>
                  </m:oMath>
                </a14:m>
                <a:r>
                  <a:rPr lang="de-DE" dirty="0" smtClean="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1640" y="2564904"/>
            <a:ext cx="6355481" cy="3672408"/>
          </a:xfrm>
          <a:prstGeom prst="rect">
            <a:avLst/>
          </a:prstGeom>
          <a:ln>
            <a:solidFill>
              <a:srgbClr val="002060"/>
            </a:solidFill>
          </a:ln>
        </p:spPr>
      </p:pic>
      <p:sp>
        <p:nvSpPr>
          <p:cNvPr id="3" name="Foliennummernplatzhalter 2"/>
          <p:cNvSpPr>
            <a:spLocks noGrp="1"/>
          </p:cNvSpPr>
          <p:nvPr>
            <p:ph type="sldNum" sz="quarter" idx="12"/>
          </p:nvPr>
        </p:nvSpPr>
        <p:spPr/>
        <p:txBody>
          <a:bodyPr/>
          <a:lstStyle/>
          <a:p>
            <a:fld id="{13EBA283-81CD-428D-9703-4AE41BDC50AA}" type="slidenum">
              <a:rPr lang="de-DE" smtClean="0"/>
              <a:pPr/>
              <a:t>61</a:t>
            </a:fld>
            <a:endParaRPr lang="de-DE" dirty="0"/>
          </a:p>
        </p:txBody>
      </p:sp>
      <p:sp>
        <p:nvSpPr>
          <p:cNvPr id="5" name="Datumsplatzhalter 4"/>
          <p:cNvSpPr>
            <a:spLocks noGrp="1"/>
          </p:cNvSpPr>
          <p:nvPr>
            <p:ph type="dt" sz="half" idx="10"/>
          </p:nvPr>
        </p:nvSpPr>
        <p:spPr/>
        <p:txBody>
          <a:bodyPr/>
          <a:lstStyle/>
          <a:p>
            <a:fld id="{0F46DC9E-1DE5-458B-BD0A-4A1692244163}" type="datetime1">
              <a:rPr lang="de-DE" smtClean="0"/>
              <a:t>23.09.2016</a:t>
            </a:fld>
            <a:endParaRPr lang="de-DE" dirty="0"/>
          </a:p>
        </p:txBody>
      </p:sp>
    </p:spTree>
    <p:extLst>
      <p:ext uri="{BB962C8B-B14F-4D97-AF65-F5344CB8AC3E}">
        <p14:creationId xmlns:p14="http://schemas.microsoft.com/office/powerpoint/2010/main" val="2701515017"/>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20880" cy="1325563"/>
          </a:xfrm>
        </p:spPr>
        <p:txBody>
          <a:bodyPr/>
          <a:lstStyle/>
          <a:p>
            <a:r>
              <a:rPr lang="de-DE" dirty="0" smtClean="0"/>
              <a:t>Feynman-Diagramme als Ladungsfluss-Diagramme</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62</a:t>
            </a:fld>
            <a:endParaRPr lang="de-DE" dirty="0"/>
          </a:p>
        </p:txBody>
      </p:sp>
      <p:sp>
        <p:nvSpPr>
          <p:cNvPr id="4" name="Datumsplatzhalter 3"/>
          <p:cNvSpPr>
            <a:spLocks noGrp="1"/>
          </p:cNvSpPr>
          <p:nvPr>
            <p:ph type="dt" sz="half" idx="10"/>
          </p:nvPr>
        </p:nvSpPr>
        <p:spPr/>
        <p:txBody>
          <a:bodyPr/>
          <a:lstStyle/>
          <a:p>
            <a:fld id="{C5489D57-7D58-43DF-98DA-375BB9F3DE58}" type="datetime1">
              <a:rPr lang="de-DE" smtClean="0"/>
              <a:t>23.09.2016</a:t>
            </a:fld>
            <a:endParaRPr lang="de-DE" dirty="0"/>
          </a:p>
        </p:txBody>
      </p:sp>
      <p:sp>
        <p:nvSpPr>
          <p:cNvPr id="5" name="Fußzeilenplatzhalter 4"/>
          <p:cNvSpPr>
            <a:spLocks noGrp="1"/>
          </p:cNvSpPr>
          <p:nvPr>
            <p:ph type="ftr" sz="quarter" idx="11"/>
          </p:nvPr>
        </p:nvSpPr>
        <p:spPr/>
        <p:txBody>
          <a:bodyPr/>
          <a:lstStyle/>
          <a:p>
            <a:pPr algn="ctr"/>
            <a:r>
              <a:rPr lang="de-DE" smtClean="0"/>
              <a:t>Neue Unterrichtsmaterialien zur Teilchenphysik, Dresden</a:t>
            </a:r>
            <a:endParaRPr lang="de-DE" dirty="0"/>
          </a:p>
        </p:txBody>
      </p:sp>
      <p:pic>
        <p:nvPicPr>
          <p:cNvPr id="7" name="Grafik 6"/>
          <p:cNvPicPr/>
          <p:nvPr/>
        </p:nvPicPr>
        <p:blipFill>
          <a:blip r:embed="rId2">
            <a:extLst>
              <a:ext uri="{28A0092B-C50C-407E-A947-70E740481C1C}">
                <a14:useLocalDpi xmlns:a14="http://schemas.microsoft.com/office/drawing/2010/main" val="0"/>
              </a:ext>
            </a:extLst>
          </a:blip>
          <a:stretch>
            <a:fillRect/>
          </a:stretch>
        </p:blipFill>
        <p:spPr>
          <a:xfrm>
            <a:off x="1210358" y="1772816"/>
            <a:ext cx="6840760" cy="4357850"/>
          </a:xfrm>
          <a:prstGeom prst="rect">
            <a:avLst/>
          </a:prstGeom>
        </p:spPr>
      </p:pic>
    </p:spTree>
    <p:extLst>
      <p:ext uri="{BB962C8B-B14F-4D97-AF65-F5344CB8AC3E}">
        <p14:creationId xmlns:p14="http://schemas.microsoft.com/office/powerpoint/2010/main" val="390271419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idx="1"/>
          </p:nvPr>
        </p:nvSpPr>
        <p:spPr/>
        <p:txBody>
          <a:bodyPr/>
          <a:lstStyle/>
          <a:p>
            <a:r>
              <a:rPr lang="de-DE" dirty="0" smtClean="0"/>
              <a:t>Wechselwirkungen werden in der Teilchenphysik durch den Austausch von Botenteilchen beschrieben</a:t>
            </a:r>
          </a:p>
          <a:p>
            <a:r>
              <a:rPr lang="de-DE" dirty="0" smtClean="0"/>
              <a:t>Wechselwirkungen werden mittels Feynman-Diagrammen dargestellt</a:t>
            </a:r>
          </a:p>
          <a:p>
            <a:pPr lvl="1">
              <a:buClr>
                <a:srgbClr val="CCCC00"/>
              </a:buClr>
              <a:buFont typeface="Arial" panose="020B0604020202020204" pitchFamily="34" charset="0"/>
              <a:buChar char="•"/>
            </a:pPr>
            <a:r>
              <a:rPr lang="de-DE" dirty="0"/>
              <a:t>Diese können auch zur quantitativen Berechnung dienen </a:t>
            </a:r>
            <a:endParaRPr lang="de-DE" dirty="0" smtClean="0"/>
          </a:p>
          <a:p>
            <a:r>
              <a:rPr lang="de-DE" dirty="0" smtClean="0"/>
              <a:t>Eine Vorstufe der Feynman-Diagramme ist das x-y-Diagramm</a:t>
            </a:r>
          </a:p>
          <a:p>
            <a:r>
              <a:rPr lang="de-DE" dirty="0" smtClean="0"/>
              <a:t>Ein Feynman-Diagramm ist ein x-t-Diagramm (Zeitachse nach   rechts) </a:t>
            </a:r>
          </a:p>
          <a:p>
            <a:r>
              <a:rPr lang="de-DE" dirty="0"/>
              <a:t>Wechselwirkungen werden durch Vertices symbolisiert, an denen Teilchen emittiert, absorbiert, erzeugt oder vernichtet werden</a:t>
            </a:r>
          </a:p>
          <a:p>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10" name="Titel 1"/>
          <p:cNvSpPr>
            <a:spLocks noGrp="1"/>
          </p:cNvSpPr>
          <p:nvPr>
            <p:ph type="title"/>
          </p:nvPr>
        </p:nvSpPr>
        <p:spPr>
          <a:xfrm>
            <a:off x="971600" y="836712"/>
            <a:ext cx="7526660" cy="864096"/>
          </a:xfrm>
          <a:prstGeom prst="roundRect">
            <a:avLst/>
          </a:prstGeom>
          <a:solidFill>
            <a:srgbClr val="CCCC00"/>
          </a:solidFill>
        </p:spPr>
        <p:txBody>
          <a:bodyPr/>
          <a:lstStyle/>
          <a:p>
            <a:r>
              <a:rPr lang="de-DE" dirty="0" smtClean="0"/>
              <a:t> Zusammenfassung: Feynman-Diagramme</a:t>
            </a:r>
            <a:endParaRPr lang="de-DE"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63</a:t>
            </a:fld>
            <a:endParaRPr lang="de-DE" dirty="0"/>
          </a:p>
        </p:txBody>
      </p:sp>
      <p:sp>
        <p:nvSpPr>
          <p:cNvPr id="3" name="Datumsplatzhalter 2"/>
          <p:cNvSpPr>
            <a:spLocks noGrp="1"/>
          </p:cNvSpPr>
          <p:nvPr>
            <p:ph type="dt" sz="half" idx="10"/>
          </p:nvPr>
        </p:nvSpPr>
        <p:spPr/>
        <p:txBody>
          <a:bodyPr/>
          <a:lstStyle/>
          <a:p>
            <a:fld id="{A328979D-692B-4218-BD8E-051FF1C5019C}" type="datetime1">
              <a:rPr lang="de-DE" smtClean="0"/>
              <a:t>23.09.2016</a:t>
            </a:fld>
            <a:endParaRPr lang="de-DE" dirty="0"/>
          </a:p>
        </p:txBody>
      </p:sp>
    </p:spTree>
    <p:extLst>
      <p:ext uri="{BB962C8B-B14F-4D97-AF65-F5344CB8AC3E}">
        <p14:creationId xmlns:p14="http://schemas.microsoft.com/office/powerpoint/2010/main" val="398040098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„Teilchenzoo“ oder Ordnung?</a:t>
            </a:r>
            <a:endParaRPr lang="de-DE" dirty="0"/>
          </a:p>
        </p:txBody>
      </p:sp>
      <p:sp>
        <p:nvSpPr>
          <p:cNvPr id="4" name="Textplatzhalter 3"/>
          <p:cNvSpPr>
            <a:spLocks noGrp="1"/>
          </p:cNvSpPr>
          <p:nvPr>
            <p:ph type="body" idx="1"/>
          </p:nvPr>
        </p:nvSpPr>
        <p:spPr/>
        <p:txBody>
          <a:bodyPr/>
          <a:lstStyle/>
          <a:p>
            <a:r>
              <a:rPr lang="de-DE" dirty="0" smtClean="0"/>
              <a:t>Uns umgebende Materie besteht aus </a:t>
            </a:r>
            <a:r>
              <a:rPr lang="de-DE" dirty="0" err="1" smtClean="0"/>
              <a:t>Up</a:t>
            </a:r>
            <a:r>
              <a:rPr lang="de-DE" dirty="0" smtClean="0"/>
              <a:t>-und Down-Quarks, Elektronen und Elektron-Neutrinos</a:t>
            </a:r>
          </a:p>
          <a:p>
            <a:r>
              <a:rPr lang="de-DE" dirty="0" smtClean="0"/>
              <a:t>1936: Entdeckung des Myons</a:t>
            </a:r>
          </a:p>
          <a:p>
            <a:pPr lvl="2"/>
            <a:r>
              <a:rPr lang="de-DE" dirty="0" smtClean="0"/>
              <a:t>Gleiche Ladungszahlen wie das Elektron</a:t>
            </a:r>
          </a:p>
          <a:p>
            <a:pPr lvl="2"/>
            <a:r>
              <a:rPr lang="de-DE" dirty="0" smtClean="0"/>
              <a:t>200 Mal schwerer als das Elektron (</a:t>
            </a:r>
            <a:r>
              <a:rPr lang="de-DE" dirty="0" smtClean="0">
                <a:sym typeface="Wingdings" panose="05000000000000000000" pitchFamily="2" charset="2"/>
              </a:rPr>
              <a:t>Schwere „Kopie“ des Elektrons)</a:t>
            </a:r>
            <a:endParaRPr lang="de-DE" dirty="0">
              <a:sym typeface="Wingdings" panose="05000000000000000000" pitchFamily="2" charset="2"/>
            </a:endParaRPr>
          </a:p>
          <a:p>
            <a:r>
              <a:rPr lang="de-DE" dirty="0" smtClean="0">
                <a:sym typeface="Wingdings" panose="05000000000000000000" pitchFamily="2" charset="2"/>
              </a:rPr>
              <a:t>1975: Entdeckung des </a:t>
            </a:r>
            <a:r>
              <a:rPr lang="de-DE" dirty="0" err="1" smtClean="0">
                <a:sym typeface="Wingdings" panose="05000000000000000000" pitchFamily="2" charset="2"/>
              </a:rPr>
              <a:t>Tauons</a:t>
            </a:r>
            <a:r>
              <a:rPr lang="de-DE" dirty="0" smtClean="0">
                <a:sym typeface="Wingdings" panose="05000000000000000000" pitchFamily="2" charset="2"/>
              </a:rPr>
              <a:t>: schwere „Kopie“ des Myons</a:t>
            </a:r>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64</a:t>
            </a:fld>
            <a:endParaRPr lang="de-DE" dirty="0"/>
          </a:p>
        </p:txBody>
      </p:sp>
      <p:sp>
        <p:nvSpPr>
          <p:cNvPr id="7" name="Datumsplatzhalter 6"/>
          <p:cNvSpPr>
            <a:spLocks noGrp="1"/>
          </p:cNvSpPr>
          <p:nvPr>
            <p:ph type="dt" sz="half" idx="10"/>
          </p:nvPr>
        </p:nvSpPr>
        <p:spPr/>
        <p:txBody>
          <a:bodyPr/>
          <a:lstStyle/>
          <a:p>
            <a:fld id="{7D4CE74A-DB11-4994-9012-179E20678622}" type="datetime1">
              <a:rPr lang="de-DE" smtClean="0"/>
              <a:t>23.09.2016</a:t>
            </a:fld>
            <a:endParaRPr lang="de-DE" dirty="0"/>
          </a:p>
        </p:txBody>
      </p:sp>
    </p:spTree>
    <p:extLst>
      <p:ext uri="{BB962C8B-B14F-4D97-AF65-F5344CB8AC3E}">
        <p14:creationId xmlns:p14="http://schemas.microsoft.com/office/powerpoint/2010/main" val="1272251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„Teilchenzoo“ oder Ordnung?</a:t>
            </a:r>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Entdeckung weiterer Teilchen</a:t>
                </a:r>
              </a:p>
              <a:p>
                <a:r>
                  <a:rPr lang="de-DE" dirty="0" smtClean="0"/>
                  <a:t>ausschließlich </a:t>
                </a:r>
                <a:r>
                  <a:rPr lang="de-DE" dirty="0"/>
                  <a:t>„schwere Kopien“ der </a:t>
                </a:r>
                <a:r>
                  <a:rPr lang="de-DE" dirty="0" err="1"/>
                  <a:t>Up</a:t>
                </a:r>
                <a:r>
                  <a:rPr lang="de-DE" dirty="0"/>
                  <a:t>- und Down-Quarks sowie des Elektrons und des </a:t>
                </a:r>
                <a:r>
                  <a:rPr lang="de-DE" dirty="0" smtClean="0"/>
                  <a:t>Elektron-Neutrinos</a:t>
                </a:r>
              </a:p>
              <a:p>
                <a:pPr lvl="2"/>
                <a:r>
                  <a:rPr lang="de-DE" dirty="0" smtClean="0"/>
                  <a:t>Von </a:t>
                </a:r>
                <a:r>
                  <a:rPr lang="de-DE" dirty="0"/>
                  <a:t>jedem der leichten Materieteilchen (</a:t>
                </a:r>
                <a14:m>
                  <m:oMath xmlns:m="http://schemas.openxmlformats.org/officeDocument/2006/math">
                    <m:r>
                      <a:rPr lang="de-DE" i="1">
                        <a:latin typeface="Cambria Math" panose="02040503050406030204" pitchFamily="18" charset="0"/>
                      </a:rPr>
                      <m:t>𝑢</m:t>
                    </m:r>
                    <m:r>
                      <a:rPr lang="de-DE" i="1">
                        <a:latin typeface="Cambria Math" panose="02040503050406030204" pitchFamily="18" charset="0"/>
                      </a:rPr>
                      <m:t>, </m:t>
                    </m:r>
                    <m:r>
                      <a:rPr lang="de-DE" i="1">
                        <a:latin typeface="Cambria Math" panose="02040503050406030204" pitchFamily="18" charset="0"/>
                      </a:rPr>
                      <m:t>𝑑</m:t>
                    </m:r>
                    <m:r>
                      <a:rPr lang="de-DE" i="1">
                        <a:latin typeface="Cambria Math" panose="02040503050406030204" pitchFamily="18" charset="0"/>
                      </a:rPr>
                      <m:t>, </m:t>
                    </m:r>
                    <m:sSup>
                      <m:sSupPr>
                        <m:ctrlPr>
                          <a:rPr lang="de-DE" i="1">
                            <a:latin typeface="Cambria Math" panose="02040503050406030204" pitchFamily="18" charset="0"/>
                          </a:rPr>
                        </m:ctrlPr>
                      </m:sSupPr>
                      <m:e>
                        <m:r>
                          <a:rPr lang="de-DE" i="1">
                            <a:latin typeface="Cambria Math" panose="02040503050406030204" pitchFamily="18" charset="0"/>
                          </a:rPr>
                          <m:t>𝑒</m:t>
                        </m:r>
                      </m:e>
                      <m:sup>
                        <m:r>
                          <a:rPr lang="de-DE" i="1">
                            <a:latin typeface="Cambria Math" panose="02040503050406030204" pitchFamily="18" charset="0"/>
                          </a:rPr>
                          <m:t>−</m:t>
                        </m:r>
                      </m:sup>
                    </m:sSup>
                    <m:r>
                      <a:rPr lang="de-DE" i="1">
                        <a:latin typeface="Cambria Math" panose="02040503050406030204" pitchFamily="18" charset="0"/>
                      </a:rPr>
                      <m:t>, </m:t>
                    </m:r>
                    <m:sSub>
                      <m:sSubPr>
                        <m:ctrlPr>
                          <a:rPr lang="de-DE" i="1">
                            <a:latin typeface="Cambria Math" panose="02040503050406030204" pitchFamily="18" charset="0"/>
                          </a:rPr>
                        </m:ctrlPr>
                      </m:sSubPr>
                      <m:e>
                        <m:r>
                          <a:rPr lang="de-DE" i="1">
                            <a:latin typeface="Cambria Math" panose="02040503050406030204" pitchFamily="18" charset="0"/>
                          </a:rPr>
                          <m:t>𝜈</m:t>
                        </m:r>
                      </m:e>
                      <m:sub>
                        <m:r>
                          <a:rPr lang="de-DE" i="1">
                            <a:latin typeface="Cambria Math" panose="02040503050406030204" pitchFamily="18" charset="0"/>
                          </a:rPr>
                          <m:t>𝑒</m:t>
                        </m:r>
                      </m:sub>
                    </m:sSub>
                  </m:oMath>
                </a14:m>
                <a:r>
                  <a:rPr lang="de-DE" dirty="0"/>
                  <a:t>) gibt es je zwei Kopien, die größere Massen besitzen. </a:t>
                </a:r>
                <a:endParaRPr lang="de-DE" dirty="0" smtClean="0"/>
              </a:p>
              <a:p>
                <a:pPr marL="0" indent="0">
                  <a:buNone/>
                </a:pPr>
                <a:endParaRPr lang="de-DE" dirty="0" smtClean="0"/>
              </a:p>
              <a:p>
                <a:r>
                  <a:rPr lang="de-DE" dirty="0" smtClean="0"/>
                  <a:t>Wie lassen sich Teilchen ordnen?</a:t>
                </a:r>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2" cstate="print"/>
                <a:stretch>
                  <a:fillRect l="-808" t="-2003"/>
                </a:stretch>
              </a:blipFill>
            </p:spPr>
            <p:txBody>
              <a:bodyPr/>
              <a:lstStyle/>
              <a:p>
                <a:r>
                  <a:rPr lang="de-DE">
                    <a:noFill/>
                  </a:rPr>
                  <a:t> </a:t>
                </a:r>
              </a:p>
            </p:txBody>
          </p:sp>
        </mc:Fallback>
      </mc:AlternateContent>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65</a:t>
            </a:fld>
            <a:endParaRPr lang="de-DE" dirty="0"/>
          </a:p>
        </p:txBody>
      </p:sp>
      <p:sp>
        <p:nvSpPr>
          <p:cNvPr id="7" name="Datumsplatzhalter 6"/>
          <p:cNvSpPr>
            <a:spLocks noGrp="1"/>
          </p:cNvSpPr>
          <p:nvPr>
            <p:ph type="dt" sz="half" idx="10"/>
          </p:nvPr>
        </p:nvSpPr>
        <p:spPr/>
        <p:txBody>
          <a:bodyPr/>
          <a:lstStyle/>
          <a:p>
            <a:fld id="{6D1E4659-2530-4E23-A5E8-DBF40F47D12C}" type="datetime1">
              <a:rPr lang="de-DE" smtClean="0"/>
              <a:t>23.09.2016</a:t>
            </a:fld>
            <a:endParaRPr lang="de-DE" dirty="0"/>
          </a:p>
        </p:txBody>
      </p:sp>
    </p:spTree>
    <p:extLst>
      <p:ext uri="{BB962C8B-B14F-4D97-AF65-F5344CB8AC3E}">
        <p14:creationId xmlns:p14="http://schemas.microsoft.com/office/powerpoint/2010/main" val="28102714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Anordnung von Teilchen in Generationen</a:t>
            </a:r>
            <a:endParaRPr lang="de-DE" dirty="0"/>
          </a:p>
        </p:txBody>
      </p:sp>
      <p:sp>
        <p:nvSpPr>
          <p:cNvPr id="4" name="Textplatzhalter 3"/>
          <p:cNvSpPr>
            <a:spLocks noGrp="1"/>
          </p:cNvSpPr>
          <p:nvPr>
            <p:ph type="body" idx="1"/>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66</a:t>
            </a:fld>
            <a:endParaRPr lang="de-DE" dirty="0"/>
          </a:p>
        </p:txBody>
      </p:sp>
      <p:sp>
        <p:nvSpPr>
          <p:cNvPr id="7" name="Datumsplatzhalter 6"/>
          <p:cNvSpPr>
            <a:spLocks noGrp="1"/>
          </p:cNvSpPr>
          <p:nvPr>
            <p:ph type="dt" sz="half" idx="10"/>
          </p:nvPr>
        </p:nvSpPr>
        <p:spPr/>
        <p:txBody>
          <a:bodyPr/>
          <a:lstStyle/>
          <a:p>
            <a:fld id="{F1D4A935-54B3-41EA-BF07-AE94CEC38812}" type="datetime1">
              <a:rPr lang="de-DE" smtClean="0"/>
              <a:t>23.09.2016</a:t>
            </a:fld>
            <a:endParaRPr lang="de-DE" dirty="0"/>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3897" y="1866156"/>
            <a:ext cx="8026807" cy="4083124"/>
          </a:xfrm>
          <a:prstGeom prst="rect">
            <a:avLst/>
          </a:prstGeom>
        </p:spPr>
      </p:pic>
    </p:spTree>
    <p:extLst>
      <p:ext uri="{BB962C8B-B14F-4D97-AF65-F5344CB8AC3E}">
        <p14:creationId xmlns:p14="http://schemas.microsoft.com/office/powerpoint/2010/main" val="12148622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Ordnungsschema: Analogie zum Periodensystem</a:t>
            </a:r>
            <a:endParaRPr lang="de-DE" dirty="0"/>
          </a:p>
        </p:txBody>
      </p:sp>
      <p:sp>
        <p:nvSpPr>
          <p:cNvPr id="4" name="Textplatzhalter 3"/>
          <p:cNvSpPr>
            <a:spLocks noGrp="1"/>
          </p:cNvSpPr>
          <p:nvPr>
            <p:ph type="body" idx="1"/>
          </p:nvPr>
        </p:nvSpPr>
        <p:spPr/>
        <p:txBody>
          <a:bodyPr/>
          <a:lstStyle/>
          <a:p>
            <a:r>
              <a:rPr lang="de-DE" dirty="0" smtClean="0"/>
              <a:t>Analogie zum Periodensystem der Elemente (PSE) in der Chemie</a:t>
            </a:r>
          </a:p>
          <a:p>
            <a:r>
              <a:rPr lang="de-DE" dirty="0" smtClean="0"/>
              <a:t>Drehen der Abbildung um 90° im Uhrzeigersinn</a:t>
            </a:r>
          </a:p>
          <a:p>
            <a:pPr lvl="1">
              <a:buFont typeface="Arial" panose="020B0604020202020204" pitchFamily="34" charset="0"/>
              <a:buChar char="•"/>
            </a:pPr>
            <a:r>
              <a:rPr lang="de-DE" dirty="0" smtClean="0"/>
              <a:t>Teilchen sind nach Ladungen geordnet analog den chemischen Elementen in die Hauptgruppen </a:t>
            </a:r>
          </a:p>
          <a:p>
            <a:pPr lvl="1">
              <a:buFont typeface="Arial" panose="020B0604020202020204" pitchFamily="34" charset="0"/>
              <a:buChar char="•"/>
            </a:pPr>
            <a:r>
              <a:rPr lang="de-DE" dirty="0" smtClean="0"/>
              <a:t>Im PSE sind die chemischen Elemente innerhalb einer Hauptgruppe von oben nach unten nach ihrer Masse aufsteigen geordnet</a:t>
            </a:r>
          </a:p>
          <a:p>
            <a:pPr lvl="1">
              <a:buFont typeface="Arial" panose="020B0604020202020204" pitchFamily="34" charset="0"/>
              <a:buChar char="•"/>
            </a:pPr>
            <a:r>
              <a:rPr lang="de-DE" dirty="0" smtClean="0"/>
              <a:t>Analog dazu sind auch die Elementarteilchen in den um 90° gedrehten Darstellungen bezüglich der drei Generationen aufsteigend von oben nach unten nach ihrer Masse geordnet</a:t>
            </a:r>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67</a:t>
            </a:fld>
            <a:endParaRPr lang="de-DE" dirty="0"/>
          </a:p>
        </p:txBody>
      </p:sp>
      <p:sp>
        <p:nvSpPr>
          <p:cNvPr id="7" name="Datumsplatzhalter 6"/>
          <p:cNvSpPr>
            <a:spLocks noGrp="1"/>
          </p:cNvSpPr>
          <p:nvPr>
            <p:ph type="dt" sz="half" idx="10"/>
          </p:nvPr>
        </p:nvSpPr>
        <p:spPr/>
        <p:txBody>
          <a:bodyPr/>
          <a:lstStyle/>
          <a:p>
            <a:fld id="{C903EE5F-DA0C-4863-9AF0-1AB77C82E73A}" type="datetime1">
              <a:rPr lang="de-DE" smtClean="0"/>
              <a:t>23.09.2016</a:t>
            </a:fld>
            <a:endParaRPr lang="de-DE" dirty="0"/>
          </a:p>
        </p:txBody>
      </p:sp>
    </p:spTree>
    <p:extLst>
      <p:ext uri="{BB962C8B-B14F-4D97-AF65-F5344CB8AC3E}">
        <p14:creationId xmlns:p14="http://schemas.microsoft.com/office/powerpoint/2010/main" val="359417321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332656"/>
            <a:ext cx="7526660" cy="1325563"/>
          </a:xfrm>
        </p:spPr>
        <p:txBody>
          <a:bodyPr/>
          <a:lstStyle/>
          <a:p>
            <a:r>
              <a:rPr lang="de-DE" dirty="0"/>
              <a:t>Ordnungsschema: Analogie zum Periodensystem</a:t>
            </a:r>
          </a:p>
        </p:txBody>
      </p:sp>
      <p:sp>
        <p:nvSpPr>
          <p:cNvPr id="3" name="Foliennummernplatzhalter 2"/>
          <p:cNvSpPr>
            <a:spLocks noGrp="1"/>
          </p:cNvSpPr>
          <p:nvPr>
            <p:ph type="sldNum" sz="quarter" idx="12"/>
          </p:nvPr>
        </p:nvSpPr>
        <p:spPr/>
        <p:txBody>
          <a:bodyPr/>
          <a:lstStyle/>
          <a:p>
            <a:fld id="{13EBA283-81CD-428D-9703-4AE41BDC50AA}" type="slidenum">
              <a:rPr lang="de-DE" smtClean="0"/>
              <a:pPr/>
              <a:t>68</a:t>
            </a:fld>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6013" y="1556792"/>
            <a:ext cx="3762051" cy="2520280"/>
          </a:xfrm>
          <a:prstGeom prst="rect">
            <a:avLst/>
          </a:prstGeom>
        </p:spPr>
      </p:pic>
      <p:sp>
        <p:nvSpPr>
          <p:cNvPr id="10" name="Inhaltsplatzhalter 8"/>
          <p:cNvSpPr txBox="1">
            <a:spLocks/>
          </p:cNvSpPr>
          <p:nvPr/>
        </p:nvSpPr>
        <p:spPr>
          <a:xfrm>
            <a:off x="861764" y="4293095"/>
            <a:ext cx="5438428" cy="20632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000" dirty="0" err="1" smtClean="0"/>
              <a:t>Gleiche</a:t>
            </a:r>
            <a:r>
              <a:rPr lang="en-US" sz="2000" dirty="0" smtClean="0"/>
              <a:t> </a:t>
            </a:r>
            <a:r>
              <a:rPr lang="en-US" sz="2000" dirty="0" err="1" smtClean="0"/>
              <a:t>Ladungen</a:t>
            </a:r>
            <a:r>
              <a:rPr lang="en-US" sz="2000" dirty="0" smtClean="0"/>
              <a:t> &lt;-&gt; </a:t>
            </a:r>
            <a:r>
              <a:rPr lang="en-US" sz="2000" dirty="0" err="1" smtClean="0"/>
              <a:t>Gleiche</a:t>
            </a:r>
            <a:r>
              <a:rPr lang="en-US" sz="2000" dirty="0" smtClean="0"/>
              <a:t> </a:t>
            </a:r>
            <a:r>
              <a:rPr lang="en-US" sz="2000" dirty="0" err="1" smtClean="0"/>
              <a:t>Eigenschaften</a:t>
            </a:r>
            <a:r>
              <a:rPr lang="en-US" sz="2000" dirty="0" smtClean="0"/>
              <a:t/>
            </a:r>
            <a:br>
              <a:rPr lang="en-US" sz="2000" dirty="0" smtClean="0"/>
            </a:br>
            <a:r>
              <a:rPr lang="en-US" sz="2000" dirty="0" smtClean="0"/>
              <a:t>(“Lepton-</a:t>
            </a:r>
            <a:r>
              <a:rPr lang="en-US" sz="2000" dirty="0" err="1" smtClean="0"/>
              <a:t>Universalität</a:t>
            </a:r>
            <a:r>
              <a:rPr lang="en-US" sz="2000" dirty="0" smtClean="0"/>
              <a:t>”)</a:t>
            </a:r>
          </a:p>
          <a:p>
            <a:r>
              <a:rPr lang="en-US" sz="2000" dirty="0" err="1" smtClean="0"/>
              <a:t>Welche</a:t>
            </a:r>
            <a:r>
              <a:rPr lang="en-US" sz="2000" dirty="0" smtClean="0"/>
              <a:t> </a:t>
            </a:r>
            <a:r>
              <a:rPr lang="en-US" sz="2000" dirty="0" err="1" smtClean="0"/>
              <a:t>Plätze</a:t>
            </a:r>
            <a:r>
              <a:rPr lang="en-US" sz="2000" dirty="0" smtClean="0"/>
              <a:t> </a:t>
            </a:r>
            <a:r>
              <a:rPr lang="en-US" sz="2000" dirty="0" err="1" smtClean="0"/>
              <a:t>gefüllt</a:t>
            </a:r>
            <a:r>
              <a:rPr lang="en-US" sz="2000" dirty="0" smtClean="0"/>
              <a:t> </a:t>
            </a:r>
            <a:r>
              <a:rPr lang="en-US" sz="2000" dirty="0" err="1" smtClean="0"/>
              <a:t>sind</a:t>
            </a:r>
            <a:r>
              <a:rPr lang="en-US" sz="2000" dirty="0" smtClean="0"/>
              <a:t>, </a:t>
            </a:r>
            <a:r>
              <a:rPr lang="en-US" sz="2000" dirty="0" err="1" smtClean="0"/>
              <a:t>ist</a:t>
            </a:r>
            <a:r>
              <a:rPr lang="en-US" sz="2000" dirty="0" smtClean="0"/>
              <a:t> </a:t>
            </a:r>
            <a:r>
              <a:rPr lang="en-US" sz="2000" dirty="0" err="1" smtClean="0"/>
              <a:t>nicht</a:t>
            </a:r>
            <a:r>
              <a:rPr lang="en-US" sz="2000" dirty="0" smtClean="0"/>
              <a:t> </a:t>
            </a:r>
            <a:r>
              <a:rPr lang="en-US" sz="2000" dirty="0" err="1" smtClean="0"/>
              <a:t>vorhergesagt</a:t>
            </a:r>
            <a:r>
              <a:rPr lang="en-US" sz="2000" dirty="0" smtClean="0"/>
              <a:t/>
            </a:r>
            <a:br>
              <a:rPr lang="en-US" sz="2000" dirty="0" smtClean="0"/>
            </a:br>
            <a:r>
              <a:rPr lang="en-US" sz="2000" dirty="0" smtClean="0">
                <a:sym typeface="Wingdings" panose="05000000000000000000" pitchFamily="2" charset="2"/>
              </a:rPr>
              <a:t> (Experiment !)</a:t>
            </a:r>
            <a:r>
              <a:rPr lang="en-US" sz="2000" dirty="0" smtClean="0"/>
              <a:t>  </a:t>
            </a:r>
          </a:p>
          <a:p>
            <a:r>
              <a:rPr lang="en-US" sz="2000" dirty="0" smtClean="0"/>
              <a:t>Muster </a:t>
            </a:r>
            <a:r>
              <a:rPr lang="en-US" sz="2000" dirty="0" err="1" smtClean="0"/>
              <a:t>wiederholt</a:t>
            </a:r>
            <a:r>
              <a:rPr lang="en-US" sz="2000" dirty="0" smtClean="0"/>
              <a:t> </a:t>
            </a:r>
            <a:r>
              <a:rPr lang="en-US" sz="2000" dirty="0" err="1" smtClean="0"/>
              <a:t>sich</a:t>
            </a:r>
            <a:r>
              <a:rPr lang="en-US" sz="2000" dirty="0" smtClean="0"/>
              <a:t> 2x </a:t>
            </a:r>
            <a:r>
              <a:rPr lang="en-US" sz="2000" dirty="0" err="1" smtClean="0"/>
              <a:t>für</a:t>
            </a:r>
            <a:r>
              <a:rPr lang="en-US" sz="2000" dirty="0" smtClean="0"/>
              <a:t> </a:t>
            </a:r>
            <a:r>
              <a:rPr lang="en-US" sz="2000" dirty="0" err="1" smtClean="0"/>
              <a:t>größere</a:t>
            </a:r>
            <a:r>
              <a:rPr lang="en-US" sz="2000" dirty="0" smtClean="0"/>
              <a:t> </a:t>
            </a:r>
            <a:r>
              <a:rPr lang="en-US" sz="2000" dirty="0" err="1"/>
              <a:t>M</a:t>
            </a:r>
            <a:r>
              <a:rPr lang="en-US" sz="2000" dirty="0" err="1" smtClean="0"/>
              <a:t>assen</a:t>
            </a:r>
            <a:r>
              <a:rPr lang="en-US" sz="2000" dirty="0" smtClean="0"/>
              <a:t> </a:t>
            </a:r>
            <a:br>
              <a:rPr lang="en-US" sz="2000" dirty="0" smtClean="0"/>
            </a:br>
            <a:r>
              <a:rPr lang="en-US" sz="2000" dirty="0" smtClean="0"/>
              <a:t>(</a:t>
            </a:r>
            <a:r>
              <a:rPr lang="en-US" sz="2000" dirty="0" err="1" smtClean="0"/>
              <a:t>Grund</a:t>
            </a:r>
            <a:r>
              <a:rPr lang="en-US" sz="2000" dirty="0" smtClean="0"/>
              <a:t> </a:t>
            </a:r>
            <a:r>
              <a:rPr lang="en-US" sz="2000" dirty="0" err="1" smtClean="0"/>
              <a:t>unbekannt</a:t>
            </a:r>
            <a:r>
              <a:rPr lang="en-US" sz="2000" dirty="0" smtClean="0"/>
              <a:t>!)</a:t>
            </a:r>
            <a:endParaRPr lang="en-US" sz="2000" dirty="0"/>
          </a:p>
        </p:txBody>
      </p:sp>
      <p:sp>
        <p:nvSpPr>
          <p:cNvPr id="4" name="Datumsplatzhalter 3"/>
          <p:cNvSpPr>
            <a:spLocks noGrp="1"/>
          </p:cNvSpPr>
          <p:nvPr>
            <p:ph type="dt" sz="half" idx="10"/>
          </p:nvPr>
        </p:nvSpPr>
        <p:spPr/>
        <p:txBody>
          <a:bodyPr/>
          <a:lstStyle/>
          <a:p>
            <a:fld id="{B2B2B800-2B28-452A-B5AC-B1B4D1026B7A}" type="datetime1">
              <a:rPr lang="de-DE" smtClean="0"/>
              <a:t>23.09.2016</a:t>
            </a:fld>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839544" y="2574706"/>
            <a:ext cx="5013174" cy="2550131"/>
          </a:xfrm>
          <a:prstGeom prst="rect">
            <a:avLst/>
          </a:prstGeom>
        </p:spPr>
      </p:pic>
    </p:spTree>
    <p:extLst>
      <p:ext uri="{BB962C8B-B14F-4D97-AF65-F5344CB8AC3E}">
        <p14:creationId xmlns:p14="http://schemas.microsoft.com/office/powerpoint/2010/main" val="13899641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Teilchenumwandlungen als Schlüssel zur Ordnung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Schwache Wechselwirkung</a:t>
                </a:r>
              </a:p>
              <a:p>
                <a:pPr lvl="1">
                  <a:buFont typeface="Arial" panose="020B0604020202020204" pitchFamily="34" charset="0"/>
                  <a:buChar char="•"/>
                </a:pPr>
                <a:r>
                  <a:rPr lang="de-DE" dirty="0" smtClean="0"/>
                  <a:t>Nur bestimmte Paare von Teilchen beteiligt</a:t>
                </a:r>
              </a:p>
              <a:p>
                <a:pPr lvl="1">
                  <a:buFont typeface="Arial" panose="020B0604020202020204" pitchFamily="34" charset="0"/>
                  <a:buChar char="•"/>
                </a:pPr>
                <a:r>
                  <a:rPr lang="de-DE" dirty="0" smtClean="0"/>
                  <a:t>Unterscheiden sich in schwacher </a:t>
                </a:r>
                <a:r>
                  <a:rPr lang="de-DE" dirty="0"/>
                  <a:t>Ladungszahl </a:t>
                </a:r>
                <a14:m>
                  <m:oMath xmlns:m="http://schemas.openxmlformats.org/officeDocument/2006/math">
                    <m:r>
                      <a:rPr lang="de-DE" i="1">
                        <a:latin typeface="Cambria Math" panose="02040503050406030204" pitchFamily="18" charset="0"/>
                      </a:rPr>
                      <m:t>𝐼</m:t>
                    </m:r>
                  </m:oMath>
                </a14:m>
                <a:r>
                  <a:rPr lang="de-DE" dirty="0"/>
                  <a:t> </a:t>
                </a:r>
                <a:r>
                  <a:rPr lang="de-DE" dirty="0" smtClean="0"/>
                  <a:t>und in elektrischer </a:t>
                </a:r>
                <a:r>
                  <a:rPr lang="de-DE" dirty="0"/>
                  <a:t>Ladungszahl </a:t>
                </a:r>
                <a14:m>
                  <m:oMath xmlns:m="http://schemas.openxmlformats.org/officeDocument/2006/math">
                    <m:r>
                      <a:rPr lang="de-DE" i="1">
                        <a:latin typeface="Cambria Math" panose="02040503050406030204" pitchFamily="18" charset="0"/>
                      </a:rPr>
                      <m:t>𝑞</m:t>
                    </m:r>
                  </m:oMath>
                </a14:m>
                <a:r>
                  <a:rPr lang="de-DE" dirty="0"/>
                  <a:t> </a:t>
                </a:r>
                <a:r>
                  <a:rPr lang="de-DE" dirty="0" smtClean="0"/>
                  <a:t>immer genau um Betrag 1</a:t>
                </a:r>
              </a:p>
              <a:p>
                <a:pPr lvl="1">
                  <a:buFont typeface="Arial" panose="020B0604020202020204" pitchFamily="34" charset="0"/>
                  <a:buChar char="•"/>
                </a:pPr>
                <a:r>
                  <a:rPr lang="de-DE" b="1" dirty="0" smtClean="0"/>
                  <a:t>Dupletts</a:t>
                </a:r>
                <a:r>
                  <a:rPr lang="de-DE" dirty="0" smtClean="0"/>
                  <a:t> bezüglich der schwachen Ladung</a:t>
                </a:r>
              </a:p>
              <a:p>
                <a14:m>
                  <m:oMath xmlns:m="http://schemas.openxmlformats.org/officeDocument/2006/math">
                    <m:d>
                      <m:dPr>
                        <m:ctrlPr>
                          <a:rPr lang="de-DE" i="1">
                            <a:latin typeface="Cambria Math" panose="02040503050406030204" pitchFamily="18" charset="0"/>
                          </a:rPr>
                        </m:ctrlPr>
                      </m:dPr>
                      <m:e>
                        <m:m>
                          <m:mPr>
                            <m:mcs>
                              <m:mc>
                                <m:mcPr>
                                  <m:count m:val="1"/>
                                  <m:mcJc m:val="center"/>
                                </m:mcPr>
                              </m:mc>
                            </m:mcs>
                            <m:ctrlPr>
                              <a:rPr lang="de-DE" i="1">
                                <a:latin typeface="Cambria Math" panose="02040503050406030204" pitchFamily="18" charset="0"/>
                              </a:rPr>
                            </m:ctrlPr>
                          </m:mPr>
                          <m:mr>
                            <m:e>
                              <m:r>
                                <a:rPr lang="de-DE" i="1">
                                  <a:latin typeface="Cambria Math" panose="02040503050406030204" pitchFamily="18" charset="0"/>
                                </a:rPr>
                                <m:t>𝑢</m:t>
                              </m:r>
                            </m:e>
                          </m:mr>
                          <m:mr>
                            <m:e>
                              <m:r>
                                <a:rPr lang="de-DE" i="1">
                                  <a:latin typeface="Cambria Math" panose="02040503050406030204" pitchFamily="18" charset="0"/>
                                </a:rPr>
                                <m:t>𝑑</m:t>
                              </m:r>
                            </m:e>
                          </m:mr>
                        </m:m>
                      </m:e>
                    </m:d>
                    <m:r>
                      <a:rPr lang="de-DE">
                        <a:latin typeface="Cambria Math" panose="02040503050406030204" pitchFamily="18" charset="0"/>
                      </a:rPr>
                      <m:t> </m:t>
                    </m:r>
                    <m:m>
                      <m:mPr>
                        <m:mcs>
                          <m:mc>
                            <m:mcPr>
                              <m:count m:val="1"/>
                              <m:mcJc m:val="center"/>
                            </m:mcPr>
                          </m:mc>
                        </m:mcs>
                        <m:ctrlPr>
                          <a:rPr lang="de-DE" i="1">
                            <a:latin typeface="Cambria Math" panose="02040503050406030204" pitchFamily="18" charset="0"/>
                          </a:rPr>
                        </m:ctrlPr>
                      </m:mPr>
                      <m:mr>
                        <m:e>
                          <m:r>
                            <a:rPr lang="de-DE" i="1">
                              <a:latin typeface="Cambria Math" panose="02040503050406030204" pitchFamily="18" charset="0"/>
                            </a:rPr>
                            <m:t>𝐼</m:t>
                          </m:r>
                          <m:r>
                            <a:rPr lang="de-DE" i="1">
                              <a:latin typeface="Cambria Math" panose="02040503050406030204" pitchFamily="18" charset="0"/>
                            </a:rPr>
                            <m:t>=</m:t>
                          </m:r>
                          <m:r>
                            <a:rPr lang="de-DE">
                              <a:latin typeface="Cambria Math" panose="02040503050406030204" pitchFamily="18" charset="0"/>
                            </a:rPr>
                            <m:t>+</m:t>
                          </m:r>
                          <m:r>
                            <m:rPr>
                              <m:nor/>
                            </m:rPr>
                            <a:rPr lang="de-DE"/>
                            <m:t>1/2</m:t>
                          </m:r>
                          <m:r>
                            <a:rPr lang="de-DE">
                              <a:latin typeface="Cambria Math" panose="02040503050406030204" pitchFamily="18" charset="0"/>
                            </a:rPr>
                            <m:t> </m:t>
                          </m:r>
                        </m:e>
                      </m:mr>
                      <m:mr>
                        <m:e>
                          <m:r>
                            <a:rPr lang="de-DE" i="1">
                              <a:latin typeface="Cambria Math" panose="02040503050406030204" pitchFamily="18" charset="0"/>
                            </a:rPr>
                            <m:t>𝐼</m:t>
                          </m:r>
                          <m:r>
                            <a:rPr lang="de-DE" i="1">
                              <a:latin typeface="Cambria Math" panose="02040503050406030204" pitchFamily="18" charset="0"/>
                            </a:rPr>
                            <m:t>=−</m:t>
                          </m:r>
                          <m:r>
                            <m:rPr>
                              <m:nor/>
                            </m:rPr>
                            <a:rPr lang="de-DE"/>
                            <m:t>1/2</m:t>
                          </m:r>
                        </m:e>
                      </m:mr>
                    </m:m>
                    <m:m>
                      <m:mPr>
                        <m:mcs>
                          <m:mc>
                            <m:mcPr>
                              <m:count m:val="1"/>
                              <m:mcJc m:val="center"/>
                            </m:mcPr>
                          </m:mc>
                        </m:mcs>
                        <m:ctrlPr>
                          <a:rPr lang="de-DE" i="1">
                            <a:latin typeface="Cambria Math" panose="02040503050406030204" pitchFamily="18" charset="0"/>
                          </a:rPr>
                        </m:ctrlPr>
                      </m:mPr>
                      <m:mr>
                        <m:e>
                          <m:r>
                            <a:rPr lang="de-DE">
                              <a:latin typeface="Cambria Math" panose="02040503050406030204" pitchFamily="18" charset="0"/>
                            </a:rPr>
                            <m:t> </m:t>
                          </m:r>
                          <m:r>
                            <a:rPr lang="de-DE" i="1">
                              <a:latin typeface="Cambria Math" panose="02040503050406030204" pitchFamily="18" charset="0"/>
                            </a:rPr>
                            <m:t>𝑞</m:t>
                          </m:r>
                          <m:r>
                            <a:rPr lang="de-DE">
                              <a:latin typeface="Cambria Math" panose="02040503050406030204" pitchFamily="18" charset="0"/>
                            </a:rPr>
                            <m:t>= +</m:t>
                          </m:r>
                          <m:r>
                            <m:rPr>
                              <m:nor/>
                            </m:rPr>
                            <a:rPr lang="de-DE"/>
                            <m:t>2/3</m:t>
                          </m:r>
                        </m:e>
                      </m:mr>
                      <m:mr>
                        <m:e>
                          <m:r>
                            <a:rPr lang="de-DE">
                              <a:latin typeface="Cambria Math" panose="02040503050406030204" pitchFamily="18" charset="0"/>
                            </a:rPr>
                            <m:t> </m:t>
                          </m:r>
                          <m:r>
                            <a:rPr lang="de-DE" i="1">
                              <a:latin typeface="Cambria Math" panose="02040503050406030204" pitchFamily="18" charset="0"/>
                            </a:rPr>
                            <m:t>𝑞</m:t>
                          </m:r>
                          <m:r>
                            <a:rPr lang="de-DE">
                              <a:latin typeface="Cambria Math" panose="02040503050406030204" pitchFamily="18" charset="0"/>
                            </a:rPr>
                            <m:t>= </m:t>
                          </m:r>
                          <m:r>
                            <a:rPr lang="de-DE" i="1">
                              <a:latin typeface="Cambria Math" panose="02040503050406030204" pitchFamily="18" charset="0"/>
                            </a:rPr>
                            <m:t>−</m:t>
                          </m:r>
                          <m:r>
                            <m:rPr>
                              <m:nor/>
                            </m:rPr>
                            <a:rPr lang="de-DE"/>
                            <m:t>1/3</m:t>
                          </m:r>
                        </m:e>
                      </m:mr>
                    </m:m>
                  </m:oMath>
                </a14:m>
                <a:endParaRPr lang="de-DE" dirty="0"/>
              </a:p>
              <a:p>
                <a:pPr marL="0" indent="0">
                  <a:buNone/>
                </a:pPr>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3"/>
                <a:stretch>
                  <a:fillRect l="-808" t="-2003"/>
                </a:stretch>
              </a:blipFill>
            </p:spPr>
            <p:txBody>
              <a:bodyPr/>
              <a:lstStyle/>
              <a:p>
                <a:r>
                  <a:rPr lang="de-DE">
                    <a:noFill/>
                  </a:rPr>
                  <a:t> </a:t>
                </a:r>
              </a:p>
            </p:txBody>
          </p:sp>
        </mc:Fallback>
      </mc:AlternateContent>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7" name="Bild 10" descr="C:\Users\Bernadette\Desktop\AG1 AG2\Abbildungen\Beta-Minus-Umwandlung.png"/>
          <p:cNvPicPr/>
          <p:nvPr/>
        </p:nvPicPr>
        <p:blipFill>
          <a:blip r:embed="rId4" cstate="print"/>
          <a:stretch>
            <a:fillRect/>
          </a:stretch>
        </p:blipFill>
        <p:spPr bwMode="auto">
          <a:xfrm>
            <a:off x="4485958" y="3861636"/>
            <a:ext cx="4024630" cy="2325370"/>
          </a:xfrm>
          <a:prstGeom prst="rect">
            <a:avLst/>
          </a:prstGeom>
          <a:noFill/>
          <a:ln w="9525">
            <a:noFill/>
            <a:miter lim="800000"/>
            <a:headEnd/>
            <a:tailEnd/>
          </a:ln>
        </p:spPr>
      </p:pic>
      <p:sp>
        <p:nvSpPr>
          <p:cNvPr id="3" name="Foliennummernplatzhalter 2"/>
          <p:cNvSpPr>
            <a:spLocks noGrp="1"/>
          </p:cNvSpPr>
          <p:nvPr>
            <p:ph type="sldNum" sz="quarter" idx="12"/>
          </p:nvPr>
        </p:nvSpPr>
        <p:spPr/>
        <p:txBody>
          <a:bodyPr/>
          <a:lstStyle/>
          <a:p>
            <a:fld id="{13EBA283-81CD-428D-9703-4AE41BDC50AA}" type="slidenum">
              <a:rPr lang="de-DE" smtClean="0"/>
              <a:pPr/>
              <a:t>69</a:t>
            </a:fld>
            <a:endParaRPr lang="de-DE" dirty="0"/>
          </a:p>
        </p:txBody>
      </p:sp>
      <p:sp>
        <p:nvSpPr>
          <p:cNvPr id="8" name="Datumsplatzhalter 7"/>
          <p:cNvSpPr>
            <a:spLocks noGrp="1"/>
          </p:cNvSpPr>
          <p:nvPr>
            <p:ph type="dt" sz="half" idx="10"/>
          </p:nvPr>
        </p:nvSpPr>
        <p:spPr/>
        <p:txBody>
          <a:bodyPr/>
          <a:lstStyle/>
          <a:p>
            <a:fld id="{07FF1E6D-825A-408F-8EFE-7801EE66C64E}" type="datetime1">
              <a:rPr lang="de-DE" smtClean="0"/>
              <a:t>23.09.2016</a:t>
            </a:fld>
            <a:endParaRPr lang="de-DE" dirty="0"/>
          </a:p>
        </p:txBody>
      </p:sp>
    </p:spTree>
    <p:extLst>
      <p:ext uri="{BB962C8B-B14F-4D97-AF65-F5344CB8AC3E}">
        <p14:creationId xmlns:p14="http://schemas.microsoft.com/office/powerpoint/2010/main" val="1231392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smtClean="0">
                <a:hlinkClick r:id="rId3"/>
              </a:rPr>
              <a:t>www.teilchenwelt.de</a:t>
            </a:r>
            <a:r>
              <a:rPr lang="de-DE" dirty="0" smtClean="0"/>
              <a:t> </a:t>
            </a:r>
            <a:endParaRPr lang="de-DE" dirty="0"/>
          </a:p>
        </p:txBody>
      </p:sp>
      <p:sp>
        <p:nvSpPr>
          <p:cNvPr id="3" name="Fußzeilenplatzhalter 2"/>
          <p:cNvSpPr>
            <a:spLocks noGrp="1"/>
          </p:cNvSpPr>
          <p:nvPr>
            <p:ph type="ftr" sz="quarter" idx="3"/>
          </p:nvPr>
        </p:nvSpPr>
        <p:spPr/>
        <p:txBody>
          <a:bodyPr/>
          <a:lstStyle/>
          <a:p>
            <a:r>
              <a:rPr lang="de-DE" smtClean="0"/>
              <a:t>Neue Unterrichtsmaterialien zur Teilchenphysik, Dresden</a:t>
            </a:r>
            <a:endParaRPr lang="de-DE" dirty="0" smtClean="0"/>
          </a:p>
        </p:txBody>
      </p:sp>
    </p:spTree>
    <p:extLst>
      <p:ext uri="{BB962C8B-B14F-4D97-AF65-F5344CB8AC3E}">
        <p14:creationId xmlns:p14="http://schemas.microsoft.com/office/powerpoint/2010/main" val="286596311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Teilchenumwandlungen als Schlüssel zur Ordnung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Schwache Wechselwirkung</a:t>
                </a:r>
              </a:p>
              <a:p>
                <a:pPr lvl="1">
                  <a:buFont typeface="Arial" panose="020B0604020202020204" pitchFamily="34" charset="0"/>
                  <a:buChar char="•"/>
                </a:pPr>
                <a:r>
                  <a:rPr lang="de-DE" dirty="0" smtClean="0"/>
                  <a:t>Drei </a:t>
                </a:r>
                <a:r>
                  <a:rPr lang="de-DE" dirty="0" err="1" smtClean="0"/>
                  <a:t>Up</a:t>
                </a:r>
                <a:r>
                  <a:rPr lang="de-DE" dirty="0" smtClean="0"/>
                  <a:t>-Quarks mit Farbladungsvektoren       ,       , oder      haben alle schwache Ladungszahl </a:t>
                </a:r>
                <a14:m>
                  <m:oMath xmlns:m="http://schemas.openxmlformats.org/officeDocument/2006/math">
                    <m:r>
                      <a:rPr lang="de-DE" i="1">
                        <a:latin typeface="Cambria Math" panose="02040503050406030204" pitchFamily="18" charset="0"/>
                      </a:rPr>
                      <m:t>𝐼</m:t>
                    </m:r>
                    <m:r>
                      <a:rPr lang="de-DE" i="1">
                        <a:latin typeface="Cambria Math" panose="02040503050406030204" pitchFamily="18" charset="0"/>
                      </a:rPr>
                      <m:t>=+</m:t>
                    </m:r>
                    <m:f>
                      <m:fPr>
                        <m:ctrlPr>
                          <a:rPr lang="de-DE" i="1">
                            <a:latin typeface="Cambria Math" panose="02040503050406030204" pitchFamily="18" charset="0"/>
                          </a:rPr>
                        </m:ctrlPr>
                      </m:fPr>
                      <m:num>
                        <m:r>
                          <m:rPr>
                            <m:nor/>
                          </m:rPr>
                          <a:rPr lang="de-DE"/>
                          <m:t>1</m:t>
                        </m:r>
                      </m:num>
                      <m:den>
                        <m:r>
                          <m:rPr>
                            <m:nor/>
                          </m:rPr>
                          <a:rPr lang="de-DE"/>
                          <m:t>2</m:t>
                        </m:r>
                      </m:den>
                    </m:f>
                  </m:oMath>
                </a14:m>
                <a:r>
                  <a:rPr lang="de-DE" dirty="0" smtClean="0"/>
                  <a:t>, Down-Quarks hingegen </a:t>
                </a:r>
                <a14:m>
                  <m:oMath xmlns:m="http://schemas.openxmlformats.org/officeDocument/2006/math">
                    <m:r>
                      <a:rPr lang="de-DE" i="1">
                        <a:latin typeface="Cambria Math" panose="02040503050406030204" pitchFamily="18" charset="0"/>
                      </a:rPr>
                      <m:t>𝐼</m:t>
                    </m:r>
                    <m:r>
                      <a:rPr lang="de-DE" i="1">
                        <a:latin typeface="Cambria Math" panose="02040503050406030204" pitchFamily="18" charset="0"/>
                      </a:rPr>
                      <m:t>=−</m:t>
                    </m:r>
                    <m:f>
                      <m:fPr>
                        <m:ctrlPr>
                          <a:rPr lang="de-DE" i="1">
                            <a:latin typeface="Cambria Math" panose="02040503050406030204" pitchFamily="18" charset="0"/>
                          </a:rPr>
                        </m:ctrlPr>
                      </m:fPr>
                      <m:num>
                        <m:r>
                          <m:rPr>
                            <m:nor/>
                          </m:rPr>
                          <a:rPr lang="de-DE"/>
                          <m:t>1</m:t>
                        </m:r>
                      </m:num>
                      <m:den>
                        <m:r>
                          <m:rPr>
                            <m:nor/>
                          </m:rPr>
                          <a:rPr lang="de-DE"/>
                          <m:t>2</m:t>
                        </m:r>
                      </m:den>
                    </m:f>
                  </m:oMath>
                </a14:m>
                <a:endParaRPr lang="de-DE" dirty="0" smtClean="0"/>
              </a:p>
              <a:p>
                <a:pPr lvl="1">
                  <a:buFont typeface="Arial" panose="020B0604020202020204" pitchFamily="34" charset="0"/>
                  <a:buChar char="•"/>
                </a:pPr>
                <a14:m>
                  <m:oMath xmlns:m="http://schemas.openxmlformats.org/officeDocument/2006/math">
                    <m:d>
                      <m:dPr>
                        <m:ctrlPr>
                          <a:rPr lang="de-DE" i="1" smtClean="0">
                            <a:latin typeface="Cambria Math" panose="02040503050406030204" pitchFamily="18" charset="0"/>
                          </a:rPr>
                        </m:ctrlPr>
                      </m:dPr>
                      <m:e>
                        <m:m>
                          <m:mPr>
                            <m:mcs>
                              <m:mc>
                                <m:mcPr>
                                  <m:count m:val="1"/>
                                  <m:mcJc m:val="center"/>
                                </m:mcPr>
                              </m:mc>
                            </m:mcs>
                            <m:ctrlPr>
                              <a:rPr lang="de-DE" i="1" smtClean="0">
                                <a:latin typeface="Cambria Math" panose="02040503050406030204" pitchFamily="18" charset="0"/>
                              </a:rPr>
                            </m:ctrlPr>
                          </m:mPr>
                          <m:mr>
                            <m:e/>
                          </m:mr>
                          <m:mr>
                            <m:e/>
                          </m:mr>
                        </m:m>
                      </m:e>
                    </m:d>
                    <m:r>
                      <a:rPr lang="de-DE" b="0" i="1" smtClean="0">
                        <a:latin typeface="Cambria Math" panose="02040503050406030204" pitchFamily="18" charset="0"/>
                      </a:rPr>
                      <m:t>,</m:t>
                    </m:r>
                    <m:d>
                      <m:dPr>
                        <m:ctrlPr>
                          <a:rPr lang="de-DE" i="1">
                            <a:latin typeface="Cambria Math" panose="02040503050406030204" pitchFamily="18" charset="0"/>
                          </a:rPr>
                        </m:ctrlPr>
                      </m:dPr>
                      <m:e>
                        <m:m>
                          <m:mPr>
                            <m:mcs>
                              <m:mc>
                                <m:mcPr>
                                  <m:count m:val="1"/>
                                  <m:mcJc m:val="center"/>
                                </m:mcPr>
                              </m:mc>
                            </m:mcs>
                            <m:ctrlPr>
                              <a:rPr lang="de-DE" i="1">
                                <a:latin typeface="Cambria Math" panose="02040503050406030204" pitchFamily="18" charset="0"/>
                              </a:rPr>
                            </m:ctrlPr>
                          </m:mPr>
                          <m:mr>
                            <m:e/>
                          </m:mr>
                          <m:mr>
                            <m:e/>
                          </m:mr>
                        </m:m>
                      </m:e>
                    </m:d>
                    <m:r>
                      <a:rPr lang="de-DE" b="0" i="1" smtClean="0">
                        <a:latin typeface="Cambria Math" panose="02040503050406030204" pitchFamily="18" charset="0"/>
                      </a:rPr>
                      <m:t>,</m:t>
                    </m:r>
                    <m:d>
                      <m:dPr>
                        <m:ctrlPr>
                          <a:rPr lang="de-DE" i="1">
                            <a:latin typeface="Cambria Math" panose="02040503050406030204" pitchFamily="18" charset="0"/>
                          </a:rPr>
                        </m:ctrlPr>
                      </m:dPr>
                      <m:e>
                        <m:m>
                          <m:mPr>
                            <m:mcs>
                              <m:mc>
                                <m:mcPr>
                                  <m:count m:val="1"/>
                                  <m:mcJc m:val="center"/>
                                </m:mcPr>
                              </m:mc>
                            </m:mcs>
                            <m:ctrlPr>
                              <a:rPr lang="de-DE" i="1">
                                <a:latin typeface="Cambria Math" panose="02040503050406030204" pitchFamily="18" charset="0"/>
                              </a:rPr>
                            </m:ctrlPr>
                          </m:mPr>
                          <m:mr>
                            <m:e/>
                          </m:mr>
                          <m:mr>
                            <m:e/>
                          </m:mr>
                        </m:m>
                      </m:e>
                    </m:d>
                  </m:oMath>
                </a14:m>
                <a:endParaRPr lang="de-DE" dirty="0" smtClean="0"/>
              </a:p>
              <a:p>
                <a:pPr marL="355600" lvl="1" indent="0">
                  <a:buNone/>
                </a:pPr>
                <a:endParaRPr lang="de-DE" dirty="0" smtClean="0"/>
              </a:p>
              <a:p>
                <a:pPr lvl="1"/>
                <a:endParaRPr lang="de-DE" dirty="0" smtClean="0"/>
              </a:p>
              <a:p>
                <a:pPr lvl="1"/>
                <a:endParaRPr lang="de-DE" dirty="0"/>
              </a:p>
              <a:p>
                <a:pPr marL="0" indent="0">
                  <a:buNone/>
                </a:pPr>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2"/>
                <a:stretch>
                  <a:fillRect l="-808" t="-2003"/>
                </a:stretch>
              </a:blipFill>
            </p:spPr>
            <p:txBody>
              <a:bodyPr/>
              <a:lstStyle/>
              <a:p>
                <a:r>
                  <a:rPr lang="de-DE">
                    <a:noFill/>
                  </a:rPr>
                  <a:t> </a:t>
                </a:r>
              </a:p>
            </p:txBody>
          </p:sp>
        </mc:Fallback>
      </mc:AlternateContent>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33" name="Bild 1" descr="C:\Users\Bernadette\Desktop\AG1 AG2\Abbildungen\rot.png"/>
          <p:cNvPicPr/>
          <p:nvPr/>
        </p:nvPicPr>
        <p:blipFill>
          <a:blip r:embed="rId3" cstate="print"/>
          <a:stretch>
            <a:fillRect/>
          </a:stretch>
        </p:blipFill>
        <p:spPr bwMode="auto">
          <a:xfrm>
            <a:off x="5580112" y="2564904"/>
            <a:ext cx="240665" cy="141605"/>
          </a:xfrm>
          <a:prstGeom prst="rect">
            <a:avLst/>
          </a:prstGeom>
          <a:noFill/>
          <a:ln w="9525">
            <a:noFill/>
            <a:miter lim="800000"/>
            <a:headEnd/>
            <a:tailEnd/>
          </a:ln>
        </p:spPr>
      </p:pic>
      <p:pic>
        <p:nvPicPr>
          <p:cNvPr id="35" name="Bild 3" descr="C:\Users\Bernadette\Desktop\AG1 AG2\Abbildungen\gruen.png"/>
          <p:cNvPicPr/>
          <p:nvPr/>
        </p:nvPicPr>
        <p:blipFill>
          <a:blip r:embed="rId4" cstate="print"/>
          <a:stretch>
            <a:fillRect/>
          </a:stretch>
        </p:blipFill>
        <p:spPr bwMode="auto">
          <a:xfrm>
            <a:off x="6025496" y="2563634"/>
            <a:ext cx="241935" cy="142875"/>
          </a:xfrm>
          <a:prstGeom prst="rect">
            <a:avLst/>
          </a:prstGeom>
          <a:noFill/>
          <a:ln w="9525">
            <a:noFill/>
            <a:miter lim="800000"/>
            <a:headEnd/>
            <a:tailEnd/>
          </a:ln>
        </p:spPr>
      </p:pic>
      <p:pic>
        <p:nvPicPr>
          <p:cNvPr id="36" name="Bild 2" descr="C:\Users\Bernadette\Desktop\AG1 AG2\Abbildungen\blau.png"/>
          <p:cNvPicPr/>
          <p:nvPr/>
        </p:nvPicPr>
        <p:blipFill>
          <a:blip r:embed="rId5" cstate="print"/>
          <a:stretch>
            <a:fillRect/>
          </a:stretch>
        </p:blipFill>
        <p:spPr bwMode="auto">
          <a:xfrm>
            <a:off x="7020272" y="2459494"/>
            <a:ext cx="47625" cy="247015"/>
          </a:xfrm>
          <a:prstGeom prst="rect">
            <a:avLst/>
          </a:prstGeom>
          <a:noFill/>
          <a:ln w="9525">
            <a:noFill/>
            <a:miter lim="800000"/>
            <a:headEnd/>
            <a:tailEnd/>
          </a:ln>
        </p:spPr>
      </p:pic>
      <p:pic>
        <p:nvPicPr>
          <p:cNvPr id="51" name="Bild 18" descr="C:\Users\Bernadette\Desktop\AG1 AG2\Abbildungen\farbindizes\u-r.png"/>
          <p:cNvPicPr>
            <a:picLocks noChangeAspect="1"/>
          </p:cNvPicPr>
          <p:nvPr/>
        </p:nvPicPr>
        <p:blipFill>
          <a:blip r:embed="rId6" cstate="print"/>
          <a:srcRect/>
          <a:stretch>
            <a:fillRect/>
          </a:stretch>
        </p:blipFill>
        <p:spPr bwMode="auto">
          <a:xfrm>
            <a:off x="1781703" y="3275550"/>
            <a:ext cx="252000" cy="198913"/>
          </a:xfrm>
          <a:prstGeom prst="rect">
            <a:avLst/>
          </a:prstGeom>
          <a:noFill/>
          <a:ln w="9525">
            <a:noFill/>
            <a:miter lim="800000"/>
            <a:headEnd/>
            <a:tailEnd/>
          </a:ln>
        </p:spPr>
      </p:pic>
      <p:pic>
        <p:nvPicPr>
          <p:cNvPr id="52" name="Bild 17" descr="C:\Users\Bernadette\Desktop\AG1 AG2\Abbildungen\farbindizes\u-g.png"/>
          <p:cNvPicPr>
            <a:picLocks noChangeAspect="1"/>
          </p:cNvPicPr>
          <p:nvPr/>
        </p:nvPicPr>
        <p:blipFill>
          <a:blip r:embed="rId7" cstate="print"/>
          <a:srcRect/>
          <a:stretch>
            <a:fillRect/>
          </a:stretch>
        </p:blipFill>
        <p:spPr bwMode="auto">
          <a:xfrm>
            <a:off x="2411760" y="3284985"/>
            <a:ext cx="252000" cy="193597"/>
          </a:xfrm>
          <a:prstGeom prst="rect">
            <a:avLst/>
          </a:prstGeom>
          <a:noFill/>
          <a:ln w="9525">
            <a:noFill/>
            <a:miter lim="800000"/>
            <a:headEnd/>
            <a:tailEnd/>
          </a:ln>
        </p:spPr>
      </p:pic>
      <p:pic>
        <p:nvPicPr>
          <p:cNvPr id="53" name="Bild 16" descr="C:\Users\Bernadette\Desktop\AG1 AG2\Abbildungen\farbindizes\u-b.png"/>
          <p:cNvPicPr>
            <a:picLocks noChangeAspect="1"/>
          </p:cNvPicPr>
          <p:nvPr/>
        </p:nvPicPr>
        <p:blipFill>
          <a:blip r:embed="rId8" cstate="print"/>
          <a:srcRect/>
          <a:stretch>
            <a:fillRect/>
          </a:stretch>
        </p:blipFill>
        <p:spPr bwMode="auto">
          <a:xfrm>
            <a:off x="3045525" y="3206107"/>
            <a:ext cx="180000" cy="240374"/>
          </a:xfrm>
          <a:prstGeom prst="rect">
            <a:avLst/>
          </a:prstGeom>
          <a:noFill/>
          <a:ln w="9525">
            <a:noFill/>
            <a:miter lim="800000"/>
            <a:headEnd/>
            <a:tailEnd/>
          </a:ln>
        </p:spPr>
      </p:pic>
      <p:pic>
        <p:nvPicPr>
          <p:cNvPr id="54" name="Bild 6" descr="C:\Users\Bernadette\Desktop\AG1 AG2\Abbildungen\farbindizes\d-r.png"/>
          <p:cNvPicPr>
            <a:picLocks noChangeAspect="1"/>
          </p:cNvPicPr>
          <p:nvPr/>
        </p:nvPicPr>
        <p:blipFill>
          <a:blip r:embed="rId9" cstate="print"/>
          <a:srcRect/>
          <a:stretch>
            <a:fillRect/>
          </a:stretch>
        </p:blipFill>
        <p:spPr bwMode="auto">
          <a:xfrm>
            <a:off x="1791077" y="3585088"/>
            <a:ext cx="252000" cy="182411"/>
          </a:xfrm>
          <a:prstGeom prst="rect">
            <a:avLst/>
          </a:prstGeom>
          <a:noFill/>
          <a:ln w="9525">
            <a:noFill/>
            <a:miter lim="800000"/>
            <a:headEnd/>
            <a:tailEnd/>
          </a:ln>
        </p:spPr>
      </p:pic>
      <p:pic>
        <p:nvPicPr>
          <p:cNvPr id="55" name="Bild 5" descr="C:\Users\Bernadette\Desktop\AG1 AG2\Abbildungen\farbindizes\d-g.png"/>
          <p:cNvPicPr>
            <a:picLocks noChangeAspect="1"/>
          </p:cNvPicPr>
          <p:nvPr/>
        </p:nvPicPr>
        <p:blipFill>
          <a:blip r:embed="rId10" cstate="print"/>
          <a:srcRect/>
          <a:stretch>
            <a:fillRect/>
          </a:stretch>
        </p:blipFill>
        <p:spPr bwMode="auto">
          <a:xfrm>
            <a:off x="2460446" y="3593392"/>
            <a:ext cx="252000" cy="182411"/>
          </a:xfrm>
          <a:prstGeom prst="rect">
            <a:avLst/>
          </a:prstGeom>
          <a:noFill/>
          <a:ln w="9525">
            <a:noFill/>
            <a:miter lim="800000"/>
            <a:headEnd/>
            <a:tailEnd/>
          </a:ln>
        </p:spPr>
      </p:pic>
      <p:pic>
        <p:nvPicPr>
          <p:cNvPr id="56" name="Bild 4" descr="C:\Users\Bernadette\Desktop\AG1 AG2\Abbildungen\farbindizes\d-b.png"/>
          <p:cNvPicPr>
            <a:picLocks noChangeAspect="1"/>
          </p:cNvPicPr>
          <p:nvPr/>
        </p:nvPicPr>
        <p:blipFill>
          <a:blip r:embed="rId11" cstate="print"/>
          <a:srcRect/>
          <a:stretch>
            <a:fillRect/>
          </a:stretch>
        </p:blipFill>
        <p:spPr bwMode="auto">
          <a:xfrm>
            <a:off x="3101651" y="3552974"/>
            <a:ext cx="180000" cy="225270"/>
          </a:xfrm>
          <a:prstGeom prst="rect">
            <a:avLst/>
          </a:prstGeom>
          <a:noFill/>
          <a:ln w="9525">
            <a:noFill/>
            <a:miter lim="800000"/>
            <a:headEnd/>
            <a:tailEnd/>
          </a:ln>
        </p:spPr>
      </p:pic>
      <p:sp>
        <p:nvSpPr>
          <p:cNvPr id="3" name="Foliennummernplatzhalter 2"/>
          <p:cNvSpPr>
            <a:spLocks noGrp="1"/>
          </p:cNvSpPr>
          <p:nvPr>
            <p:ph type="sldNum" sz="quarter" idx="12"/>
          </p:nvPr>
        </p:nvSpPr>
        <p:spPr/>
        <p:txBody>
          <a:bodyPr/>
          <a:lstStyle/>
          <a:p>
            <a:fld id="{13EBA283-81CD-428D-9703-4AE41BDC50AA}" type="slidenum">
              <a:rPr lang="de-DE" smtClean="0"/>
              <a:pPr/>
              <a:t>70</a:t>
            </a:fld>
            <a:endParaRPr lang="de-DE" dirty="0"/>
          </a:p>
        </p:txBody>
      </p:sp>
      <p:sp>
        <p:nvSpPr>
          <p:cNvPr id="7" name="Datumsplatzhalter 6"/>
          <p:cNvSpPr>
            <a:spLocks noGrp="1"/>
          </p:cNvSpPr>
          <p:nvPr>
            <p:ph type="dt" sz="half" idx="10"/>
          </p:nvPr>
        </p:nvSpPr>
        <p:spPr/>
        <p:txBody>
          <a:bodyPr/>
          <a:lstStyle/>
          <a:p>
            <a:fld id="{057C71A4-05EF-4C54-9E80-B379BC9E443D}" type="datetime1">
              <a:rPr lang="de-DE" smtClean="0"/>
              <a:t>23.09.2016</a:t>
            </a:fld>
            <a:endParaRPr lang="de-DE" dirty="0"/>
          </a:p>
        </p:txBody>
      </p:sp>
    </p:spTree>
    <p:extLst>
      <p:ext uri="{BB962C8B-B14F-4D97-AF65-F5344CB8AC3E}">
        <p14:creationId xmlns:p14="http://schemas.microsoft.com/office/powerpoint/2010/main" val="72716237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Teilchenumwandlungen als Schlüssel zur Ordnung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dirty="0" smtClean="0"/>
                  <a:t>Starke Wechselwirkung</a:t>
                </a:r>
              </a:p>
              <a:p>
                <a:pPr lvl="1">
                  <a:buFont typeface="Arial" panose="020B0604020202020204" pitchFamily="34" charset="0"/>
                  <a:buChar char="•"/>
                </a:pPr>
                <a:r>
                  <a:rPr lang="de-DE" dirty="0" smtClean="0"/>
                  <a:t>Durch </a:t>
                </a:r>
                <a:r>
                  <a:rPr lang="de-DE" dirty="0" err="1" smtClean="0"/>
                  <a:t>Gluonen</a:t>
                </a:r>
                <a:r>
                  <a:rPr lang="de-DE" dirty="0"/>
                  <a:t> </a:t>
                </a:r>
                <a:r>
                  <a:rPr lang="de-DE" dirty="0" smtClean="0"/>
                  <a:t>nur Änderung der Farbladung eines Teilchens</a:t>
                </a:r>
              </a:p>
              <a:p>
                <a:pPr lvl="1">
                  <a:buFont typeface="Arial" panose="020B0604020202020204" pitchFamily="34" charset="0"/>
                  <a:buChar char="•"/>
                </a:pPr>
                <a:r>
                  <a:rPr lang="de-DE" dirty="0" smtClean="0"/>
                  <a:t>Drei verschiedene Farbladungsvektoren für Quarks:</a:t>
                </a:r>
                <a:br>
                  <a:rPr lang="de-DE" dirty="0" smtClean="0"/>
                </a:br>
                <a:r>
                  <a:rPr lang="de-DE" dirty="0" smtClean="0"/>
                  <a:t>Quarks bilden </a:t>
                </a:r>
                <a:r>
                  <a:rPr lang="de-DE" b="1" dirty="0" smtClean="0"/>
                  <a:t>Tripletts</a:t>
                </a:r>
                <a:r>
                  <a:rPr lang="de-DE" dirty="0" smtClean="0"/>
                  <a:t> bezüglich der starken Ladung</a:t>
                </a:r>
              </a:p>
              <a:p>
                <a14:m>
                  <m:oMath xmlns:m="http://schemas.openxmlformats.org/officeDocument/2006/math">
                    <m:r>
                      <a:rPr lang="de-DE" b="0" i="1" smtClean="0">
                        <a:latin typeface="Cambria Math" panose="02040503050406030204" pitchFamily="18" charset="0"/>
                      </a:rPr>
                      <m:t>(</m:t>
                    </m:r>
                    <m:m>
                      <m:mPr>
                        <m:mcs>
                          <m:mc>
                            <m:mcPr>
                              <m:count m:val="3"/>
                              <m:mcJc m:val="center"/>
                            </m:mcPr>
                          </m:mc>
                        </m:mcs>
                        <m:ctrlPr>
                          <a:rPr lang="de-DE" b="0" i="1" smtClean="0">
                            <a:latin typeface="Cambria Math" panose="02040503050406030204" pitchFamily="18" charset="0"/>
                          </a:rPr>
                        </m:ctrlPr>
                      </m:mPr>
                      <m:mr>
                        <m:e/>
                        <m:e/>
                        <m:e/>
                      </m:mr>
                    </m:m>
                    <m:r>
                      <a:rPr lang="de-DE" b="0" i="1" smtClean="0">
                        <a:latin typeface="Cambria Math" panose="02040503050406030204" pitchFamily="18" charset="0"/>
                      </a:rPr>
                      <m:t>)</m:t>
                    </m:r>
                  </m:oMath>
                </a14:m>
                <a:endParaRPr lang="de-DE" dirty="0" smtClean="0"/>
              </a:p>
              <a:p>
                <a:pPr marL="355600" lvl="1" indent="0">
                  <a:buNone/>
                </a:pPr>
                <a:endParaRPr lang="de-DE" dirty="0" smtClean="0"/>
              </a:p>
              <a:p>
                <a:pPr marL="355600" lvl="1" indent="0">
                  <a:buNone/>
                </a:pPr>
                <a:endParaRPr lang="de-DE" dirty="0" smtClean="0"/>
              </a:p>
              <a:p>
                <a:pPr marL="355600" lvl="1" indent="0">
                  <a:buNone/>
                </a:pPr>
                <a:endParaRPr lang="de-DE" dirty="0"/>
              </a:p>
              <a:p>
                <a:pPr marL="0" indent="0">
                  <a:buNone/>
                </a:pPr>
                <a:endParaRPr lang="de-DE" dirty="0" smtClean="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2"/>
                <a:stretch>
                  <a:fillRect l="-808" t="-2003"/>
                </a:stretch>
              </a:blipFill>
            </p:spPr>
            <p:txBody>
              <a:bodyPr/>
              <a:lstStyle/>
              <a:p>
                <a:r>
                  <a:rPr lang="de-DE">
                    <a:noFill/>
                  </a:rPr>
                  <a:t> </a:t>
                </a:r>
              </a:p>
            </p:txBody>
          </p:sp>
        </mc:Fallback>
      </mc:AlternateContent>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11" name="Bild 17" descr="C:\Users\Bernadette\Desktop\AG1 AG2\Abbildungen\farbindizes\u-g.png"/>
          <p:cNvPicPr>
            <a:picLocks noChangeAspect="1"/>
          </p:cNvPicPr>
          <p:nvPr/>
        </p:nvPicPr>
        <p:blipFill>
          <a:blip r:embed="rId3" cstate="print"/>
          <a:srcRect/>
          <a:stretch>
            <a:fillRect/>
          </a:stretch>
        </p:blipFill>
        <p:spPr bwMode="auto">
          <a:xfrm>
            <a:off x="2004197" y="3564839"/>
            <a:ext cx="381021" cy="292717"/>
          </a:xfrm>
          <a:prstGeom prst="rect">
            <a:avLst/>
          </a:prstGeom>
          <a:noFill/>
          <a:ln w="9525">
            <a:noFill/>
            <a:miter lim="800000"/>
            <a:headEnd/>
            <a:tailEnd/>
          </a:ln>
        </p:spPr>
      </p:pic>
      <p:pic>
        <p:nvPicPr>
          <p:cNvPr id="12" name="Bild 16" descr="C:\Users\Bernadette\Desktop\AG1 AG2\Abbildungen\farbindizes\u-b.png"/>
          <p:cNvPicPr>
            <a:picLocks noChangeAspect="1"/>
          </p:cNvPicPr>
          <p:nvPr/>
        </p:nvPicPr>
        <p:blipFill>
          <a:blip r:embed="rId4" cstate="print"/>
          <a:srcRect/>
          <a:stretch>
            <a:fillRect/>
          </a:stretch>
        </p:blipFill>
        <p:spPr bwMode="auto">
          <a:xfrm>
            <a:off x="2627784" y="3521032"/>
            <a:ext cx="252000" cy="336524"/>
          </a:xfrm>
          <a:prstGeom prst="rect">
            <a:avLst/>
          </a:prstGeom>
          <a:noFill/>
          <a:ln w="9525">
            <a:noFill/>
            <a:miter lim="800000"/>
            <a:headEnd/>
            <a:tailEnd/>
          </a:ln>
        </p:spPr>
      </p:pic>
      <p:pic>
        <p:nvPicPr>
          <p:cNvPr id="13" name="Bild 31" descr="C:\Users\Bernadette\Desktop\AG1 AG2\Abbildungen\Quark-Farbtausch.png"/>
          <p:cNvPicPr/>
          <p:nvPr/>
        </p:nvPicPr>
        <p:blipFill>
          <a:blip r:embed="rId5" cstate="print"/>
          <a:stretch>
            <a:fillRect/>
          </a:stretch>
        </p:blipFill>
        <p:spPr bwMode="auto">
          <a:xfrm>
            <a:off x="3697967" y="3521032"/>
            <a:ext cx="3754353" cy="1827938"/>
          </a:xfrm>
          <a:prstGeom prst="rect">
            <a:avLst/>
          </a:prstGeom>
          <a:noFill/>
          <a:ln w="9525">
            <a:noFill/>
            <a:miter lim="800000"/>
            <a:headEnd/>
            <a:tailEnd/>
          </a:ln>
        </p:spPr>
      </p:pic>
      <p:pic>
        <p:nvPicPr>
          <p:cNvPr id="3" name="Grafik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5656" y="3546437"/>
            <a:ext cx="371429" cy="285714"/>
          </a:xfrm>
          <a:prstGeom prst="rect">
            <a:avLst/>
          </a:prstGeom>
        </p:spPr>
      </p:pic>
      <p:sp>
        <p:nvSpPr>
          <p:cNvPr id="7" name="Foliennummernplatzhalter 6"/>
          <p:cNvSpPr>
            <a:spLocks noGrp="1"/>
          </p:cNvSpPr>
          <p:nvPr>
            <p:ph type="sldNum" sz="quarter" idx="12"/>
          </p:nvPr>
        </p:nvSpPr>
        <p:spPr/>
        <p:txBody>
          <a:bodyPr/>
          <a:lstStyle/>
          <a:p>
            <a:fld id="{13EBA283-81CD-428D-9703-4AE41BDC50AA}" type="slidenum">
              <a:rPr lang="de-DE" smtClean="0"/>
              <a:pPr/>
              <a:t>71</a:t>
            </a:fld>
            <a:endParaRPr lang="de-DE" dirty="0"/>
          </a:p>
        </p:txBody>
      </p:sp>
      <p:sp>
        <p:nvSpPr>
          <p:cNvPr id="8" name="Datumsplatzhalter 7"/>
          <p:cNvSpPr>
            <a:spLocks noGrp="1"/>
          </p:cNvSpPr>
          <p:nvPr>
            <p:ph type="dt" sz="half" idx="10"/>
          </p:nvPr>
        </p:nvSpPr>
        <p:spPr/>
        <p:txBody>
          <a:bodyPr/>
          <a:lstStyle/>
          <a:p>
            <a:fld id="{BB24955F-08B0-47A6-A839-B86D997D29B3}" type="datetime1">
              <a:rPr lang="de-DE" smtClean="0"/>
              <a:t>23.09.2016</a:t>
            </a:fld>
            <a:endParaRPr lang="de-DE" dirty="0"/>
          </a:p>
        </p:txBody>
      </p:sp>
    </p:spTree>
    <p:extLst>
      <p:ext uri="{BB962C8B-B14F-4D97-AF65-F5344CB8AC3E}">
        <p14:creationId xmlns:p14="http://schemas.microsoft.com/office/powerpoint/2010/main" val="191466643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971600" y="231229"/>
            <a:ext cx="8064896" cy="1325563"/>
          </a:xfrm>
        </p:spPr>
        <p:txBody>
          <a:bodyPr/>
          <a:lstStyle/>
          <a:p>
            <a:r>
              <a:rPr lang="de-DE" dirty="0" smtClean="0"/>
              <a:t>Botenteilchen: Umwandlung innerhalb </a:t>
            </a:r>
            <a:r>
              <a:rPr lang="de-DE" dirty="0" err="1" smtClean="0"/>
              <a:t>Multipletts</a:t>
            </a:r>
            <a:r>
              <a:rPr lang="de-DE" dirty="0" smtClean="0"/>
              <a:t> </a:t>
            </a:r>
            <a:endParaRPr lang="de-DE" dirty="0"/>
          </a:p>
        </p:txBody>
      </p:sp>
      <p:sp>
        <p:nvSpPr>
          <p:cNvPr id="3" name="Foliennummernplatzhalter 2"/>
          <p:cNvSpPr>
            <a:spLocks noGrp="1"/>
          </p:cNvSpPr>
          <p:nvPr>
            <p:ph type="sldNum" sz="quarter" idx="12"/>
          </p:nvPr>
        </p:nvSpPr>
        <p:spPr>
          <a:prstGeom prst="rect">
            <a:avLst/>
          </a:prstGeom>
        </p:spPr>
        <p:txBody>
          <a:bodyPr/>
          <a:lstStyle/>
          <a:p>
            <a:fld id="{13EBA283-81CD-428D-9703-4AE41BDC50AA}" type="slidenum">
              <a:rPr lang="de-DE" smtClean="0"/>
              <a:pPr/>
              <a:t>72</a:t>
            </a:fld>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7" name="Bild 31" descr="C:\Users\Bernadette\Desktop\AG1 AG2\Abbildungen\Quark-Farbtausch.png"/>
          <p:cNvPicPr/>
          <p:nvPr/>
        </p:nvPicPr>
        <p:blipFill>
          <a:blip r:embed="rId2" cstate="print"/>
          <a:stretch>
            <a:fillRect/>
          </a:stretch>
        </p:blipFill>
        <p:spPr bwMode="auto">
          <a:xfrm>
            <a:off x="899592" y="4293096"/>
            <a:ext cx="3754353" cy="1827938"/>
          </a:xfrm>
          <a:prstGeom prst="rect">
            <a:avLst/>
          </a:prstGeom>
          <a:noFill/>
          <a:ln w="9525">
            <a:noFill/>
            <a:miter lim="800000"/>
            <a:headEnd/>
            <a:tailEnd/>
          </a:ln>
        </p:spPr>
      </p:pic>
      <p:sp>
        <p:nvSpPr>
          <p:cNvPr id="270341"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70343" name="Rectangle 7"/>
          <p:cNvSpPr>
            <a:spLocks noChangeArrowheads="1"/>
          </p:cNvSpPr>
          <p:nvPr/>
        </p:nvSpPr>
        <p:spPr bwMode="auto">
          <a:xfrm>
            <a:off x="0" y="5238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de-DE"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Datumsplatzhalter 1"/>
          <p:cNvSpPr>
            <a:spLocks noGrp="1"/>
          </p:cNvSpPr>
          <p:nvPr>
            <p:ph type="dt" sz="half" idx="10"/>
          </p:nvPr>
        </p:nvSpPr>
        <p:spPr/>
        <p:txBody>
          <a:bodyPr/>
          <a:lstStyle/>
          <a:p>
            <a:fld id="{E819861D-96C6-4BF9-9F99-001670B862F3}" type="datetime1">
              <a:rPr lang="de-DE" smtClean="0"/>
              <a:t>23.09.2016</a:t>
            </a:fld>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4128" y="4197743"/>
            <a:ext cx="2502019" cy="2502019"/>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32126" y="1630245"/>
            <a:ext cx="2212973" cy="2212973"/>
          </a:xfrm>
          <a:prstGeom prst="rect">
            <a:avLst/>
          </a:prstGeom>
        </p:spPr>
      </p:pic>
      <p:sp>
        <p:nvSpPr>
          <p:cNvPr id="11" name="Pfeil nach rechts 10"/>
          <p:cNvSpPr/>
          <p:nvPr/>
        </p:nvSpPr>
        <p:spPr>
          <a:xfrm>
            <a:off x="3572818" y="2622763"/>
            <a:ext cx="774227" cy="388342"/>
          </a:xfrm>
          <a:prstGeom prst="right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1465" y="1630245"/>
            <a:ext cx="2189345" cy="2189345"/>
          </a:xfrm>
          <a:prstGeom prst="rect">
            <a:avLst/>
          </a:prstGeom>
        </p:spPr>
      </p:pic>
      <p:sp>
        <p:nvSpPr>
          <p:cNvPr id="24" name="Inhaltsplatzhalter 8"/>
          <p:cNvSpPr txBox="1">
            <a:spLocks/>
          </p:cNvSpPr>
          <p:nvPr/>
        </p:nvSpPr>
        <p:spPr>
          <a:xfrm>
            <a:off x="849436" y="1272395"/>
            <a:ext cx="811505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dirty="0" smtClean="0"/>
              <a:t>Eine Rotation (~Eichsymmetrie) eines Quark-</a:t>
            </a:r>
            <a:r>
              <a:rPr lang="de-DE" dirty="0" err="1" smtClean="0"/>
              <a:t>Multipletts</a:t>
            </a:r>
            <a:r>
              <a:rPr lang="de-DE" dirty="0" smtClean="0"/>
              <a:t/>
            </a:r>
            <a:br>
              <a:rPr lang="de-DE" dirty="0" smtClean="0"/>
            </a:br>
            <a:endParaRPr lang="de-DE" dirty="0" smtClean="0"/>
          </a:p>
          <a:p>
            <a:endParaRPr lang="de-DE" dirty="0" smtClean="0"/>
          </a:p>
          <a:p>
            <a:endParaRPr lang="de-DE" dirty="0" smtClean="0"/>
          </a:p>
          <a:p>
            <a:endParaRPr lang="de-DE" dirty="0" smtClean="0"/>
          </a:p>
          <a:p>
            <a:pPr>
              <a:buFont typeface="Arial Narrow" panose="020B0606020202030204" pitchFamily="34" charset="0"/>
              <a:buNone/>
            </a:pPr>
            <a:endParaRPr lang="de-DE" dirty="0" smtClean="0"/>
          </a:p>
          <a:p>
            <a:r>
              <a:rPr lang="de-DE" dirty="0" smtClean="0"/>
              <a:t>hat denselben Effekt wie Emission oder Absorption eines </a:t>
            </a:r>
            <a:r>
              <a:rPr lang="de-DE" dirty="0" err="1" smtClean="0"/>
              <a:t>Gluons</a:t>
            </a:r>
            <a:r>
              <a:rPr lang="de-DE" dirty="0" smtClean="0"/>
              <a:t>  </a:t>
            </a:r>
            <a:endParaRPr lang="de-DE" dirty="0"/>
          </a:p>
        </p:txBody>
      </p:sp>
      <p:sp>
        <p:nvSpPr>
          <p:cNvPr id="17" name="Nach unten gekrümmter Pfeil 16"/>
          <p:cNvSpPr/>
          <p:nvPr/>
        </p:nvSpPr>
        <p:spPr>
          <a:xfrm>
            <a:off x="2051720" y="2030298"/>
            <a:ext cx="725048" cy="288032"/>
          </a:xfrm>
          <a:prstGeom prst="curvedDown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835221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548680"/>
            <a:ext cx="7526660" cy="1325563"/>
          </a:xfrm>
        </p:spPr>
        <p:txBody>
          <a:bodyPr/>
          <a:lstStyle/>
          <a:p>
            <a:r>
              <a:rPr lang="de-DE" dirty="0" smtClean="0"/>
              <a:t>Teilchenumwandlungen als Schlüssel zur Ordnung</a:t>
            </a:r>
            <a:endParaRPr lang="de-DE" dirty="0"/>
          </a:p>
        </p:txBody>
      </p:sp>
      <p:sp>
        <p:nvSpPr>
          <p:cNvPr id="4" name="Textplatzhalter 3"/>
          <p:cNvSpPr>
            <a:spLocks noGrp="1"/>
          </p:cNvSpPr>
          <p:nvPr>
            <p:ph type="body" idx="1"/>
          </p:nvPr>
        </p:nvSpPr>
        <p:spPr/>
        <p:txBody>
          <a:bodyPr/>
          <a:lstStyle/>
          <a:p>
            <a:r>
              <a:rPr lang="de-DE" dirty="0" smtClean="0"/>
              <a:t>Elektromagnetische Wechselwirkung</a:t>
            </a:r>
          </a:p>
          <a:p>
            <a:pPr lvl="1">
              <a:buFont typeface="Arial" panose="020B0604020202020204" pitchFamily="34" charset="0"/>
              <a:buChar char="•"/>
            </a:pPr>
            <a:r>
              <a:rPr lang="de-DE" dirty="0" smtClean="0"/>
              <a:t>Photonen besitzen keine Ladungen: durch elektromagnetische Wechselwirkung können die Ladungen eines Teilchens nicht geändert werden</a:t>
            </a:r>
          </a:p>
          <a:p>
            <a:pPr lvl="1">
              <a:buFont typeface="Arial" panose="020B0604020202020204" pitchFamily="34" charset="0"/>
              <a:buChar char="•"/>
            </a:pPr>
            <a:r>
              <a:rPr lang="de-DE" dirty="0" smtClean="0"/>
              <a:t>Alle Teilchen sind </a:t>
            </a:r>
            <a:r>
              <a:rPr lang="de-DE" b="1" dirty="0" smtClean="0"/>
              <a:t>Singuletts</a:t>
            </a:r>
            <a:r>
              <a:rPr lang="de-DE" dirty="0" smtClean="0"/>
              <a:t> bezüglich der elektrischen Ladung</a:t>
            </a:r>
          </a:p>
          <a:p>
            <a:pPr lvl="1"/>
            <a:endParaRPr lang="de-DE" dirty="0" smtClean="0"/>
          </a:p>
          <a:p>
            <a:pPr marL="355600" lvl="1" indent="0">
              <a:buNone/>
            </a:pPr>
            <a:endParaRPr lang="de-DE" dirty="0" smtClean="0"/>
          </a:p>
          <a:p>
            <a:pPr lvl="1"/>
            <a:endParaRPr lang="de-DE" dirty="0" smtClean="0"/>
          </a:p>
          <a:p>
            <a:pPr lvl="1"/>
            <a:endParaRPr lang="de-DE" dirty="0"/>
          </a:p>
          <a:p>
            <a:pPr marL="0" indent="0">
              <a:buNone/>
            </a:pPr>
            <a:endParaRPr lang="de-DE" dirty="0" smtClean="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7053" y="3861047"/>
            <a:ext cx="2866854" cy="2228613"/>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73</a:t>
            </a:fld>
            <a:endParaRPr lang="de-DE" dirty="0"/>
          </a:p>
        </p:txBody>
      </p:sp>
      <p:sp>
        <p:nvSpPr>
          <p:cNvPr id="8" name="Datumsplatzhalter 7"/>
          <p:cNvSpPr>
            <a:spLocks noGrp="1"/>
          </p:cNvSpPr>
          <p:nvPr>
            <p:ph type="dt" sz="half" idx="10"/>
          </p:nvPr>
        </p:nvSpPr>
        <p:spPr/>
        <p:txBody>
          <a:bodyPr/>
          <a:lstStyle/>
          <a:p>
            <a:fld id="{1C417CB1-190B-4114-B0D9-6B699BB5532B}" type="datetime1">
              <a:rPr lang="de-DE" smtClean="0"/>
              <a:t>23.09.2016</a:t>
            </a:fld>
            <a:endParaRPr lang="de-DE" dirty="0"/>
          </a:p>
        </p:txBody>
      </p:sp>
    </p:spTree>
    <p:extLst>
      <p:ext uri="{BB962C8B-B14F-4D97-AF65-F5344CB8AC3E}">
        <p14:creationId xmlns:p14="http://schemas.microsoft.com/office/powerpoint/2010/main" val="302135441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332656"/>
            <a:ext cx="7526660" cy="1325563"/>
          </a:xfrm>
        </p:spPr>
        <p:txBody>
          <a:bodyPr/>
          <a:lstStyle/>
          <a:p>
            <a:r>
              <a:rPr lang="de-DE" dirty="0" err="1" smtClean="0"/>
              <a:t>Multipletts</a:t>
            </a:r>
            <a:r>
              <a:rPr lang="de-DE" dirty="0" smtClean="0"/>
              <a:t> – Ladungen als Ordnungsprinzip</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74</a:t>
            </a:fld>
            <a:endParaRPr lang="de-DE" dirty="0"/>
          </a:p>
        </p:txBody>
      </p:sp>
      <p:sp>
        <p:nvSpPr>
          <p:cNvPr id="4" name="Textplatzhalter 3"/>
          <p:cNvSpPr>
            <a:spLocks noGrp="1"/>
          </p:cNvSpPr>
          <p:nvPr>
            <p:ph type="body" idx="1"/>
          </p:nvPr>
        </p:nvSpPr>
        <p:spPr>
          <a:xfrm>
            <a:off x="971600" y="1340769"/>
            <a:ext cx="7538988" cy="1728192"/>
          </a:xfrm>
        </p:spPr>
        <p:txBody>
          <a:bodyPr/>
          <a:lstStyle/>
          <a:p>
            <a:r>
              <a:rPr lang="de-DE" dirty="0" smtClean="0"/>
              <a:t>Zu jedem Teilchen gibt es ein zugehöriges Teilchen, </a:t>
            </a:r>
            <a:br>
              <a:rPr lang="de-DE" dirty="0" smtClean="0"/>
            </a:br>
            <a:r>
              <a:rPr lang="de-DE" dirty="0" smtClean="0"/>
              <a:t>mit gleicher Masse jedoch entgegengesetzten Ladungen</a:t>
            </a:r>
          </a:p>
          <a:p>
            <a:r>
              <a:rPr lang="de-DE" dirty="0" smtClean="0"/>
              <a:t>Anti-Materieteilchen ebenfalls in drei Generationen</a:t>
            </a:r>
            <a:endParaRPr lang="de-DE" dirty="0"/>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8" name="Datumsplatzhalter 7"/>
          <p:cNvSpPr>
            <a:spLocks noGrp="1"/>
          </p:cNvSpPr>
          <p:nvPr>
            <p:ph type="dt" sz="half" idx="10"/>
          </p:nvPr>
        </p:nvSpPr>
        <p:spPr/>
        <p:txBody>
          <a:bodyPr/>
          <a:lstStyle/>
          <a:p>
            <a:fld id="{2C429635-96B3-4FA3-BA96-37C0ECBB95EB}" type="datetime1">
              <a:rPr lang="de-DE" smtClean="0"/>
              <a:t>23.09.2016</a:t>
            </a:fld>
            <a:endParaRPr lang="de-DE" dirty="0"/>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2686260"/>
            <a:ext cx="7214864" cy="3670100"/>
          </a:xfrm>
          <a:prstGeom prst="rect">
            <a:avLst/>
          </a:prstGeom>
        </p:spPr>
      </p:pic>
    </p:spTree>
    <p:extLst>
      <p:ext uri="{BB962C8B-B14F-4D97-AF65-F5344CB8AC3E}">
        <p14:creationId xmlns:p14="http://schemas.microsoft.com/office/powerpoint/2010/main" val="131106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13EBA283-81CD-428D-9703-4AE41BDC50AA}" type="slidenum">
              <a:rPr lang="de-DE" smtClean="0"/>
              <a:pPr/>
              <a:t>75</a:t>
            </a:fld>
            <a:endParaRPr lang="de-DE" dirty="0"/>
          </a:p>
        </p:txBody>
      </p:sp>
      <p:sp>
        <p:nvSpPr>
          <p:cNvPr id="4" name="Textplatzhalter 3"/>
          <p:cNvSpPr>
            <a:spLocks noGrp="1"/>
          </p:cNvSpPr>
          <p:nvPr>
            <p:ph type="body" idx="1"/>
          </p:nvPr>
        </p:nvSpPr>
        <p:spPr>
          <a:xfrm>
            <a:off x="993452" y="1412776"/>
            <a:ext cx="7538988" cy="3956805"/>
          </a:xfrm>
        </p:spPr>
        <p:txBody>
          <a:bodyPr/>
          <a:lstStyle/>
          <a:p>
            <a:r>
              <a:rPr lang="de-DE" dirty="0" smtClean="0"/>
              <a:t>Teilchen lassen sich anhand ihrer Ladungen ordnen</a:t>
            </a:r>
          </a:p>
          <a:p>
            <a:r>
              <a:rPr lang="de-DE" dirty="0" smtClean="0"/>
              <a:t>Experimentell findet man (nicht vorhersagbar!)</a:t>
            </a:r>
          </a:p>
          <a:p>
            <a:pPr lvl="1">
              <a:buFont typeface="Arial" panose="020B0604020202020204" pitchFamily="34" charset="0"/>
              <a:buChar char="•"/>
            </a:pPr>
            <a:r>
              <a:rPr lang="de-DE" dirty="0" smtClean="0"/>
              <a:t>Dupletts </a:t>
            </a:r>
            <a:r>
              <a:rPr lang="de-DE" dirty="0"/>
              <a:t>der schwachen Wechselwirkung</a:t>
            </a:r>
          </a:p>
          <a:p>
            <a:pPr lvl="1">
              <a:buFont typeface="Arial" panose="020B0604020202020204" pitchFamily="34" charset="0"/>
              <a:buChar char="•"/>
            </a:pPr>
            <a:r>
              <a:rPr lang="de-DE" dirty="0"/>
              <a:t>Tripletts der starken Wechselwirkung</a:t>
            </a:r>
          </a:p>
          <a:p>
            <a:pPr lvl="1">
              <a:buFont typeface="Arial" panose="020B0604020202020204" pitchFamily="34" charset="0"/>
              <a:buChar char="•"/>
            </a:pPr>
            <a:r>
              <a:rPr lang="de-DE" dirty="0" err="1"/>
              <a:t>Singuletts</a:t>
            </a:r>
            <a:r>
              <a:rPr lang="de-DE" dirty="0"/>
              <a:t> der elektromagnetischen </a:t>
            </a:r>
            <a:r>
              <a:rPr lang="de-DE" dirty="0" smtClean="0"/>
              <a:t>Wechselwirkung</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r>
              <a:rPr lang="de-DE" dirty="0" smtClean="0"/>
              <a:t>Umwandlungen nur innerhalb der </a:t>
            </a:r>
            <a:r>
              <a:rPr lang="de-DE" dirty="0" err="1" smtClean="0"/>
              <a:t>Multipletts</a:t>
            </a:r>
            <a:r>
              <a:rPr lang="de-DE" dirty="0" smtClean="0"/>
              <a:t> möglich</a:t>
            </a:r>
          </a:p>
        </p:txBody>
      </p:sp>
      <p:sp>
        <p:nvSpPr>
          <p:cNvPr id="5" name="Fußzeilenplatzhalter 4"/>
          <p:cNvSpPr>
            <a:spLocks noGrp="1"/>
          </p:cNvSpPr>
          <p:nvPr>
            <p:ph type="ftr" sz="quarter" idx="11"/>
          </p:nvPr>
        </p:nvSpPr>
        <p:spPr/>
        <p:txBody>
          <a:bodyPr/>
          <a:lstStyle/>
          <a:p>
            <a:r>
              <a:rPr lang="de-DE" smtClean="0"/>
              <a:t>Neue Unterrichtsmaterialien zur Teilchenphysik, Dresden</a:t>
            </a:r>
            <a:endParaRPr lang="de-DE" dirty="0"/>
          </a:p>
        </p:txBody>
      </p:sp>
      <p:sp>
        <p:nvSpPr>
          <p:cNvPr id="10" name="Titel 1"/>
          <p:cNvSpPr>
            <a:spLocks noGrp="1"/>
          </p:cNvSpPr>
          <p:nvPr>
            <p:ph type="title"/>
          </p:nvPr>
        </p:nvSpPr>
        <p:spPr>
          <a:xfrm>
            <a:off x="971600" y="692696"/>
            <a:ext cx="7526660" cy="648072"/>
          </a:xfrm>
          <a:prstGeom prst="roundRect">
            <a:avLst/>
          </a:prstGeom>
          <a:solidFill>
            <a:srgbClr val="CCCC00"/>
          </a:solidFill>
        </p:spPr>
        <p:txBody>
          <a:bodyPr/>
          <a:lstStyle/>
          <a:p>
            <a:r>
              <a:rPr lang="de-DE" dirty="0" smtClean="0"/>
              <a:t> Zusammenfassung: </a:t>
            </a:r>
            <a:r>
              <a:rPr lang="de-DE" dirty="0" err="1" smtClean="0"/>
              <a:t>Multipletts</a:t>
            </a:r>
            <a:endParaRPr lang="de-DE" dirty="0"/>
          </a:p>
        </p:txBody>
      </p:sp>
      <p:sp>
        <p:nvSpPr>
          <p:cNvPr id="2" name="Datumsplatzhalter 1"/>
          <p:cNvSpPr>
            <a:spLocks noGrp="1"/>
          </p:cNvSpPr>
          <p:nvPr>
            <p:ph type="dt" sz="half" idx="10"/>
          </p:nvPr>
        </p:nvSpPr>
        <p:spPr/>
        <p:txBody>
          <a:bodyPr/>
          <a:lstStyle/>
          <a:p>
            <a:fld id="{8E0CF30C-6AD3-4A4B-857D-85D849C55AEE}" type="datetime1">
              <a:rPr lang="de-DE" smtClean="0"/>
              <a:t>23.09.2016</a:t>
            </a:fld>
            <a:endParaRPr lang="de-DE" dirty="0"/>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5423" y="3383104"/>
            <a:ext cx="4752527" cy="2417544"/>
          </a:xfrm>
          <a:prstGeom prst="rect">
            <a:avLst/>
          </a:prstGeom>
        </p:spPr>
      </p:pic>
    </p:spTree>
    <p:extLst>
      <p:ext uri="{BB962C8B-B14F-4D97-AF65-F5344CB8AC3E}">
        <p14:creationId xmlns:p14="http://schemas.microsoft.com/office/powerpoint/2010/main" val="55719732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a:xfrm>
            <a:off x="971600" y="1268760"/>
            <a:ext cx="6552728" cy="3672407"/>
          </a:xfrm>
        </p:spPr>
        <p:txBody>
          <a:bodyPr/>
          <a:lstStyle/>
          <a:p>
            <a:r>
              <a:rPr lang="de-DE" sz="3200" b="1" dirty="0" smtClean="0">
                <a:solidFill>
                  <a:srgbClr val="013476"/>
                </a:solidFill>
              </a:rPr>
              <a:t>Vielen Dank für </a:t>
            </a:r>
            <a:r>
              <a:rPr lang="de-DE" sz="3200" b="1" dirty="0" smtClean="0">
                <a:solidFill>
                  <a:srgbClr val="013476"/>
                </a:solidFill>
              </a:rPr>
              <a:t>Eure </a:t>
            </a:r>
            <a:r>
              <a:rPr lang="de-DE" sz="3200" b="1" dirty="0" smtClean="0">
                <a:solidFill>
                  <a:srgbClr val="013476"/>
                </a:solidFill>
              </a:rPr>
              <a:t>Aufmerksamkeit!</a:t>
            </a:r>
          </a:p>
          <a:p>
            <a:endParaRPr lang="de-DE" sz="3200" dirty="0">
              <a:solidFill>
                <a:srgbClr val="013476"/>
              </a:solidFill>
            </a:endParaRPr>
          </a:p>
          <a:p>
            <a:r>
              <a:rPr lang="de-DE" sz="3400" dirty="0" smtClean="0">
                <a:solidFill>
                  <a:srgbClr val="013476"/>
                </a:solidFill>
              </a:rPr>
              <a:t>		</a:t>
            </a:r>
            <a:r>
              <a:rPr lang="de-DE" sz="3000" dirty="0" smtClean="0">
                <a:solidFill>
                  <a:srgbClr val="013476"/>
                </a:solidFill>
              </a:rPr>
              <a:t>www.teilchenwelt.de</a:t>
            </a:r>
          </a:p>
          <a:p>
            <a:endParaRPr lang="de-DE" sz="3400" dirty="0">
              <a:solidFill>
                <a:srgbClr val="013476"/>
              </a:solidFill>
            </a:endParaRPr>
          </a:p>
        </p:txBody>
      </p:sp>
      <p:sp>
        <p:nvSpPr>
          <p:cNvPr id="2" name="Datumsplatzhalter 1"/>
          <p:cNvSpPr>
            <a:spLocks noGrp="1"/>
          </p:cNvSpPr>
          <p:nvPr>
            <p:ph type="dt" sz="half" idx="10"/>
          </p:nvPr>
        </p:nvSpPr>
        <p:spPr/>
        <p:txBody>
          <a:bodyPr/>
          <a:lstStyle/>
          <a:p>
            <a:fld id="{09B35BDD-EABD-4A10-92A2-0EBC821AE11A}" type="datetime1">
              <a:rPr lang="de-DE" smtClean="0"/>
              <a:t>23.09.2016</a:t>
            </a:fld>
            <a:endParaRPr lang="de-DE" dirty="0"/>
          </a:p>
        </p:txBody>
      </p:sp>
    </p:spTree>
    <p:extLst>
      <p:ext uri="{BB962C8B-B14F-4D97-AF65-F5344CB8AC3E}">
        <p14:creationId xmlns:p14="http://schemas.microsoft.com/office/powerpoint/2010/main" val="162363030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Diskussion / Fragen – zum Fachvortrag II</a:t>
            </a:r>
            <a:endParaRPr lang="de-DE" dirty="0"/>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grpSp>
        <p:nvGrpSpPr>
          <p:cNvPr id="16" name="Gruppieren 15"/>
          <p:cNvGrpSpPr/>
          <p:nvPr/>
        </p:nvGrpSpPr>
        <p:grpSpPr>
          <a:xfrm>
            <a:off x="1475656" y="5805264"/>
            <a:ext cx="6781046" cy="369332"/>
            <a:chOff x="5220072" y="5831937"/>
            <a:chExt cx="2808312" cy="369332"/>
          </a:xfrm>
        </p:grpSpPr>
        <p:sp>
          <p:nvSpPr>
            <p:cNvPr id="15" name="Abgerundetes Rechteck 14"/>
            <p:cNvSpPr/>
            <p:nvPr/>
          </p:nvSpPr>
          <p:spPr>
            <a:xfrm>
              <a:off x="5220072" y="5831937"/>
              <a:ext cx="2808312" cy="369332"/>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20072" y="5831937"/>
              <a:ext cx="2808312" cy="369332"/>
            </a:xfrm>
            <a:prstGeom prst="rect">
              <a:avLst/>
            </a:prstGeom>
            <a:noFill/>
            <a:ln>
              <a:noFill/>
            </a:ln>
          </p:spPr>
          <p:txBody>
            <a:bodyPr wrap="square" rtlCol="0">
              <a:spAutoFit/>
            </a:bodyPr>
            <a:lstStyle/>
            <a:p>
              <a:pPr algn="ctr"/>
              <a:r>
                <a:rPr lang="de-DE" dirty="0" smtClean="0">
                  <a:latin typeface="Arial Narrow" panose="020B0606020202030204" pitchFamily="34" charset="0"/>
                </a:rPr>
                <a:t>Mittagspause</a:t>
              </a:r>
              <a:endParaRPr lang="de-DE" dirty="0">
                <a:latin typeface="Arial Narrow" panose="020B0606020202030204" pitchFamily="34" charset="0"/>
              </a:endParaRPr>
            </a:p>
          </p:txBody>
        </p:sp>
      </p:grpSp>
      <p:sp>
        <p:nvSpPr>
          <p:cNvPr id="3" name="Foliennummernplatzhalter 2"/>
          <p:cNvSpPr>
            <a:spLocks noGrp="1"/>
          </p:cNvSpPr>
          <p:nvPr>
            <p:ph type="sldNum" sz="quarter" idx="12"/>
          </p:nvPr>
        </p:nvSpPr>
        <p:spPr/>
        <p:txBody>
          <a:bodyPr/>
          <a:lstStyle/>
          <a:p>
            <a:fld id="{13EBA283-81CD-428D-9703-4AE41BDC50AA}" type="slidenum">
              <a:rPr lang="de-DE" smtClean="0"/>
              <a:pPr/>
              <a:t>77</a:t>
            </a:fld>
            <a:endParaRPr lang="de-DE" dirty="0"/>
          </a:p>
        </p:txBody>
      </p:sp>
      <p:sp>
        <p:nvSpPr>
          <p:cNvPr id="4" name="Datumsplatzhalter 3"/>
          <p:cNvSpPr>
            <a:spLocks noGrp="1"/>
          </p:cNvSpPr>
          <p:nvPr>
            <p:ph type="dt" sz="half" idx="10"/>
          </p:nvPr>
        </p:nvSpPr>
        <p:spPr/>
        <p:txBody>
          <a:bodyPr/>
          <a:lstStyle/>
          <a:p>
            <a:fld id="{934F900E-62EA-4BC7-8884-F51D94A64F9A}" type="datetime1">
              <a:rPr lang="de-DE" smtClean="0"/>
              <a:t>23.09.2016</a:t>
            </a:fld>
            <a:endParaRPr lang="de-DE" dirty="0"/>
          </a:p>
        </p:txBody>
      </p:sp>
    </p:spTree>
    <p:extLst>
      <p:ext uri="{BB962C8B-B14F-4D97-AF65-F5344CB8AC3E}">
        <p14:creationId xmlns:p14="http://schemas.microsoft.com/office/powerpoint/2010/main" val="1688398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910472"/>
            <a:ext cx="4200144" cy="420014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228" y="1261248"/>
            <a:ext cx="1246632" cy="649224"/>
          </a:xfrm>
          <a:prstGeom prst="rect">
            <a:avLst/>
          </a:prstGeom>
        </p:spPr>
      </p:pic>
      <p:sp>
        <p:nvSpPr>
          <p:cNvPr id="2" name="Titel 1"/>
          <p:cNvSpPr>
            <a:spLocks noGrp="1"/>
          </p:cNvSpPr>
          <p:nvPr>
            <p:ph type="title"/>
          </p:nvPr>
        </p:nvSpPr>
        <p:spPr/>
        <p:txBody>
          <a:bodyPr/>
          <a:lstStyle/>
          <a:p>
            <a:r>
              <a:rPr lang="de-DE" dirty="0" smtClean="0"/>
              <a:t>Was ist Physik?</a:t>
            </a:r>
            <a:endParaRPr lang="de-DE" dirty="0"/>
          </a:p>
        </p:txBody>
      </p:sp>
      <p:sp>
        <p:nvSpPr>
          <p:cNvPr id="4" name="Textplatzhalter 3"/>
          <p:cNvSpPr>
            <a:spLocks noGrp="1"/>
          </p:cNvSpPr>
          <p:nvPr>
            <p:ph type="body" idx="1"/>
          </p:nvPr>
        </p:nvSpPr>
        <p:spPr/>
        <p:txBody>
          <a:bodyPr/>
          <a:lstStyle/>
          <a:p>
            <a:r>
              <a:rPr lang="de-DE" dirty="0" smtClean="0"/>
              <a:t>Physik versucht die </a:t>
            </a:r>
            <a:endParaRPr lang="de-DE" dirty="0"/>
          </a:p>
          <a:p>
            <a:pPr marL="0" indent="0">
              <a:buNone/>
            </a:pPr>
            <a:r>
              <a:rPr lang="de-DE" dirty="0" smtClean="0"/>
              <a:t>	Wirklichkeit / Welt</a:t>
            </a:r>
          </a:p>
          <a:p>
            <a:pPr marL="0" indent="0">
              <a:buNone/>
            </a:pPr>
            <a:r>
              <a:rPr lang="de-DE" dirty="0"/>
              <a:t>	</a:t>
            </a:r>
            <a:r>
              <a:rPr lang="de-DE" dirty="0" smtClean="0"/>
              <a:t>zu beschreiben</a:t>
            </a:r>
          </a:p>
          <a:p>
            <a:pPr marL="0" indent="0">
              <a:buNone/>
            </a:pPr>
            <a:endParaRPr lang="de-DE" dirty="0"/>
          </a:p>
          <a:p>
            <a:r>
              <a:rPr lang="de-DE" dirty="0" smtClean="0"/>
              <a:t>Am Besten:</a:t>
            </a:r>
          </a:p>
          <a:p>
            <a:pPr marL="0" indent="0">
              <a:buNone/>
            </a:pPr>
            <a:r>
              <a:rPr lang="de-DE" dirty="0" smtClean="0"/>
              <a:t>	Möglichst einfach</a:t>
            </a:r>
          </a:p>
        </p:txBody>
      </p:sp>
      <p:sp>
        <p:nvSpPr>
          <p:cNvPr id="9" name="Fußzeilenplatzhalter 5"/>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8</a:t>
            </a:fld>
            <a:endParaRPr lang="de-DE" dirty="0"/>
          </a:p>
        </p:txBody>
      </p:sp>
      <p:sp>
        <p:nvSpPr>
          <p:cNvPr id="7" name="Datumsplatzhalter 6"/>
          <p:cNvSpPr>
            <a:spLocks noGrp="1"/>
          </p:cNvSpPr>
          <p:nvPr>
            <p:ph type="dt" sz="half" idx="10"/>
          </p:nvPr>
        </p:nvSpPr>
        <p:spPr/>
        <p:txBody>
          <a:bodyPr/>
          <a:lstStyle/>
          <a:p>
            <a:fld id="{149539A4-E7A8-4D58-8313-B7E466B6FF62}" type="datetime1">
              <a:rPr lang="de-DE" smtClean="0"/>
              <a:t>23.09.2016</a:t>
            </a:fld>
            <a:endParaRPr lang="de-DE" dirty="0"/>
          </a:p>
        </p:txBody>
      </p:sp>
    </p:spTree>
    <p:extLst>
      <p:ext uri="{BB962C8B-B14F-4D97-AF65-F5344CB8AC3E}">
        <p14:creationId xmlns:p14="http://schemas.microsoft.com/office/powerpoint/2010/main" val="37404860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Vereinheitlichungen in der Physikgeschichte</a:t>
            </a:r>
            <a:endParaRPr lang="de-DE" dirty="0"/>
          </a:p>
        </p:txBody>
      </p:sp>
      <p:sp>
        <p:nvSpPr>
          <p:cNvPr id="4" name="Text Placeholder 3"/>
          <p:cNvSpPr>
            <a:spLocks noGrp="1"/>
          </p:cNvSpPr>
          <p:nvPr>
            <p:ph type="body" idx="1"/>
          </p:nvPr>
        </p:nvSpPr>
        <p:spPr>
          <a:xfrm>
            <a:off x="971600" y="2060848"/>
            <a:ext cx="7776864" cy="3956805"/>
          </a:xfrm>
        </p:spPr>
        <p:txBody>
          <a:bodyPr/>
          <a:lstStyle/>
          <a:p>
            <a:r>
              <a:rPr lang="de-DE" b="1" dirty="0" smtClean="0"/>
              <a:t>Newtonsche Mechanik </a:t>
            </a:r>
            <a:r>
              <a:rPr lang="de-DE" dirty="0" smtClean="0"/>
              <a:t>(17. Jhd.): „irdische“ Fallgesetze (Galilei) und Bewegung der Himmelskörper (Kepler) als Folgen der Gravitation</a:t>
            </a:r>
          </a:p>
          <a:p>
            <a:pPr>
              <a:buNone/>
            </a:pPr>
            <a:endParaRPr lang="de-DE" dirty="0" smtClean="0"/>
          </a:p>
          <a:p>
            <a:r>
              <a:rPr lang="de-DE" b="1" dirty="0" smtClean="0"/>
              <a:t>Elektromagnetismus </a:t>
            </a:r>
            <a:r>
              <a:rPr lang="de-DE" dirty="0" smtClean="0"/>
              <a:t>(19. Jhd.): Zusammenfassung elektrischer und magnetischer Phänomene durch J. C. Maxwell</a:t>
            </a:r>
          </a:p>
          <a:p>
            <a:endParaRPr lang="de-DE" dirty="0" smtClean="0"/>
          </a:p>
          <a:p>
            <a:r>
              <a:rPr lang="de-DE" b="1" dirty="0" smtClean="0"/>
              <a:t>Relativitätstheorie</a:t>
            </a:r>
            <a:r>
              <a:rPr lang="de-DE" dirty="0" smtClean="0"/>
              <a:t> (20. Jhd.): Vereinheitlichung von Raum und Zeit zur </a:t>
            </a:r>
            <a:r>
              <a:rPr lang="de-DE" i="1" dirty="0" smtClean="0"/>
              <a:t>Raumzeit </a:t>
            </a:r>
            <a:r>
              <a:rPr lang="de-DE" dirty="0" smtClean="0"/>
              <a:t>und von Masse und Energie (E = mc²) durch A. Einstein</a:t>
            </a:r>
          </a:p>
          <a:p>
            <a:endParaRPr lang="de-DE" dirty="0" smtClean="0"/>
          </a:p>
          <a:p>
            <a:pPr>
              <a:buNone/>
            </a:pPr>
            <a:endParaRPr lang="de-DE" dirty="0"/>
          </a:p>
        </p:txBody>
      </p:sp>
      <p:sp>
        <p:nvSpPr>
          <p:cNvPr id="5" name="Footer Placeholder 4"/>
          <p:cNvSpPr>
            <a:spLocks noGrp="1"/>
          </p:cNvSpPr>
          <p:nvPr>
            <p:ph type="ftr" sz="quarter" idx="11"/>
          </p:nvPr>
        </p:nvSpPr>
        <p:spPr/>
        <p:txBody>
          <a:bodyPr/>
          <a:lstStyle/>
          <a:p>
            <a:r>
              <a:rPr lang="de-DE" smtClean="0"/>
              <a:t>Neue Unterrichtsmaterialien zur Teilchenphysik, Dresden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9</a:t>
            </a:fld>
            <a:endParaRPr lang="de-DE" dirty="0"/>
          </a:p>
        </p:txBody>
      </p:sp>
      <p:sp>
        <p:nvSpPr>
          <p:cNvPr id="7" name="Datumsplatzhalter 6"/>
          <p:cNvSpPr>
            <a:spLocks noGrp="1"/>
          </p:cNvSpPr>
          <p:nvPr>
            <p:ph type="dt" sz="half" idx="10"/>
          </p:nvPr>
        </p:nvSpPr>
        <p:spPr/>
        <p:txBody>
          <a:bodyPr/>
          <a:lstStyle/>
          <a:p>
            <a:fld id="{1D1AA33F-1FF5-4638-82D2-51A793055F57}" type="datetime1">
              <a:rPr lang="de-DE" smtClean="0"/>
              <a:t>23.09.2016</a:t>
            </a:fld>
            <a:endParaRPr lang="de-DE" dirty="0"/>
          </a:p>
        </p:txBody>
      </p:sp>
    </p:spTree>
    <p:extLst>
      <p:ext uri="{BB962C8B-B14F-4D97-AF65-F5344CB8AC3E}">
        <p14:creationId xmlns:p14="http://schemas.microsoft.com/office/powerpoint/2010/main" val="72693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ster Zeuthe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Master3.0" id="{86724E00-90A9-45DA-AB76-2A55B357CA70}" vid="{C3B0C959-A151-4694-984D-670AB8B0A8B2}"/>
    </a:ext>
  </a:extLst>
</a:theme>
</file>

<file path=ppt/theme/theme2.xml><?xml version="1.0" encoding="utf-8"?>
<a:theme xmlns:a="http://schemas.openxmlformats.org/drawingml/2006/main" name="DESY-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ster3.0" id="{86724E00-90A9-45DA-AB76-2A55B357CA70}" vid="{12C9817D-293F-499A-9E30-F555C90773D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Master3.1</Template>
  <TotalTime>0</TotalTime>
  <Words>3705</Words>
  <Application>Microsoft Office PowerPoint</Application>
  <PresentationFormat>Bildschirmpräsentation (4:3)</PresentationFormat>
  <Paragraphs>890</Paragraphs>
  <Slides>77</Slides>
  <Notes>51</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77</vt:i4>
      </vt:variant>
    </vt:vector>
  </HeadingPairs>
  <TitlesOfParts>
    <vt:vector size="86" baseType="lpstr">
      <vt:lpstr>Arial</vt:lpstr>
      <vt:lpstr>Arial Narrow</vt:lpstr>
      <vt:lpstr>Calibri</vt:lpstr>
      <vt:lpstr>Cambria Math</vt:lpstr>
      <vt:lpstr>Symbol</vt:lpstr>
      <vt:lpstr>Times New Roman</vt:lpstr>
      <vt:lpstr>Wingdings</vt:lpstr>
      <vt:lpstr>Master Zeuthen</vt:lpstr>
      <vt:lpstr>DESY-Master</vt:lpstr>
      <vt:lpstr>Neue Unterrichtsmaterialien zur Teilchenphysik  Philipp Lindenau Dresden | 23.09.2016  Herzlich willkommen! </vt:lpstr>
      <vt:lpstr>PowerPoint-Präsentation</vt:lpstr>
      <vt:lpstr>Materialentwicklung </vt:lpstr>
      <vt:lpstr>Band 3: Kosmische Strahlung </vt:lpstr>
      <vt:lpstr>Band 4: Mikrokurse </vt:lpstr>
      <vt:lpstr>Band 1: Wechselwirkungen, Ladungen und Teilchen </vt:lpstr>
      <vt:lpstr>PowerPoint-Präsentation</vt:lpstr>
      <vt:lpstr>Was ist Physik?</vt:lpstr>
      <vt:lpstr>Vereinheitlichungen in der Physikgeschichte</vt:lpstr>
      <vt:lpstr>Reduktion</vt:lpstr>
      <vt:lpstr>Das Standardmodell der Teilchenphysik</vt:lpstr>
      <vt:lpstr>Die drei Grundpfeiler des Standardmodells</vt:lpstr>
      <vt:lpstr>Das Standardmodell der Teilchenphysik</vt:lpstr>
      <vt:lpstr>Fußball-Analogie</vt:lpstr>
      <vt:lpstr>Größenordnungen in der Teilchenphysik</vt:lpstr>
      <vt:lpstr>Reduktion</vt:lpstr>
      <vt:lpstr>Basiskonzept  Wechselwirkung</vt:lpstr>
      <vt:lpstr>Ausgangspunkt: Beschreibung der Vorgänge mit 2 bekannten Wechselwirkungen</vt:lpstr>
      <vt:lpstr>Die vierte fundamentale Wechselwirkung</vt:lpstr>
      <vt:lpstr>Vergleich der potenziellen Energien</vt:lpstr>
      <vt:lpstr>Vergleich der potenziellen Energien</vt:lpstr>
      <vt:lpstr>Vergleich der potenziellen Energien bei sehr kleinen Abständen</vt:lpstr>
      <vt:lpstr>Erweiterung: Konzept der Ladung</vt:lpstr>
      <vt:lpstr>Basiskonzept der Ladung</vt:lpstr>
      <vt:lpstr>Erweiterung: Konzept der Ladung</vt:lpstr>
      <vt:lpstr>Erweiterung: Konzept der Ladung</vt:lpstr>
      <vt:lpstr>Ladung der Gravitation?</vt:lpstr>
      <vt:lpstr>Konzept der Ladung</vt:lpstr>
      <vt:lpstr>Vergleich der Kräfte</vt:lpstr>
      <vt:lpstr>Geometrische Betrachtung</vt:lpstr>
      <vt:lpstr>Reichweiten der Kräfte</vt:lpstr>
      <vt:lpstr>Schwierigkeiten des Feldlinienbilds</vt:lpstr>
      <vt:lpstr>Übergang: Feldlinien zu Botenteilchen</vt:lpstr>
      <vt:lpstr>Endliche Reichweiten</vt:lpstr>
      <vt:lpstr>Endliche Reichweiten</vt:lpstr>
      <vt:lpstr>Endliche Reichweiten</vt:lpstr>
      <vt:lpstr>Endliche Reichweiten</vt:lpstr>
      <vt:lpstr>Endliche Reichweiten: Botenteilchen</vt:lpstr>
      <vt:lpstr>Spekulationen</vt:lpstr>
      <vt:lpstr> Zusammenfassung: Wechselwirkungen</vt:lpstr>
      <vt:lpstr>Elektrische Ladung</vt:lpstr>
      <vt:lpstr>Schwache Ladung</vt:lpstr>
      <vt:lpstr>Starke Ladung</vt:lpstr>
      <vt:lpstr>Starke Ladung</vt:lpstr>
      <vt:lpstr>Starke Ladung</vt:lpstr>
      <vt:lpstr>PowerPoint-Präsentation</vt:lpstr>
      <vt:lpstr>PowerPoint-Präsentation</vt:lpstr>
      <vt:lpstr>PowerPoint-Präsentation</vt:lpstr>
      <vt:lpstr>Übersichten</vt:lpstr>
      <vt:lpstr>PowerPoint-Präsentation</vt:lpstr>
      <vt:lpstr>Diskussion / Fragen – zum Fachvortrag I</vt:lpstr>
      <vt:lpstr>Darstellen von Wechselwirkungen</vt:lpstr>
      <vt:lpstr>Darstellen von Wechselwirkungen</vt:lpstr>
      <vt:lpstr>Feynman-Diagramme</vt:lpstr>
      <vt:lpstr>Feynman-Diagramme</vt:lpstr>
      <vt:lpstr>Grundbausteine 1/2</vt:lpstr>
      <vt:lpstr>Grundbausteine 2/2</vt:lpstr>
      <vt:lpstr>Prozesse</vt:lpstr>
      <vt:lpstr>Prozesse</vt:lpstr>
      <vt:lpstr>Prozesse</vt:lpstr>
      <vt:lpstr>Prozesse</vt:lpstr>
      <vt:lpstr>Feynman-Diagramme als Ladungsfluss-Diagramme</vt:lpstr>
      <vt:lpstr> Zusammenfassung: Feynman-Diagramme</vt:lpstr>
      <vt:lpstr>„Teilchenzoo“ oder Ordnung?</vt:lpstr>
      <vt:lpstr>„Teilchenzoo“ oder Ordnung?</vt:lpstr>
      <vt:lpstr>Anordnung von Teilchen in Generationen</vt:lpstr>
      <vt:lpstr>Ordnungsschema: Analogie zum Periodensystem</vt:lpstr>
      <vt:lpstr>Ordnungsschema: Analogie zum Periodensystem</vt:lpstr>
      <vt:lpstr>Teilchenumwandlungen als Schlüssel zur Ordnung</vt:lpstr>
      <vt:lpstr>Teilchenumwandlungen als Schlüssel zur Ordnung</vt:lpstr>
      <vt:lpstr>Teilchenumwandlungen als Schlüssel zur Ordnung</vt:lpstr>
      <vt:lpstr>Botenteilchen: Umwandlung innerhalb Multipletts </vt:lpstr>
      <vt:lpstr>Teilchenumwandlungen als Schlüssel zur Ordnung</vt:lpstr>
      <vt:lpstr>Multipletts – Ladungen als Ordnungsprinzip</vt:lpstr>
      <vt:lpstr> Zusammenfassung: Multipletts</vt:lpstr>
      <vt:lpstr>PowerPoint-Präsentation</vt:lpstr>
      <vt:lpstr>Diskussion / Fragen – zum Fachvortrag II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Phillip Lindenau</cp:lastModifiedBy>
  <cp:revision>18</cp:revision>
  <dcterms:created xsi:type="dcterms:W3CDTF">2016-08-22T11:14:34Z</dcterms:created>
  <dcterms:modified xsi:type="dcterms:W3CDTF">2016-09-23T01:50:20Z</dcterms:modified>
</cp:coreProperties>
</file>