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5" r:id="rId2"/>
  </p:sldMasterIdLst>
  <p:notesMasterIdLst>
    <p:notesMasterId r:id="rId14"/>
  </p:notesMasterIdLst>
  <p:sldIdLst>
    <p:sldId id="256" r:id="rId3"/>
    <p:sldId id="267" r:id="rId4"/>
    <p:sldId id="265" r:id="rId5"/>
    <p:sldId id="269" r:id="rId6"/>
    <p:sldId id="268" r:id="rId7"/>
    <p:sldId id="270" r:id="rId8"/>
    <p:sldId id="274" r:id="rId9"/>
    <p:sldId id="271" r:id="rId10"/>
    <p:sldId id="272" r:id="rId11"/>
    <p:sldId id="273" r:id="rId12"/>
    <p:sldId id="262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013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83026" autoAdjust="0"/>
  </p:normalViewPr>
  <p:slideViewPr>
    <p:cSldViewPr>
      <p:cViewPr varScale="1">
        <p:scale>
          <a:sx n="93" d="100"/>
          <a:sy n="93" d="100"/>
        </p:scale>
        <p:origin x="17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F058DE-CC89-43DB-85D3-4F8799DF6597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DAFF7DEF-7A62-4563-B636-4A6012220C9A}">
      <dgm:prSet phldrT="[Text]" custT="1"/>
      <dgm:spPr>
        <a:noFill/>
        <a:ln w="38100">
          <a:solidFill>
            <a:schemeClr val="accent1"/>
          </a:solidFill>
        </a:ln>
      </dgm:spPr>
      <dgm:t>
        <a:bodyPr/>
        <a:lstStyle/>
        <a:p>
          <a:pPr algn="ctr"/>
          <a:r>
            <a:rPr lang="de-DE" sz="900" b="0" cap="none" spc="0" dirty="0">
              <a:ln w="0"/>
              <a:solidFill>
                <a:schemeClr val="tx1"/>
              </a:solidFill>
              <a:effectLst/>
            </a:rPr>
            <a:t>Spitzen-forschung</a:t>
          </a:r>
        </a:p>
      </dgm:t>
    </dgm:pt>
    <dgm:pt modelId="{2569C2B1-F69D-4E95-8287-8ECA7304B430}" type="parTrans" cxnId="{D99823FB-E424-4910-89F2-824131F664CB}">
      <dgm:prSet/>
      <dgm:spPr/>
      <dgm:t>
        <a:bodyPr/>
        <a:lstStyle/>
        <a:p>
          <a:pPr algn="ctr"/>
          <a:endParaRPr lang="de-DE"/>
        </a:p>
      </dgm:t>
    </dgm:pt>
    <dgm:pt modelId="{8474C29F-3158-4665-939A-FADB5266FEB7}" type="sibTrans" cxnId="{D99823FB-E424-4910-89F2-824131F664CB}">
      <dgm:prSet/>
      <dgm:spPr>
        <a:ln w="38100">
          <a:solidFill>
            <a:schemeClr val="accent1"/>
          </a:solidFill>
        </a:ln>
      </dgm:spPr>
      <dgm:t>
        <a:bodyPr/>
        <a:lstStyle/>
        <a:p>
          <a:pPr algn="ctr"/>
          <a:endParaRPr lang="de-DE"/>
        </a:p>
      </dgm:t>
    </dgm:pt>
    <dgm:pt modelId="{95257756-957E-41E5-B3DA-0E7F80AAE355}">
      <dgm:prSet phldrT="[Text]" custT="1"/>
      <dgm:spPr>
        <a:noFill/>
        <a:ln w="38100">
          <a:solidFill>
            <a:srgbClr val="CDC301"/>
          </a:solidFill>
        </a:ln>
      </dgm:spPr>
      <dgm:t>
        <a:bodyPr/>
        <a:lstStyle/>
        <a:p>
          <a:pPr algn="ctr"/>
          <a:r>
            <a:rPr lang="de-DE" sz="900" b="0" cap="none" spc="0" dirty="0">
              <a:ln w="0"/>
              <a:solidFill>
                <a:schemeClr val="tx1"/>
              </a:solidFill>
              <a:effectLst/>
            </a:rPr>
            <a:t>Erkenntnis-teilhabe und -vermittlung</a:t>
          </a:r>
        </a:p>
      </dgm:t>
    </dgm:pt>
    <dgm:pt modelId="{B37E2566-C7C2-4C1F-9EC1-D3046D7D7D36}" type="parTrans" cxnId="{514A2024-82D4-4DE0-AFA0-66E6D5B2C583}">
      <dgm:prSet/>
      <dgm:spPr/>
      <dgm:t>
        <a:bodyPr/>
        <a:lstStyle/>
        <a:p>
          <a:pPr algn="ctr"/>
          <a:endParaRPr lang="de-DE"/>
        </a:p>
      </dgm:t>
    </dgm:pt>
    <dgm:pt modelId="{9A7B55E1-F9F8-4A61-909F-B5C3F24A3777}" type="sibTrans" cxnId="{514A2024-82D4-4DE0-AFA0-66E6D5B2C583}">
      <dgm:prSet/>
      <dgm:spPr>
        <a:ln w="38100">
          <a:solidFill>
            <a:schemeClr val="accent1"/>
          </a:solidFill>
        </a:ln>
      </dgm:spPr>
      <dgm:t>
        <a:bodyPr/>
        <a:lstStyle/>
        <a:p>
          <a:pPr algn="ctr"/>
          <a:endParaRPr lang="de-DE"/>
        </a:p>
      </dgm:t>
    </dgm:pt>
    <dgm:pt modelId="{2CE06CE7-86C2-48D1-8666-5075D6D1FC55}">
      <dgm:prSet phldrT="[Text]" custT="1"/>
      <dgm:spPr>
        <a:noFill/>
        <a:ln w="38100">
          <a:solidFill>
            <a:schemeClr val="accent1"/>
          </a:solidFill>
        </a:ln>
      </dgm:spPr>
      <dgm:t>
        <a:bodyPr/>
        <a:lstStyle/>
        <a:p>
          <a:pPr algn="ctr"/>
          <a:r>
            <a:rPr lang="de-DE" sz="900" b="0" cap="none" spc="0" dirty="0">
              <a:ln w="0"/>
              <a:solidFill>
                <a:schemeClr val="tx1"/>
              </a:solidFill>
              <a:effectLst/>
            </a:rPr>
            <a:t>Nachwuchs-gewinnung</a:t>
          </a:r>
        </a:p>
      </dgm:t>
    </dgm:pt>
    <dgm:pt modelId="{B14B10DF-D0CD-49D8-8969-42547C5230B5}" type="parTrans" cxnId="{80090D66-5E64-4D44-A93D-209F0D9FB59A}">
      <dgm:prSet/>
      <dgm:spPr/>
      <dgm:t>
        <a:bodyPr/>
        <a:lstStyle/>
        <a:p>
          <a:pPr algn="ctr"/>
          <a:endParaRPr lang="de-DE"/>
        </a:p>
      </dgm:t>
    </dgm:pt>
    <dgm:pt modelId="{5BADF8E0-0B9F-4D14-B7CD-3A82E2DB318E}" type="sibTrans" cxnId="{80090D66-5E64-4D44-A93D-209F0D9FB59A}">
      <dgm:prSet/>
      <dgm:spPr>
        <a:ln w="38100">
          <a:solidFill>
            <a:schemeClr val="accent1"/>
          </a:solidFill>
        </a:ln>
      </dgm:spPr>
      <dgm:t>
        <a:bodyPr/>
        <a:lstStyle/>
        <a:p>
          <a:pPr algn="ctr"/>
          <a:endParaRPr lang="de-DE"/>
        </a:p>
      </dgm:t>
    </dgm:pt>
    <dgm:pt modelId="{DE200304-5E2A-45FC-81D5-33CD8A654F92}" type="pres">
      <dgm:prSet presAssocID="{76F058DE-CC89-43DB-85D3-4F8799DF659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9E4B8FE7-AB3A-4FC8-AB4A-13B3F766C748}" type="pres">
      <dgm:prSet presAssocID="{DAFF7DEF-7A62-4563-B636-4A6012220C9A}" presName="dummy" presStyleCnt="0"/>
      <dgm:spPr/>
    </dgm:pt>
    <dgm:pt modelId="{9CD778B3-41E6-46FD-9AAF-B32B776A307A}" type="pres">
      <dgm:prSet presAssocID="{DAFF7DEF-7A62-4563-B636-4A6012220C9A}" presName="node" presStyleLbl="revTx" presStyleIdx="0" presStyleCnt="3" custScaleX="67176" custScaleY="6717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AE26B4EF-54F4-407C-94F4-D9CDE427EEE2}" type="pres">
      <dgm:prSet presAssocID="{8474C29F-3158-4665-939A-FADB5266FEB7}" presName="sibTrans" presStyleLbl="node1" presStyleIdx="0" presStyleCnt="3" custLinFactNeighborX="1804" custLinFactNeighborY="2128"/>
      <dgm:spPr/>
      <dgm:t>
        <a:bodyPr/>
        <a:lstStyle/>
        <a:p>
          <a:endParaRPr lang="de-DE"/>
        </a:p>
      </dgm:t>
    </dgm:pt>
    <dgm:pt modelId="{C2C451F7-20EA-4729-BAB6-68BAAD344262}" type="pres">
      <dgm:prSet presAssocID="{95257756-957E-41E5-B3DA-0E7F80AAE355}" presName="dummy" presStyleCnt="0"/>
      <dgm:spPr/>
    </dgm:pt>
    <dgm:pt modelId="{73FC0441-E713-4FA5-A7AE-1C58C0D7D170}" type="pres">
      <dgm:prSet presAssocID="{95257756-957E-41E5-B3DA-0E7F80AAE355}" presName="node" presStyleLbl="revTx" presStyleIdx="1" presStyleCnt="3" custScaleX="67176" custScaleY="67176" custRadScaleRad="100024" custRadScaleInc="-314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9FC357B4-15D5-4C21-AE6E-E41220D057F1}" type="pres">
      <dgm:prSet presAssocID="{9A7B55E1-F9F8-4A61-909F-B5C3F24A3777}" presName="sibTrans" presStyleLbl="node1" presStyleIdx="1" presStyleCnt="3" custLinFactNeighborX="-3909" custLinFactNeighborY="2128"/>
      <dgm:spPr/>
      <dgm:t>
        <a:bodyPr/>
        <a:lstStyle/>
        <a:p>
          <a:endParaRPr lang="de-DE"/>
        </a:p>
      </dgm:t>
    </dgm:pt>
    <dgm:pt modelId="{1551F8A3-26FD-471F-9B2F-1A76AED3E9DB}" type="pres">
      <dgm:prSet presAssocID="{2CE06CE7-86C2-48D1-8666-5075D6D1FC55}" presName="dummy" presStyleCnt="0"/>
      <dgm:spPr/>
    </dgm:pt>
    <dgm:pt modelId="{5AA79F42-C9B7-4DAD-B9B8-25108A42D030}" type="pres">
      <dgm:prSet presAssocID="{2CE06CE7-86C2-48D1-8666-5075D6D1FC55}" presName="node" presStyleLbl="revTx" presStyleIdx="2" presStyleCnt="3" custScaleX="67176" custScaleY="67176" custRadScaleRad="101908" custRadScaleInc="-1544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1C735059-2806-40C0-BA51-91CBF224A623}" type="pres">
      <dgm:prSet presAssocID="{5BADF8E0-0B9F-4D14-B7CD-3A82E2DB318E}" presName="sibTrans" presStyleLbl="node1" presStyleIdx="2" presStyleCnt="3" custLinFactNeighborX="1203" custLinFactNeighborY="-2053"/>
      <dgm:spPr/>
      <dgm:t>
        <a:bodyPr/>
        <a:lstStyle/>
        <a:p>
          <a:endParaRPr lang="de-DE"/>
        </a:p>
      </dgm:t>
    </dgm:pt>
  </dgm:ptLst>
  <dgm:cxnLst>
    <dgm:cxn modelId="{F877AE28-462E-4CB9-895B-EA2644B71673}" type="presOf" srcId="{8474C29F-3158-4665-939A-FADB5266FEB7}" destId="{AE26B4EF-54F4-407C-94F4-D9CDE427EEE2}" srcOrd="0" destOrd="0" presId="urn:microsoft.com/office/officeart/2005/8/layout/cycle1"/>
    <dgm:cxn modelId="{849C22BB-79C4-4F79-A782-84B175F608E8}" type="presOf" srcId="{DAFF7DEF-7A62-4563-B636-4A6012220C9A}" destId="{9CD778B3-41E6-46FD-9AAF-B32B776A307A}" srcOrd="0" destOrd="0" presId="urn:microsoft.com/office/officeart/2005/8/layout/cycle1"/>
    <dgm:cxn modelId="{9B0E17B6-4A2F-47F6-8535-87D3D2F4D9B4}" type="presOf" srcId="{95257756-957E-41E5-B3DA-0E7F80AAE355}" destId="{73FC0441-E713-4FA5-A7AE-1C58C0D7D170}" srcOrd="0" destOrd="0" presId="urn:microsoft.com/office/officeart/2005/8/layout/cycle1"/>
    <dgm:cxn modelId="{D99823FB-E424-4910-89F2-824131F664CB}" srcId="{76F058DE-CC89-43DB-85D3-4F8799DF6597}" destId="{DAFF7DEF-7A62-4563-B636-4A6012220C9A}" srcOrd="0" destOrd="0" parTransId="{2569C2B1-F69D-4E95-8287-8ECA7304B430}" sibTransId="{8474C29F-3158-4665-939A-FADB5266FEB7}"/>
    <dgm:cxn modelId="{80090D66-5E64-4D44-A93D-209F0D9FB59A}" srcId="{76F058DE-CC89-43DB-85D3-4F8799DF6597}" destId="{2CE06CE7-86C2-48D1-8666-5075D6D1FC55}" srcOrd="2" destOrd="0" parTransId="{B14B10DF-D0CD-49D8-8969-42547C5230B5}" sibTransId="{5BADF8E0-0B9F-4D14-B7CD-3A82E2DB318E}"/>
    <dgm:cxn modelId="{514A2024-82D4-4DE0-AFA0-66E6D5B2C583}" srcId="{76F058DE-CC89-43DB-85D3-4F8799DF6597}" destId="{95257756-957E-41E5-B3DA-0E7F80AAE355}" srcOrd="1" destOrd="0" parTransId="{B37E2566-C7C2-4C1F-9EC1-D3046D7D7D36}" sibTransId="{9A7B55E1-F9F8-4A61-909F-B5C3F24A3777}"/>
    <dgm:cxn modelId="{0FDAC0B4-9989-4DD5-8BB0-FF689F606092}" type="presOf" srcId="{76F058DE-CC89-43DB-85D3-4F8799DF6597}" destId="{DE200304-5E2A-45FC-81D5-33CD8A654F92}" srcOrd="0" destOrd="0" presId="urn:microsoft.com/office/officeart/2005/8/layout/cycle1"/>
    <dgm:cxn modelId="{A8B8C7B6-282E-4F86-B950-050A2B35CCD3}" type="presOf" srcId="{9A7B55E1-F9F8-4A61-909F-B5C3F24A3777}" destId="{9FC357B4-15D5-4C21-AE6E-E41220D057F1}" srcOrd="0" destOrd="0" presId="urn:microsoft.com/office/officeart/2005/8/layout/cycle1"/>
    <dgm:cxn modelId="{ED732135-4C6A-49D0-8F64-7A07BD4FA77D}" type="presOf" srcId="{5BADF8E0-0B9F-4D14-B7CD-3A82E2DB318E}" destId="{1C735059-2806-40C0-BA51-91CBF224A623}" srcOrd="0" destOrd="0" presId="urn:microsoft.com/office/officeart/2005/8/layout/cycle1"/>
    <dgm:cxn modelId="{7DEFCA9B-F6B4-4381-867E-8C98FA0661C1}" type="presOf" srcId="{2CE06CE7-86C2-48D1-8666-5075D6D1FC55}" destId="{5AA79F42-C9B7-4DAD-B9B8-25108A42D030}" srcOrd="0" destOrd="0" presId="urn:microsoft.com/office/officeart/2005/8/layout/cycle1"/>
    <dgm:cxn modelId="{E364E96B-8882-4DAF-BC17-9B62CD71D629}" type="presParOf" srcId="{DE200304-5E2A-45FC-81D5-33CD8A654F92}" destId="{9E4B8FE7-AB3A-4FC8-AB4A-13B3F766C748}" srcOrd="0" destOrd="0" presId="urn:microsoft.com/office/officeart/2005/8/layout/cycle1"/>
    <dgm:cxn modelId="{53984003-E5EE-4700-9D1B-6963FC423388}" type="presParOf" srcId="{DE200304-5E2A-45FC-81D5-33CD8A654F92}" destId="{9CD778B3-41E6-46FD-9AAF-B32B776A307A}" srcOrd="1" destOrd="0" presId="urn:microsoft.com/office/officeart/2005/8/layout/cycle1"/>
    <dgm:cxn modelId="{EE1115EE-84C5-40DD-B9F2-072692B7C1C2}" type="presParOf" srcId="{DE200304-5E2A-45FC-81D5-33CD8A654F92}" destId="{AE26B4EF-54F4-407C-94F4-D9CDE427EEE2}" srcOrd="2" destOrd="0" presId="urn:microsoft.com/office/officeart/2005/8/layout/cycle1"/>
    <dgm:cxn modelId="{8815B8C4-EA48-4985-AFF3-13F77593B85C}" type="presParOf" srcId="{DE200304-5E2A-45FC-81D5-33CD8A654F92}" destId="{C2C451F7-20EA-4729-BAB6-68BAAD344262}" srcOrd="3" destOrd="0" presId="urn:microsoft.com/office/officeart/2005/8/layout/cycle1"/>
    <dgm:cxn modelId="{AAFC6F48-8988-48CD-A64D-61D832A48C49}" type="presParOf" srcId="{DE200304-5E2A-45FC-81D5-33CD8A654F92}" destId="{73FC0441-E713-4FA5-A7AE-1C58C0D7D170}" srcOrd="4" destOrd="0" presId="urn:microsoft.com/office/officeart/2005/8/layout/cycle1"/>
    <dgm:cxn modelId="{18FF1C82-7F37-45F0-959F-50087CB8F1C7}" type="presParOf" srcId="{DE200304-5E2A-45FC-81D5-33CD8A654F92}" destId="{9FC357B4-15D5-4C21-AE6E-E41220D057F1}" srcOrd="5" destOrd="0" presId="urn:microsoft.com/office/officeart/2005/8/layout/cycle1"/>
    <dgm:cxn modelId="{EB48AEFF-03FE-496E-8970-7D74FFA32CB0}" type="presParOf" srcId="{DE200304-5E2A-45FC-81D5-33CD8A654F92}" destId="{1551F8A3-26FD-471F-9B2F-1A76AED3E9DB}" srcOrd="6" destOrd="0" presId="urn:microsoft.com/office/officeart/2005/8/layout/cycle1"/>
    <dgm:cxn modelId="{DE37B1FF-D041-4531-959F-F2A0E895DDDB}" type="presParOf" srcId="{DE200304-5E2A-45FC-81D5-33CD8A654F92}" destId="{5AA79F42-C9B7-4DAD-B9B8-25108A42D030}" srcOrd="7" destOrd="0" presId="urn:microsoft.com/office/officeart/2005/8/layout/cycle1"/>
    <dgm:cxn modelId="{3868F474-17E9-4894-B8CD-DF3911552822}" type="presParOf" srcId="{DE200304-5E2A-45FC-81D5-33CD8A654F92}" destId="{1C735059-2806-40C0-BA51-91CBF224A623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B40BE4-AA95-491D-A96D-0BFFF77B0760}" type="doc">
      <dgm:prSet loTypeId="urn:microsoft.com/office/officeart/2005/8/layout/pyramid1" loCatId="pyramid" qsTypeId="urn:microsoft.com/office/officeart/2005/8/quickstyle/simple1" qsCatId="simple" csTypeId="urn:microsoft.com/office/officeart/2005/8/colors/accent0_2" csCatId="mainScheme" phldr="1"/>
      <dgm:spPr/>
    </dgm:pt>
    <dgm:pt modelId="{FC355815-4C2D-40FE-AD8C-BDD620FE1836}">
      <dgm:prSet phldrT="[Text]" custT="1"/>
      <dgm:spPr>
        <a:ln w="19050">
          <a:solidFill>
            <a:srgbClr val="1B4185"/>
          </a:solidFill>
        </a:ln>
      </dgm:spPr>
      <dgm:t>
        <a:bodyPr anchor="b"/>
        <a:lstStyle/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b="1" dirty="0" smtClean="0">
              <a:solidFill>
                <a:srgbClr val="385D8B"/>
              </a:solidFill>
              <a:latin typeface="Arial Narrow" pitchFamily="34" charset="0"/>
            </a:rPr>
            <a:t>Forschungs-arbeiten</a:t>
          </a:r>
          <a:endParaRPr lang="de-DE" sz="1000" b="1" dirty="0" smtClean="0">
            <a:solidFill>
              <a:srgbClr val="385D8B"/>
            </a:solidFill>
            <a:latin typeface="Arial Narrow" pitchFamily="34" charset="0"/>
          </a:endParaRPr>
        </a:p>
      </dgm:t>
    </dgm:pt>
    <dgm:pt modelId="{C1D17BDC-DBD2-44F5-968D-6B42521687C3}" type="parTrans" cxnId="{AAE186EA-B8F7-478C-BF99-F24D02BF9D7D}">
      <dgm:prSet/>
      <dgm:spPr/>
      <dgm:t>
        <a:bodyPr/>
        <a:lstStyle/>
        <a:p>
          <a:endParaRPr lang="de-DE"/>
        </a:p>
      </dgm:t>
    </dgm:pt>
    <dgm:pt modelId="{260AD618-55DE-4291-8797-07868A84DA4F}" type="sibTrans" cxnId="{AAE186EA-B8F7-478C-BF99-F24D02BF9D7D}">
      <dgm:prSet/>
      <dgm:spPr/>
      <dgm:t>
        <a:bodyPr/>
        <a:lstStyle/>
        <a:p>
          <a:endParaRPr lang="de-DE"/>
        </a:p>
      </dgm:t>
    </dgm:pt>
    <dgm:pt modelId="{03EB5747-B6AF-4D1C-AFCF-97B0ACEC9A49}">
      <dgm:prSet phldrT="[Text]" custT="1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19050">
          <a:solidFill>
            <a:srgbClr val="1B4185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de-DE" sz="1600" b="1" dirty="0" smtClean="0">
              <a:solidFill>
                <a:schemeClr val="bg1"/>
              </a:solidFill>
              <a:latin typeface="Arial Narrow" pitchFamily="34" charset="0"/>
            </a:rPr>
            <a:t>CERN-Workshops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de-DE" sz="1600" b="1" dirty="0" smtClean="0">
              <a:solidFill>
                <a:schemeClr val="bg1"/>
              </a:solidFill>
              <a:latin typeface="Arial Narrow" pitchFamily="34" charset="0"/>
            </a:rPr>
            <a:t>Projektwoche  </a:t>
          </a:r>
          <a:endParaRPr lang="de-DE" sz="1400" b="0" dirty="0">
            <a:solidFill>
              <a:schemeClr val="bg1"/>
            </a:solidFill>
            <a:latin typeface="Arial Narrow" pitchFamily="34" charset="0"/>
          </a:endParaRPr>
        </a:p>
      </dgm:t>
    </dgm:pt>
    <dgm:pt modelId="{E668A7FC-72D3-4577-A63A-63D6F967F99C}" type="parTrans" cxnId="{14911802-CED3-4C8B-83C7-3C0C8C423DE0}">
      <dgm:prSet/>
      <dgm:spPr/>
      <dgm:t>
        <a:bodyPr/>
        <a:lstStyle/>
        <a:p>
          <a:endParaRPr lang="de-DE"/>
        </a:p>
      </dgm:t>
    </dgm:pt>
    <dgm:pt modelId="{F0D80400-5D4C-45BB-A065-D2D734598402}" type="sibTrans" cxnId="{14911802-CED3-4C8B-83C7-3C0C8C423DE0}">
      <dgm:prSet/>
      <dgm:spPr/>
      <dgm:t>
        <a:bodyPr/>
        <a:lstStyle/>
        <a:p>
          <a:endParaRPr lang="de-DE"/>
        </a:p>
      </dgm:t>
    </dgm:pt>
    <dgm:pt modelId="{370161DC-D677-4D90-8C4D-37241B2E7795}">
      <dgm:prSet phldrT="[Text]" custT="1"/>
      <dgm:spPr>
        <a:ln w="19050">
          <a:solidFill>
            <a:srgbClr val="1B4185"/>
          </a:solidFill>
        </a:ln>
      </dgm:spPr>
      <dgm:t>
        <a:bodyPr/>
        <a:lstStyle/>
        <a:p>
          <a:r>
            <a:rPr lang="de-DE" sz="1600" b="1" dirty="0" smtClean="0">
              <a:solidFill>
                <a:srgbClr val="385D8B"/>
              </a:solidFill>
              <a:latin typeface="Arial Narrow" pitchFamily="34" charset="0"/>
            </a:rPr>
            <a:t>Aktive Mitarbeit</a:t>
          </a:r>
        </a:p>
        <a:p>
          <a:r>
            <a:rPr lang="de-DE" sz="1100" b="1" dirty="0" smtClean="0">
              <a:solidFill>
                <a:srgbClr val="385D8B"/>
              </a:solidFill>
              <a:latin typeface="Arial Narrow" pitchFamily="34" charset="0"/>
            </a:rPr>
            <a:t>Weitergabe des Gelernten</a:t>
          </a:r>
          <a:endParaRPr lang="de-DE" sz="1100" dirty="0" smtClean="0">
            <a:solidFill>
              <a:srgbClr val="385D8B"/>
            </a:solidFill>
            <a:latin typeface="Arial Narrow" pitchFamily="34" charset="0"/>
          </a:endParaRPr>
        </a:p>
        <a:p>
          <a:r>
            <a:rPr lang="de-DE" sz="1100" b="1" dirty="0" smtClean="0">
              <a:solidFill>
                <a:srgbClr val="385D8B"/>
              </a:solidFill>
              <a:latin typeface="Arial Narrow" pitchFamily="34" charset="0"/>
            </a:rPr>
            <a:t>Astroteilchen-Forschungswochen </a:t>
          </a:r>
          <a:endParaRPr lang="de-DE" sz="1100" b="0" dirty="0" smtClean="0">
            <a:solidFill>
              <a:srgbClr val="385D8B"/>
            </a:solidFill>
            <a:latin typeface="Arial Narrow" pitchFamily="34" charset="0"/>
          </a:endParaRPr>
        </a:p>
      </dgm:t>
    </dgm:pt>
    <dgm:pt modelId="{FA8825E3-580D-4380-958F-96EB1AD7962D}" type="parTrans" cxnId="{13031D9B-BBD5-423D-BE97-CE7AA95B65DB}">
      <dgm:prSet/>
      <dgm:spPr/>
      <dgm:t>
        <a:bodyPr/>
        <a:lstStyle/>
        <a:p>
          <a:endParaRPr lang="de-DE"/>
        </a:p>
      </dgm:t>
    </dgm:pt>
    <dgm:pt modelId="{7BDF914A-ACD7-4351-92E3-972B0FFF63B6}" type="sibTrans" cxnId="{13031D9B-BBD5-423D-BE97-CE7AA95B65DB}">
      <dgm:prSet/>
      <dgm:spPr/>
      <dgm:t>
        <a:bodyPr/>
        <a:lstStyle/>
        <a:p>
          <a:endParaRPr lang="de-DE"/>
        </a:p>
      </dgm:t>
    </dgm:pt>
    <dgm:pt modelId="{233F8F9F-A30B-4176-B837-003EF97DF78B}">
      <dgm:prSet phldrT="[Text]" custT="1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19050">
          <a:solidFill>
            <a:srgbClr val="1B4185"/>
          </a:solidFill>
        </a:ln>
      </dgm:spPr>
      <dgm:t>
        <a:bodyPr/>
        <a:lstStyle/>
        <a:p>
          <a:pPr>
            <a:spcAft>
              <a:spcPct val="35000"/>
            </a:spcAft>
          </a:pPr>
          <a:r>
            <a:rPr lang="de-DE" sz="1800" b="1" dirty="0" smtClean="0">
              <a:solidFill>
                <a:schemeClr val="bg1"/>
              </a:solidFill>
              <a:latin typeface="Arial Narrow" pitchFamily="34" charset="0"/>
            </a:rPr>
            <a:t>Teilnahme an </a:t>
          </a:r>
          <a:r>
            <a:rPr lang="de-DE" sz="1800" b="1" dirty="0" err="1" smtClean="0">
              <a:solidFill>
                <a:schemeClr val="bg1"/>
              </a:solidFill>
              <a:latin typeface="Arial Narrow" pitchFamily="34" charset="0"/>
            </a:rPr>
            <a:t>Masterclasses</a:t>
          </a:r>
          <a:r>
            <a:rPr lang="de-DE" sz="1800" b="1" dirty="0" smtClean="0">
              <a:solidFill>
                <a:schemeClr val="bg1"/>
              </a:solidFill>
              <a:latin typeface="Arial Narrow" pitchFamily="34" charset="0"/>
            </a:rPr>
            <a:t> </a:t>
          </a:r>
        </a:p>
        <a:p>
          <a:pPr>
            <a:spcAft>
              <a:spcPct val="35000"/>
            </a:spcAft>
          </a:pPr>
          <a:r>
            <a:rPr lang="de-DE" sz="1200" b="0" dirty="0" smtClean="0">
              <a:solidFill>
                <a:schemeClr val="bg1"/>
              </a:solidFill>
              <a:latin typeface="Arial Narrow" pitchFamily="34" charset="0"/>
            </a:rPr>
            <a:t>(Teilchenphysik-, International-, Astroteilchen-</a:t>
          </a:r>
          <a:r>
            <a:rPr lang="de-DE" sz="1200" b="0" dirty="0" err="1" smtClean="0">
              <a:solidFill>
                <a:schemeClr val="bg1"/>
              </a:solidFill>
              <a:latin typeface="Arial Narrow" pitchFamily="34" charset="0"/>
            </a:rPr>
            <a:t>Masterclasses</a:t>
          </a:r>
          <a:r>
            <a:rPr lang="de-DE" sz="1200" b="0" dirty="0" smtClean="0">
              <a:solidFill>
                <a:schemeClr val="bg1"/>
              </a:solidFill>
              <a:latin typeface="Arial Narrow" pitchFamily="34" charset="0"/>
            </a:rPr>
            <a:t>)</a:t>
          </a:r>
        </a:p>
      </dgm:t>
    </dgm:pt>
    <dgm:pt modelId="{89A1B608-8F07-474B-8887-374317AD46C6}" type="parTrans" cxnId="{A8799564-141F-4E43-8D59-CE9C735F7418}">
      <dgm:prSet/>
      <dgm:spPr/>
      <dgm:t>
        <a:bodyPr/>
        <a:lstStyle/>
        <a:p>
          <a:endParaRPr lang="de-DE"/>
        </a:p>
      </dgm:t>
    </dgm:pt>
    <dgm:pt modelId="{13554750-A3D9-4D12-B21E-42CD99524CED}" type="sibTrans" cxnId="{A8799564-141F-4E43-8D59-CE9C735F7418}">
      <dgm:prSet/>
      <dgm:spPr/>
      <dgm:t>
        <a:bodyPr/>
        <a:lstStyle/>
        <a:p>
          <a:endParaRPr lang="de-DE"/>
        </a:p>
      </dgm:t>
    </dgm:pt>
    <dgm:pt modelId="{BD6064E0-B197-4AC1-952E-286247B1E38F}" type="pres">
      <dgm:prSet presAssocID="{76B40BE4-AA95-491D-A96D-0BFFF77B0760}" presName="Name0" presStyleCnt="0">
        <dgm:presLayoutVars>
          <dgm:dir val="rev"/>
          <dgm:animLvl val="lvl"/>
          <dgm:resizeHandles val="exact"/>
        </dgm:presLayoutVars>
      </dgm:prSet>
      <dgm:spPr/>
    </dgm:pt>
    <dgm:pt modelId="{3C08FD94-0533-4DBC-A72B-C73802A13205}" type="pres">
      <dgm:prSet presAssocID="{FC355815-4C2D-40FE-AD8C-BDD620FE1836}" presName="Name8" presStyleCnt="0"/>
      <dgm:spPr/>
    </dgm:pt>
    <dgm:pt modelId="{F034A420-C896-4030-BA6B-85BF9909575E}" type="pres">
      <dgm:prSet presAssocID="{FC355815-4C2D-40FE-AD8C-BDD620FE1836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C36C91-CF34-4285-9333-9F98417431AD}" type="pres">
      <dgm:prSet presAssocID="{FC355815-4C2D-40FE-AD8C-BDD620FE183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FCDDAD-700D-4E7A-A2B0-CFDBA1CD0B16}" type="pres">
      <dgm:prSet presAssocID="{03EB5747-B6AF-4D1C-AFCF-97B0ACEC9A49}" presName="Name8" presStyleCnt="0"/>
      <dgm:spPr/>
    </dgm:pt>
    <dgm:pt modelId="{50420699-43F6-498E-9037-BDE130D2EDE6}" type="pres">
      <dgm:prSet presAssocID="{03EB5747-B6AF-4D1C-AFCF-97B0ACEC9A49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60BCD0-B109-4143-BFE6-5AB20AEB685E}" type="pres">
      <dgm:prSet presAssocID="{03EB5747-B6AF-4D1C-AFCF-97B0ACEC9A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42C74F-BA01-4335-8B78-F13527543630}" type="pres">
      <dgm:prSet presAssocID="{370161DC-D677-4D90-8C4D-37241B2E7795}" presName="Name8" presStyleCnt="0"/>
      <dgm:spPr/>
    </dgm:pt>
    <dgm:pt modelId="{25A16DCD-A6A5-48E6-9C04-4491BC497DC1}" type="pres">
      <dgm:prSet presAssocID="{370161DC-D677-4D90-8C4D-37241B2E7795}" presName="level" presStyleLbl="node1" presStyleIdx="2" presStyleCnt="4" custScaleY="9040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CFDF76A-C0D3-4FAB-8C79-F3815BCC90BF}" type="pres">
      <dgm:prSet presAssocID="{370161DC-D677-4D90-8C4D-37241B2E77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EC67CD0-B7EA-4C80-B6F1-6992215086CC}" type="pres">
      <dgm:prSet presAssocID="{233F8F9F-A30B-4176-B837-003EF97DF78B}" presName="Name8" presStyleCnt="0"/>
      <dgm:spPr/>
    </dgm:pt>
    <dgm:pt modelId="{B230546C-E536-4792-B484-0828FA2E30A4}" type="pres">
      <dgm:prSet presAssocID="{233F8F9F-A30B-4176-B837-003EF97DF78B}" presName="level" presStyleLbl="node1" presStyleIdx="3" presStyleCnt="4" custScaleY="140409" custLinFactNeighborX="12500" custLinFactNeighborY="28548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9641C0-C776-46E3-B9B7-5DCB426D5D6B}" type="pres">
      <dgm:prSet presAssocID="{233F8F9F-A30B-4176-B837-003EF97DF7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3031D9B-BBD5-423D-BE97-CE7AA95B65DB}" srcId="{76B40BE4-AA95-491D-A96D-0BFFF77B0760}" destId="{370161DC-D677-4D90-8C4D-37241B2E7795}" srcOrd="2" destOrd="0" parTransId="{FA8825E3-580D-4380-958F-96EB1AD7962D}" sibTransId="{7BDF914A-ACD7-4351-92E3-972B0FFF63B6}"/>
    <dgm:cxn modelId="{F84B6F3A-3FEC-47D9-B803-7F2FB1BCABAA}" type="presOf" srcId="{03EB5747-B6AF-4D1C-AFCF-97B0ACEC9A49}" destId="{50420699-43F6-498E-9037-BDE130D2EDE6}" srcOrd="0" destOrd="0" presId="urn:microsoft.com/office/officeart/2005/8/layout/pyramid1"/>
    <dgm:cxn modelId="{B87C18D1-75A7-4725-AD13-B597B37129F3}" type="presOf" srcId="{FC355815-4C2D-40FE-AD8C-BDD620FE1836}" destId="{1BC36C91-CF34-4285-9333-9F98417431AD}" srcOrd="1" destOrd="0" presId="urn:microsoft.com/office/officeart/2005/8/layout/pyramid1"/>
    <dgm:cxn modelId="{E7CFDD89-CB4C-41AA-949B-052E17C62D13}" type="presOf" srcId="{03EB5747-B6AF-4D1C-AFCF-97B0ACEC9A49}" destId="{0860BCD0-B109-4143-BFE6-5AB20AEB685E}" srcOrd="1" destOrd="0" presId="urn:microsoft.com/office/officeart/2005/8/layout/pyramid1"/>
    <dgm:cxn modelId="{BADBA356-9CF6-46F7-9A0E-8D219D7760FC}" type="presOf" srcId="{370161DC-D677-4D90-8C4D-37241B2E7795}" destId="{25A16DCD-A6A5-48E6-9C04-4491BC497DC1}" srcOrd="0" destOrd="0" presId="urn:microsoft.com/office/officeart/2005/8/layout/pyramid1"/>
    <dgm:cxn modelId="{A8799564-141F-4E43-8D59-CE9C735F7418}" srcId="{76B40BE4-AA95-491D-A96D-0BFFF77B0760}" destId="{233F8F9F-A30B-4176-B837-003EF97DF78B}" srcOrd="3" destOrd="0" parTransId="{89A1B608-8F07-474B-8887-374317AD46C6}" sibTransId="{13554750-A3D9-4D12-B21E-42CD99524CED}"/>
    <dgm:cxn modelId="{AAE186EA-B8F7-478C-BF99-F24D02BF9D7D}" srcId="{76B40BE4-AA95-491D-A96D-0BFFF77B0760}" destId="{FC355815-4C2D-40FE-AD8C-BDD620FE1836}" srcOrd="0" destOrd="0" parTransId="{C1D17BDC-DBD2-44F5-968D-6B42521687C3}" sibTransId="{260AD618-55DE-4291-8797-07868A84DA4F}"/>
    <dgm:cxn modelId="{14911802-CED3-4C8B-83C7-3C0C8C423DE0}" srcId="{76B40BE4-AA95-491D-A96D-0BFFF77B0760}" destId="{03EB5747-B6AF-4D1C-AFCF-97B0ACEC9A49}" srcOrd="1" destOrd="0" parTransId="{E668A7FC-72D3-4577-A63A-63D6F967F99C}" sibTransId="{F0D80400-5D4C-45BB-A065-D2D734598402}"/>
    <dgm:cxn modelId="{CB1A62CE-8F94-4784-9A27-64D12B762FE0}" type="presOf" srcId="{370161DC-D677-4D90-8C4D-37241B2E7795}" destId="{FCFDF76A-C0D3-4FAB-8C79-F3815BCC90BF}" srcOrd="1" destOrd="0" presId="urn:microsoft.com/office/officeart/2005/8/layout/pyramid1"/>
    <dgm:cxn modelId="{B515E766-7443-4AB7-8369-B3375603A125}" type="presOf" srcId="{FC355815-4C2D-40FE-AD8C-BDD620FE1836}" destId="{F034A420-C896-4030-BA6B-85BF9909575E}" srcOrd="0" destOrd="0" presId="urn:microsoft.com/office/officeart/2005/8/layout/pyramid1"/>
    <dgm:cxn modelId="{3DEC491F-6088-4412-A937-B87EB7A9E472}" type="presOf" srcId="{233F8F9F-A30B-4176-B837-003EF97DF78B}" destId="{B230546C-E536-4792-B484-0828FA2E30A4}" srcOrd="0" destOrd="0" presId="urn:microsoft.com/office/officeart/2005/8/layout/pyramid1"/>
    <dgm:cxn modelId="{8B446E9A-4107-44F1-8E85-08CCEEE0FB84}" type="presOf" srcId="{233F8F9F-A30B-4176-B837-003EF97DF78B}" destId="{EC9641C0-C776-46E3-B9B7-5DCB426D5D6B}" srcOrd="1" destOrd="0" presId="urn:microsoft.com/office/officeart/2005/8/layout/pyramid1"/>
    <dgm:cxn modelId="{D1371CAC-9E77-48D1-9BA1-6FAB8DB534B2}" type="presOf" srcId="{76B40BE4-AA95-491D-A96D-0BFFF77B0760}" destId="{BD6064E0-B197-4AC1-952E-286247B1E38F}" srcOrd="0" destOrd="0" presId="urn:microsoft.com/office/officeart/2005/8/layout/pyramid1"/>
    <dgm:cxn modelId="{FC202A90-72C6-4F15-8A56-6EAAFF25CB08}" type="presParOf" srcId="{BD6064E0-B197-4AC1-952E-286247B1E38F}" destId="{3C08FD94-0533-4DBC-A72B-C73802A13205}" srcOrd="0" destOrd="0" presId="urn:microsoft.com/office/officeart/2005/8/layout/pyramid1"/>
    <dgm:cxn modelId="{C3A1A04C-6C18-466C-A58F-7A378F406928}" type="presParOf" srcId="{3C08FD94-0533-4DBC-A72B-C73802A13205}" destId="{F034A420-C896-4030-BA6B-85BF9909575E}" srcOrd="0" destOrd="0" presId="urn:microsoft.com/office/officeart/2005/8/layout/pyramid1"/>
    <dgm:cxn modelId="{8D2D008C-D103-491B-857D-3BCCC2B578C3}" type="presParOf" srcId="{3C08FD94-0533-4DBC-A72B-C73802A13205}" destId="{1BC36C91-CF34-4285-9333-9F98417431AD}" srcOrd="1" destOrd="0" presId="urn:microsoft.com/office/officeart/2005/8/layout/pyramid1"/>
    <dgm:cxn modelId="{7D29A971-84CF-4766-8627-48B0238A6E3A}" type="presParOf" srcId="{BD6064E0-B197-4AC1-952E-286247B1E38F}" destId="{3FFCDDAD-700D-4E7A-A2B0-CFDBA1CD0B16}" srcOrd="1" destOrd="0" presId="urn:microsoft.com/office/officeart/2005/8/layout/pyramid1"/>
    <dgm:cxn modelId="{06980622-A62D-450C-AADE-75C9E86823A7}" type="presParOf" srcId="{3FFCDDAD-700D-4E7A-A2B0-CFDBA1CD0B16}" destId="{50420699-43F6-498E-9037-BDE130D2EDE6}" srcOrd="0" destOrd="0" presId="urn:microsoft.com/office/officeart/2005/8/layout/pyramid1"/>
    <dgm:cxn modelId="{0AA56212-A754-4F71-BDD1-73217EEC14A6}" type="presParOf" srcId="{3FFCDDAD-700D-4E7A-A2B0-CFDBA1CD0B16}" destId="{0860BCD0-B109-4143-BFE6-5AB20AEB685E}" srcOrd="1" destOrd="0" presId="urn:microsoft.com/office/officeart/2005/8/layout/pyramid1"/>
    <dgm:cxn modelId="{131077FB-1F6E-403B-B626-D958C82D3951}" type="presParOf" srcId="{BD6064E0-B197-4AC1-952E-286247B1E38F}" destId="{CC42C74F-BA01-4335-8B78-F13527543630}" srcOrd="2" destOrd="0" presId="urn:microsoft.com/office/officeart/2005/8/layout/pyramid1"/>
    <dgm:cxn modelId="{057FFB68-10A7-4AFA-A99E-2CF110B00D56}" type="presParOf" srcId="{CC42C74F-BA01-4335-8B78-F13527543630}" destId="{25A16DCD-A6A5-48E6-9C04-4491BC497DC1}" srcOrd="0" destOrd="0" presId="urn:microsoft.com/office/officeart/2005/8/layout/pyramid1"/>
    <dgm:cxn modelId="{EAA2B4CD-3D1A-4009-9F50-02867903D482}" type="presParOf" srcId="{CC42C74F-BA01-4335-8B78-F13527543630}" destId="{FCFDF76A-C0D3-4FAB-8C79-F3815BCC90BF}" srcOrd="1" destOrd="0" presId="urn:microsoft.com/office/officeart/2005/8/layout/pyramid1"/>
    <dgm:cxn modelId="{0CB65281-2567-4E56-B28D-D67A88785D19}" type="presParOf" srcId="{BD6064E0-B197-4AC1-952E-286247B1E38F}" destId="{2EC67CD0-B7EA-4C80-B6F1-6992215086CC}" srcOrd="3" destOrd="0" presId="urn:microsoft.com/office/officeart/2005/8/layout/pyramid1"/>
    <dgm:cxn modelId="{57E762AE-87CC-4A6D-B332-FA4249C4362B}" type="presParOf" srcId="{2EC67CD0-B7EA-4C80-B6F1-6992215086CC}" destId="{B230546C-E536-4792-B484-0828FA2E30A4}" srcOrd="0" destOrd="0" presId="urn:microsoft.com/office/officeart/2005/8/layout/pyramid1"/>
    <dgm:cxn modelId="{FCB298B7-7D3E-4C41-B2F4-7A0F4764C29C}" type="presParOf" srcId="{2EC67CD0-B7EA-4C80-B6F1-6992215086CC}" destId="{EC9641C0-C776-46E3-B9B7-5DCB426D5D6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D778B3-41E6-46FD-9AAF-B32B776A307A}">
      <dsp:nvSpPr>
        <dsp:cNvPr id="0" name=""/>
        <dsp:cNvSpPr/>
      </dsp:nvSpPr>
      <dsp:spPr>
        <a:xfrm>
          <a:off x="2293376" y="443775"/>
          <a:ext cx="675002" cy="675002"/>
        </a:xfrm>
        <a:prstGeom prst="roundRect">
          <a:avLst/>
        </a:prstGeom>
        <a:noFill/>
        <a:ln w="38100">
          <a:solidFill>
            <a:schemeClr val="accent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0" kern="1200" cap="none" spc="0" dirty="0">
              <a:ln w="0"/>
              <a:solidFill>
                <a:schemeClr val="tx1"/>
              </a:solidFill>
              <a:effectLst/>
            </a:rPr>
            <a:t>Spitzen-forschung</a:t>
          </a:r>
        </a:p>
      </dsp:txBody>
      <dsp:txXfrm>
        <a:off x="2326327" y="476726"/>
        <a:ext cx="609100" cy="609100"/>
      </dsp:txXfrm>
    </dsp:sp>
    <dsp:sp modelId="{AE26B4EF-54F4-407C-94F4-D9CDE427EEE2}">
      <dsp:nvSpPr>
        <dsp:cNvPr id="0" name=""/>
        <dsp:cNvSpPr/>
      </dsp:nvSpPr>
      <dsp:spPr>
        <a:xfrm>
          <a:off x="641049" y="132010"/>
          <a:ext cx="2375695" cy="2375695"/>
        </a:xfrm>
        <a:prstGeom prst="circularArrow">
          <a:avLst>
            <a:gd name="adj1" fmla="val 8248"/>
            <a:gd name="adj2" fmla="val 576056"/>
            <a:gd name="adj3" fmla="val 3528828"/>
            <a:gd name="adj4" fmla="val 21067451"/>
            <a:gd name="adj5" fmla="val 962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FC0441-E713-4FA5-A7AE-1C58C0D7D170}">
      <dsp:nvSpPr>
        <dsp:cNvPr id="0" name=""/>
        <dsp:cNvSpPr/>
      </dsp:nvSpPr>
      <dsp:spPr>
        <a:xfrm>
          <a:off x="1469938" y="1907141"/>
          <a:ext cx="675002" cy="675002"/>
        </a:xfrm>
        <a:prstGeom prst="roundRect">
          <a:avLst/>
        </a:prstGeom>
        <a:noFill/>
        <a:ln w="38100">
          <a:solidFill>
            <a:srgbClr val="CDC30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0" kern="1200" cap="none" spc="0" dirty="0">
              <a:ln w="0"/>
              <a:solidFill>
                <a:schemeClr val="tx1"/>
              </a:solidFill>
              <a:effectLst/>
            </a:rPr>
            <a:t>Erkenntnis-teilhabe und -vermittlung</a:t>
          </a:r>
        </a:p>
      </dsp:txBody>
      <dsp:txXfrm>
        <a:off x="1502889" y="1940092"/>
        <a:ext cx="609100" cy="609100"/>
      </dsp:txXfrm>
    </dsp:sp>
    <dsp:sp modelId="{9FC357B4-15D5-4C21-AE6E-E41220D057F1}">
      <dsp:nvSpPr>
        <dsp:cNvPr id="0" name=""/>
        <dsp:cNvSpPr/>
      </dsp:nvSpPr>
      <dsp:spPr>
        <a:xfrm>
          <a:off x="487327" y="126063"/>
          <a:ext cx="2375695" cy="2375695"/>
        </a:xfrm>
        <a:prstGeom prst="circularArrow">
          <a:avLst>
            <a:gd name="adj1" fmla="val 8248"/>
            <a:gd name="adj2" fmla="val 576056"/>
            <a:gd name="adj3" fmla="val 10735286"/>
            <a:gd name="adj4" fmla="val 6467528"/>
            <a:gd name="adj5" fmla="val 962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A79F42-C9B7-4DAD-B9B8-25108A42D030}">
      <dsp:nvSpPr>
        <dsp:cNvPr id="0" name=""/>
        <dsp:cNvSpPr/>
      </dsp:nvSpPr>
      <dsp:spPr>
        <a:xfrm>
          <a:off x="582197" y="443778"/>
          <a:ext cx="675002" cy="675002"/>
        </a:xfrm>
        <a:prstGeom prst="roundRect">
          <a:avLst/>
        </a:prstGeom>
        <a:noFill/>
        <a:ln w="38100">
          <a:solidFill>
            <a:schemeClr val="accent1"/>
          </a:solidFill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900" b="0" kern="1200" cap="none" spc="0" dirty="0">
              <a:ln w="0"/>
              <a:solidFill>
                <a:schemeClr val="tx1"/>
              </a:solidFill>
              <a:effectLst/>
            </a:rPr>
            <a:t>Nachwuchs-gewinnung</a:t>
          </a:r>
        </a:p>
      </dsp:txBody>
      <dsp:txXfrm>
        <a:off x="615148" y="476729"/>
        <a:ext cx="609100" cy="609100"/>
      </dsp:txXfrm>
    </dsp:sp>
    <dsp:sp modelId="{1C735059-2806-40C0-BA51-91CBF224A623}">
      <dsp:nvSpPr>
        <dsp:cNvPr id="0" name=""/>
        <dsp:cNvSpPr/>
      </dsp:nvSpPr>
      <dsp:spPr>
        <a:xfrm>
          <a:off x="609674" y="21441"/>
          <a:ext cx="2375695" cy="2375695"/>
        </a:xfrm>
        <a:prstGeom prst="circularArrow">
          <a:avLst>
            <a:gd name="adj1" fmla="val 8248"/>
            <a:gd name="adj2" fmla="val 576056"/>
            <a:gd name="adj3" fmla="val 17629051"/>
            <a:gd name="adj4" fmla="val 14194877"/>
            <a:gd name="adj5" fmla="val 962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34A420-C896-4030-BA6B-85BF9909575E}">
      <dsp:nvSpPr>
        <dsp:cNvPr id="0" name=""/>
        <dsp:cNvSpPr/>
      </dsp:nvSpPr>
      <dsp:spPr>
        <a:xfrm>
          <a:off x="1437633" y="0"/>
          <a:ext cx="869149" cy="1050178"/>
        </a:xfrm>
        <a:prstGeom prst="trapezoid">
          <a:avLst>
            <a:gd name="adj" fmla="val 5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1B418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b="1" kern="1200" dirty="0" smtClean="0">
              <a:solidFill>
                <a:srgbClr val="385D8B"/>
              </a:solidFill>
              <a:latin typeface="Arial Narrow" pitchFamily="34" charset="0"/>
            </a:rPr>
            <a:t>Forschungs-arbeiten</a:t>
          </a:r>
          <a:endParaRPr lang="de-DE" sz="1000" b="1" kern="1200" dirty="0" smtClean="0">
            <a:solidFill>
              <a:srgbClr val="385D8B"/>
            </a:solidFill>
            <a:latin typeface="Arial Narrow" pitchFamily="34" charset="0"/>
          </a:endParaRPr>
        </a:p>
      </dsp:txBody>
      <dsp:txXfrm>
        <a:off x="1437633" y="0"/>
        <a:ext cx="869149" cy="1050178"/>
      </dsp:txXfrm>
    </dsp:sp>
    <dsp:sp modelId="{50420699-43F6-498E-9037-BDE130D2EDE6}">
      <dsp:nvSpPr>
        <dsp:cNvPr id="0" name=""/>
        <dsp:cNvSpPr/>
      </dsp:nvSpPr>
      <dsp:spPr>
        <a:xfrm>
          <a:off x="1003058" y="1050178"/>
          <a:ext cx="1738298" cy="1050178"/>
        </a:xfrm>
        <a:prstGeom prst="trapezoid">
          <a:avLst>
            <a:gd name="adj" fmla="val 41381"/>
          </a:avLst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19050" cap="flat" cmpd="sng" algn="ctr">
          <a:solidFill>
            <a:srgbClr val="1B418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DE" sz="1600" b="1" kern="1200" dirty="0" smtClean="0">
              <a:solidFill>
                <a:schemeClr val="bg1"/>
              </a:solidFill>
              <a:latin typeface="Arial Narrow" pitchFamily="34" charset="0"/>
            </a:rPr>
            <a:t>CERN-Workshops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DE" sz="1600" b="1" kern="1200" dirty="0" smtClean="0">
              <a:solidFill>
                <a:schemeClr val="bg1"/>
              </a:solidFill>
              <a:latin typeface="Arial Narrow" pitchFamily="34" charset="0"/>
            </a:rPr>
            <a:t>Projektwoche  </a:t>
          </a:r>
          <a:endParaRPr lang="de-DE" sz="1400" b="0" kern="1200" dirty="0">
            <a:solidFill>
              <a:schemeClr val="bg1"/>
            </a:solidFill>
            <a:latin typeface="Arial Narrow" pitchFamily="34" charset="0"/>
          </a:endParaRPr>
        </a:p>
      </dsp:txBody>
      <dsp:txXfrm>
        <a:off x="1307261" y="1050178"/>
        <a:ext cx="1129893" cy="1050178"/>
      </dsp:txXfrm>
    </dsp:sp>
    <dsp:sp modelId="{25A16DCD-A6A5-48E6-9C04-4491BC497DC1}">
      <dsp:nvSpPr>
        <dsp:cNvPr id="0" name=""/>
        <dsp:cNvSpPr/>
      </dsp:nvSpPr>
      <dsp:spPr>
        <a:xfrm>
          <a:off x="610181" y="2100356"/>
          <a:ext cx="2524052" cy="949413"/>
        </a:xfrm>
        <a:prstGeom prst="trapezoid">
          <a:avLst>
            <a:gd name="adj" fmla="val 41381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1B418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>
              <a:solidFill>
                <a:srgbClr val="385D8B"/>
              </a:solidFill>
              <a:latin typeface="Arial Narrow" pitchFamily="34" charset="0"/>
            </a:rPr>
            <a:t>Aktive Mitarbeit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>
              <a:solidFill>
                <a:srgbClr val="385D8B"/>
              </a:solidFill>
              <a:latin typeface="Arial Narrow" pitchFamily="34" charset="0"/>
            </a:rPr>
            <a:t>Weitergabe des Gelernten</a:t>
          </a:r>
          <a:endParaRPr lang="de-DE" sz="1100" kern="1200" dirty="0" smtClean="0">
            <a:solidFill>
              <a:srgbClr val="385D8B"/>
            </a:solidFill>
            <a:latin typeface="Arial Narrow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>
              <a:solidFill>
                <a:srgbClr val="385D8B"/>
              </a:solidFill>
              <a:latin typeface="Arial Narrow" pitchFamily="34" charset="0"/>
            </a:rPr>
            <a:t>Astroteilchen-Forschungswochen </a:t>
          </a:r>
          <a:endParaRPr lang="de-DE" sz="1100" b="0" kern="1200" dirty="0" smtClean="0">
            <a:solidFill>
              <a:srgbClr val="385D8B"/>
            </a:solidFill>
            <a:latin typeface="Arial Narrow" pitchFamily="34" charset="0"/>
          </a:endParaRPr>
        </a:p>
      </dsp:txBody>
      <dsp:txXfrm>
        <a:off x="1051890" y="2100356"/>
        <a:ext cx="1640634" cy="949413"/>
      </dsp:txXfrm>
    </dsp:sp>
    <dsp:sp modelId="{B230546C-E536-4792-B484-0828FA2E30A4}">
      <dsp:nvSpPr>
        <dsp:cNvPr id="0" name=""/>
        <dsp:cNvSpPr/>
      </dsp:nvSpPr>
      <dsp:spPr>
        <a:xfrm>
          <a:off x="0" y="3049770"/>
          <a:ext cx="3744416" cy="1474544"/>
        </a:xfrm>
        <a:prstGeom prst="trapezoid">
          <a:avLst>
            <a:gd name="adj" fmla="val 41381"/>
          </a:avLst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ln w="19050" cap="flat" cmpd="sng" algn="ctr">
          <a:solidFill>
            <a:srgbClr val="1B418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b="1" kern="1200" dirty="0" smtClean="0">
              <a:solidFill>
                <a:schemeClr val="bg1"/>
              </a:solidFill>
              <a:latin typeface="Arial Narrow" pitchFamily="34" charset="0"/>
            </a:rPr>
            <a:t>Teilnahme an </a:t>
          </a:r>
          <a:r>
            <a:rPr lang="de-DE" sz="1800" b="1" kern="1200" dirty="0" err="1" smtClean="0">
              <a:solidFill>
                <a:schemeClr val="bg1"/>
              </a:solidFill>
              <a:latin typeface="Arial Narrow" pitchFamily="34" charset="0"/>
            </a:rPr>
            <a:t>Masterclasses</a:t>
          </a:r>
          <a:r>
            <a:rPr lang="de-DE" sz="1800" b="1" kern="1200" dirty="0" smtClean="0">
              <a:solidFill>
                <a:schemeClr val="bg1"/>
              </a:solidFill>
              <a:latin typeface="Arial Narrow" pitchFamily="34" charset="0"/>
            </a:rPr>
            <a:t>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kern="1200" dirty="0" smtClean="0">
              <a:solidFill>
                <a:schemeClr val="bg1"/>
              </a:solidFill>
              <a:latin typeface="Arial Narrow" pitchFamily="34" charset="0"/>
            </a:rPr>
            <a:t>(Teilchenphysik-, International-, Astroteilchen-</a:t>
          </a:r>
          <a:r>
            <a:rPr lang="de-DE" sz="1200" b="0" kern="1200" dirty="0" err="1" smtClean="0">
              <a:solidFill>
                <a:schemeClr val="bg1"/>
              </a:solidFill>
              <a:latin typeface="Arial Narrow" pitchFamily="34" charset="0"/>
            </a:rPr>
            <a:t>Masterclasses</a:t>
          </a:r>
          <a:r>
            <a:rPr lang="de-DE" sz="1200" b="0" kern="1200" dirty="0" smtClean="0">
              <a:solidFill>
                <a:schemeClr val="bg1"/>
              </a:solidFill>
              <a:latin typeface="Arial Narrow" pitchFamily="34" charset="0"/>
            </a:rPr>
            <a:t>)</a:t>
          </a:r>
        </a:p>
      </dsp:txBody>
      <dsp:txXfrm>
        <a:off x="655272" y="3049770"/>
        <a:ext cx="2433870" cy="1474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22.09.2016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8316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5523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503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7911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r">
              <a:buNone/>
              <a:defRPr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DBDFAE4C-4BE2-4D69-A6C6-52C5CF8F0832}" type="datetime1">
              <a:rPr lang="de-DE" smtClean="0"/>
              <a:t>22.09.2016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/>
          <a:p>
            <a:r>
              <a:rPr lang="de-DE" smtClean="0"/>
              <a:t>Fußzeile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053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73116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5F587BF4-4C41-4B03-8C26-C745D1AF6376}" type="datetime1">
              <a:rPr lang="de-DE" smtClean="0"/>
              <a:t>22.09.2016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4581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82550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3200"/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800"/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282DA080-F6AA-49AF-8491-EA7AA54BA36A}" type="datetime1">
              <a:rPr lang="de-DE" smtClean="0"/>
              <a:t>22.09.2016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28109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12775"/>
            <a:ext cx="6411416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5486400" cy="79796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50CA63F7-18FF-42D4-AFF7-A750B73ACF88}" type="datetime1">
              <a:rPr lang="de-DE" smtClean="0"/>
              <a:t>22.09.2016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956235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Fußzeile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2754284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Foli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3568" y="635635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Fußzeile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509021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</a:defRPr>
            </a:lvl1pPr>
          </a:lstStyle>
          <a:p>
            <a:fld id="{A3581506-F4BA-476F-A314-65FBA44F5077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53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8002424F-3DBC-40D0-8F34-28AA4B649B45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pPr algn="ctr"/>
            <a:r>
              <a:rPr lang="de-DE" dirty="0" smtClean="0">
                <a:latin typeface="Arial Narrow" panose="020B0606020202030204" pitchFamily="34" charset="0"/>
              </a:rPr>
              <a:t>Fußzeile</a:t>
            </a:r>
            <a:endParaRPr lang="de-DE" dirty="0">
              <a:latin typeface="Arial Narrow" panose="020B060602020203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2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</p:spTree>
    <p:extLst>
      <p:ext uri="{BB962C8B-B14F-4D97-AF65-F5344CB8AC3E}">
        <p14:creationId xmlns:p14="http://schemas.microsoft.com/office/powerpoint/2010/main" val="24780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4CE60BDB-A1E1-4B7F-81C2-D29179F67B24}" type="datetime1">
              <a:rPr lang="de-DE" smtClean="0"/>
              <a:t>22.09.2016</a:t>
            </a:fld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6A25AC34-F5B7-4495-B049-62BF7BA8FAA8}" type="datetime1">
              <a:rPr lang="de-DE" smtClean="0"/>
              <a:t>22.09.2016</a:t>
            </a:fld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5316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3458084C-B886-4412-ACEB-A8F0EA66E0E2}" type="datetime1">
              <a:rPr lang="de-DE" smtClean="0"/>
              <a:t>22.09.2016</a:t>
            </a:fld>
            <a:endParaRPr lang="de-D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1287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5227643" y="6045210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21E2A383-BC6C-4A48-B5FF-C8A9BC197A8A}" type="datetime1">
              <a:rPr lang="de-DE" smtClean="0"/>
              <a:t>22.09.2016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0711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7068F-5975-4AD4-9CED-8420384D9FFE}" type="datetime1">
              <a:rPr lang="de-DE" smtClean="0"/>
              <a:t>22.09.2016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Fußzeile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1C5BE8C-9F8F-44AB-AE64-AC69ABD3DD0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2776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781800" cy="659161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Inhaltsplatzhalter 2"/>
          <p:cNvSpPr>
            <a:spLocks noGrp="1"/>
          </p:cNvSpPr>
          <p:nvPr>
            <p:ph idx="10" hasCustomPrompt="1"/>
          </p:nvPr>
        </p:nvSpPr>
        <p:spPr>
          <a:xfrm>
            <a:off x="1905000" y="1412776"/>
            <a:ext cx="6781800" cy="4813995"/>
          </a:xfr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/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/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/>
            </a:lvl3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fld id="{718DE183-0544-47F1-913C-541495AAF0C6}" type="datetime1">
              <a:rPr lang="de-DE" smtClean="0"/>
              <a:t>22.09.2016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56974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1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27584" y="447253"/>
            <a:ext cx="7687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27584" y="1825625"/>
            <a:ext cx="768776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918EF544-F4E6-4A8B-A6A8-21EB0E6185B5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3476"/>
                </a:solidFill>
              </a:defRPr>
            </a:lvl1pPr>
          </a:lstStyle>
          <a:p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8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5" r:id="rId2"/>
    <p:sldLayoutId id="2147483675" r:id="rId3"/>
    <p:sldLayoutId id="2147483676" r:id="rId4"/>
    <p:sldLayoutId id="2147483672" r:id="rId5"/>
    <p:sldLayoutId id="2147483666" r:id="rId6"/>
    <p:sldLayoutId id="2147483671" r:id="rId7"/>
    <p:sldLayoutId id="2147483710" r:id="rId8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400" kern="1200" baseline="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0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27584" y="447253"/>
            <a:ext cx="768776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27584" y="1825625"/>
            <a:ext cx="7687766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fld id="{2645903B-7547-4AAE-AE75-6E02E919BC4E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13476"/>
                </a:solidFill>
              </a:defRPr>
            </a:lvl1pPr>
          </a:lstStyle>
          <a:p>
            <a:r>
              <a:rPr lang="de-DE" dirty="0" smtClean="0"/>
              <a:t>Fußzeile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976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3" r:id="rId2"/>
    <p:sldLayoutId id="2147483704" r:id="rId3"/>
    <p:sldLayoutId id="2147483705" r:id="rId4"/>
    <p:sldLayoutId id="2147483706" r:id="rId5"/>
    <p:sldLayoutId id="2147483707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2060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400" kern="1200" baseline="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0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rgbClr val="002060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ilchenwelt.de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55776" y="1052736"/>
            <a:ext cx="6480720" cy="2952328"/>
          </a:xfrm>
        </p:spPr>
        <p:txBody>
          <a:bodyPr/>
          <a:lstStyle/>
          <a:p>
            <a:pPr algn="l"/>
            <a:r>
              <a:rPr lang="de-DE" sz="4000" b="1" dirty="0" smtClean="0">
                <a:solidFill>
                  <a:srgbClr val="013476"/>
                </a:solidFill>
              </a:rPr>
              <a:t>Fellows im</a:t>
            </a:r>
            <a:br>
              <a:rPr lang="de-DE" sz="4000" b="1" dirty="0" smtClean="0">
                <a:solidFill>
                  <a:srgbClr val="013476"/>
                </a:solidFill>
              </a:rPr>
            </a:br>
            <a:r>
              <a:rPr lang="de-DE" sz="4000" b="1" dirty="0" smtClean="0">
                <a:solidFill>
                  <a:srgbClr val="013476"/>
                </a:solidFill>
              </a:rPr>
              <a:t>Netzwerk Teilchenwelt</a:t>
            </a:r>
            <a:br>
              <a:rPr lang="de-DE" sz="4000" b="1" dirty="0" smtClean="0">
                <a:solidFill>
                  <a:srgbClr val="013476"/>
                </a:solidFill>
              </a:rPr>
            </a:br>
            <a:r>
              <a:rPr lang="de-DE" sz="4000" b="1" dirty="0" smtClean="0">
                <a:solidFill>
                  <a:srgbClr val="013476"/>
                </a:solidFill>
              </a:rPr>
              <a:t/>
            </a:r>
            <a:br>
              <a:rPr lang="de-DE" sz="4000" b="1" dirty="0" smtClean="0">
                <a:solidFill>
                  <a:srgbClr val="013476"/>
                </a:solidFill>
              </a:rPr>
            </a:br>
            <a:r>
              <a:rPr lang="de-DE" sz="4000" dirty="0" smtClean="0">
                <a:solidFill>
                  <a:srgbClr val="013476"/>
                </a:solidFill>
              </a:rPr>
              <a:t>Eine neue Perspektive</a:t>
            </a:r>
            <a:br>
              <a:rPr lang="de-DE" sz="4000" dirty="0" smtClean="0">
                <a:solidFill>
                  <a:srgbClr val="013476"/>
                </a:solidFill>
              </a:rPr>
            </a:br>
            <a:r>
              <a:rPr lang="de-DE" sz="3200" dirty="0" smtClean="0">
                <a:solidFill>
                  <a:srgbClr val="013476"/>
                </a:solidFill>
              </a:rPr>
              <a:t/>
            </a:r>
            <a:br>
              <a:rPr lang="de-DE" sz="3200" dirty="0" smtClean="0">
                <a:solidFill>
                  <a:srgbClr val="013476"/>
                </a:solidFill>
              </a:rPr>
            </a:br>
            <a:endParaRPr lang="de-DE" sz="3200" b="0" dirty="0"/>
          </a:p>
        </p:txBody>
      </p:sp>
    </p:spTree>
    <p:extLst>
      <p:ext uri="{BB962C8B-B14F-4D97-AF65-F5344CB8AC3E}">
        <p14:creationId xmlns:p14="http://schemas.microsoft.com/office/powerpoint/2010/main" val="2275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Nächste Schritte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36F9-057F-4ED0-AF43-F303F3D96AE9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Offizieller Start „Fellows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Rubrik auf der Webseite </a:t>
            </a:r>
            <a:r>
              <a:rPr lang="de-DE" dirty="0" smtClean="0">
                <a:hlinkClick r:id="rId2"/>
              </a:rPr>
              <a:t>www.teilchenwelt.de</a:t>
            </a:r>
            <a:r>
              <a:rPr lang="de-DE" dirty="0" smtClean="0"/>
              <a:t>  </a:t>
            </a:r>
            <a:endParaRPr lang="de-DE" dirty="0" smtClean="0"/>
          </a:p>
          <a:p>
            <a:r>
              <a:rPr lang="de-DE" dirty="0" smtClean="0"/>
              <a:t>Identifizierung weitere potenzieller Interessenten</a:t>
            </a:r>
          </a:p>
          <a:p>
            <a:pPr lvl="1"/>
            <a:r>
              <a:rPr lang="de-DE" dirty="0" smtClean="0"/>
              <a:t>Habt Ihr Kontakt zu weiteren NTW-Alumni, die Physik studieren?</a:t>
            </a:r>
          </a:p>
          <a:p>
            <a:r>
              <a:rPr lang="de-DE" dirty="0" smtClean="0"/>
              <a:t>Aktive Vernetzung mit den FSP-Standorten</a:t>
            </a:r>
          </a:p>
          <a:p>
            <a:pPr lvl="1"/>
            <a:r>
              <a:rPr lang="de-DE" dirty="0" smtClean="0"/>
              <a:t>Damit Ihr zu Stammtischen etc. eingeladen werdet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323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195736" y="548680"/>
            <a:ext cx="4968176" cy="374441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de-DE" dirty="0" smtClean="0">
                <a:solidFill>
                  <a:srgbClr val="013476"/>
                </a:solidFill>
              </a:rPr>
              <a:t>Danke für Eure Aufmerksamkeit!</a:t>
            </a:r>
          </a:p>
          <a:p>
            <a:pPr algn="ctr">
              <a:lnSpc>
                <a:spcPct val="200000"/>
              </a:lnSpc>
              <a:spcBef>
                <a:spcPts val="600"/>
              </a:spcBef>
              <a:spcAft>
                <a:spcPts val="1200"/>
              </a:spcAft>
            </a:pPr>
            <a:r>
              <a:rPr lang="de-DE" sz="2400" dirty="0" smtClean="0">
                <a:solidFill>
                  <a:srgbClr val="013476"/>
                </a:solidFill>
                <a:hlinkClick r:id="rId3"/>
              </a:rPr>
              <a:t>www.teilchenwelt.de</a:t>
            </a:r>
            <a:endParaRPr lang="de-DE" sz="2400" dirty="0" smtClean="0">
              <a:solidFill>
                <a:srgbClr val="013476"/>
              </a:solidFill>
            </a:endParaRPr>
          </a:p>
          <a:p>
            <a:pPr marL="622300" lvl="2">
              <a:lnSpc>
                <a:spcPct val="100000"/>
              </a:lnSpc>
              <a:spcBef>
                <a:spcPts val="600"/>
              </a:spcBef>
              <a:buClr>
                <a:srgbClr val="CCCC00"/>
              </a:buClr>
              <a:buSzPct val="135000"/>
            </a:pPr>
            <a:endParaRPr lang="de-DE" dirty="0" smtClean="0">
              <a:solidFill>
                <a:srgbClr val="013476"/>
              </a:solidFill>
            </a:endParaRPr>
          </a:p>
          <a:p>
            <a:pPr algn="ctr">
              <a:lnSpc>
                <a:spcPct val="150000"/>
              </a:lnSpc>
            </a:pPr>
            <a:endParaRPr lang="de-DE" dirty="0" smtClean="0">
              <a:solidFill>
                <a:srgbClr val="013476"/>
              </a:solidFill>
            </a:endParaRP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019C9-4F2D-4CED-B690-6A9C3A6648DE}" type="datetime1">
              <a:rPr lang="de-DE" smtClean="0"/>
              <a:t>22.09.2016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49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Zukunft von Netzwerk Teilchenwelt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41B0A-3BDD-4DE6-A5AA-AF50D9F2319D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Derzeitiges Projekt endet am 31.01.2017</a:t>
            </a:r>
          </a:p>
          <a:p>
            <a:r>
              <a:rPr lang="de-DE" dirty="0" smtClean="0"/>
              <a:t>Weiterförderung beantragt als Pilotprojekt der FSPs am LHC</a:t>
            </a:r>
          </a:p>
          <a:p>
            <a:pPr lvl="1"/>
            <a:r>
              <a:rPr lang="de-DE" dirty="0" smtClean="0"/>
              <a:t>FSPs = 4 BMBF-Forschungsschwerpunkte (ATLAS, CMS, ALICE, LHCb)</a:t>
            </a:r>
          </a:p>
          <a:p>
            <a:pPr marL="266700" indent="-266700"/>
            <a:r>
              <a:rPr lang="de-DE" dirty="0" smtClean="0"/>
              <a:t>„Spitzenforschung</a:t>
            </a:r>
            <a:r>
              <a:rPr lang="de-DE" dirty="0"/>
              <a:t>, Erkenntnis­vermittlung </a:t>
            </a:r>
            <a:r>
              <a:rPr lang="de-DE" dirty="0" smtClean="0"/>
              <a:t>und Nachwuchs-gewinnung </a:t>
            </a:r>
            <a:r>
              <a:rPr lang="de-DE" dirty="0"/>
              <a:t>aus einer </a:t>
            </a:r>
            <a:r>
              <a:rPr lang="de-DE" dirty="0" smtClean="0"/>
              <a:t>Hand“</a:t>
            </a:r>
          </a:p>
          <a:p>
            <a:pPr lvl="1"/>
            <a:r>
              <a:rPr lang="de-DE" dirty="0"/>
              <a:t>Verbreitung von Erkenntnissen der </a:t>
            </a:r>
            <a:r>
              <a:rPr lang="de-DE" dirty="0" smtClean="0"/>
              <a:t>Spitzen-</a:t>
            </a:r>
          </a:p>
          <a:p>
            <a:pPr marL="627063" lvl="1" indent="0">
              <a:buNone/>
            </a:pPr>
            <a:r>
              <a:rPr lang="de-DE" dirty="0" err="1" smtClean="0"/>
              <a:t>for­schung</a:t>
            </a:r>
            <a:r>
              <a:rPr lang="de-DE" dirty="0" smtClean="0"/>
              <a:t> </a:t>
            </a:r>
            <a:r>
              <a:rPr lang="de-DE" dirty="0"/>
              <a:t>in den FSPs</a:t>
            </a:r>
          </a:p>
          <a:p>
            <a:pPr lvl="1"/>
            <a:r>
              <a:rPr lang="de-DE" dirty="0"/>
              <a:t>Teilhabe der Öffentlichkeit an der Forschung</a:t>
            </a:r>
          </a:p>
          <a:p>
            <a:pPr lvl="1"/>
            <a:r>
              <a:rPr lang="de-DE" dirty="0"/>
              <a:t>Nachwuchsförderung und -</a:t>
            </a:r>
            <a:r>
              <a:rPr lang="de-DE" dirty="0" smtClean="0"/>
              <a:t>sicherung</a:t>
            </a:r>
          </a:p>
        </p:txBody>
      </p:sp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2105334370"/>
              </p:ext>
            </p:extLst>
          </p:nvPr>
        </p:nvGraphicFramePr>
        <p:xfrm>
          <a:off x="5724128" y="3716709"/>
          <a:ext cx="3407093" cy="2664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feld 4"/>
          <p:cNvSpPr txBox="1"/>
          <p:nvPr/>
        </p:nvSpPr>
        <p:spPr>
          <a:xfrm>
            <a:off x="7195742" y="4643176"/>
            <a:ext cx="674846" cy="674846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</a:pPr>
            <a:r>
              <a:rPr lang="de-DE" sz="900" b="1" dirty="0">
                <a:ea typeface="Times New Roman" panose="02020603050405020304" pitchFamily="18" charset="0"/>
                <a:cs typeface="Arial" panose="020B0604020202020204" pitchFamily="34" charset="0"/>
              </a:rPr>
              <a:t>LHC-FSPs</a:t>
            </a:r>
            <a:endParaRPr lang="de-DE" sz="825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81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70"/>
          <a:stretch/>
        </p:blipFill>
        <p:spPr>
          <a:xfrm>
            <a:off x="7031851" y="1831100"/>
            <a:ext cx="2016170" cy="255654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375184"/>
            <a:ext cx="7526660" cy="1325563"/>
          </a:xfrm>
        </p:spPr>
        <p:txBody>
          <a:bodyPr>
            <a:normAutofit/>
          </a:bodyPr>
          <a:lstStyle/>
          <a:p>
            <a:r>
              <a:rPr lang="de-DE" sz="3000" dirty="0"/>
              <a:t>Erkenntnisverbreitung, -teilhabe und -vermittlung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type="body" idx="1"/>
          </p:nvPr>
        </p:nvSpPr>
        <p:spPr>
          <a:xfrm>
            <a:off x="971600" y="1455467"/>
            <a:ext cx="6581283" cy="3953753"/>
          </a:xfrm>
        </p:spPr>
        <p:txBody>
          <a:bodyPr>
            <a:noAutofit/>
          </a:bodyPr>
          <a:lstStyle/>
          <a:p>
            <a:r>
              <a:rPr lang="de-DE" dirty="0" smtClean="0"/>
              <a:t>Strukturen </a:t>
            </a:r>
            <a:r>
              <a:rPr lang="de-DE" dirty="0"/>
              <a:t>und Programme von Netzwerk Teilchenwelt</a:t>
            </a:r>
          </a:p>
          <a:p>
            <a:pPr lvl="1"/>
            <a:r>
              <a:rPr lang="de-DE" dirty="0"/>
              <a:t>26 Universitäten/Forschungsinstitute in D + CERN</a:t>
            </a:r>
          </a:p>
          <a:p>
            <a:pPr lvl="1"/>
            <a:r>
              <a:rPr lang="de-DE" dirty="0"/>
              <a:t>Projektteam an der TU Dresden/DESY Zeuthen/CERN</a:t>
            </a:r>
          </a:p>
          <a:p>
            <a:pPr lvl="1"/>
            <a:r>
              <a:rPr lang="de-DE" dirty="0"/>
              <a:t>&gt; 5000 Jugendliche pro Jahr arbeiteten mit Originaldaten und/oder Teilchendetektoren</a:t>
            </a:r>
          </a:p>
          <a:p>
            <a:pPr lvl="1"/>
            <a:r>
              <a:rPr lang="de-DE" dirty="0"/>
              <a:t>ca. 250  in Vertiefungsstufen</a:t>
            </a:r>
          </a:p>
          <a:p>
            <a:pPr lvl="1"/>
            <a:r>
              <a:rPr lang="de-DE" dirty="0"/>
              <a:t>60 bei CERN-Workshops</a:t>
            </a:r>
          </a:p>
          <a:p>
            <a:pPr lvl="1"/>
            <a:r>
              <a:rPr lang="de-DE" dirty="0"/>
              <a:t>10 Forschungsprojekte am CERN</a:t>
            </a:r>
          </a:p>
          <a:p>
            <a:pPr lvl="1"/>
            <a:r>
              <a:rPr lang="de-DE" dirty="0"/>
              <a:t>8 Forschungsarbeiten an den Standorten</a:t>
            </a:r>
          </a:p>
          <a:p>
            <a:pPr lvl="1"/>
            <a:r>
              <a:rPr lang="de-DE" dirty="0"/>
              <a:t>120 registrierte </a:t>
            </a:r>
            <a:r>
              <a:rPr lang="de-DE" dirty="0" smtClean="0"/>
              <a:t>Alumni</a:t>
            </a:r>
            <a:endParaRPr lang="de-DE" dirty="0"/>
          </a:p>
          <a:p>
            <a:pPr lvl="1"/>
            <a:r>
              <a:rPr lang="de-DE" dirty="0"/>
              <a:t>Aktivitäten für ca. 300  Lehrkräfte (Fortbildungen, CERN-Workshops, Unterrichtsmaterial</a:t>
            </a:r>
            <a:r>
              <a:rPr lang="de-DE" dirty="0" smtClean="0"/>
              <a:t>)</a:t>
            </a:r>
          </a:p>
          <a:p>
            <a:r>
              <a:rPr lang="de-DE" dirty="0" smtClean="0"/>
              <a:t>Künftig </a:t>
            </a:r>
            <a:r>
              <a:rPr lang="de-DE" dirty="0"/>
              <a:t>Einbindung als Querschnittsaktivität der </a:t>
            </a:r>
            <a:r>
              <a:rPr lang="de-DE" dirty="0" smtClean="0"/>
              <a:t>FSPs</a:t>
            </a:r>
          </a:p>
          <a:p>
            <a:r>
              <a:rPr lang="de-DE" dirty="0"/>
              <a:t>Besondere Rolle der Alumni </a:t>
            </a:r>
          </a:p>
          <a:p>
            <a:endParaRPr lang="de-DE" dirty="0" smtClean="0"/>
          </a:p>
        </p:txBody>
      </p:sp>
      <p:grpSp>
        <p:nvGrpSpPr>
          <p:cNvPr id="6" name="Gruppieren 5"/>
          <p:cNvGrpSpPr/>
          <p:nvPr/>
        </p:nvGrpSpPr>
        <p:grpSpPr>
          <a:xfrm>
            <a:off x="7552883" y="4509120"/>
            <a:ext cx="1267589" cy="646331"/>
            <a:chOff x="7676448" y="4717699"/>
            <a:chExt cx="1267589" cy="646331"/>
          </a:xfrm>
        </p:grpSpPr>
        <p:sp>
          <p:nvSpPr>
            <p:cNvPr id="4" name="Textfeld 3"/>
            <p:cNvSpPr txBox="1"/>
            <p:nvPr/>
          </p:nvSpPr>
          <p:spPr>
            <a:xfrm>
              <a:off x="7765257" y="4717699"/>
              <a:ext cx="11787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900" dirty="0">
                  <a:solidFill>
                    <a:srgbClr val="013476"/>
                  </a:solidFill>
                </a:rPr>
                <a:t>Teilchenphysik</a:t>
              </a:r>
            </a:p>
            <a:p>
              <a:r>
                <a:rPr lang="de-DE" sz="900" dirty="0">
                  <a:solidFill>
                    <a:srgbClr val="013476"/>
                  </a:solidFill>
                </a:rPr>
                <a:t>Detektoren</a:t>
              </a:r>
            </a:p>
            <a:p>
              <a:r>
                <a:rPr lang="de-DE" sz="900" dirty="0">
                  <a:solidFill>
                    <a:srgbClr val="013476"/>
                  </a:solidFill>
                </a:rPr>
                <a:t>Int. Masterclasses</a:t>
              </a:r>
            </a:p>
            <a:p>
              <a:r>
                <a:rPr lang="de-DE" sz="900" dirty="0">
                  <a:solidFill>
                    <a:srgbClr val="013476"/>
                  </a:solidFill>
                </a:rPr>
                <a:t>Lehrerfortbildungen </a:t>
              </a:r>
            </a:p>
          </p:txBody>
        </p:sp>
        <p:sp>
          <p:nvSpPr>
            <p:cNvPr id="5" name="Ellipse 4"/>
            <p:cNvSpPr/>
            <p:nvPr/>
          </p:nvSpPr>
          <p:spPr>
            <a:xfrm>
              <a:off x="7676448" y="4794478"/>
              <a:ext cx="53578" cy="53579"/>
            </a:xfrm>
            <a:prstGeom prst="ellipse">
              <a:avLst/>
            </a:prstGeom>
            <a:solidFill>
              <a:srgbClr val="CDC301"/>
            </a:solidFill>
            <a:ln>
              <a:solidFill>
                <a:srgbClr val="CDC3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sp>
          <p:nvSpPr>
            <p:cNvPr id="8" name="Kreis 7"/>
            <p:cNvSpPr/>
            <p:nvPr/>
          </p:nvSpPr>
          <p:spPr>
            <a:xfrm>
              <a:off x="7676936" y="4940469"/>
              <a:ext cx="53578" cy="51133"/>
            </a:xfrm>
            <a:prstGeom prst="pie">
              <a:avLst>
                <a:gd name="adj1" fmla="val 5480432"/>
                <a:gd name="adj2" fmla="val 16200000"/>
              </a:avLst>
            </a:prstGeom>
            <a:solidFill>
              <a:srgbClr val="013476"/>
            </a:solidFill>
            <a:ln>
              <a:solidFill>
                <a:srgbClr val="0134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>
                <a:solidFill>
                  <a:schemeClr val="tx1"/>
                </a:solidFill>
              </a:endParaRPr>
            </a:p>
          </p:txBody>
        </p:sp>
        <p:sp>
          <p:nvSpPr>
            <p:cNvPr id="11" name="Kreis 10"/>
            <p:cNvSpPr/>
            <p:nvPr/>
          </p:nvSpPr>
          <p:spPr>
            <a:xfrm rot="10800000">
              <a:off x="7683104" y="5063671"/>
              <a:ext cx="53579" cy="54062"/>
            </a:xfrm>
            <a:prstGeom prst="pie">
              <a:avLst>
                <a:gd name="adj1" fmla="val 5480432"/>
                <a:gd name="adj2" fmla="val 10863712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>
                <a:solidFill>
                  <a:schemeClr val="tx1"/>
                </a:solidFill>
              </a:endParaRPr>
            </a:p>
          </p:txBody>
        </p:sp>
        <p:sp>
          <p:nvSpPr>
            <p:cNvPr id="12" name="Kreis 11"/>
            <p:cNvSpPr/>
            <p:nvPr/>
          </p:nvSpPr>
          <p:spPr>
            <a:xfrm>
              <a:off x="7677422" y="5196916"/>
              <a:ext cx="53579" cy="54062"/>
            </a:xfrm>
            <a:prstGeom prst="pie">
              <a:avLst>
                <a:gd name="adj1" fmla="val 5480432"/>
                <a:gd name="adj2" fmla="val 10863712"/>
              </a:avLst>
            </a:prstGeom>
            <a:solidFill>
              <a:srgbClr val="003399"/>
            </a:solidFill>
            <a:ln>
              <a:solidFill>
                <a:srgbClr val="00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>
                <a:solidFill>
                  <a:schemeClr val="tx1"/>
                </a:solidFill>
              </a:endParaRPr>
            </a:p>
          </p:txBody>
        </p:sp>
      </p:grp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0643A-D5BA-475A-9A7F-428BF4B43CDE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735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983928" y="1052736"/>
            <a:ext cx="2867992" cy="655781"/>
          </a:xfrm>
        </p:spPr>
        <p:txBody>
          <a:bodyPr/>
          <a:lstStyle/>
          <a:p>
            <a:r>
              <a:rPr lang="de-DE" dirty="0" smtClean="0"/>
              <a:t>Das Stufenprogramm von NTW</a:t>
            </a:r>
            <a:endParaRPr lang="de-DE" dirty="0"/>
          </a:p>
        </p:txBody>
      </p:sp>
      <p:sp>
        <p:nvSpPr>
          <p:cNvPr id="14" name="Untertitel 2"/>
          <p:cNvSpPr txBox="1">
            <a:spLocks/>
          </p:cNvSpPr>
          <p:nvPr/>
        </p:nvSpPr>
        <p:spPr>
          <a:xfrm>
            <a:off x="971600" y="1964801"/>
            <a:ext cx="7538988" cy="3956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 baseline="0">
                <a:solidFill>
                  <a:srgbClr val="002060"/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600" kern="1200" baseline="0">
                <a:solidFill>
                  <a:schemeClr val="tx1">
                    <a:tint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 Narrow" panose="020B0606020202030204" pitchFamily="34" charset="0"/>
              <a:buNone/>
            </a:pPr>
            <a:r>
              <a:rPr lang="de-DE" smtClean="0"/>
              <a:t> </a:t>
            </a:r>
            <a:endParaRPr lang="de-DE" i="1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2123728" y="1785005"/>
            <a:ext cx="5256584" cy="4956363"/>
            <a:chOff x="899592" y="1360856"/>
            <a:chExt cx="5256584" cy="4956363"/>
          </a:xfrm>
        </p:grpSpPr>
        <p:graphicFrame>
          <p:nvGraphicFramePr>
            <p:cNvPr id="15" name="Diagramm 14"/>
            <p:cNvGraphicFramePr/>
            <p:nvPr>
              <p:extLst>
                <p:ext uri="{D42A27DB-BD31-4B8C-83A1-F6EECF244321}">
                  <p14:modId xmlns:p14="http://schemas.microsoft.com/office/powerpoint/2010/main" val="3412647415"/>
                </p:ext>
              </p:extLst>
            </p:nvPr>
          </p:nvGraphicFramePr>
          <p:xfrm>
            <a:off x="2411760" y="1360856"/>
            <a:ext cx="3744416" cy="452431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7" name="Textfeld 16"/>
            <p:cNvSpPr txBox="1"/>
            <p:nvPr/>
          </p:nvSpPr>
          <p:spPr>
            <a:xfrm>
              <a:off x="899592" y="1419509"/>
              <a:ext cx="2592288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de-DE" sz="2000" b="1" dirty="0" smtClean="0">
                <a:solidFill>
                  <a:srgbClr val="002060"/>
                </a:solidFill>
                <a:latin typeface="Arial Narrow" pitchFamily="34" charset="0"/>
              </a:endParaRPr>
            </a:p>
            <a:p>
              <a:pPr algn="ctr"/>
              <a:r>
                <a:rPr lang="de-DE" sz="2000" b="1" dirty="0" smtClean="0">
                  <a:solidFill>
                    <a:srgbClr val="002060"/>
                  </a:solidFill>
                  <a:latin typeface="Arial Narrow" pitchFamily="34" charset="0"/>
                </a:rPr>
                <a:t>Forschungsmitarbeit</a:t>
              </a:r>
            </a:p>
            <a:p>
              <a:pPr algn="ctr"/>
              <a:endParaRPr lang="de-DE" sz="2000" b="1" dirty="0" smtClean="0">
                <a:solidFill>
                  <a:srgbClr val="002060"/>
                </a:solidFill>
                <a:latin typeface="Arial Narrow" pitchFamily="34" charset="0"/>
              </a:endParaRPr>
            </a:p>
            <a:p>
              <a:pPr algn="ctr"/>
              <a:endParaRPr lang="de-DE" sz="2000" b="1" dirty="0" smtClean="0">
                <a:solidFill>
                  <a:srgbClr val="002060"/>
                </a:solidFill>
                <a:latin typeface="Arial Narrow" pitchFamily="34" charset="0"/>
              </a:endParaRPr>
            </a:p>
            <a:p>
              <a:pPr algn="ctr"/>
              <a:r>
                <a:rPr lang="de-DE" sz="2000" b="1" dirty="0" smtClean="0">
                  <a:solidFill>
                    <a:srgbClr val="002060"/>
                  </a:solidFill>
                  <a:latin typeface="Arial Narrow" pitchFamily="34" charset="0"/>
                </a:rPr>
                <a:t>Vertiefungsprogramm (CERN)</a:t>
              </a:r>
            </a:p>
            <a:p>
              <a:pPr algn="ctr"/>
              <a:endParaRPr lang="de-DE" sz="2000" b="1" dirty="0" smtClean="0">
                <a:solidFill>
                  <a:srgbClr val="002060"/>
                </a:solidFill>
                <a:latin typeface="Arial Narrow" pitchFamily="34" charset="0"/>
              </a:endParaRPr>
            </a:p>
            <a:p>
              <a:pPr algn="ctr"/>
              <a:r>
                <a:rPr lang="de-DE" sz="2000" b="1" dirty="0" smtClean="0">
                  <a:solidFill>
                    <a:srgbClr val="002060"/>
                  </a:solidFill>
                  <a:latin typeface="Arial Narrow" pitchFamily="34" charset="0"/>
                </a:rPr>
                <a:t>Qualifizierungs- </a:t>
              </a:r>
              <a:r>
                <a:rPr lang="de-DE" sz="2000" b="1" dirty="0" err="1" smtClean="0">
                  <a:solidFill>
                    <a:srgbClr val="002060"/>
                  </a:solidFill>
                  <a:latin typeface="Arial Narrow" pitchFamily="34" charset="0"/>
                </a:rPr>
                <a:t>programm</a:t>
              </a:r>
              <a:endParaRPr lang="de-DE" sz="2000" b="1" dirty="0" smtClean="0">
                <a:solidFill>
                  <a:srgbClr val="002060"/>
                </a:solidFill>
                <a:latin typeface="Arial Narrow" pitchFamily="34" charset="0"/>
              </a:endParaRPr>
            </a:p>
            <a:p>
              <a:pPr algn="ctr"/>
              <a:endParaRPr lang="de-DE" sz="2000" b="1" dirty="0" smtClean="0">
                <a:solidFill>
                  <a:srgbClr val="002060"/>
                </a:solidFill>
                <a:latin typeface="Arial Narrow" pitchFamily="34" charset="0"/>
              </a:endParaRPr>
            </a:p>
            <a:p>
              <a:pPr algn="ctr"/>
              <a:r>
                <a:rPr lang="de-DE" sz="2000" b="1" dirty="0" smtClean="0">
                  <a:solidFill>
                    <a:srgbClr val="002060"/>
                  </a:solidFill>
                  <a:latin typeface="Arial Narrow" pitchFamily="34" charset="0"/>
                </a:rPr>
                <a:t>Basis-</a:t>
              </a:r>
            </a:p>
            <a:p>
              <a:pPr algn="ctr"/>
              <a:r>
                <a:rPr lang="de-DE" sz="2000" b="1" dirty="0" err="1" smtClean="0">
                  <a:solidFill>
                    <a:srgbClr val="002060"/>
                  </a:solidFill>
                  <a:latin typeface="Arial Narrow" pitchFamily="34" charset="0"/>
                </a:rPr>
                <a:t>programm</a:t>
              </a:r>
              <a:endParaRPr lang="de-DE" sz="2000" b="1" dirty="0" smtClean="0">
                <a:solidFill>
                  <a:srgbClr val="002060"/>
                </a:solidFill>
                <a:latin typeface="Arial Narrow" pitchFamily="34" charset="0"/>
              </a:endParaRPr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174349" y="5855554"/>
              <a:ext cx="25202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400" b="1" dirty="0" smtClean="0">
                  <a:solidFill>
                    <a:srgbClr val="002060"/>
                  </a:solidFill>
                  <a:latin typeface="Arial Narrow" pitchFamily="34" charset="0"/>
                </a:rPr>
                <a:t>Jugendliche</a:t>
              </a:r>
              <a:r>
                <a:rPr lang="de-DE" dirty="0" smtClean="0">
                  <a:solidFill>
                    <a:srgbClr val="002060"/>
                  </a:solidFill>
                  <a:latin typeface="Arial Narrow" pitchFamily="34" charset="0"/>
                </a:rPr>
                <a:t> </a:t>
              </a:r>
              <a:endParaRPr lang="de-DE" dirty="0">
                <a:solidFill>
                  <a:srgbClr val="002060"/>
                </a:solidFill>
                <a:latin typeface="Arial Narrow" pitchFamily="34" charset="0"/>
              </a:endParaRPr>
            </a:p>
          </p:txBody>
        </p:sp>
      </p:grp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825B5-DC0C-4BFA-8FFC-67C442E42376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Ellipse 3"/>
          <p:cNvSpPr/>
          <p:nvPr/>
        </p:nvSpPr>
        <p:spPr>
          <a:xfrm>
            <a:off x="5040052" y="772413"/>
            <a:ext cx="936104" cy="936104"/>
          </a:xfrm>
          <a:prstGeom prst="ellipse">
            <a:avLst/>
          </a:prstGeom>
          <a:noFill/>
          <a:ln w="19050">
            <a:solidFill>
              <a:srgbClr val="0134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206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087664" y="1069649"/>
            <a:ext cx="900100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Alumni</a:t>
            </a:r>
            <a:endParaRPr lang="de-DE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52D05-A908-4A58-8E59-E850B12F3F9B}" type="datetime1">
              <a:rPr lang="de-DE" smtClean="0"/>
              <a:t>22.09.2016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688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pieren 13"/>
          <p:cNvGrpSpPr>
            <a:grpSpLocks noChangeAspect="1"/>
          </p:cNvGrpSpPr>
          <p:nvPr/>
        </p:nvGrpSpPr>
        <p:grpSpPr>
          <a:xfrm>
            <a:off x="1799692" y="1952836"/>
            <a:ext cx="3187483" cy="2585913"/>
            <a:chOff x="2630831" y="1817502"/>
            <a:chExt cx="3905505" cy="3168424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30831" y="1817502"/>
              <a:ext cx="3765031" cy="2791316"/>
            </a:xfrm>
            <a:prstGeom prst="rect">
              <a:avLst/>
            </a:prstGeom>
          </p:spPr>
        </p:pic>
        <p:sp>
          <p:nvSpPr>
            <p:cNvPr id="16" name="Textfeld 7"/>
            <p:cNvSpPr txBox="1"/>
            <p:nvPr/>
          </p:nvSpPr>
          <p:spPr>
            <a:xfrm>
              <a:off x="3079952" y="4608818"/>
              <a:ext cx="3456384" cy="3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r>
                <a:rPr lang="de-DE" sz="1400" dirty="0" smtClean="0">
                  <a:solidFill>
                    <a:srgbClr val="002060"/>
                  </a:solidFill>
                </a:rPr>
                <a:t>Umfrage vom Juli 2014</a:t>
              </a:r>
              <a:endParaRPr lang="de-DE" sz="1400" dirty="0">
                <a:solidFill>
                  <a:srgbClr val="002060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Neu: Fellows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667AC-EA7D-418F-9C98-29A1D554A803}" type="datetime1">
              <a:rPr lang="de-DE" smtClean="0"/>
              <a:t>22.09.2016</a:t>
            </a:fld>
            <a:endParaRPr lang="de-DE" dirty="0"/>
          </a:p>
        </p:txBody>
      </p:sp>
      <p:grpSp>
        <p:nvGrpSpPr>
          <p:cNvPr id="13" name="Gruppieren 12"/>
          <p:cNvGrpSpPr>
            <a:grpSpLocks noChangeAspect="1"/>
          </p:cNvGrpSpPr>
          <p:nvPr/>
        </p:nvGrpSpPr>
        <p:grpSpPr>
          <a:xfrm>
            <a:off x="2122083" y="2532750"/>
            <a:ext cx="1701445" cy="1370814"/>
            <a:chOff x="5040052" y="772413"/>
            <a:chExt cx="1161887" cy="936104"/>
          </a:xfrm>
        </p:grpSpPr>
        <p:sp>
          <p:nvSpPr>
            <p:cNvPr id="11" name="Ellipse 10"/>
            <p:cNvSpPr/>
            <p:nvPr/>
          </p:nvSpPr>
          <p:spPr>
            <a:xfrm>
              <a:off x="5040052" y="772413"/>
              <a:ext cx="936104" cy="936104"/>
            </a:xfrm>
            <a:prstGeom prst="ellipse">
              <a:avLst/>
            </a:prstGeom>
            <a:noFill/>
            <a:ln w="19050">
              <a:solidFill>
                <a:srgbClr val="01347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5112582" y="1050095"/>
              <a:ext cx="1089357" cy="327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</a:pPr>
              <a:r>
                <a:rPr lang="de-DE" sz="2800" dirty="0" smtClean="0">
                  <a:solidFill>
                    <a:srgbClr val="002060"/>
                  </a:solidFill>
                  <a:latin typeface="Arial Narrow" panose="020B0606020202030204" pitchFamily="34" charset="0"/>
                </a:rPr>
                <a:t>Alumni</a:t>
              </a:r>
              <a:endParaRPr lang="de-DE" sz="2800" dirty="0">
                <a:solidFill>
                  <a:srgbClr val="00206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17" name="Textplatzhalter 5"/>
          <p:cNvSpPr>
            <a:spLocks noGrp="1"/>
          </p:cNvSpPr>
          <p:nvPr>
            <p:ph type="body" idx="1"/>
          </p:nvPr>
        </p:nvSpPr>
        <p:spPr>
          <a:xfrm>
            <a:off x="1223628" y="4715022"/>
            <a:ext cx="7286960" cy="1302631"/>
          </a:xfrm>
        </p:spPr>
        <p:txBody>
          <a:bodyPr/>
          <a:lstStyle/>
          <a:p>
            <a:r>
              <a:rPr lang="de-DE" dirty="0" smtClean="0"/>
              <a:t>Fellows = Alumni, jetzt im Physikstudium</a:t>
            </a:r>
          </a:p>
          <a:p>
            <a:r>
              <a:rPr lang="de-DE" dirty="0" smtClean="0"/>
              <a:t>Ziel: verstärkte Vernetzung mit den FSPs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530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Möglichkeiten als Fellow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4EF35-9AF9-42F8-AE18-BBF2A6F90780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6362" y="1736812"/>
            <a:ext cx="7538988" cy="3956805"/>
          </a:xfrm>
        </p:spPr>
        <p:txBody>
          <a:bodyPr/>
          <a:lstStyle/>
          <a:p>
            <a:r>
              <a:rPr lang="de-DE" dirty="0">
                <a:solidFill>
                  <a:srgbClr val="013476"/>
                </a:solidFill>
                <a:sym typeface="Wingdings" panose="05000000000000000000" pitchFamily="2" charset="2"/>
              </a:rPr>
              <a:t>Anbindung an lokale Forschungsaktivitäten</a:t>
            </a:r>
          </a:p>
          <a:p>
            <a:pPr lvl="1"/>
            <a:r>
              <a:rPr lang="de-DE" dirty="0">
                <a:solidFill>
                  <a:srgbClr val="013476"/>
                </a:solidFill>
                <a:sym typeface="Wingdings" panose="05000000000000000000" pitchFamily="2" charset="2"/>
              </a:rPr>
              <a:t>Hospitationen</a:t>
            </a:r>
          </a:p>
          <a:p>
            <a:pPr lvl="1"/>
            <a:r>
              <a:rPr lang="de-DE" dirty="0">
                <a:solidFill>
                  <a:srgbClr val="013476"/>
                </a:solidFill>
                <a:sym typeface="Wingdings" panose="05000000000000000000" pitchFamily="2" charset="2"/>
              </a:rPr>
              <a:t>SHK</a:t>
            </a:r>
          </a:p>
          <a:p>
            <a:pPr lvl="1"/>
            <a:r>
              <a:rPr lang="de-DE" dirty="0">
                <a:solidFill>
                  <a:srgbClr val="013476"/>
                </a:solidFill>
                <a:sym typeface="Wingdings" panose="05000000000000000000" pitchFamily="2" charset="2"/>
              </a:rPr>
              <a:t>Forschungs-Praktika</a:t>
            </a:r>
          </a:p>
          <a:p>
            <a:pPr lvl="1"/>
            <a:r>
              <a:rPr lang="de-DE" dirty="0">
                <a:solidFill>
                  <a:srgbClr val="013476"/>
                </a:solidFill>
                <a:sym typeface="Wingdings" panose="05000000000000000000" pitchFamily="2" charset="2"/>
              </a:rPr>
              <a:t>Vermittler/in im Netzwerk Teilchenwelt</a:t>
            </a:r>
          </a:p>
          <a:p>
            <a:pPr lvl="1"/>
            <a:r>
              <a:rPr lang="de-DE" dirty="0">
                <a:solidFill>
                  <a:srgbClr val="013476"/>
                </a:solidFill>
                <a:sym typeface="Wingdings" panose="05000000000000000000" pitchFamily="2" charset="2"/>
              </a:rPr>
              <a:t>Beteiligung an weiteren </a:t>
            </a:r>
            <a:r>
              <a:rPr lang="de-DE" dirty="0" err="1" smtClean="0">
                <a:solidFill>
                  <a:srgbClr val="013476"/>
                </a:solidFill>
                <a:sym typeface="Wingdings" panose="05000000000000000000" pitchFamily="2" charset="2"/>
              </a:rPr>
              <a:t>outreach</a:t>
            </a:r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-Aktivitäten</a:t>
            </a:r>
          </a:p>
          <a:p>
            <a:pPr lvl="1"/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…</a:t>
            </a:r>
            <a:endParaRPr lang="de-DE" dirty="0">
              <a:solidFill>
                <a:srgbClr val="013476"/>
              </a:solidFill>
              <a:sym typeface="Wingdings" panose="05000000000000000000" pitchFamily="2" charset="2"/>
            </a:endParaRPr>
          </a:p>
          <a:p>
            <a:r>
              <a:rPr lang="de-DE" dirty="0">
                <a:solidFill>
                  <a:srgbClr val="013476"/>
                </a:solidFill>
                <a:sym typeface="Wingdings" panose="05000000000000000000" pitchFamily="2" charset="2"/>
              </a:rPr>
              <a:t>Vernetzung lokal und bundesweit</a:t>
            </a:r>
          </a:p>
          <a:p>
            <a:pPr lvl="1"/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Mentoring</a:t>
            </a:r>
          </a:p>
          <a:p>
            <a:pPr lvl="1"/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Stammtische</a:t>
            </a:r>
          </a:p>
          <a:p>
            <a:pPr lvl="1"/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NTW-Alumni-Treffen</a:t>
            </a:r>
          </a:p>
          <a:p>
            <a:pPr lvl="1"/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Soft </a:t>
            </a:r>
            <a:r>
              <a:rPr lang="de-DE" dirty="0" err="1">
                <a:solidFill>
                  <a:srgbClr val="013476"/>
                </a:solidFill>
                <a:sym typeface="Wingdings" panose="05000000000000000000" pitchFamily="2" charset="2"/>
              </a:rPr>
              <a:t>Skill</a:t>
            </a:r>
            <a:r>
              <a:rPr lang="de-DE" dirty="0">
                <a:solidFill>
                  <a:srgbClr val="013476"/>
                </a:solidFill>
                <a:sym typeface="Wingdings" panose="05000000000000000000" pitchFamily="2" charset="2"/>
              </a:rPr>
              <a:t> </a:t>
            </a:r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Workshops (Kommunikation, Wissenschaftsvermittlung, Präsentationstechnik)</a:t>
            </a:r>
          </a:p>
          <a:p>
            <a:pPr lvl="1"/>
            <a:r>
              <a:rPr lang="de-DE" dirty="0" smtClean="0">
                <a:solidFill>
                  <a:srgbClr val="013476"/>
                </a:solidFill>
                <a:sym typeface="Wingdings" panose="05000000000000000000" pitchFamily="2" charset="2"/>
              </a:rPr>
              <a:t>…</a:t>
            </a:r>
            <a:endParaRPr lang="de-DE" dirty="0">
              <a:solidFill>
                <a:srgbClr val="013476"/>
              </a:solidFill>
            </a:endParaRP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511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031CD-5039-492A-B736-87135042A08F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1600" y="2096852"/>
            <a:ext cx="7160034" cy="2486819"/>
          </a:xfrm>
        </p:spPr>
        <p:txBody>
          <a:bodyPr numCol="2"/>
          <a:lstStyle/>
          <a:p>
            <a:r>
              <a:rPr lang="de-DE" dirty="0" smtClean="0"/>
              <a:t>FSP 104 CMS </a:t>
            </a:r>
          </a:p>
          <a:p>
            <a:pPr lvl="1"/>
            <a:r>
              <a:rPr lang="de-DE" dirty="0" smtClean="0"/>
              <a:t>RWTH Aachen</a:t>
            </a:r>
          </a:p>
          <a:p>
            <a:pPr lvl="1"/>
            <a:r>
              <a:rPr lang="de-DE" dirty="0" smtClean="0"/>
              <a:t>Uni Hamburg</a:t>
            </a:r>
          </a:p>
          <a:p>
            <a:pPr lvl="1"/>
            <a:r>
              <a:rPr lang="de-DE" dirty="0" smtClean="0"/>
              <a:t>KIT Karlsruhe</a:t>
            </a:r>
          </a:p>
          <a:p>
            <a:pPr lvl="1"/>
            <a:r>
              <a:rPr lang="de-DE" dirty="0" smtClean="0"/>
              <a:t>Uni Münster</a:t>
            </a:r>
          </a:p>
          <a:p>
            <a:pPr lvl="1"/>
            <a:r>
              <a:rPr lang="de-DE" dirty="0" smtClean="0"/>
              <a:t>DESY Hamburg</a:t>
            </a:r>
          </a:p>
          <a:p>
            <a:r>
              <a:rPr lang="de-DE" dirty="0" smtClean="0"/>
              <a:t>FSP 105 LHCb</a:t>
            </a:r>
          </a:p>
          <a:p>
            <a:pPr lvl="1"/>
            <a:r>
              <a:rPr lang="de-DE" dirty="0" smtClean="0"/>
              <a:t>RWTH Aachen</a:t>
            </a:r>
          </a:p>
          <a:p>
            <a:pPr lvl="1"/>
            <a:r>
              <a:rPr lang="de-DE" dirty="0" smtClean="0"/>
              <a:t>TU Dortmund</a:t>
            </a:r>
            <a:endParaRPr lang="de-DE" dirty="0"/>
          </a:p>
          <a:p>
            <a:pPr lvl="1"/>
            <a:r>
              <a:rPr lang="de-DE" dirty="0" smtClean="0"/>
              <a:t>Uni Heidelberg</a:t>
            </a:r>
          </a:p>
          <a:p>
            <a:pPr lvl="1"/>
            <a:r>
              <a:rPr lang="de-DE" dirty="0" smtClean="0"/>
              <a:t>Uni Rostock</a:t>
            </a:r>
            <a:endParaRPr lang="de-DE" dirty="0"/>
          </a:p>
          <a:p>
            <a:pPr lvl="1"/>
            <a:r>
              <a:rPr lang="de-DE" dirty="0" smtClean="0"/>
              <a:t>Uni Siegen</a:t>
            </a:r>
            <a:endParaRPr lang="de-DE" dirty="0"/>
          </a:p>
          <a:p>
            <a:pPr lvl="1"/>
            <a:r>
              <a:rPr lang="de-DE" dirty="0" smtClean="0"/>
              <a:t>MPI für Kernphysik Heidelberg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/>
          <a:p>
            <a:r>
              <a:rPr lang="de-DE" dirty="0" smtClean="0"/>
              <a:t>Wer sind die FSPs?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11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40D96-5607-4221-B240-436260A5DFA6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1588440" y="1761774"/>
            <a:ext cx="7555560" cy="4594588"/>
          </a:xfrm>
        </p:spPr>
        <p:txBody>
          <a:bodyPr numCol="2"/>
          <a:lstStyle/>
          <a:p>
            <a:r>
              <a:rPr lang="de-DE" dirty="0" smtClean="0"/>
              <a:t>FSP 103 ATLAS </a:t>
            </a:r>
          </a:p>
          <a:p>
            <a:pPr lvl="1"/>
            <a:r>
              <a:rPr lang="de-DE" dirty="0" smtClean="0"/>
              <a:t>HU Berlin</a:t>
            </a:r>
          </a:p>
          <a:p>
            <a:pPr lvl="1"/>
            <a:r>
              <a:rPr lang="de-DE" dirty="0" smtClean="0"/>
              <a:t>Uni Bonn</a:t>
            </a:r>
          </a:p>
          <a:p>
            <a:pPr lvl="1"/>
            <a:r>
              <a:rPr lang="de-DE" dirty="0" smtClean="0"/>
              <a:t>TU Dortmund</a:t>
            </a:r>
          </a:p>
          <a:p>
            <a:pPr lvl="1"/>
            <a:r>
              <a:rPr lang="de-DE" dirty="0"/>
              <a:t>TU Dresden</a:t>
            </a:r>
          </a:p>
          <a:p>
            <a:pPr lvl="1"/>
            <a:r>
              <a:rPr lang="de-DE" dirty="0" smtClean="0"/>
              <a:t>Uni Freiburg</a:t>
            </a:r>
          </a:p>
          <a:p>
            <a:pPr lvl="1"/>
            <a:r>
              <a:rPr lang="de-DE" dirty="0" smtClean="0"/>
              <a:t>Uni </a:t>
            </a:r>
            <a:r>
              <a:rPr lang="de-DE" dirty="0" err="1" smtClean="0"/>
              <a:t>Giessen</a:t>
            </a:r>
            <a:endParaRPr lang="de-DE" dirty="0" smtClean="0"/>
          </a:p>
          <a:p>
            <a:pPr lvl="1"/>
            <a:r>
              <a:rPr lang="de-DE" dirty="0" smtClean="0"/>
              <a:t>Uni Göttingen</a:t>
            </a:r>
          </a:p>
          <a:p>
            <a:pPr lvl="1"/>
            <a:r>
              <a:rPr lang="de-DE" dirty="0" smtClean="0"/>
              <a:t>Uni Heidelberg</a:t>
            </a:r>
          </a:p>
          <a:p>
            <a:pPr lvl="1"/>
            <a:r>
              <a:rPr lang="de-DE" dirty="0" smtClean="0"/>
              <a:t>Uni Mainz</a:t>
            </a:r>
          </a:p>
          <a:p>
            <a:pPr lvl="1"/>
            <a:r>
              <a:rPr lang="de-DE" dirty="0" smtClean="0"/>
              <a:t>LMU München</a:t>
            </a:r>
          </a:p>
          <a:p>
            <a:pPr lvl="1"/>
            <a:r>
              <a:rPr lang="de-DE" dirty="0" smtClean="0"/>
              <a:t>TU München</a:t>
            </a:r>
          </a:p>
          <a:p>
            <a:pPr lvl="1"/>
            <a:r>
              <a:rPr lang="de-DE" dirty="0" smtClean="0"/>
              <a:t>Uni Siegen</a:t>
            </a:r>
          </a:p>
          <a:p>
            <a:pPr lvl="1"/>
            <a:r>
              <a:rPr lang="de-DE" dirty="0" smtClean="0"/>
              <a:t>Uni Tübingen</a:t>
            </a:r>
          </a:p>
          <a:p>
            <a:pPr lvl="1"/>
            <a:r>
              <a:rPr lang="de-DE" dirty="0" smtClean="0"/>
              <a:t>Uni Wuppertal</a:t>
            </a:r>
          </a:p>
          <a:p>
            <a:pPr lvl="1"/>
            <a:r>
              <a:rPr lang="de-DE" dirty="0" smtClean="0"/>
              <a:t>Uni Würzburg</a:t>
            </a:r>
          </a:p>
          <a:p>
            <a:pPr lvl="1"/>
            <a:r>
              <a:rPr lang="de-DE" dirty="0" smtClean="0"/>
              <a:t>DESY Hamburg</a:t>
            </a:r>
          </a:p>
          <a:p>
            <a:pPr marL="355600" lvl="1" indent="0">
              <a:buNone/>
            </a:pPr>
            <a:endParaRPr lang="de-DE" dirty="0" smtClean="0"/>
          </a:p>
          <a:p>
            <a:r>
              <a:rPr lang="de-DE" dirty="0" smtClean="0"/>
              <a:t>FSP </a:t>
            </a:r>
            <a:r>
              <a:rPr lang="de-DE" dirty="0"/>
              <a:t>201 </a:t>
            </a:r>
            <a:r>
              <a:rPr lang="de-DE" dirty="0" smtClean="0"/>
              <a:t>ALICE</a:t>
            </a:r>
          </a:p>
          <a:p>
            <a:pPr lvl="1"/>
            <a:r>
              <a:rPr lang="de-DE" dirty="0" smtClean="0"/>
              <a:t>Uni Heidelberg,</a:t>
            </a:r>
          </a:p>
          <a:p>
            <a:pPr lvl="1"/>
            <a:r>
              <a:rPr lang="de-DE" dirty="0" smtClean="0"/>
              <a:t>TU Darmstadt</a:t>
            </a:r>
            <a:endParaRPr lang="de-DE" dirty="0"/>
          </a:p>
          <a:p>
            <a:pPr lvl="1"/>
            <a:r>
              <a:rPr lang="de-DE" dirty="0" smtClean="0"/>
              <a:t>Uni Frankfurt</a:t>
            </a:r>
          </a:p>
          <a:p>
            <a:pPr lvl="1"/>
            <a:r>
              <a:rPr lang="de-DE" dirty="0" smtClean="0"/>
              <a:t>Uni Münster</a:t>
            </a:r>
            <a:endParaRPr lang="de-DE" dirty="0"/>
          </a:p>
          <a:p>
            <a:pPr lvl="1"/>
            <a:r>
              <a:rPr lang="de-DE" dirty="0" smtClean="0"/>
              <a:t>FH Köln</a:t>
            </a:r>
            <a:endParaRPr lang="de-DE" dirty="0"/>
          </a:p>
          <a:p>
            <a:pPr lvl="1"/>
            <a:r>
              <a:rPr lang="de-DE" dirty="0" smtClean="0"/>
              <a:t>FH Worms</a:t>
            </a:r>
            <a:endParaRPr lang="de-DE" dirty="0"/>
          </a:p>
          <a:p>
            <a:pPr lvl="1"/>
            <a:r>
              <a:rPr lang="de-DE" dirty="0" smtClean="0"/>
              <a:t>GSI Darmstadt 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/>
          <a:p>
            <a:r>
              <a:rPr lang="de-DE" dirty="0" smtClean="0"/>
              <a:t>Fortsetzung…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47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Eure Vorteile als Fellows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6CCC0-32EF-40C3-98A7-8EF9B6BB8BE3}" type="datetime1">
              <a:rPr lang="de-DE" smtClean="0"/>
              <a:t>22.09.2016</a:t>
            </a:fld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Regelmäßige Infos zu Aktuellem in NTW</a:t>
            </a:r>
          </a:p>
          <a:p>
            <a:r>
              <a:rPr lang="de-DE" dirty="0" smtClean="0"/>
              <a:t>Kontakte zu den FSP-Gruppen</a:t>
            </a:r>
          </a:p>
          <a:p>
            <a:pPr lvl="1"/>
            <a:r>
              <a:rPr lang="de-DE" dirty="0" smtClean="0"/>
              <a:t>Einbindung in die Forschung</a:t>
            </a:r>
          </a:p>
          <a:p>
            <a:pPr lvl="1"/>
            <a:r>
              <a:rPr lang="de-DE" dirty="0" smtClean="0"/>
              <a:t>Praktika</a:t>
            </a:r>
          </a:p>
          <a:p>
            <a:pPr lvl="1"/>
            <a:r>
              <a:rPr lang="de-DE" dirty="0" smtClean="0"/>
              <a:t>Jobangebote</a:t>
            </a:r>
          </a:p>
          <a:p>
            <a:r>
              <a:rPr lang="de-DE" dirty="0" smtClean="0"/>
              <a:t>Weiterbildungsangebote</a:t>
            </a:r>
          </a:p>
          <a:p>
            <a:pPr lvl="1"/>
            <a:r>
              <a:rPr lang="de-DE" dirty="0" smtClean="0"/>
              <a:t>Mentoring</a:t>
            </a:r>
          </a:p>
          <a:p>
            <a:pPr lvl="1"/>
            <a:r>
              <a:rPr lang="de-DE" dirty="0" smtClean="0"/>
              <a:t>Soft Skills Workshops</a:t>
            </a:r>
          </a:p>
          <a:p>
            <a:r>
              <a:rPr lang="de-DE" dirty="0"/>
              <a:t>Forum-Rubrik zum </a:t>
            </a:r>
            <a:r>
              <a:rPr lang="de-DE" dirty="0" smtClean="0"/>
              <a:t>Austausch</a:t>
            </a:r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368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Zeuth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aster3.0" id="{86724E00-90A9-45DA-AB76-2A55B357CA70}" vid="{C3B0C959-A151-4694-984D-670AB8B0A8B2}"/>
    </a:ext>
  </a:extLst>
</a:theme>
</file>

<file path=ppt/theme/theme2.xml><?xml version="1.0" encoding="utf-8"?>
<a:theme xmlns:a="http://schemas.openxmlformats.org/drawingml/2006/main" name="Master Dresde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3.0" id="{86724E00-90A9-45DA-AB76-2A55B357CA70}" vid="{12C9817D-293F-499A-9E30-F555C90773D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Master3.1</Template>
  <TotalTime>0</TotalTime>
  <Words>433</Words>
  <Application>Microsoft Office PowerPoint</Application>
  <PresentationFormat>Bildschirmpräsentation (4:3)</PresentationFormat>
  <Paragraphs>157</Paragraphs>
  <Slides>11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11</vt:i4>
      </vt:variant>
    </vt:vector>
  </HeadingPairs>
  <TitlesOfParts>
    <vt:vector size="18" baseType="lpstr">
      <vt:lpstr>Arial</vt:lpstr>
      <vt:lpstr>Arial Narrow</vt:lpstr>
      <vt:lpstr>Calibri</vt:lpstr>
      <vt:lpstr>Times New Roman</vt:lpstr>
      <vt:lpstr>Wingdings</vt:lpstr>
      <vt:lpstr>Master Zeuthen</vt:lpstr>
      <vt:lpstr>Master Dresden</vt:lpstr>
      <vt:lpstr>Fellows im Netzwerk Teilchenwelt  Eine neue Perspektive  </vt:lpstr>
      <vt:lpstr>Zukunft von Netzwerk Teilchenwelt</vt:lpstr>
      <vt:lpstr>Erkenntnisverbreitung, -teilhabe und -vermittlung</vt:lpstr>
      <vt:lpstr>Das Stufenprogramm von NTW</vt:lpstr>
      <vt:lpstr>Neu: Fellows</vt:lpstr>
      <vt:lpstr>Möglichkeiten als Fellow</vt:lpstr>
      <vt:lpstr>Wer sind die FSPs?</vt:lpstr>
      <vt:lpstr>Fortsetzung…</vt:lpstr>
      <vt:lpstr>Eure Vorteile als Fellows</vt:lpstr>
      <vt:lpstr>Nächste Schritte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Netzwerk Teilchenwelt  Unterrichtsmaterialien zur Teilchenphysik</dc:title>
  <dc:creator>Marcel Neugebauer</dc:creator>
  <cp:lastModifiedBy>Uta Bilow</cp:lastModifiedBy>
  <cp:revision>23</cp:revision>
  <dcterms:created xsi:type="dcterms:W3CDTF">2016-08-22T10:43:11Z</dcterms:created>
  <dcterms:modified xsi:type="dcterms:W3CDTF">2016-09-22T11:47:39Z</dcterms:modified>
</cp:coreProperties>
</file>