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3" r:id="rId3"/>
    <p:sldId id="295" r:id="rId4"/>
    <p:sldId id="286" r:id="rId5"/>
    <p:sldId id="296" r:id="rId6"/>
    <p:sldId id="287" r:id="rId7"/>
    <p:sldId id="297" r:id="rId8"/>
    <p:sldId id="284" r:id="rId9"/>
    <p:sldId id="290" r:id="rId10"/>
    <p:sldId id="291" r:id="rId11"/>
    <p:sldId id="285" r:id="rId12"/>
    <p:sldId id="292" r:id="rId13"/>
    <p:sldId id="288" r:id="rId14"/>
    <p:sldId id="294" r:id="rId15"/>
    <p:sldId id="282" r:id="rId16"/>
    <p:sldId id="293" r:id="rId17"/>
    <p:sldId id="28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0" d="100"/>
          <a:sy n="110" d="100"/>
        </p:scale>
        <p:origin x="-1248" y="-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085C-7DA5-4641-A2A1-2884752DC63B}" type="datetimeFigureOut">
              <a:rPr lang="en-US" smtClean="0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E917-C1C3-0045-BD69-E7B9D4F9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34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085C-7DA5-4641-A2A1-2884752DC63B}" type="datetimeFigureOut">
              <a:rPr lang="en-US" smtClean="0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E917-C1C3-0045-BD69-E7B9D4F9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26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085C-7DA5-4641-A2A1-2884752DC63B}" type="datetimeFigureOut">
              <a:rPr lang="en-US" smtClean="0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E917-C1C3-0045-BD69-E7B9D4F9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88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085C-7DA5-4641-A2A1-2884752DC63B}" type="datetimeFigureOut">
              <a:rPr lang="en-US" smtClean="0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E917-C1C3-0045-BD69-E7B9D4F9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4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085C-7DA5-4641-A2A1-2884752DC63B}" type="datetimeFigureOut">
              <a:rPr lang="en-US" smtClean="0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E917-C1C3-0045-BD69-E7B9D4F9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91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085C-7DA5-4641-A2A1-2884752DC63B}" type="datetimeFigureOut">
              <a:rPr lang="en-US" smtClean="0"/>
              <a:t>7/12/16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E917-C1C3-0045-BD69-E7B9D4F9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192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085C-7DA5-4641-A2A1-2884752DC63B}" type="datetimeFigureOut">
              <a:rPr lang="en-US" smtClean="0"/>
              <a:t>7/12/16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E917-C1C3-0045-BD69-E7B9D4F9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92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085C-7DA5-4641-A2A1-2884752DC63B}" type="datetimeFigureOut">
              <a:rPr lang="en-US" smtClean="0"/>
              <a:t>7/12/16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E917-C1C3-0045-BD69-E7B9D4F9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50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085C-7DA5-4641-A2A1-2884752DC63B}" type="datetimeFigureOut">
              <a:rPr lang="en-US" smtClean="0"/>
              <a:t>7/12/16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E917-C1C3-0045-BD69-E7B9D4F9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9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085C-7DA5-4641-A2A1-2884752DC63B}" type="datetimeFigureOut">
              <a:rPr lang="en-US" smtClean="0"/>
              <a:t>7/12/16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E917-C1C3-0045-BD69-E7B9D4F9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21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085C-7DA5-4641-A2A1-2884752DC63B}" type="datetimeFigureOut">
              <a:rPr lang="en-US" smtClean="0"/>
              <a:t>7/12/16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E917-C1C3-0045-BD69-E7B9D4F9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60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2085C-7DA5-4641-A2A1-2884752DC63B}" type="datetimeFigureOut">
              <a:rPr lang="en-US" smtClean="0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DE917-C1C3-0045-BD69-E7B9D4F9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28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i="1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11.emf"/><Relationship Id="rId5" Type="http://schemas.openxmlformats.org/officeDocument/2006/relationships/image" Target="../media/image13.png"/><Relationship Id="rId6" Type="http://schemas.openxmlformats.org/officeDocument/2006/relationships/oleObject" Target="../embeddings/Microsoft_Equation2.bin"/><Relationship Id="rId7" Type="http://schemas.openxmlformats.org/officeDocument/2006/relationships/image" Target="../media/image12.emf"/><Relationship Id="rId8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Perspectives of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 physics at </a:t>
            </a:r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Rolf Oldeman</a:t>
            </a:r>
          </a:p>
          <a:p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 micro workshop</a:t>
            </a:r>
          </a:p>
          <a:p>
            <a:r>
              <a:rPr lang="en-US" dirty="0" err="1" smtClean="0"/>
              <a:t>LHCb</a:t>
            </a:r>
            <a:r>
              <a:rPr lang="en-US" dirty="0" smtClean="0"/>
              <a:t> A&amp;S week 13/7/2016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46727" y="6061364"/>
            <a:ext cx="5981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crucial input from </a:t>
            </a:r>
            <a:r>
              <a:rPr lang="en-US" dirty="0" err="1" smtClean="0"/>
              <a:t>Lucio</a:t>
            </a:r>
            <a:r>
              <a:rPr lang="en-US" dirty="0" smtClean="0"/>
              <a:t> </a:t>
            </a:r>
            <a:r>
              <a:rPr lang="en-US" dirty="0" err="1" smtClean="0"/>
              <a:t>Anderlini</a:t>
            </a:r>
            <a:r>
              <a:rPr lang="en-US" dirty="0" smtClean="0"/>
              <a:t>, </a:t>
            </a:r>
            <a:r>
              <a:rPr lang="en-US" dirty="0" err="1" smtClean="0"/>
              <a:t>Liupan</a:t>
            </a:r>
            <a:r>
              <a:rPr lang="en-US" dirty="0" smtClean="0"/>
              <a:t> An, Alison Tully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6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-&gt;DD branching ratio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Phys. Rev. D 86, </a:t>
            </a:r>
            <a:r>
              <a:rPr lang="en-US" sz="2000" dirty="0" smtClean="0"/>
              <a:t>074019 Zhou </a:t>
            </a:r>
            <a:r>
              <a:rPr lang="en-US" sz="2000" dirty="0" err="1"/>
              <a:t>Rui</a:t>
            </a:r>
            <a:r>
              <a:rPr lang="en-US" sz="2000" dirty="0"/>
              <a:t>, </a:t>
            </a:r>
            <a:r>
              <a:rPr lang="en-US" sz="2000" dirty="0" err="1"/>
              <a:t>Zou</a:t>
            </a:r>
            <a:r>
              <a:rPr lang="en-US" sz="2000" dirty="0"/>
              <a:t> </a:t>
            </a:r>
            <a:r>
              <a:rPr lang="en-US" sz="2000" dirty="0" err="1"/>
              <a:t>Zhitian</a:t>
            </a:r>
            <a:r>
              <a:rPr lang="en-US" sz="2000" dirty="0"/>
              <a:t>, </a:t>
            </a:r>
            <a:r>
              <a:rPr lang="en-US" sz="2000" dirty="0" err="1"/>
              <a:t>Cai</a:t>
            </a:r>
            <a:r>
              <a:rPr lang="en-US" sz="2000" dirty="0"/>
              <a:t>-Dian </a:t>
            </a:r>
            <a:r>
              <a:rPr lang="en-US" sz="2000" dirty="0" smtClean="0"/>
              <a:t>Lu:</a:t>
            </a:r>
          </a:p>
          <a:p>
            <a:r>
              <a:rPr lang="en-US" dirty="0" err="1" smtClean="0"/>
              <a:t>Cabibbo-favoured</a:t>
            </a:r>
            <a:r>
              <a:rPr lang="en-US" dirty="0" smtClean="0"/>
              <a:t> in (/10</a:t>
            </a:r>
            <a:r>
              <a:rPr lang="en-US" baseline="30000" dirty="0" smtClean="0"/>
              <a:t>-6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Cabibbo</a:t>
            </a:r>
            <a:r>
              <a:rPr lang="en-US" dirty="0" smtClean="0"/>
              <a:t>-suppressed (/10</a:t>
            </a:r>
            <a:r>
              <a:rPr lang="en-US" baseline="30000" dirty="0" smtClean="0"/>
              <a:t>-7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985520" y="4500880"/>
            <a:ext cx="5039360" cy="1046480"/>
            <a:chOff x="101599" y="3911601"/>
            <a:chExt cx="2763521" cy="54864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22931" t="86358" r="25812" b="11095"/>
            <a:stretch/>
          </p:blipFill>
          <p:spPr>
            <a:xfrm>
              <a:off x="111760" y="4318000"/>
              <a:ext cx="2702561" cy="14224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22738" t="69988" r="24848" b="22602"/>
            <a:stretch/>
          </p:blipFill>
          <p:spPr>
            <a:xfrm>
              <a:off x="101599" y="3911601"/>
              <a:ext cx="2763521" cy="406400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985520" y="2682241"/>
            <a:ext cx="6431280" cy="914399"/>
            <a:chOff x="-111760" y="2936241"/>
            <a:chExt cx="3505201" cy="50799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16186" t="34974" r="17718" b="61877"/>
            <a:stretch/>
          </p:blipFill>
          <p:spPr>
            <a:xfrm>
              <a:off x="-91440" y="3271520"/>
              <a:ext cx="3484881" cy="17272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15801" t="20153" r="17718" b="73733"/>
            <a:stretch/>
          </p:blipFill>
          <p:spPr>
            <a:xfrm>
              <a:off x="-111760" y="2936241"/>
              <a:ext cx="3505200" cy="335279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1022803" y="6126163"/>
            <a:ext cx="3019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that CS &gt; CF for Ds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394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-&gt;DD for gamma: event yield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771898"/>
              </p:ext>
            </p:extLst>
          </p:nvPr>
        </p:nvGraphicFramePr>
        <p:xfrm>
          <a:off x="1173163" y="1223963"/>
          <a:ext cx="6573837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3" imgW="3213100" imgH="444500" progId="Equation.3">
                  <p:embed/>
                </p:oleObj>
              </mc:Choice>
              <mc:Fallback>
                <p:oleObj name="Equation" r:id="rId3" imgW="32131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3163" y="1223963"/>
                        <a:ext cx="6573837" cy="909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8140" y="4318000"/>
            <a:ext cx="4737100" cy="2082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8960" y="252984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865148"/>
              </p:ext>
            </p:extLst>
          </p:nvPr>
        </p:nvGraphicFramePr>
        <p:xfrm>
          <a:off x="919163" y="4203700"/>
          <a:ext cx="2676525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6" imgW="1308100" imgH="444500" progId="Equation.3">
                  <p:embed/>
                </p:oleObj>
              </mc:Choice>
              <mc:Fallback>
                <p:oleObj name="Equation" r:id="rId6" imgW="13081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19163" y="4203700"/>
                        <a:ext cx="2676525" cy="908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44283" y="2917859"/>
            <a:ext cx="2850471" cy="51416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60400" y="3749675"/>
            <a:ext cx="1064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assuming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0400" y="5374640"/>
            <a:ext cx="1038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 in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75920" y="2265680"/>
            <a:ext cx="7844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ombining LHCB measurement with B(</a:t>
            </a:r>
            <a:r>
              <a:rPr lang="en-US" dirty="0" err="1" smtClean="0"/>
              <a:t>Bc</a:t>
            </a:r>
            <a:r>
              <a:rPr lang="en-US" dirty="0" smtClean="0"/>
              <a:t>-&gt;</a:t>
            </a:r>
            <a:r>
              <a:rPr lang="en-US" dirty="0" err="1" smtClean="0"/>
              <a:t>Jpsipi</a:t>
            </a:r>
            <a:r>
              <a:rPr lang="en-US" dirty="0" smtClean="0"/>
              <a:t>)=0.29% </a:t>
            </a:r>
          </a:p>
          <a:p>
            <a:r>
              <a:rPr lang="en-US" i="1" dirty="0" err="1" smtClean="0"/>
              <a:t>Rui</a:t>
            </a:r>
            <a:r>
              <a:rPr lang="en-US" i="1" dirty="0" smtClean="0"/>
              <a:t> </a:t>
            </a:r>
            <a:r>
              <a:rPr lang="en-US" i="1" dirty="0" err="1" smtClean="0"/>
              <a:t>Zhitian</a:t>
            </a:r>
            <a:r>
              <a:rPr lang="en-US" i="1" dirty="0" smtClean="0"/>
              <a:t> Lu PRD86(2012)074019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99506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Yield expectation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280" y="2917645"/>
            <a:ext cx="4003040" cy="26958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72080" y="2282704"/>
            <a:ext cx="3189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5k </a:t>
            </a:r>
            <a:r>
              <a:rPr lang="en-US" dirty="0"/>
              <a:t>B</a:t>
            </a:r>
            <a:r>
              <a:rPr lang="en-US" baseline="30000" dirty="0"/>
              <a:t>+</a:t>
            </a:r>
            <a:r>
              <a:rPr lang="en-US" dirty="0"/>
              <a:t>-&gt;D</a:t>
            </a:r>
            <a:r>
              <a:rPr lang="en-US" baseline="-25000" dirty="0"/>
              <a:t>s</a:t>
            </a:r>
            <a:r>
              <a:rPr lang="en-US" dirty="0"/>
              <a:t>D</a:t>
            </a:r>
            <a:r>
              <a:rPr lang="en-US" baseline="30000" dirty="0"/>
              <a:t>0</a:t>
            </a:r>
            <a:r>
              <a:rPr lang="en-US" dirty="0"/>
              <a:t>bar in 1 fb</a:t>
            </a:r>
            <a:r>
              <a:rPr lang="en-US" baseline="30000" dirty="0"/>
              <a:t>-1</a:t>
            </a:r>
            <a:r>
              <a:rPr lang="en-US" dirty="0"/>
              <a:t> at 7 </a:t>
            </a:r>
            <a:r>
              <a:rPr lang="en-US" dirty="0" err="1"/>
              <a:t>TeV</a:t>
            </a:r>
            <a:endParaRPr lang="en-US" dirty="0" smtClean="0"/>
          </a:p>
          <a:p>
            <a:r>
              <a:rPr lang="en-US" i="1" dirty="0" smtClean="0"/>
              <a:t>Phys. Rev. </a:t>
            </a:r>
            <a:r>
              <a:rPr lang="en-US" i="1" dirty="0"/>
              <a:t>D87 (2013) </a:t>
            </a:r>
            <a:r>
              <a:rPr lang="en-US" i="1" dirty="0" smtClean="0"/>
              <a:t>092007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676400"/>
            <a:ext cx="5747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/B</a:t>
            </a:r>
            <a:r>
              <a:rPr lang="en-US" baseline="30000" dirty="0" smtClean="0"/>
              <a:t>+</a:t>
            </a:r>
            <a:r>
              <a:rPr lang="en-US" dirty="0" smtClean="0"/>
              <a:t> rate of 1/200k do not expect signal in Run I data: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583184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1866" y="5486400"/>
            <a:ext cx="5734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 no signal from Run I but maybe from Run 2 or Run 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182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</a:t>
            </a:r>
            <a:r>
              <a:rPr lang="en-US" baseline="-25000" dirty="0" err="1"/>
              <a:t>c</a:t>
            </a:r>
            <a:r>
              <a:rPr lang="en-US" dirty="0"/>
              <a:t>-&gt;DD for gamma: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Predictions are small but differ by an order of magnitude</a:t>
            </a:r>
          </a:p>
          <a:p>
            <a:r>
              <a:rPr lang="en-US" dirty="0" smtClean="0"/>
              <a:t>Does not look hopeful for competitive gamma measurement</a:t>
            </a:r>
          </a:p>
          <a:p>
            <a:r>
              <a:rPr lang="en-US" dirty="0" smtClean="0"/>
              <a:t>Need experimental input on BF’s</a:t>
            </a:r>
          </a:p>
          <a:p>
            <a:r>
              <a:rPr lang="en-US" dirty="0" smtClean="0"/>
              <a:t>Explore other channels with larger BF?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65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Bright outlook for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 physics at </a:t>
            </a:r>
            <a:r>
              <a:rPr lang="en-US" dirty="0" err="1" smtClean="0"/>
              <a:t>LHCb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larger cross-section in Run 2</a:t>
            </a:r>
          </a:p>
          <a:p>
            <a:pPr lvl="1"/>
            <a:r>
              <a:rPr lang="en-US" dirty="0" smtClean="0"/>
              <a:t>higher efficiency in Run 3</a:t>
            </a:r>
          </a:p>
          <a:p>
            <a:pPr lvl="1"/>
            <a:r>
              <a:rPr lang="en-US" dirty="0" smtClean="0"/>
              <a:t>better </a:t>
            </a:r>
            <a:r>
              <a:rPr lang="en-US" dirty="0" err="1" smtClean="0"/>
              <a:t>vxt</a:t>
            </a:r>
            <a:r>
              <a:rPr lang="en-US" dirty="0" smtClean="0"/>
              <a:t> resolution in Run 3</a:t>
            </a:r>
          </a:p>
          <a:p>
            <a:r>
              <a:rPr lang="en-US" dirty="0"/>
              <a:t>U</a:t>
            </a:r>
            <a:r>
              <a:rPr lang="en-US" dirty="0" smtClean="0"/>
              <a:t>pdated Run I measurements obvious gains</a:t>
            </a:r>
          </a:p>
          <a:p>
            <a:r>
              <a:rPr lang="en-US" dirty="0" err="1" smtClean="0"/>
              <a:t>Tetraquarks</a:t>
            </a:r>
            <a:r>
              <a:rPr lang="en-US" dirty="0" smtClean="0"/>
              <a:t>, spectroscopy, </a:t>
            </a:r>
            <a:r>
              <a:rPr lang="en-US" dirty="0" err="1"/>
              <a:t>γ</a:t>
            </a:r>
            <a:r>
              <a:rPr lang="en-US" dirty="0" smtClean="0"/>
              <a:t> may be harder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346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600" dirty="0" smtClean="0"/>
              <a:t>BACKUP</a:t>
            </a:r>
            <a:endParaRPr lang="en-US" sz="16600" dirty="0"/>
          </a:p>
        </p:txBody>
      </p:sp>
    </p:spTree>
    <p:extLst>
      <p:ext uri="{BB962C8B-B14F-4D97-AF65-F5344CB8AC3E}">
        <p14:creationId xmlns:p14="http://schemas.microsoft.com/office/powerpoint/2010/main" val="1992028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373824"/>
            <a:ext cx="5272505" cy="5484175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021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branching ratio calculations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93620"/>
            <a:ext cx="9144000" cy="342492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21080"/>
          </a:xfrm>
        </p:spPr>
        <p:txBody>
          <a:bodyPr>
            <a:normAutofit/>
          </a:bodyPr>
          <a:lstStyle/>
          <a:p>
            <a:r>
              <a:rPr lang="en-US" sz="2800" dirty="0"/>
              <a:t>From </a:t>
            </a:r>
            <a:r>
              <a:rPr lang="en-US" sz="2800" dirty="0" smtClean="0"/>
              <a:t>arXiv</a:t>
            </a:r>
            <a:r>
              <a:rPr lang="en-US" sz="2800" dirty="0"/>
              <a:t>:1607.02718 Y.K. Hsiao and C.Q. </a:t>
            </a:r>
            <a:r>
              <a:rPr lang="en-US" sz="2800" dirty="0" err="1"/>
              <a:t>Geng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80689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General remarks</a:t>
            </a:r>
          </a:p>
          <a:p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/>
              <a:t>-</a:t>
            </a:r>
            <a:r>
              <a:rPr lang="en-US" dirty="0" smtClean="0"/>
              <a:t>&gt;DDD: </a:t>
            </a:r>
            <a:r>
              <a:rPr lang="en-US" dirty="0" err="1" smtClean="0"/>
              <a:t>Tetraquarks</a:t>
            </a:r>
            <a:endParaRPr lang="en-US" dirty="0" smtClean="0"/>
          </a:p>
          <a:p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 </a:t>
            </a:r>
            <a:r>
              <a:rPr lang="en-US" dirty="0" smtClean="0"/>
              <a:t>spectroscopy</a:t>
            </a:r>
          </a:p>
          <a:p>
            <a:r>
              <a:rPr lang="en-US" dirty="0" err="1"/>
              <a:t>B</a:t>
            </a:r>
            <a:r>
              <a:rPr lang="en-US" baseline="-25000" dirty="0" err="1"/>
              <a:t>c</a:t>
            </a:r>
            <a:r>
              <a:rPr lang="en-US" dirty="0"/>
              <a:t>-&gt;DD : </a:t>
            </a:r>
            <a:r>
              <a:rPr lang="en-US" dirty="0" err="1"/>
              <a:t>γ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24526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General remarks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Great outlook for </a:t>
            </a:r>
            <a:r>
              <a:rPr lang="en-US" sz="2800" dirty="0" err="1" smtClean="0"/>
              <a:t>B</a:t>
            </a:r>
            <a:r>
              <a:rPr lang="en-US" sz="2800" baseline="-25000" dirty="0" err="1" smtClean="0"/>
              <a:t>c</a:t>
            </a:r>
            <a:r>
              <a:rPr lang="en-US" sz="2800" dirty="0" smtClean="0"/>
              <a:t> at </a:t>
            </a:r>
            <a:r>
              <a:rPr lang="en-US" sz="2800" dirty="0" err="1" smtClean="0"/>
              <a:t>LHCb</a:t>
            </a:r>
            <a:r>
              <a:rPr lang="en-US" sz="2800" dirty="0" smtClean="0"/>
              <a:t>:</a:t>
            </a:r>
          </a:p>
          <a:p>
            <a:pPr lvl="1"/>
            <a:r>
              <a:rPr lang="en-US" sz="2400" dirty="0" smtClean="0"/>
              <a:t>Unique DAQ, VTX, PID to further improve in upgrade</a:t>
            </a:r>
          </a:p>
          <a:p>
            <a:r>
              <a:rPr lang="en-US" sz="2800" dirty="0" smtClean="0"/>
              <a:t>Probe all 3 main types of </a:t>
            </a:r>
            <a:r>
              <a:rPr lang="en-US" sz="2800" dirty="0" err="1" smtClean="0"/>
              <a:t>B</a:t>
            </a:r>
            <a:r>
              <a:rPr lang="en-US" sz="2800" baseline="-25000" dirty="0" err="1" smtClean="0"/>
              <a:t>c</a:t>
            </a:r>
            <a:r>
              <a:rPr lang="en-US" sz="2800" dirty="0" smtClean="0"/>
              <a:t> decays:</a:t>
            </a:r>
          </a:p>
          <a:p>
            <a:pPr lvl="1"/>
            <a:r>
              <a:rPr lang="en-US" sz="2400" dirty="0" smtClean="0"/>
              <a:t> </a:t>
            </a:r>
            <a:r>
              <a:rPr lang="en-US" sz="2400" i="1" dirty="0" smtClean="0"/>
              <a:t>b</a:t>
            </a:r>
            <a:r>
              <a:rPr lang="en-US" sz="2400" dirty="0" smtClean="0"/>
              <a:t>-quark decay, </a:t>
            </a:r>
            <a:r>
              <a:rPr lang="en-US" sz="2400" i="1" dirty="0" smtClean="0"/>
              <a:t>c</a:t>
            </a:r>
            <a:r>
              <a:rPr lang="en-US" sz="2400" dirty="0" smtClean="0"/>
              <a:t>-quark decay, </a:t>
            </a:r>
            <a:r>
              <a:rPr lang="en-US" sz="2400" i="1" dirty="0" err="1" smtClean="0"/>
              <a:t>bc</a:t>
            </a:r>
            <a:r>
              <a:rPr lang="en-US" sz="2400" dirty="0" smtClean="0"/>
              <a:t> annihilation</a:t>
            </a:r>
          </a:p>
          <a:p>
            <a:r>
              <a:rPr lang="en-US" sz="2800" dirty="0" err="1" smtClean="0"/>
              <a:t>B</a:t>
            </a:r>
            <a:r>
              <a:rPr lang="en-US" sz="2800" baseline="-25000" dirty="0" err="1" smtClean="0"/>
              <a:t>c</a:t>
            </a:r>
            <a:r>
              <a:rPr lang="en-US" sz="2800" dirty="0" smtClean="0"/>
              <a:t> production</a:t>
            </a:r>
          </a:p>
          <a:p>
            <a:pPr lvl="1"/>
            <a:r>
              <a:rPr lang="en-US" sz="2400" dirty="0" smtClean="0"/>
              <a:t>high-precision, associated production</a:t>
            </a:r>
          </a:p>
          <a:p>
            <a:r>
              <a:rPr lang="en-US" sz="2800" dirty="0" smtClean="0"/>
              <a:t>Spectroscopy</a:t>
            </a:r>
          </a:p>
          <a:p>
            <a:pPr lvl="1"/>
            <a:r>
              <a:rPr lang="en-US" sz="2400" dirty="0" smtClean="0"/>
              <a:t>Search for excited states in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c</a:t>
            </a:r>
            <a:r>
              <a:rPr lang="en-US" sz="2400" dirty="0" err="1" smtClean="0"/>
              <a:t>X</a:t>
            </a:r>
            <a:r>
              <a:rPr lang="en-US" sz="2400" dirty="0" smtClean="0"/>
              <a:t>, BD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153" y="3763818"/>
            <a:ext cx="3218848" cy="30941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92818" y="4745182"/>
            <a:ext cx="67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VELO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35273" y="5657283"/>
            <a:ext cx="1508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VELO upgrade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638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0252"/>
            <a:ext cx="8229600" cy="1143000"/>
          </a:xfrm>
        </p:spPr>
        <p:txBody>
          <a:bodyPr/>
          <a:lstStyle/>
          <a:p>
            <a:r>
              <a:rPr lang="en-US" dirty="0" err="1" smtClean="0"/>
              <a:t>Bc</a:t>
            </a:r>
            <a:r>
              <a:rPr lang="en-US" dirty="0" smtClean="0"/>
              <a:t>-&gt;DDD: </a:t>
            </a:r>
            <a:r>
              <a:rPr lang="en-US" dirty="0" err="1" smtClean="0"/>
              <a:t>tetraquarks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5310"/>
            <a:ext cx="8229600" cy="4525963"/>
          </a:xfrm>
        </p:spPr>
        <p:txBody>
          <a:bodyPr/>
          <a:lstStyle/>
          <a:p>
            <a:r>
              <a:rPr lang="en-US" sz="2000" i="1" dirty="0" smtClean="0"/>
              <a:t>Esposito</a:t>
            </a:r>
            <a:r>
              <a:rPr lang="en-US" sz="2000" i="1" dirty="0"/>
              <a:t>, </a:t>
            </a:r>
            <a:r>
              <a:rPr lang="en-US" sz="2000" i="1" dirty="0" err="1" smtClean="0"/>
              <a:t>Papinutto</a:t>
            </a:r>
            <a:r>
              <a:rPr lang="en-US" sz="2000" i="1" dirty="0"/>
              <a:t>, </a:t>
            </a:r>
            <a:r>
              <a:rPr lang="en-US" sz="2000" i="1" dirty="0" err="1" smtClean="0"/>
              <a:t>Pilloni</a:t>
            </a:r>
            <a:r>
              <a:rPr lang="en-US" sz="2000" i="1" dirty="0"/>
              <a:t>, </a:t>
            </a:r>
            <a:r>
              <a:rPr lang="en-US" sz="2000" i="1" dirty="0" err="1" smtClean="0"/>
              <a:t>Polosa</a:t>
            </a:r>
            <a:r>
              <a:rPr lang="en-US" sz="2000" i="1" dirty="0"/>
              <a:t>, </a:t>
            </a:r>
            <a:r>
              <a:rPr lang="en-US" sz="2000" i="1" dirty="0" err="1" smtClean="0"/>
              <a:t>Tantalo</a:t>
            </a:r>
            <a:r>
              <a:rPr lang="en-US" sz="2000" i="1" dirty="0" smtClean="0"/>
              <a:t> Phys</a:t>
            </a:r>
            <a:r>
              <a:rPr lang="en-US" sz="2000" i="1" dirty="0"/>
              <a:t>. Rev. D 88, 054029 (2013)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364" y="1699930"/>
            <a:ext cx="7227454" cy="18578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73" y="3643870"/>
            <a:ext cx="7262092" cy="272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9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Bc</a:t>
            </a:r>
            <a:r>
              <a:rPr lang="en-US" dirty="0" smtClean="0"/>
              <a:t>-&gt;DDD in </a:t>
            </a:r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-&gt;</a:t>
            </a:r>
            <a:r>
              <a:rPr lang="en-US" dirty="0" err="1" smtClean="0"/>
              <a:t>Jpsi</a:t>
            </a:r>
            <a:r>
              <a:rPr lang="en-US" dirty="0" smtClean="0"/>
              <a:t> D</a:t>
            </a:r>
            <a:r>
              <a:rPr lang="en-US" baseline="-25000" dirty="0" smtClean="0"/>
              <a:t>s</a:t>
            </a:r>
            <a:r>
              <a:rPr lang="en-US" dirty="0" smtClean="0"/>
              <a:t> already observed,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3fb</a:t>
            </a:r>
            <a:r>
              <a:rPr lang="en-US" baseline="30000" dirty="0" smtClean="0"/>
              <a:t>-1 </a:t>
            </a:r>
            <a:r>
              <a:rPr lang="en-US" dirty="0" smtClean="0"/>
              <a:t>ATLAS 25fb</a:t>
            </a:r>
            <a:r>
              <a:rPr lang="en-US" baseline="30000" dirty="0" smtClean="0"/>
              <a:t>-1</a:t>
            </a:r>
            <a:endParaRPr lang="en-US" dirty="0" smtClean="0"/>
          </a:p>
          <a:p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-&gt;D</a:t>
            </a:r>
            <a:r>
              <a:rPr lang="en-US" baseline="30000" dirty="0" smtClean="0"/>
              <a:t>0</a:t>
            </a: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en-US" dirty="0" smtClean="0"/>
              <a:t>barD</a:t>
            </a:r>
            <a:r>
              <a:rPr lang="en-US" baseline="-25000" dirty="0" smtClean="0"/>
              <a:t>s</a:t>
            </a:r>
            <a:r>
              <a:rPr lang="en-US" dirty="0" smtClean="0"/>
              <a:t> ~100x less</a:t>
            </a:r>
            <a:br>
              <a:rPr lang="en-US" dirty="0" smtClean="0"/>
            </a:br>
            <a:r>
              <a:rPr lang="en-US" dirty="0" smtClean="0"/>
              <a:t>efficient because of extra</a:t>
            </a:r>
            <a:br>
              <a:rPr lang="en-US" dirty="0" smtClean="0"/>
            </a:br>
            <a:r>
              <a:rPr lang="en-US" dirty="0" smtClean="0"/>
              <a:t>D (BF~5%, 2 extra tracks)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7761" y="1296561"/>
            <a:ext cx="3536239" cy="27408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382" y="3948557"/>
            <a:ext cx="3654618" cy="264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60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 spectroscopy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254" y="2045855"/>
            <a:ext cx="5981700" cy="4521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091" y="1524000"/>
            <a:ext cx="5456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 excited </a:t>
            </a:r>
            <a:r>
              <a:rPr lang="en-US" dirty="0" err="1" smtClean="0"/>
              <a:t>Bc</a:t>
            </a:r>
            <a:r>
              <a:rPr lang="en-US" dirty="0" smtClean="0"/>
              <a:t> states similar as in B</a:t>
            </a:r>
            <a:r>
              <a:rPr lang="en-US" baseline="30000" dirty="0" smtClean="0"/>
              <a:t>0</a:t>
            </a:r>
            <a:r>
              <a:rPr lang="en-US" dirty="0" smtClean="0"/>
              <a:t>,B</a:t>
            </a:r>
            <a:r>
              <a:rPr lang="en-US" baseline="30000" dirty="0" smtClean="0"/>
              <a:t>+</a:t>
            </a:r>
            <a:r>
              <a:rPr lang="en-US" dirty="0" smtClean="0"/>
              <a:t> and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smtClean="0"/>
              <a:t> system</a:t>
            </a:r>
          </a:p>
          <a:p>
            <a:r>
              <a:rPr lang="en-US" dirty="0" smtClean="0"/>
              <a:t>Decay channel depends on mass: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 </a:t>
            </a:r>
            <a:r>
              <a:rPr lang="en-US" dirty="0" err="1"/>
              <a:t>γ</a:t>
            </a:r>
            <a:r>
              <a:rPr lang="en-US" dirty="0" smtClean="0"/>
              <a:t>,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 </a:t>
            </a:r>
            <a:r>
              <a:rPr lang="en-US" dirty="0"/>
              <a:t>π</a:t>
            </a:r>
            <a:r>
              <a:rPr lang="en-US" baseline="30000" dirty="0" smtClean="0"/>
              <a:t>+</a:t>
            </a:r>
            <a:r>
              <a:rPr lang="en-US" dirty="0" smtClean="0"/>
              <a:t>π</a:t>
            </a:r>
            <a:r>
              <a:rPr lang="en-US" baseline="30000" dirty="0" smtClean="0"/>
              <a:t>-</a:t>
            </a:r>
            <a:r>
              <a:rPr lang="en-US" dirty="0" smtClean="0"/>
              <a:t>, BD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895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and outlook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37836" y="1417638"/>
            <a:ext cx="5696527" cy="4525963"/>
          </a:xfrm>
        </p:spPr>
        <p:txBody>
          <a:bodyPr>
            <a:normAutofit/>
          </a:bodyPr>
          <a:lstStyle/>
          <a:p>
            <a:r>
              <a:rPr lang="en-US" sz="2400" dirty="0"/>
              <a:t>ATLAS observation consistent with expected 2S state (mass, decay channel)</a:t>
            </a:r>
          </a:p>
          <a:p>
            <a:pPr lvl="1"/>
            <a:r>
              <a:rPr lang="en-US" sz="2000" dirty="0"/>
              <a:t>Not yet confirmed by other experiments</a:t>
            </a:r>
          </a:p>
          <a:p>
            <a:pPr lvl="1"/>
            <a:r>
              <a:rPr lang="en-US" sz="2000" dirty="0" err="1" smtClean="0"/>
              <a:t>LHCb</a:t>
            </a:r>
            <a:r>
              <a:rPr lang="en-US" sz="2000" dirty="0" smtClean="0"/>
              <a:t> Run I </a:t>
            </a:r>
            <a:r>
              <a:rPr lang="en-US" sz="2000" dirty="0" err="1" smtClean="0"/>
              <a:t>B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yield 10x higher than ATLAS</a:t>
            </a:r>
          </a:p>
          <a:p>
            <a:pPr lvl="1"/>
            <a:r>
              <a:rPr lang="en-US" sz="2000" dirty="0" smtClean="0"/>
              <a:t>If confirmed, will show up clearly in </a:t>
            </a:r>
            <a:r>
              <a:rPr lang="en-US" sz="2000" dirty="0" err="1" smtClean="0"/>
              <a:t>LHCb</a:t>
            </a:r>
            <a:endParaRPr lang="en-US" sz="2000" dirty="0" smtClean="0"/>
          </a:p>
          <a:p>
            <a:r>
              <a:rPr lang="en-US" sz="2400" dirty="0" err="1" smtClean="0"/>
              <a:t>B</a:t>
            </a:r>
            <a:r>
              <a:rPr lang="en-US" sz="2400" baseline="-25000" dirty="0" err="1" smtClean="0"/>
              <a:t>c</a:t>
            </a:r>
            <a:r>
              <a:rPr lang="en-US" sz="2400" dirty="0" err="1" smtClean="0"/>
              <a:t>γ</a:t>
            </a:r>
            <a:r>
              <a:rPr lang="en-US" sz="2400" dirty="0" smtClean="0"/>
              <a:t> final state hard because of low-</a:t>
            </a:r>
            <a:r>
              <a:rPr lang="en-US" sz="2400" dirty="0" err="1" smtClean="0"/>
              <a:t>pT</a:t>
            </a:r>
            <a:r>
              <a:rPr lang="en-US" sz="2400" dirty="0" smtClean="0"/>
              <a:t> gamma </a:t>
            </a:r>
          </a:p>
          <a:p>
            <a:r>
              <a:rPr lang="en-US" sz="2400" dirty="0" smtClean="0"/>
              <a:t>BD final state: B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D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or B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D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 to be explored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4363" y="2041622"/>
            <a:ext cx="2877127" cy="335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648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c</a:t>
            </a:r>
            <a:r>
              <a:rPr lang="en-US" dirty="0" smtClean="0"/>
              <a:t>-&gt;DD for gamma: </a:t>
            </a:r>
            <a:r>
              <a:rPr lang="en-US" dirty="0" smtClean="0"/>
              <a:t>motivation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5626"/>
            <a:ext cx="9144000" cy="553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789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</a:t>
            </a:r>
            <a:r>
              <a:rPr lang="en-US" baseline="-25000" dirty="0" err="1"/>
              <a:t>c</a:t>
            </a:r>
            <a:r>
              <a:rPr lang="en-US" dirty="0"/>
              <a:t>-&gt;DD for gamma: motivation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9144000" cy="489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449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2784</TotalTime>
  <Words>519</Words>
  <Application>Microsoft Macintosh PowerPoint</Application>
  <PresentationFormat>On-screen Show (4:3)</PresentationFormat>
  <Paragraphs>74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Microsoft Equation</vt:lpstr>
      <vt:lpstr>Perspectives of Bc physics at LHCb</vt:lpstr>
      <vt:lpstr>Outline</vt:lpstr>
      <vt:lpstr>General remarks</vt:lpstr>
      <vt:lpstr>Bc-&gt;DDD: tetraquarks</vt:lpstr>
      <vt:lpstr>Bc-&gt;DDD in LHCb</vt:lpstr>
      <vt:lpstr>Bc spectroscopy</vt:lpstr>
      <vt:lpstr>Status and outlook</vt:lpstr>
      <vt:lpstr>Bc-&gt;DD for gamma: motivation</vt:lpstr>
      <vt:lpstr>Bc-&gt;DD for gamma: motivation</vt:lpstr>
      <vt:lpstr>Bc-&gt;DD branching ratio predictions</vt:lpstr>
      <vt:lpstr>Bc-&gt;DD for gamma: event yield</vt:lpstr>
      <vt:lpstr>Yield expectation</vt:lpstr>
      <vt:lpstr>Bc-&gt;DD for gamma: outlook</vt:lpstr>
      <vt:lpstr>Conclusions</vt:lpstr>
      <vt:lpstr>PowerPoint Presentation</vt:lpstr>
      <vt:lpstr>PowerPoint Presentation</vt:lpstr>
      <vt:lpstr>branching ratio calculations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ways of studying matter-antimatter asymmetries</dc:title>
  <dc:creator>oldeman</dc:creator>
  <cp:lastModifiedBy>oldeman</cp:lastModifiedBy>
  <cp:revision>56</cp:revision>
  <cp:lastPrinted>2016-04-07T21:51:37Z</cp:lastPrinted>
  <dcterms:created xsi:type="dcterms:W3CDTF">2016-04-06T20:21:50Z</dcterms:created>
  <dcterms:modified xsi:type="dcterms:W3CDTF">2016-07-12T19:05:09Z</dcterms:modified>
</cp:coreProperties>
</file>