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037" y="2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043608" y="154683"/>
            <a:ext cx="5112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Pasquale Fabbricatore</a:t>
            </a:r>
          </a:p>
          <a:p>
            <a:r>
              <a:rPr lang="it-IT" dirty="0" smtClean="0"/>
              <a:t>VI</a:t>
            </a:r>
            <a:r>
              <a:rPr lang="it-IT" baseline="0" dirty="0" smtClean="0"/>
              <a:t> HL-LHC Collaboration meeting</a:t>
            </a:r>
          </a:p>
          <a:p>
            <a:r>
              <a:rPr lang="it-IT" dirty="0" smtClean="0"/>
              <a:t> Paris  </a:t>
            </a:r>
            <a:r>
              <a:rPr lang="it-IT" baseline="0" dirty="0" smtClean="0"/>
              <a:t>14/11/12016 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" y="17240"/>
            <a:ext cx="884684" cy="884684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14" y="0"/>
            <a:ext cx="2160240" cy="103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178" y="29444"/>
            <a:ext cx="692763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4935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8539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5020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438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9544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597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7006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2830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827584" y="154683"/>
            <a:ext cx="5328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Pasquale Fabbricatore – INFN </a:t>
            </a:r>
          </a:p>
          <a:p>
            <a:r>
              <a:rPr lang="it-IT" baseline="0" dirty="0" smtClean="0"/>
              <a:t>6</a:t>
            </a:r>
            <a:r>
              <a:rPr lang="it-IT" baseline="30000" dirty="0" smtClean="0"/>
              <a:t>th </a:t>
            </a:r>
            <a:r>
              <a:rPr lang="it-IT" baseline="0" dirty="0" smtClean="0"/>
              <a:t> HL-LHC Collaboration meeting   </a:t>
            </a:r>
            <a:r>
              <a:rPr lang="it-IT" dirty="0" smtClean="0"/>
              <a:t> Paris</a:t>
            </a:r>
            <a:r>
              <a:rPr lang="it-IT" baseline="0" dirty="0" smtClean="0"/>
              <a:t> 14/11/12016 </a:t>
            </a:r>
            <a:endParaRPr lang="en-GB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" y="17240"/>
            <a:ext cx="891480" cy="891480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948366" cy="93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348"/>
          <a:stretch/>
        </p:blipFill>
        <p:spPr bwMode="auto">
          <a:xfrm>
            <a:off x="6228126" y="0"/>
            <a:ext cx="624426" cy="8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54470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998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8868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46C0D-E785-48A4-A2C1-DADEEB295524}" type="datetimeFigureOut">
              <a:rPr lang="en-US" smtClean="0"/>
              <a:pPr/>
              <a:t>11/13/2016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B41EC-0808-4838-931F-D9553CF55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8899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19.png"/><Relationship Id="rId4" Type="http://schemas.openxmlformats.org/officeDocument/2006/relationships/image" Target="../media/image14.jpe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Superconducting Magnet Developments at INFN for HL-LHC and other CERN programs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400800" cy="1752600"/>
          </a:xfrm>
        </p:spPr>
        <p:txBody>
          <a:bodyPr/>
          <a:lstStyle/>
          <a:p>
            <a:r>
              <a:rPr lang="it-IT" dirty="0" err="1" smtClean="0"/>
              <a:t>P.Fabbricatore</a:t>
            </a:r>
            <a:endParaRPr lang="it-IT" dirty="0" smtClean="0"/>
          </a:p>
          <a:p>
            <a:r>
              <a:rPr lang="it-IT" dirty="0" smtClean="0"/>
              <a:t>INFN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6630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87624" y="1052736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New </a:t>
            </a:r>
            <a:r>
              <a:rPr lang="it-IT" sz="2000" b="1" dirty="0" err="1" smtClean="0"/>
              <a:t>agreements</a:t>
            </a:r>
            <a:r>
              <a:rPr lang="it-IT" sz="2000" b="1" dirty="0" smtClean="0"/>
              <a:t> CERN-INFN for </a:t>
            </a:r>
            <a:r>
              <a:rPr lang="it-IT" sz="2000" b="1" dirty="0" err="1" smtClean="0"/>
              <a:t>magnet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constructions</a:t>
            </a:r>
            <a:endParaRPr lang="it-IT" sz="20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67544" y="177281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9552" y="1556792"/>
            <a:ext cx="7920000" cy="3600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600"/>
              </a:lnSpc>
            </a:pPr>
            <a:r>
              <a:rPr lang="en-GB" sz="1800" dirty="0" smtClean="0"/>
              <a:t>A agreement is being finalised between CERN and INFN for the construction (in industry) of a short model (1.6 m) and a prototype (8 m) of the </a:t>
            </a:r>
            <a:r>
              <a:rPr lang="en-GB" sz="1800" b="1" dirty="0" smtClean="0"/>
              <a:t>D2</a:t>
            </a:r>
            <a:r>
              <a:rPr lang="en-GB" sz="1800" dirty="0" smtClean="0"/>
              <a:t> magnet.</a:t>
            </a:r>
          </a:p>
          <a:p>
            <a:pPr algn="just">
              <a:lnSpc>
                <a:spcPts val="2600"/>
              </a:lnSpc>
            </a:pPr>
            <a:r>
              <a:rPr lang="en-GB" sz="1800" dirty="0" smtClean="0"/>
              <a:t>The short model shall be delivered to CERN at the end of 2017 and  tested at CERN in a vertical cryostat.</a:t>
            </a:r>
          </a:p>
          <a:p>
            <a:pPr algn="just">
              <a:lnSpc>
                <a:spcPts val="2600"/>
              </a:lnSpc>
            </a:pPr>
            <a:r>
              <a:rPr lang="en-GB" sz="1800" dirty="0" smtClean="0"/>
              <a:t>The prototype shall be delivered at end of 2019, assembled in a cold mass with the correctors, and tested in a horizontal cryostat.</a:t>
            </a:r>
          </a:p>
          <a:p>
            <a:pPr algn="just">
              <a:lnSpc>
                <a:spcPts val="2600"/>
              </a:lnSpc>
            </a:pPr>
            <a:r>
              <a:rPr lang="en-GB" sz="1800" dirty="0" smtClean="0"/>
              <a:t>The involved INFN section is the Genova section.</a:t>
            </a:r>
          </a:p>
          <a:p>
            <a:pPr algn="just">
              <a:lnSpc>
                <a:spcPts val="2600"/>
              </a:lnSpc>
            </a:pPr>
            <a:r>
              <a:rPr lang="en-US" sz="1800" u="sng" dirty="0" smtClean="0"/>
              <a:t>On the basis of this agreement and subsequently </a:t>
            </a:r>
            <a:r>
              <a:rPr lang="en-US" sz="1800" u="sng" dirty="0"/>
              <a:t>to an  international tender, INFN has awarded to ASG Superconductors  the construction of the short model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9552" y="5301208"/>
            <a:ext cx="7920000" cy="10801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600"/>
              </a:lnSpc>
            </a:pPr>
            <a:r>
              <a:rPr lang="en-GB" sz="1800" dirty="0" smtClean="0"/>
              <a:t>In parallel an agreement is being finalised for the </a:t>
            </a:r>
            <a:r>
              <a:rPr lang="en-US" sz="1800" dirty="0"/>
              <a:t>design, procurement and testing of the </a:t>
            </a:r>
            <a:r>
              <a:rPr lang="en-US" sz="1800" b="1" dirty="0"/>
              <a:t>high-order orbit corrector superconducting </a:t>
            </a:r>
            <a:r>
              <a:rPr lang="en-US" sz="1800" b="1" dirty="0" smtClean="0"/>
              <a:t>magnets </a:t>
            </a:r>
            <a:r>
              <a:rPr lang="en-US" sz="1800" dirty="0" smtClean="0"/>
              <a:t>(54 magnets to be built).</a:t>
            </a:r>
            <a:endParaRPr lang="en-GB" sz="1800" dirty="0" smtClean="0"/>
          </a:p>
        </p:txBody>
      </p:sp>
    </p:spTree>
    <p:extLst>
      <p:ext uri="{BB962C8B-B14F-4D97-AF65-F5344CB8AC3E}">
        <p14:creationId xmlns="" xmlns:p14="http://schemas.microsoft.com/office/powerpoint/2010/main" val="270957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13" y="4509120"/>
            <a:ext cx="84772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e 2"/>
          <p:cNvSpPr/>
          <p:nvPr/>
        </p:nvSpPr>
        <p:spPr>
          <a:xfrm>
            <a:off x="5796136" y="5085184"/>
            <a:ext cx="2376264" cy="1008112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" name="Connettore 2 3"/>
          <p:cNvCxnSpPr/>
          <p:nvPr/>
        </p:nvCxnSpPr>
        <p:spPr>
          <a:xfrm>
            <a:off x="4893080" y="4233416"/>
            <a:ext cx="1191088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/>
          <a:srcRect l="1261" r="4078"/>
          <a:stretch/>
        </p:blipFill>
        <p:spPr>
          <a:xfrm>
            <a:off x="115410" y="1928096"/>
            <a:ext cx="8655728" cy="890711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2594736" y="1049644"/>
            <a:ext cx="3561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Schedule in HL LHC </a:t>
            </a:r>
            <a:r>
              <a:rPr lang="it-IT" sz="2000" b="1" dirty="0" err="1" smtClean="0"/>
              <a:t>scheme</a:t>
            </a:r>
            <a:r>
              <a:rPr lang="it-IT" sz="2000" b="1" dirty="0" smtClean="0"/>
              <a:t> </a:t>
            </a:r>
            <a:endParaRPr lang="it-IT" sz="2000" b="1" dirty="0"/>
          </a:p>
        </p:txBody>
      </p:sp>
      <p:sp>
        <p:nvSpPr>
          <p:cNvPr id="11" name="Ovale 10"/>
          <p:cNvSpPr/>
          <p:nvPr/>
        </p:nvSpPr>
        <p:spPr>
          <a:xfrm>
            <a:off x="3095836" y="1700808"/>
            <a:ext cx="3060340" cy="1008112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/>
          <p:cNvCxnSpPr/>
          <p:nvPr/>
        </p:nvCxnSpPr>
        <p:spPr>
          <a:xfrm flipV="1">
            <a:off x="4893080" y="2818807"/>
            <a:ext cx="182976" cy="1330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e 16"/>
          <p:cNvSpPr/>
          <p:nvPr/>
        </p:nvSpPr>
        <p:spPr>
          <a:xfrm>
            <a:off x="1879309" y="4365104"/>
            <a:ext cx="3340761" cy="127270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758532" y="358432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Existing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Agreements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5220070" y="358432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New </a:t>
            </a:r>
            <a:r>
              <a:rPr lang="it-IT" dirty="0" err="1" smtClean="0">
                <a:solidFill>
                  <a:schemeClr val="tx2"/>
                </a:solidFill>
              </a:rPr>
              <a:t>Agreements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780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07904" y="1049644"/>
            <a:ext cx="1545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Future</a:t>
            </a:r>
            <a:endParaRPr lang="it-IT" sz="2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67544" y="1484784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dirty="0" smtClean="0"/>
              <a:t>The INFN teams of Genova and Milano-LASA are currently involved in the design of a 16T dipole for FCC in the framework of EuroCirCol project WP5  (H2020).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92" y="3001147"/>
            <a:ext cx="4298759" cy="384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000" y="3284984"/>
            <a:ext cx="4740358" cy="32927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175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07904" y="908720"/>
            <a:ext cx="1545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Summary</a:t>
            </a:r>
            <a:endParaRPr lang="it-IT" sz="2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67544" y="1484784"/>
            <a:ext cx="8136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 algn="just">
              <a:buFont typeface="Arial" pitchFamily="34" charset="0"/>
              <a:buChar char="•"/>
            </a:pPr>
            <a:r>
              <a:rPr lang="it-IT" sz="2400" dirty="0" smtClean="0"/>
              <a:t>INFN is involved in the superconducting magnets of HL-LHC through design and prototyping activities involving the team of Genova and Milano-LASA</a:t>
            </a:r>
          </a:p>
          <a:p>
            <a:pPr marL="358775" indent="-358775" algn="just">
              <a:buFont typeface="Arial" pitchFamily="34" charset="0"/>
              <a:buChar char="•"/>
            </a:pPr>
            <a:endParaRPr lang="it-IT" sz="2400" dirty="0" smtClean="0"/>
          </a:p>
          <a:p>
            <a:pPr marL="358775" indent="-358775" algn="just">
              <a:buFont typeface="Arial" pitchFamily="34" charset="0"/>
              <a:buChar char="•"/>
            </a:pPr>
            <a:r>
              <a:rPr lang="it-IT" sz="2400" dirty="0" smtClean="0"/>
              <a:t>New agreements are being finalised for D2 prototyping and construction </a:t>
            </a:r>
            <a:r>
              <a:rPr lang="it-IT" sz="2400" dirty="0" smtClean="0"/>
              <a:t>of high-order orbit </a:t>
            </a:r>
            <a:r>
              <a:rPr lang="it-IT" sz="2400" dirty="0" smtClean="0"/>
              <a:t>correctors.</a:t>
            </a:r>
          </a:p>
          <a:p>
            <a:pPr marL="358775" indent="-358775" algn="just">
              <a:buFont typeface="Arial" pitchFamily="34" charset="0"/>
              <a:buChar char="•"/>
            </a:pPr>
            <a:endParaRPr lang="it-IT" sz="2400" dirty="0" smtClean="0"/>
          </a:p>
          <a:p>
            <a:pPr marL="358775" indent="-358775" algn="just">
              <a:buFont typeface="Arial" pitchFamily="34" charset="0"/>
              <a:buChar char="•"/>
            </a:pPr>
            <a:r>
              <a:rPr lang="it-IT" sz="2400" dirty="0" smtClean="0"/>
              <a:t>The INFN teams are involved in the project EuroCirCol with the design of a 16T magnet. A cos-theta design is under development.</a:t>
            </a:r>
          </a:p>
          <a:p>
            <a:pPr marL="358775" indent="-358775" algn="just">
              <a:buFont typeface="Arial" pitchFamily="34" charset="0"/>
              <a:buChar char="•"/>
            </a:pPr>
            <a:endParaRPr lang="it-IT" sz="2400" dirty="0" smtClean="0"/>
          </a:p>
          <a:p>
            <a:pPr marL="358775" indent="-358775" algn="just"/>
            <a:endParaRPr lang="it-IT" sz="2400" dirty="0" smtClean="0"/>
          </a:p>
          <a:p>
            <a:pPr algn="just"/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483768" y="1124744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Thank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you</a:t>
            </a:r>
            <a:r>
              <a:rPr lang="it-IT" sz="2400" b="1" dirty="0" smtClean="0"/>
              <a:t> for </a:t>
            </a:r>
            <a:r>
              <a:rPr lang="it-IT" sz="2400" b="1" dirty="0" err="1" smtClean="0"/>
              <a:t>your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attention</a:t>
            </a:r>
            <a:r>
              <a:rPr lang="it-IT" sz="2400" b="1" dirty="0" smtClean="0"/>
              <a:t>  </a:t>
            </a:r>
            <a:endParaRPr lang="it-IT" sz="2400" b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87735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348880"/>
            <a:ext cx="5141371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2465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545148" y="1268760"/>
            <a:ext cx="34193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dirty="0" smtClean="0">
                <a:latin typeface="Brush Script MT" panose="03060802040406070304" pitchFamily="66" charset="0"/>
              </a:rPr>
              <a:t>A </a:t>
            </a:r>
            <a:r>
              <a:rPr lang="it-IT" sz="6000" dirty="0" err="1" smtClean="0">
                <a:latin typeface="Brush Script MT" panose="03060802040406070304" pitchFamily="66" charset="0"/>
              </a:rPr>
              <a:t>dear</a:t>
            </a:r>
            <a:r>
              <a:rPr lang="it-IT" sz="6000" dirty="0" smtClean="0">
                <a:latin typeface="Brush Script MT" panose="03060802040406070304" pitchFamily="66" charset="0"/>
              </a:rPr>
              <a:t> friend </a:t>
            </a:r>
            <a:r>
              <a:rPr lang="it-IT" sz="6000" dirty="0" err="1" smtClean="0">
                <a:latin typeface="Brush Script MT" panose="03060802040406070304" pitchFamily="66" charset="0"/>
              </a:rPr>
              <a:t>left</a:t>
            </a:r>
            <a:r>
              <a:rPr lang="it-IT" sz="6000" dirty="0" smtClean="0">
                <a:latin typeface="Brush Script MT" panose="03060802040406070304" pitchFamily="66" charset="0"/>
              </a:rPr>
              <a:t> </a:t>
            </a:r>
            <a:r>
              <a:rPr lang="it-IT" sz="6000" dirty="0" err="1" smtClean="0">
                <a:latin typeface="Brush Script MT" panose="03060802040406070304" pitchFamily="66" charset="0"/>
              </a:rPr>
              <a:t>us</a:t>
            </a:r>
            <a:endParaRPr lang="en-US" sz="6000" dirty="0">
              <a:latin typeface="Brush Script MT" panose="03060802040406070304" pitchFamily="66" charset="0"/>
            </a:endParaRPr>
          </a:p>
        </p:txBody>
      </p:sp>
      <p:sp>
        <p:nvSpPr>
          <p:cNvPr id="3" name="AutoShape 2" descr="imap://fabbric@mbox.ge.infn.it:993/fetch%3EUID%3E.INBOX%3E109203?part=1.4&amp;type=image/jpeg&amp;filename=DSCN7318%20%285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837" t="7718" b="6699"/>
          <a:stretch/>
        </p:blipFill>
        <p:spPr bwMode="auto">
          <a:xfrm>
            <a:off x="426836" y="908720"/>
            <a:ext cx="4318272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932040" y="6120419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Giovanni Volpini 1962-2016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246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67782" y="1412776"/>
            <a:ext cx="799288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/>
              <a:t>Outline</a:t>
            </a:r>
            <a:endParaRPr lang="it-IT" sz="2800" dirty="0" smtClean="0"/>
          </a:p>
          <a:p>
            <a:pPr algn="ctr"/>
            <a:endParaRPr lang="it-IT" dirty="0" smtClean="0"/>
          </a:p>
          <a:p>
            <a:pPr marL="342900" indent="-342900">
              <a:buAutoNum type="arabicParenR"/>
            </a:pPr>
            <a:endParaRPr lang="it-IT" dirty="0" smtClean="0"/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it-IT" sz="2000" dirty="0" err="1" smtClean="0"/>
              <a:t>Applied</a:t>
            </a:r>
            <a:r>
              <a:rPr lang="it-IT" sz="2000" dirty="0" smtClean="0"/>
              <a:t> </a:t>
            </a:r>
            <a:r>
              <a:rPr lang="it-IT" sz="2000" dirty="0" err="1" smtClean="0"/>
              <a:t>superconductivity</a:t>
            </a:r>
            <a:r>
              <a:rPr lang="it-IT" sz="2000" dirty="0" smtClean="0"/>
              <a:t> and </a:t>
            </a:r>
            <a:r>
              <a:rPr lang="it-IT" sz="2000" dirty="0" err="1" smtClean="0"/>
              <a:t>cryogenics</a:t>
            </a:r>
            <a:r>
              <a:rPr lang="it-IT" sz="2000" dirty="0" smtClean="0"/>
              <a:t> in INFN</a:t>
            </a:r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it-IT" sz="2000" dirty="0" smtClean="0"/>
              <a:t>MAGIX and INFN </a:t>
            </a:r>
            <a:r>
              <a:rPr lang="it-IT" sz="2000" dirty="0" err="1" smtClean="0"/>
              <a:t>participation</a:t>
            </a:r>
            <a:r>
              <a:rPr lang="it-IT" sz="2000" dirty="0" smtClean="0"/>
              <a:t> to HL-LHC</a:t>
            </a:r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it-IT" sz="2000" dirty="0" smtClean="0"/>
              <a:t>The </a:t>
            </a:r>
            <a:r>
              <a:rPr lang="it-IT" sz="2000" dirty="0" err="1" smtClean="0"/>
              <a:t>development</a:t>
            </a:r>
            <a:r>
              <a:rPr lang="it-IT" sz="2000" dirty="0" smtClean="0"/>
              <a:t> of the </a:t>
            </a:r>
            <a:r>
              <a:rPr lang="it-IT" sz="2000" dirty="0" err="1" smtClean="0"/>
              <a:t>corrector</a:t>
            </a:r>
            <a:r>
              <a:rPr lang="it-IT" sz="2000" dirty="0" smtClean="0"/>
              <a:t> </a:t>
            </a:r>
            <a:r>
              <a:rPr lang="it-IT" sz="2000" dirty="0" err="1" smtClean="0"/>
              <a:t>magnets</a:t>
            </a:r>
            <a:r>
              <a:rPr lang="it-IT" sz="2000" dirty="0" smtClean="0"/>
              <a:t> </a:t>
            </a:r>
            <a:r>
              <a:rPr lang="it-IT" sz="2000" dirty="0" err="1" smtClean="0"/>
              <a:t>at</a:t>
            </a:r>
            <a:r>
              <a:rPr lang="it-IT" sz="2000" dirty="0" smtClean="0"/>
              <a:t> Milano LASA</a:t>
            </a:r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it-IT" sz="2000" dirty="0" smtClean="0"/>
              <a:t>The design of D2 </a:t>
            </a:r>
            <a:r>
              <a:rPr lang="it-IT" sz="2000" dirty="0" err="1" smtClean="0"/>
              <a:t>at</a:t>
            </a:r>
            <a:r>
              <a:rPr lang="it-IT" sz="2000" dirty="0" smtClean="0"/>
              <a:t> INFN Genova</a:t>
            </a:r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it-IT" sz="2000" dirty="0" smtClean="0"/>
              <a:t>New </a:t>
            </a:r>
            <a:r>
              <a:rPr lang="it-IT" sz="2000" dirty="0" err="1" smtClean="0"/>
              <a:t>agreement</a:t>
            </a:r>
            <a:r>
              <a:rPr lang="it-IT" sz="2000" dirty="0" smtClean="0"/>
              <a:t> s</a:t>
            </a:r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it-IT" sz="2000" dirty="0" smtClean="0"/>
              <a:t>Future </a:t>
            </a:r>
          </a:p>
          <a:p>
            <a:pPr marL="342900" indent="-342900">
              <a:buFontTx/>
              <a:buAutoNum type="arabicParenR"/>
            </a:pPr>
            <a:endParaRPr lang="it-IT" dirty="0" smtClean="0"/>
          </a:p>
          <a:p>
            <a:pPr marL="342900" indent="-342900">
              <a:buAutoNum type="arabicParenR"/>
            </a:pPr>
            <a:endParaRPr lang="it-IT" dirty="0"/>
          </a:p>
          <a:p>
            <a:pPr marL="342900" indent="-34290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9718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1412776"/>
            <a:ext cx="568863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INFN can count on a distributed large technical  infrastructure  for </a:t>
            </a:r>
            <a:r>
              <a:rPr lang="en-US" u="sng" dirty="0" smtClean="0"/>
              <a:t>applied superconductivity </a:t>
            </a:r>
            <a:r>
              <a:rPr lang="en-US" dirty="0" smtClean="0"/>
              <a:t>dedicated to coordinated developments and tests of </a:t>
            </a:r>
            <a:r>
              <a:rPr lang="en-US" u="sng" dirty="0" smtClean="0"/>
              <a:t>superconducting magnets for accelerators and  accelerating cavities</a:t>
            </a:r>
            <a:r>
              <a:rPr lang="en-US" dirty="0" smtClean="0"/>
              <a:t>. </a:t>
            </a:r>
          </a:p>
          <a:p>
            <a:pPr algn="just"/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The infrastructure  is based on large cryogenic facilities located in four different sections and laboratories (</a:t>
            </a:r>
            <a:r>
              <a:rPr lang="en-US" u="sng" dirty="0" smtClean="0"/>
              <a:t>Genova, </a:t>
            </a:r>
            <a:r>
              <a:rPr lang="en-US" u="sng" dirty="0" err="1" smtClean="0"/>
              <a:t>Laboratori</a:t>
            </a:r>
            <a:r>
              <a:rPr lang="en-US" u="sng" dirty="0" smtClean="0"/>
              <a:t> di  </a:t>
            </a:r>
            <a:r>
              <a:rPr lang="en-US" u="sng" dirty="0" err="1" smtClean="0"/>
              <a:t>Legnaro</a:t>
            </a:r>
            <a:r>
              <a:rPr lang="en-US" u="sng" dirty="0" smtClean="0"/>
              <a:t>, Milano-LASA and Salerno-Napoli</a:t>
            </a:r>
            <a:r>
              <a:rPr lang="en-US" dirty="0" smtClean="0"/>
              <a:t>), some of them operating since 30 years.</a:t>
            </a:r>
          </a:p>
          <a:p>
            <a:pPr algn="just"/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 All local facilities are equipped with cryogenic  plants for liquid helium (bi-phasic and supercritical) with cooling power  at 4.2K ranging from 100 W to 1100 W.  </a:t>
            </a:r>
          </a:p>
          <a:p>
            <a:pPr algn="just"/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The facilities dedicated to </a:t>
            </a:r>
            <a:r>
              <a:rPr lang="en-US" dirty="0" err="1" smtClean="0"/>
              <a:t>sc</a:t>
            </a:r>
            <a:r>
              <a:rPr lang="en-US" dirty="0" smtClean="0"/>
              <a:t> magnets can count on large power converters up to 20 kA at 25 V and all ancillary equipment for testing long magnets (up to 8 m) in vertical and  horizontal cryostats.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23528" y="867342"/>
            <a:ext cx="55446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 smtClean="0"/>
              <a:t>Applied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superconductivity</a:t>
            </a:r>
            <a:r>
              <a:rPr lang="it-IT" sz="2000" b="1" dirty="0" smtClean="0"/>
              <a:t> and </a:t>
            </a:r>
            <a:r>
              <a:rPr lang="it-IT" sz="2000" b="1" dirty="0" err="1" smtClean="0"/>
              <a:t>cryogenics</a:t>
            </a:r>
            <a:r>
              <a:rPr lang="it-IT" sz="2000" b="1" dirty="0" smtClean="0"/>
              <a:t> in INFN</a:t>
            </a:r>
          </a:p>
          <a:p>
            <a:endParaRPr lang="en-US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655" y="2852936"/>
            <a:ext cx="1885505" cy="171930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139" y="980728"/>
            <a:ext cx="2556771" cy="1683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139" y="4826828"/>
            <a:ext cx="2495996" cy="182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8145791" y="2647097"/>
            <a:ext cx="11984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Milano- LASA</a:t>
            </a:r>
          </a:p>
          <a:p>
            <a:endParaRPr lang="it-IT" sz="1200" dirty="0"/>
          </a:p>
          <a:p>
            <a:endParaRPr lang="it-IT" sz="1200" dirty="0" smtClean="0"/>
          </a:p>
          <a:p>
            <a:endParaRPr lang="it-IT" sz="1200" dirty="0"/>
          </a:p>
          <a:p>
            <a:r>
              <a:rPr lang="it-IT" sz="1200" dirty="0" smtClean="0"/>
              <a:t>Genova </a:t>
            </a:r>
          </a:p>
          <a:p>
            <a:endParaRPr lang="it-IT" sz="1200" dirty="0"/>
          </a:p>
          <a:p>
            <a:endParaRPr lang="it-IT" sz="1200" dirty="0" smtClean="0"/>
          </a:p>
          <a:p>
            <a:endParaRPr lang="it-IT" sz="1200" dirty="0"/>
          </a:p>
          <a:p>
            <a:endParaRPr lang="it-IT" sz="1200" dirty="0" smtClean="0"/>
          </a:p>
          <a:p>
            <a:endParaRPr lang="it-IT" sz="1200" dirty="0"/>
          </a:p>
          <a:p>
            <a:r>
              <a:rPr lang="it-IT" sz="1200" dirty="0" smtClean="0"/>
              <a:t>Napoli-Salerno</a:t>
            </a:r>
            <a:endParaRPr lang="en-US" sz="1200" dirty="0"/>
          </a:p>
        </p:txBody>
      </p:sp>
    </p:spTree>
    <p:extLst>
      <p:ext uri="{BB962C8B-B14F-4D97-AF65-F5344CB8AC3E}">
        <p14:creationId xmlns="" xmlns:p14="http://schemas.microsoft.com/office/powerpoint/2010/main" val="65567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4139952" y="5229200"/>
            <a:ext cx="3110642" cy="1412776"/>
          </a:xfrm>
          <a:prstGeom prst="roundRect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reccia a destra 2"/>
          <p:cNvSpPr/>
          <p:nvPr/>
        </p:nvSpPr>
        <p:spPr>
          <a:xfrm rot="10800000">
            <a:off x="4608747" y="2529651"/>
            <a:ext cx="601977" cy="666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Freccia a destra 3"/>
          <p:cNvSpPr/>
          <p:nvPr/>
        </p:nvSpPr>
        <p:spPr>
          <a:xfrm rot="5400000">
            <a:off x="7536134" y="4641330"/>
            <a:ext cx="643236" cy="666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95908" y="771388"/>
            <a:ext cx="7564281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MAGIX &amp; INFN </a:t>
            </a:r>
            <a:r>
              <a:rPr lang="it-IT" sz="22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participation</a:t>
            </a:r>
            <a:r>
              <a:rPr lang="it-IT" sz="2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HL-LHC</a:t>
            </a:r>
            <a:endParaRPr lang="it-IT" sz="2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11338" y="24390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Segnaposto contenuto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961855"/>
              </p:ext>
            </p:extLst>
          </p:nvPr>
        </p:nvGraphicFramePr>
        <p:xfrm>
          <a:off x="251520" y="1412776"/>
          <a:ext cx="4211214" cy="36464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7107"/>
                <a:gridCol w="975510"/>
                <a:gridCol w="2638597"/>
              </a:tblGrid>
              <a:tr h="438747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MAGIX</a:t>
                      </a:r>
                      <a:endParaRPr lang="it-IT" sz="20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52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WP1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CORRAL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Design,</a:t>
                      </a:r>
                      <a:r>
                        <a:rPr lang="it-IT" sz="12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construction and test of the five prototypes of the corrector magnets for the HL interaction regions of HiLUMI</a:t>
                      </a:r>
                      <a:endParaRPr lang="it-IT" sz="12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64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WP2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PADS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2D &amp; 3D </a:t>
                      </a:r>
                      <a:r>
                        <a:rPr lang="it-IT" sz="12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engineering</a:t>
                      </a:r>
                      <a:r>
                        <a:rPr lang="it-IT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it-IT" sz="12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design of the D2 </a:t>
                      </a:r>
                      <a:r>
                        <a:rPr lang="it-IT" sz="1200" baseline="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magnets</a:t>
                      </a:r>
                      <a:endParaRPr lang="it-IT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897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WP3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SCOW-2G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Development of HTS coil for </a:t>
                      </a:r>
                      <a:r>
                        <a:rPr lang="it-IT" sz="12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application</a:t>
                      </a:r>
                      <a:r>
                        <a:rPr lang="it-IT" sz="12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to detectors and </a:t>
                      </a:r>
                      <a:r>
                        <a:rPr lang="it-IT" sz="1200" baseline="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accelerators</a:t>
                      </a:r>
                      <a:endParaRPr lang="it-IT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04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WP4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SAFFO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Low-loss</a:t>
                      </a:r>
                      <a:r>
                        <a:rPr lang="it-IT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 </a:t>
                      </a:r>
                      <a:r>
                        <a:rPr lang="it-IT" sz="12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development</a:t>
                      </a:r>
                      <a:r>
                        <a:rPr lang="it-IT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 </a:t>
                      </a:r>
                      <a:r>
                        <a:rPr lang="it-IT" sz="12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application</a:t>
                      </a:r>
                      <a:r>
                        <a:rPr lang="it-IT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to AC </a:t>
                      </a:r>
                      <a:r>
                        <a:rPr lang="it-IT" sz="12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magnets</a:t>
                      </a:r>
                      <a:endParaRPr lang="it-IT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ttangolo arrotondato 7"/>
          <p:cNvSpPr/>
          <p:nvPr/>
        </p:nvSpPr>
        <p:spPr>
          <a:xfrm>
            <a:off x="179512" y="1844824"/>
            <a:ext cx="4392488" cy="1622162"/>
          </a:xfrm>
          <a:prstGeom prst="roundRect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0" y="5149840"/>
            <a:ext cx="413995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5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MAGIX</a:t>
            </a:r>
            <a:r>
              <a:rPr lang="it-IT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INFN-funded research project, (</a:t>
            </a:r>
            <a:r>
              <a:rPr lang="it-IT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1.3 </a:t>
            </a:r>
            <a:r>
              <a:rPr lang="it-IT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M€ </a:t>
            </a:r>
            <a:r>
              <a:rPr lang="it-IT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it-IT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2014-2017) with  goal  to develop superconducting technologies for application to future accelerator magnets .</a:t>
            </a:r>
          </a:p>
          <a:p>
            <a:pPr algn="just"/>
            <a:r>
              <a:rPr lang="it-IT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includes four WP’s, two of which are relevant to HL-LHC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223" y="5301208"/>
            <a:ext cx="2094777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4806447" y="1366363"/>
            <a:ext cx="3918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CERN-INFN Collaboration Agreement</a:t>
            </a:r>
            <a:endParaRPr lang="it-IT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211960" y="5229200"/>
            <a:ext cx="31106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INFN already involved in FP7-HiLumi</a:t>
            </a:r>
          </a:p>
          <a:p>
            <a:r>
              <a:rPr lang="it-IT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WP2 </a:t>
            </a:r>
            <a:r>
              <a:rPr lang="it-IT" sz="14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</a:t>
            </a:r>
            <a:r>
              <a:rPr lang="it-IT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14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dynamics</a:t>
            </a:r>
            <a:r>
              <a:rPr lang="it-IT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LNF </a:t>
            </a:r>
          </a:p>
          <a:p>
            <a:r>
              <a:rPr lang="it-IT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WP3 </a:t>
            </a:r>
            <a:r>
              <a:rPr lang="it-IT" sz="14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magnets</a:t>
            </a:r>
            <a:r>
              <a:rPr lang="it-IT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MI-LASA</a:t>
            </a:r>
          </a:p>
          <a:p>
            <a:r>
              <a:rPr lang="it-IT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WP6 </a:t>
            </a:r>
            <a:r>
              <a:rPr lang="it-IT" sz="14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cold</a:t>
            </a:r>
            <a:r>
              <a:rPr lang="it-IT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14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powering</a:t>
            </a:r>
            <a:r>
              <a:rPr lang="it-IT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MI-LASA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4806447" y="3390599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it-IT" sz="2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171028" y="4653136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it-IT" sz="2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657822" y="1663436"/>
            <a:ext cx="43559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 </a:t>
            </a:r>
            <a:r>
              <a:rPr lang="it-IT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it-IT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ndorses MAGIX WP1 &amp; WP2 deliverables and milestones, contributing with   527 k€, through the collaboration agreement KE2291/TE/HL-LHC</a:t>
            </a:r>
            <a:endParaRPr lang="it-IT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048" y="2617543"/>
            <a:ext cx="3881934" cy="2080006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889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3938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59618" y="861647"/>
            <a:ext cx="863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 of </a:t>
            </a:r>
            <a:r>
              <a:rPr lang="it-IT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corrector</a:t>
            </a:r>
            <a:r>
              <a:rPr lang="it-IT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magnets</a:t>
            </a:r>
            <a:r>
              <a:rPr lang="it-IT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it-IT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</a:t>
            </a:r>
            <a:r>
              <a:rPr lang="it-IT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Milano LASA </a:t>
            </a:r>
            <a:endParaRPr lang="it-IT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19" name="TextBox 61"/>
          <p:cNvSpPr txBox="1"/>
          <p:nvPr/>
        </p:nvSpPr>
        <p:spPr>
          <a:xfrm>
            <a:off x="973331" y="327574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0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81" y="1622283"/>
            <a:ext cx="1812509" cy="1683437"/>
          </a:xfrm>
          <a:prstGeom prst="rect">
            <a:avLst/>
          </a:prstGeom>
        </p:spPr>
      </p:pic>
      <p:pic>
        <p:nvPicPr>
          <p:cNvPr id="821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055" y="1589667"/>
            <a:ext cx="1879295" cy="1740288"/>
          </a:xfrm>
          <a:prstGeom prst="rect">
            <a:avLst/>
          </a:prstGeom>
        </p:spPr>
      </p:pic>
      <p:pic>
        <p:nvPicPr>
          <p:cNvPr id="822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76" y="1653423"/>
            <a:ext cx="1726221" cy="1703235"/>
          </a:xfrm>
          <a:prstGeom prst="rect">
            <a:avLst/>
          </a:prstGeom>
        </p:spPr>
      </p:pic>
      <p:pic>
        <p:nvPicPr>
          <p:cNvPr id="823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36" y="4361149"/>
            <a:ext cx="1746215" cy="1700262"/>
          </a:xfrm>
          <a:prstGeom prst="rect">
            <a:avLst/>
          </a:prstGeom>
        </p:spPr>
      </p:pic>
      <p:sp>
        <p:nvSpPr>
          <p:cNvPr id="824" name="TextBox 62"/>
          <p:cNvSpPr txBox="1"/>
          <p:nvPr/>
        </p:nvSpPr>
        <p:spPr>
          <a:xfrm>
            <a:off x="3814951" y="3273104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Octupole</a:t>
            </a: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5" name="TextBox 63"/>
          <p:cNvSpPr txBox="1"/>
          <p:nvPr/>
        </p:nvSpPr>
        <p:spPr>
          <a:xfrm>
            <a:off x="6919276" y="3305720"/>
            <a:ext cx="864340" cy="409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Decapole</a:t>
            </a: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6" name="TextBox 64"/>
          <p:cNvSpPr txBox="1"/>
          <p:nvPr/>
        </p:nvSpPr>
        <p:spPr>
          <a:xfrm>
            <a:off x="1008609" y="6156066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Dodecapole</a:t>
            </a: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7" name="Picture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535" y="3943563"/>
            <a:ext cx="2683569" cy="2633995"/>
          </a:xfrm>
          <a:prstGeom prst="rect">
            <a:avLst/>
          </a:prstGeom>
        </p:spPr>
      </p:pic>
      <p:sp>
        <p:nvSpPr>
          <p:cNvPr id="828" name="TextBox 58"/>
          <p:cNvSpPr txBox="1"/>
          <p:nvPr/>
        </p:nvSpPr>
        <p:spPr>
          <a:xfrm>
            <a:off x="3998242" y="6530568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Skew quad</a:t>
            </a:r>
          </a:p>
        </p:txBody>
      </p:sp>
      <p:sp>
        <p:nvSpPr>
          <p:cNvPr id="829" name="CasellaDiTesto 828"/>
          <p:cNvSpPr txBox="1"/>
          <p:nvPr/>
        </p:nvSpPr>
        <p:spPr>
          <a:xfrm>
            <a:off x="822647" y="1296203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OD=320 mm</a:t>
            </a:r>
            <a:endParaRPr lang="it-IT" sz="1400" dirty="0"/>
          </a:p>
        </p:txBody>
      </p:sp>
      <p:sp>
        <p:nvSpPr>
          <p:cNvPr id="830" name="CasellaDiTesto 829"/>
          <p:cNvSpPr txBox="1"/>
          <p:nvPr/>
        </p:nvSpPr>
        <p:spPr>
          <a:xfrm>
            <a:off x="3634613" y="1277781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OD=320 mm</a:t>
            </a:r>
            <a:endParaRPr lang="it-IT" sz="1400" dirty="0"/>
          </a:p>
        </p:txBody>
      </p:sp>
      <p:sp>
        <p:nvSpPr>
          <p:cNvPr id="831" name="CasellaDiTesto 830"/>
          <p:cNvSpPr txBox="1"/>
          <p:nvPr/>
        </p:nvSpPr>
        <p:spPr>
          <a:xfrm>
            <a:off x="6679098" y="1314506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OD=320 mm</a:t>
            </a:r>
            <a:endParaRPr lang="it-IT" sz="1400" dirty="0"/>
          </a:p>
        </p:txBody>
      </p:sp>
      <p:sp>
        <p:nvSpPr>
          <p:cNvPr id="832" name="CasellaDiTesto 831"/>
          <p:cNvSpPr txBox="1"/>
          <p:nvPr/>
        </p:nvSpPr>
        <p:spPr>
          <a:xfrm>
            <a:off x="928455" y="4053372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OD=320 mm</a:t>
            </a:r>
            <a:endParaRPr lang="it-IT" sz="1400" dirty="0"/>
          </a:p>
        </p:txBody>
      </p:sp>
      <p:sp>
        <p:nvSpPr>
          <p:cNvPr id="833" name="CasellaDiTesto 832"/>
          <p:cNvSpPr txBox="1"/>
          <p:nvPr/>
        </p:nvSpPr>
        <p:spPr>
          <a:xfrm>
            <a:off x="6356900" y="3750143"/>
            <a:ext cx="258145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Physical</a:t>
            </a:r>
            <a:r>
              <a:rPr lang="it-IT" sz="1400" dirty="0" smtClean="0"/>
              <a:t> </a:t>
            </a:r>
            <a:r>
              <a:rPr lang="it-IT" sz="1400" dirty="0" err="1" smtClean="0"/>
              <a:t>lenght</a:t>
            </a:r>
            <a:r>
              <a:rPr lang="it-IT" sz="14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it-IT" sz="1400" dirty="0" smtClean="0"/>
              <a:t>90-120 mm from 6-pole to 10-pole </a:t>
            </a:r>
          </a:p>
          <a:p>
            <a:pPr marL="285750" indent="-285750">
              <a:buFontTx/>
              <a:buChar char="-"/>
            </a:pPr>
            <a:r>
              <a:rPr lang="it-IT" sz="1400" dirty="0" smtClean="0"/>
              <a:t>430 mm 12-pole </a:t>
            </a:r>
            <a:r>
              <a:rPr lang="it-IT" sz="1400" dirty="0" err="1" smtClean="0"/>
              <a:t>normal</a:t>
            </a:r>
            <a:endParaRPr lang="it-IT" sz="1400" dirty="0" smtClean="0"/>
          </a:p>
          <a:p>
            <a:pPr marL="285750" indent="-285750">
              <a:buFontTx/>
              <a:buChar char="-"/>
            </a:pPr>
            <a:r>
              <a:rPr lang="it-IT" sz="1400" dirty="0" smtClean="0"/>
              <a:t>840 mm 4-pole </a:t>
            </a:r>
            <a:r>
              <a:rPr lang="it-IT" sz="1400" dirty="0" err="1"/>
              <a:t>skew</a:t>
            </a:r>
            <a:r>
              <a:rPr lang="it-IT" sz="1400" dirty="0"/>
              <a:t> </a:t>
            </a:r>
            <a:endParaRPr lang="it-IT" sz="1400" dirty="0" smtClean="0"/>
          </a:p>
          <a:p>
            <a:pPr marL="285750" indent="-285750">
              <a:buFontTx/>
              <a:buChar char="-"/>
            </a:pPr>
            <a:endParaRPr lang="it-IT" sz="1400" dirty="0"/>
          </a:p>
          <a:p>
            <a:r>
              <a:rPr lang="it-IT" sz="1400" dirty="0" err="1" smtClean="0"/>
              <a:t>Conductor</a:t>
            </a:r>
            <a:r>
              <a:rPr lang="it-IT" sz="1400" dirty="0" smtClean="0"/>
              <a:t> </a:t>
            </a:r>
            <a:r>
              <a:rPr lang="it-IT" sz="1400" dirty="0" err="1" smtClean="0"/>
              <a:t>type</a:t>
            </a:r>
            <a:r>
              <a:rPr lang="it-IT" sz="1400" dirty="0" smtClean="0"/>
              <a:t>: </a:t>
            </a:r>
            <a:r>
              <a:rPr lang="it-IT" sz="1400" dirty="0" err="1" smtClean="0"/>
              <a:t>NbTi</a:t>
            </a:r>
            <a:endParaRPr lang="it-IT" sz="1400" dirty="0" smtClean="0"/>
          </a:p>
          <a:p>
            <a:r>
              <a:rPr lang="it-IT" sz="1400" dirty="0" err="1" smtClean="0"/>
              <a:t>Peak</a:t>
            </a:r>
            <a:r>
              <a:rPr lang="it-IT" sz="1400" dirty="0" smtClean="0"/>
              <a:t> </a:t>
            </a:r>
            <a:r>
              <a:rPr lang="it-IT" sz="1400" dirty="0" err="1" smtClean="0"/>
              <a:t>field</a:t>
            </a:r>
            <a:r>
              <a:rPr lang="it-IT" sz="1400" dirty="0" smtClean="0"/>
              <a:t> on </a:t>
            </a:r>
            <a:r>
              <a:rPr lang="it-IT" sz="1400" dirty="0" err="1" smtClean="0"/>
              <a:t>cond</a:t>
            </a:r>
            <a:r>
              <a:rPr lang="it-IT" sz="1400" dirty="0" smtClean="0"/>
              <a:t>.: 2-3 T</a:t>
            </a:r>
          </a:p>
          <a:p>
            <a:r>
              <a:rPr lang="it-IT" sz="1400" dirty="0" smtClean="0"/>
              <a:t>Operating </a:t>
            </a:r>
            <a:r>
              <a:rPr lang="it-IT" sz="1400" dirty="0" err="1" smtClean="0"/>
              <a:t>current</a:t>
            </a:r>
            <a:r>
              <a:rPr lang="it-IT" sz="1400" dirty="0" smtClean="0"/>
              <a:t>: 120-180 A</a:t>
            </a:r>
            <a:endParaRPr lang="it-IT" sz="1400" dirty="0"/>
          </a:p>
          <a:p>
            <a:r>
              <a:rPr lang="it-IT" sz="1400" dirty="0" err="1" smtClean="0"/>
              <a:t>Margin</a:t>
            </a:r>
            <a:r>
              <a:rPr lang="it-IT" sz="1400" dirty="0" smtClean="0"/>
              <a:t> on </a:t>
            </a:r>
            <a:r>
              <a:rPr lang="it-IT" sz="1400" dirty="0" err="1" smtClean="0"/>
              <a:t>load</a:t>
            </a:r>
            <a:r>
              <a:rPr lang="it-IT" sz="1400" dirty="0" smtClean="0"/>
              <a:t> line: 40%</a:t>
            </a:r>
          </a:p>
          <a:p>
            <a:pPr marL="285750" indent="-285750">
              <a:buFontTx/>
              <a:buChar char="-"/>
            </a:pPr>
            <a:endParaRPr lang="it-IT" sz="1400" dirty="0"/>
          </a:p>
        </p:txBody>
      </p:sp>
      <p:sp>
        <p:nvSpPr>
          <p:cNvPr id="834" name="CasellaDiTesto 833"/>
          <p:cNvSpPr txBox="1"/>
          <p:nvPr/>
        </p:nvSpPr>
        <p:spPr>
          <a:xfrm>
            <a:off x="3885231" y="3727539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OD=460 mm</a:t>
            </a:r>
            <a:endParaRPr lang="it-IT" sz="1400" dirty="0"/>
          </a:p>
        </p:txBody>
      </p:sp>
      <p:pic>
        <p:nvPicPr>
          <p:cNvPr id="835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326" y="2110247"/>
            <a:ext cx="880996" cy="789586"/>
          </a:xfrm>
          <a:prstGeom prst="rect">
            <a:avLst/>
          </a:prstGeom>
        </p:spPr>
      </p:pic>
      <p:pic>
        <p:nvPicPr>
          <p:cNvPr id="836" name="Picture 9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098" y="2065018"/>
            <a:ext cx="880996" cy="789586"/>
          </a:xfrm>
          <a:prstGeom prst="rect">
            <a:avLst/>
          </a:prstGeom>
        </p:spPr>
      </p:pic>
      <p:pic>
        <p:nvPicPr>
          <p:cNvPr id="837" name="Picture 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376" y="2065018"/>
            <a:ext cx="880996" cy="789586"/>
          </a:xfrm>
          <a:prstGeom prst="rect">
            <a:avLst/>
          </a:prstGeom>
        </p:spPr>
      </p:pic>
      <p:sp>
        <p:nvSpPr>
          <p:cNvPr id="838" name="CasellaDiTesto 837"/>
          <p:cNvSpPr txBox="1"/>
          <p:nvPr/>
        </p:nvSpPr>
        <p:spPr>
          <a:xfrm>
            <a:off x="2026824" y="2810653"/>
            <a:ext cx="1465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>
                <a:solidFill>
                  <a:srgbClr val="FF0000"/>
                </a:solidFill>
              </a:rPr>
              <a:t>Completed</a:t>
            </a:r>
            <a:endParaRPr lang="it-IT" sz="1200" dirty="0" smtClean="0">
              <a:solidFill>
                <a:srgbClr val="FF0000"/>
              </a:solidFill>
            </a:endParaRPr>
          </a:p>
          <a:p>
            <a:r>
              <a:rPr lang="it-IT" sz="1200" dirty="0" smtClean="0">
                <a:solidFill>
                  <a:srgbClr val="FF0000"/>
                </a:solidFill>
              </a:rPr>
              <a:t>&amp; </a:t>
            </a:r>
            <a:r>
              <a:rPr lang="it-IT" sz="1200" dirty="0" err="1" smtClean="0">
                <a:solidFill>
                  <a:srgbClr val="FF0000"/>
                </a:solidFill>
              </a:rPr>
              <a:t>succefully</a:t>
            </a:r>
            <a:r>
              <a:rPr lang="it-IT" sz="1200" dirty="0" smtClean="0">
                <a:solidFill>
                  <a:srgbClr val="FF0000"/>
                </a:solidFill>
              </a:rPr>
              <a:t> </a:t>
            </a:r>
            <a:r>
              <a:rPr lang="it-IT" sz="1200" dirty="0" err="1" smtClean="0">
                <a:solidFill>
                  <a:srgbClr val="FF0000"/>
                </a:solidFill>
              </a:rPr>
              <a:t>tested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839" name="CasellaDiTesto 838"/>
          <p:cNvSpPr txBox="1"/>
          <p:nvPr/>
        </p:nvSpPr>
        <p:spPr>
          <a:xfrm>
            <a:off x="4851361" y="2868290"/>
            <a:ext cx="1505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C</a:t>
            </a:r>
            <a:r>
              <a:rPr lang="it-IT" sz="1200" dirty="0" smtClean="0">
                <a:solidFill>
                  <a:srgbClr val="FF0000"/>
                </a:solidFill>
              </a:rPr>
              <a:t>onstruction </a:t>
            </a:r>
            <a:r>
              <a:rPr lang="it-IT" sz="1200" dirty="0" err="1" smtClean="0">
                <a:solidFill>
                  <a:srgbClr val="FF0000"/>
                </a:solidFill>
              </a:rPr>
              <a:t>phase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840" name="CasellaDiTesto 839"/>
          <p:cNvSpPr txBox="1"/>
          <p:nvPr/>
        </p:nvSpPr>
        <p:spPr>
          <a:xfrm>
            <a:off x="7906762" y="2902985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>
                <a:solidFill>
                  <a:srgbClr val="FF0000"/>
                </a:solidFill>
              </a:rPr>
              <a:t>Ordering</a:t>
            </a:r>
            <a:r>
              <a:rPr lang="it-IT" sz="1200" dirty="0" smtClean="0">
                <a:solidFill>
                  <a:srgbClr val="FF0000"/>
                </a:solidFill>
              </a:rPr>
              <a:t> </a:t>
            </a:r>
            <a:r>
              <a:rPr lang="it-IT" sz="1200" dirty="0" err="1" smtClean="0">
                <a:solidFill>
                  <a:srgbClr val="FF0000"/>
                </a:solidFill>
              </a:rPr>
              <a:t>phase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841" name="CasellaDiTesto 840"/>
          <p:cNvSpPr txBox="1"/>
          <p:nvPr/>
        </p:nvSpPr>
        <p:spPr>
          <a:xfrm>
            <a:off x="5508104" y="6381328"/>
            <a:ext cx="239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Courtesy</a:t>
            </a:r>
            <a:r>
              <a:rPr lang="it-IT" dirty="0" smtClean="0"/>
              <a:t> of </a:t>
            </a:r>
            <a:r>
              <a:rPr lang="it-IT" dirty="0" err="1" smtClean="0"/>
              <a:t>M.Sorbi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7241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8" grpId="0"/>
      <p:bldP spid="839" grpId="0"/>
      <p:bldP spid="8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0492" y="1628800"/>
            <a:ext cx="3105444" cy="2527403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4242622"/>
            <a:ext cx="3264363" cy="2448272"/>
          </a:xfrm>
          <a:prstGeom prst="rect">
            <a:avLst/>
          </a:prstGeom>
        </p:spPr>
      </p:pic>
      <p:pic>
        <p:nvPicPr>
          <p:cNvPr id="18" name="Segnaposto contenuto 4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534" y="1556792"/>
            <a:ext cx="3865923" cy="5154565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459917" y="764704"/>
            <a:ext cx="86840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Design, construction and test of the prototype </a:t>
            </a:r>
            <a:r>
              <a:rPr lang="en-US" sz="2800" dirty="0" err="1" smtClean="0"/>
              <a:t>sextupole</a:t>
            </a:r>
            <a:r>
              <a:rPr lang="en-US" sz="2800" dirty="0" smtClean="0"/>
              <a:t> at Milano LASA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7499" y="1556792"/>
            <a:ext cx="35873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2018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29" r="1464"/>
          <a:stretch/>
        </p:blipFill>
        <p:spPr>
          <a:xfrm>
            <a:off x="4139952" y="1916832"/>
            <a:ext cx="4940233" cy="4608512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1475656" y="866171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Design of the </a:t>
            </a:r>
            <a:r>
              <a:rPr lang="it-IT" sz="2000" b="1" dirty="0" err="1" smtClean="0"/>
              <a:t>separation</a:t>
            </a:r>
            <a:r>
              <a:rPr lang="it-IT" sz="2000" b="1" dirty="0" smtClean="0"/>
              <a:t>/</a:t>
            </a:r>
            <a:r>
              <a:rPr lang="it-IT" sz="2000" b="1" dirty="0" err="1" smtClean="0"/>
              <a:t>recombination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dipole</a:t>
            </a:r>
            <a:r>
              <a:rPr lang="it-IT" sz="2000" b="1" dirty="0" smtClean="0"/>
              <a:t> D2</a:t>
            </a:r>
            <a:endParaRPr lang="en-US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86" t="3197" r="13791" b="12174"/>
          <a:stretch/>
        </p:blipFill>
        <p:spPr bwMode="auto">
          <a:xfrm>
            <a:off x="107505" y="2372670"/>
            <a:ext cx="4140460" cy="42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6740"/>
            <a:ext cx="4968552" cy="100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951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132" t="33065" r="21280" b="33468"/>
          <a:stretch/>
        </p:blipFill>
        <p:spPr>
          <a:xfrm>
            <a:off x="416243" y="1412776"/>
            <a:ext cx="3960440" cy="223224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270" y="3645024"/>
            <a:ext cx="5152202" cy="3131357"/>
          </a:xfrm>
          <a:prstGeom prst="rect">
            <a:avLst/>
          </a:prstGeom>
        </p:spPr>
      </p:pic>
      <p:pic>
        <p:nvPicPr>
          <p:cNvPr id="4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346954"/>
            <a:ext cx="2696710" cy="2262795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11560" y="83671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D2 </a:t>
            </a:r>
            <a:r>
              <a:rPr lang="it-IT" sz="2000" b="1" dirty="0" err="1" smtClean="0"/>
              <a:t>engineering</a:t>
            </a:r>
            <a:r>
              <a:rPr lang="it-IT" sz="2000" b="1" dirty="0" smtClean="0"/>
              <a:t> design </a:t>
            </a:r>
            <a:r>
              <a:rPr lang="it-IT" sz="2000" b="1" dirty="0" err="1" smtClean="0"/>
              <a:t>completed</a:t>
            </a:r>
            <a:endParaRPr lang="en-US" sz="2000" b="1" dirty="0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61" t="4459" r="7018"/>
          <a:stretch/>
        </p:blipFill>
        <p:spPr>
          <a:xfrm>
            <a:off x="611560" y="4090039"/>
            <a:ext cx="2936536" cy="2389674"/>
          </a:xfrm>
          <a:prstGeom prst="rect">
            <a:avLst/>
          </a:prstGeom>
        </p:spPr>
      </p:pic>
      <p:pic>
        <p:nvPicPr>
          <p:cNvPr id="8" name="Picture 7" descr="IMG-20161113-WA0001.jpg"/>
          <p:cNvPicPr>
            <a:picLocks noChangeAspect="1"/>
          </p:cNvPicPr>
          <p:nvPr/>
        </p:nvPicPr>
        <p:blipFill>
          <a:blip r:embed="rId6" cstate="print"/>
          <a:srcRect l="15441" t="-916" r="20221" b="15360"/>
          <a:stretch>
            <a:fillRect/>
          </a:stretch>
        </p:blipFill>
        <p:spPr>
          <a:xfrm>
            <a:off x="323528" y="4077072"/>
            <a:ext cx="3273091" cy="2448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647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</TotalTime>
  <Words>694</Words>
  <Application>Microsoft Office PowerPoint</Application>
  <PresentationFormat>On-screen Show (4:3)</PresentationFormat>
  <Paragraphs>107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Tema di Office</vt:lpstr>
      <vt:lpstr>Superconducting Magnet Developments at INFN for HL-LHC and other CERN programs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Superconducting Magnet Developments at INFN for HL-LHC and other CERN programs</dc:title>
  <dc:creator>farinon</dc:creator>
  <cp:lastModifiedBy>Fabbric</cp:lastModifiedBy>
  <cp:revision>52</cp:revision>
  <dcterms:created xsi:type="dcterms:W3CDTF">2016-11-09T10:06:05Z</dcterms:created>
  <dcterms:modified xsi:type="dcterms:W3CDTF">2016-11-13T17:57:36Z</dcterms:modified>
</cp:coreProperties>
</file>