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74" r:id="rId2"/>
  </p:sldMasterIdLst>
  <p:notesMasterIdLst>
    <p:notesMasterId r:id="rId28"/>
  </p:notesMasterIdLst>
  <p:handoutMasterIdLst>
    <p:handoutMasterId r:id="rId29"/>
  </p:handoutMasterIdLst>
  <p:sldIdLst>
    <p:sldId id="1711" r:id="rId3"/>
    <p:sldId id="1715" r:id="rId4"/>
    <p:sldId id="1716" r:id="rId5"/>
    <p:sldId id="1717" r:id="rId6"/>
    <p:sldId id="1718" r:id="rId7"/>
    <p:sldId id="1720" r:id="rId8"/>
    <p:sldId id="1721" r:id="rId9"/>
    <p:sldId id="1723" r:id="rId10"/>
    <p:sldId id="1746" r:id="rId11"/>
    <p:sldId id="1710" r:id="rId12"/>
    <p:sldId id="1740" r:id="rId13"/>
    <p:sldId id="1725" r:id="rId14"/>
    <p:sldId id="1727" r:id="rId15"/>
    <p:sldId id="1728" r:id="rId16"/>
    <p:sldId id="1729" r:id="rId17"/>
    <p:sldId id="1732" r:id="rId18"/>
    <p:sldId id="1733" r:id="rId19"/>
    <p:sldId id="1737" r:id="rId20"/>
    <p:sldId id="1730" r:id="rId21"/>
    <p:sldId id="1738" r:id="rId22"/>
    <p:sldId id="1745" r:id="rId23"/>
    <p:sldId id="1742" r:id="rId24"/>
    <p:sldId id="1743" r:id="rId25"/>
    <p:sldId id="1744" r:id="rId26"/>
    <p:sldId id="1741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16C2"/>
    <a:srgbClr val="00FF00"/>
    <a:srgbClr val="66CCFF"/>
    <a:srgbClr val="00FF80"/>
    <a:srgbClr val="FFCC66"/>
    <a:srgbClr val="66FFFF"/>
    <a:srgbClr val="800080"/>
    <a:srgbClr val="00FFFF"/>
    <a:srgbClr val="F76B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204" autoAdjust="0"/>
    <p:restoredTop sz="97335" autoAdjust="0"/>
  </p:normalViewPr>
  <p:slideViewPr>
    <p:cSldViewPr>
      <p:cViewPr varScale="1">
        <p:scale>
          <a:sx n="108" d="100"/>
          <a:sy n="108" d="100"/>
        </p:scale>
        <p:origin x="-544" y="-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5" d="100"/>
        <a:sy n="8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notesMaster" Target="notesMasters/notesMaster1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printerSettings" Target="printerSettings/printerSettings1.bin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3D96B4-BAC4-5842-83B5-2ECF6C53B7B9}" type="datetimeFigureOut">
              <a:rPr lang="en-US" smtClean="0"/>
              <a:t>11/13/16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8B2D2C-CD4A-F548-B52F-BDD8994203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79863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3C51F9-430A-184A-A4A3-DF39AB381A88}" type="datetimeFigureOut">
              <a:rPr lang="en-US" smtClean="0"/>
              <a:t>11/13/16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828C62-F0C2-9645-A5FA-46E4D2B401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59336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828C62-F0C2-9645-A5FA-46E4D2B40132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3837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4" Type="http://schemas.openxmlformats.org/officeDocument/2006/relationships/image" Target="../media/image3.png"/><Relationship Id="rId1" Type="http://schemas.microsoft.com/office/2007/relationships/media" Target="file:///\\cern.ch\dfs\Departments\AB\Projects\beaminterlocks\Individual_Folders\BTodd\presentations\TEMPLATE\BTODD_MOVIE_END_LOGO.wmv" TargetMode="External"/><Relationship Id="rId2" Type="http://schemas.openxmlformats.org/officeDocument/2006/relationships/video" Target="file:///\\cern.ch\dfs\Departments\AB\Projects\beaminterlocks\Individual_Folders\BTodd\presentations\TEMPLATE\BTODD_MOVIE_END_LOGO.wmv" TargetMode="Externa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gif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jpe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emf"/><Relationship Id="rId3" Type="http://schemas.openxmlformats.org/officeDocument/2006/relationships/image" Target="../media/image2.wmf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emf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emf"/><Relationship Id="rId3" Type="http://schemas.openxmlformats.org/officeDocument/2006/relationships/image" Target="../media/image2.wmf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emf"/><Relationship Id="rId3" Type="http://schemas.openxmlformats.org/officeDocument/2006/relationships/image" Target="../media/image8.emf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emf"/><Relationship Id="rId3" Type="http://schemas.openxmlformats.org/officeDocument/2006/relationships/image" Target="../media/image8.emf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emf"/><Relationship Id="rId3" Type="http://schemas.openxmlformats.org/officeDocument/2006/relationships/image" Target="../media/image2.wmf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emf"/><Relationship Id="rId3" Type="http://schemas.openxmlformats.org/officeDocument/2006/relationships/image" Target="../media/image2.w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72D6B-84D9-EB48-B101-99843B9901C3}" type="datetime3">
              <a:rPr lang="en-US" smtClean="0"/>
              <a:t>13 November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Evian Summary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8895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CD7EC-AE7E-6E4E-9649-8C47E15983A1}" type="datetime3">
              <a:rPr lang="en-US" smtClean="0"/>
              <a:t>13 November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Evian Summary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1432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5D7DD-A91B-F84B-B666-F9D8D1760C37}" type="datetime3">
              <a:rPr lang="en-US" smtClean="0"/>
              <a:t>13 November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Evian Summary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523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1001058" y="2746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2045595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3181" y="115416"/>
            <a:ext cx="6839223" cy="649288"/>
          </a:xfrm>
          <a:solidFill>
            <a:schemeClr val="accent1">
              <a:alpha val="49000"/>
            </a:schemeClr>
          </a:solidFill>
        </p:spPr>
        <p:txBody>
          <a:bodyPr/>
          <a:lstStyle>
            <a:lvl1pPr>
              <a:defRPr sz="3200" i="1" baseline="0">
                <a:solidFill>
                  <a:schemeClr val="bg1"/>
                </a:solidFill>
                <a:effectLst>
                  <a:outerShdw blurRad="114300" dist="38100" dir="18900000" sx="102000" sy="102000" algn="bl" rotWithShape="0">
                    <a:prstClr val="black"/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-9872" y="6597352"/>
            <a:ext cx="2133600" cy="260102"/>
          </a:xfrm>
        </p:spPr>
        <p:txBody>
          <a:bodyPr/>
          <a:lstStyle>
            <a:lvl1pPr>
              <a:defRPr sz="1000"/>
            </a:lvl1pPr>
          </a:lstStyle>
          <a:p>
            <a:fld id="{C3A05858-A1B9-B543-9DB1-11512D6F1012}" type="datetime3">
              <a:rPr lang="en-US" smtClean="0">
                <a:solidFill>
                  <a:prstClr val="black"/>
                </a:solidFill>
              </a:rPr>
              <a:t>13 November 2016</a:t>
            </a:fld>
            <a:endParaRPr lang="en-US" dirty="0" smtClean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1742" y="6597352"/>
            <a:ext cx="4000528" cy="260648"/>
          </a:xfrm>
        </p:spPr>
        <p:txBody>
          <a:bodyPr/>
          <a:lstStyle>
            <a:lvl1pPr>
              <a:defRPr sz="1000" baseline="0"/>
            </a:lvl1pPr>
          </a:lstStyle>
          <a:p>
            <a:r>
              <a:rPr lang="en-US" smtClean="0">
                <a:solidFill>
                  <a:prstClr val="black"/>
                </a:solidFill>
              </a:rPr>
              <a:t>Evian Summary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74904" y="6597352"/>
            <a:ext cx="2133600" cy="260648"/>
          </a:xfrm>
        </p:spPr>
        <p:txBody>
          <a:bodyPr/>
          <a:lstStyle>
            <a:lvl1pPr>
              <a:defRPr sz="1000"/>
            </a:lvl1pPr>
          </a:lstStyle>
          <a:p>
            <a:fld id="{8A37C28D-FCB0-477D-82D3-62143F2DA843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42154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logue Linked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BTODD_MOVIE_END_LOGO.wmv">
            <a:hlinkClick r:id="" action="ppaction://media"/>
          </p:cNvPr>
          <p:cNvPicPr>
            <a:picLocks noRot="1"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8416749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9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after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14" dur="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video>
          </p:childTnLst>
        </p:cTn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logue Animated Gi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todd_animated_gif_delayed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3762036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xit" presetSubtype="0" fill="hold" nodeType="after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Aerial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Rectangle 14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6"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6" name="Rectangle 47"/>
          <p:cNvSpPr>
            <a:spLocks noChangeArrowheads="1"/>
          </p:cNvSpPr>
          <p:nvPr userDrawn="1"/>
        </p:nvSpPr>
        <p:spPr bwMode="auto">
          <a:xfrm>
            <a:off x="1181100" y="2667000"/>
            <a:ext cx="6781800" cy="1524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17" name="Rectangle 16"/>
          <p:cNvSpPr/>
          <p:nvPr userDrawn="1"/>
        </p:nvSpPr>
        <p:spPr>
          <a:xfrm>
            <a:off x="1257300" y="3048000"/>
            <a:ext cx="6705600" cy="646331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lIns="91440" tIns="45720" rIns="91440" bIns="4572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b="1" dirty="0" smtClean="0">
                <a:solidFill>
                  <a:srgbClr val="FFFFFF"/>
                </a:solidFill>
              </a:rPr>
              <a:t>SMP @ MPP</a:t>
            </a:r>
          </a:p>
        </p:txBody>
      </p:sp>
      <p:sp>
        <p:nvSpPr>
          <p:cNvPr id="19" name="Rectangle 18"/>
          <p:cNvSpPr/>
          <p:nvPr userDrawn="1"/>
        </p:nvSpPr>
        <p:spPr>
          <a:xfrm>
            <a:off x="1623105" y="3730079"/>
            <a:ext cx="12715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FFFFFF"/>
                </a:solidFill>
              </a:rPr>
              <a:t>TE/MPE/MI</a:t>
            </a:r>
            <a:endParaRPr lang="en-GB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0" name="Rectangle 19"/>
          <p:cNvSpPr/>
          <p:nvPr userDrawn="1"/>
        </p:nvSpPr>
        <p:spPr>
          <a:xfrm>
            <a:off x="6174765" y="3730079"/>
            <a:ext cx="13097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FFFFFF"/>
                </a:solidFill>
              </a:rPr>
              <a:t>March 2011</a:t>
            </a:r>
            <a:endParaRPr lang="en-GB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2" name="Rectangle 8"/>
          <p:cNvSpPr>
            <a:spLocks noChangeArrowheads="1"/>
          </p:cNvSpPr>
          <p:nvPr userDrawn="1"/>
        </p:nvSpPr>
        <p:spPr bwMode="auto">
          <a:xfrm>
            <a:off x="8458200" y="6581001"/>
            <a:ext cx="6858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FFFFFF"/>
                </a:solidFill>
              </a:rPr>
              <a:t>0v1</a:t>
            </a:r>
            <a:endParaRPr lang="en-US" sz="12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4429257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/>
      <p:bldP spid="19" grpId="0"/>
      <p:bldP spid="20" grpId="0"/>
      <p:bldP spid="22" grpId="0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Blank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8"/>
          <p:cNvSpPr>
            <a:spLocks noChangeArrowheads="1"/>
          </p:cNvSpPr>
          <p:nvPr userDrawn="1"/>
        </p:nvSpPr>
        <p:spPr bwMode="auto">
          <a:xfrm>
            <a:off x="7239000" y="6581001"/>
            <a:ext cx="19050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FFFFFF">
                    <a:lumMod val="50000"/>
                  </a:srgbClr>
                </a:solidFill>
              </a:rPr>
              <a:t>18</a:t>
            </a:r>
            <a:r>
              <a:rPr lang="en-US" sz="1200" baseline="30000" dirty="0" smtClean="0">
                <a:solidFill>
                  <a:srgbClr val="FFFFFF">
                    <a:lumMod val="50000"/>
                  </a:srgbClr>
                </a:solidFill>
              </a:rPr>
              <a:t>th  </a:t>
            </a:r>
            <a:r>
              <a:rPr lang="en-US" sz="1200" dirty="0" smtClean="0">
                <a:solidFill>
                  <a:srgbClr val="FFFFFF">
                    <a:lumMod val="50000"/>
                  </a:srgbClr>
                </a:solidFill>
              </a:rPr>
              <a:t>June 2012 – 0v3</a:t>
            </a:r>
            <a:endParaRPr lang="en-US" sz="1200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5" name="Rectangle 4"/>
          <p:cNvSpPr/>
          <p:nvPr userDrawn="1"/>
        </p:nvSpPr>
        <p:spPr>
          <a:xfrm>
            <a:off x="1902872" y="2828836"/>
            <a:ext cx="5338321" cy="120032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b="1" dirty="0" smtClean="0">
                <a:solidFill>
                  <a:srgbClr val="FFFFFF"/>
                </a:solidFill>
              </a:rPr>
              <a:t>Availability Working Group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b="1" dirty="0" smtClean="0">
                <a:solidFill>
                  <a:srgbClr val="FFFFFF"/>
                </a:solidFill>
              </a:rPr>
              <a:t>Proposal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3491261" y="4452086"/>
            <a:ext cx="2161554" cy="369332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solidFill>
                  <a:srgbClr val="FFFFFF">
                    <a:lumMod val="65000"/>
                  </a:srgbClr>
                </a:solidFill>
              </a:rPr>
              <a:t>B. Todd   &amp;  L. Ponce</a:t>
            </a:r>
          </a:p>
        </p:txBody>
      </p:sp>
    </p:spTree>
    <p:extLst>
      <p:ext uri="{BB962C8B-B14F-4D97-AF65-F5344CB8AC3E}">
        <p14:creationId xmlns:p14="http://schemas.microsoft.com/office/powerpoint/2010/main" val="207860615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5" grpId="0"/>
      <p:bldP spid="4" grpId="0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to Fade In Bump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5" name="Rectangle 47"/>
          <p:cNvSpPr>
            <a:spLocks noChangeArrowheads="1"/>
          </p:cNvSpPr>
          <p:nvPr userDrawn="1"/>
        </p:nvSpPr>
        <p:spPr bwMode="auto">
          <a:xfrm>
            <a:off x="0" y="68580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 prstMaterial="matte">
            <a:bevelT w="0" h="0"/>
            <a:bevelB w="0" h="0"/>
            <a:extrusionClr>
              <a:srgbClr val="062F67"/>
            </a:extrusionClr>
            <a:contourClr>
              <a:srgbClr val="062F67"/>
            </a:contourClr>
          </a:sp3d>
        </p:spPr>
        <p:txBody>
          <a:bodyPr wrap="none" lIns="91435" tIns="45718" rIns="91435" bIns="4571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4" name="Rectangle 47"/>
          <p:cNvSpPr>
            <a:spLocks noChangeArrowheads="1"/>
          </p:cNvSpPr>
          <p:nvPr userDrawn="1"/>
        </p:nvSpPr>
        <p:spPr bwMode="auto">
          <a:xfrm>
            <a:off x="0" y="-838200"/>
            <a:ext cx="9144000" cy="8382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11" name="Rectangle 34"/>
          <p:cNvSpPr>
            <a:spLocks noChangeArrowheads="1"/>
          </p:cNvSpPr>
          <p:nvPr userDrawn="1"/>
        </p:nvSpPr>
        <p:spPr bwMode="auto">
          <a:xfrm>
            <a:off x="0" y="6629400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FFFFFF"/>
                </a:solidFill>
              </a:rPr>
              <a:t>bis-smp-team@cern.ch</a:t>
            </a:r>
            <a:endParaRPr lang="en-US" sz="1200" dirty="0">
              <a:solidFill>
                <a:srgbClr val="FFFFFF"/>
              </a:solidFill>
            </a:endParaRPr>
          </a:p>
        </p:txBody>
      </p:sp>
      <p:pic>
        <p:nvPicPr>
          <p:cNvPr id="15" name="Picture 1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658" y="91440"/>
            <a:ext cx="626988" cy="63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4773" y="159544"/>
            <a:ext cx="491354" cy="46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TextBox 16"/>
          <p:cNvSpPr txBox="1"/>
          <p:nvPr userDrawn="1"/>
        </p:nvSpPr>
        <p:spPr>
          <a:xfrm>
            <a:off x="-12393" y="187325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100" dirty="0" smtClean="0">
                <a:solidFill>
                  <a:srgbClr val="FFFFFF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rgbClr val="FFFFFF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904568" y="0"/>
            <a:ext cx="82169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29" name="Rectangle 34"/>
          <p:cNvSpPr>
            <a:spLocks noChangeArrowheads="1"/>
          </p:cNvSpPr>
          <p:nvPr userDrawn="1"/>
        </p:nvSpPr>
        <p:spPr bwMode="auto">
          <a:xfrm>
            <a:off x="1819275" y="6642100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FFFFFF"/>
                </a:solidFill>
              </a:rPr>
              <a:t>Evian Preparation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991475" y="6629400"/>
            <a:ext cx="1143000" cy="228600"/>
          </a:xfrm>
        </p:spPr>
        <p:txBody>
          <a:bodyPr/>
          <a:lstStyle/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3279677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44444E-6 L 0 0.11112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3.33333E-6 L -1.66667E-6 -0.03264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 animBg="1"/>
      <p:bldP spid="11" grpId="0"/>
      <p:bldP spid="17" grpId="0"/>
      <p:bldP spid="18" grpId="0"/>
      <p:bldP spid="29" grpId="0"/>
      <p:bldP spid="3" grpId="0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of Fa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76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001000" y="6629400"/>
            <a:ext cx="1143000" cy="228600"/>
          </a:xfrm>
        </p:spPr>
        <p:txBody>
          <a:bodyPr/>
          <a:lstStyle>
            <a:lvl1pPr>
              <a:defRPr sz="1100" b="1"/>
            </a:lvl1pPr>
          </a:lstStyle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5285402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587C3-6565-3E43-83CA-B42A6E3AC268}" type="datetime3">
              <a:rPr lang="en-US" smtClean="0"/>
              <a:t>13 November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Evian Summary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906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matical Over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76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Line 5"/>
          <p:cNvSpPr>
            <a:spLocks noChangeShapeType="1"/>
          </p:cNvSpPr>
          <p:nvPr userDrawn="1"/>
        </p:nvSpPr>
        <p:spPr bwMode="auto">
          <a:xfrm>
            <a:off x="152400" y="3276600"/>
            <a:ext cx="8763000" cy="0"/>
          </a:xfrm>
          <a:prstGeom prst="line">
            <a:avLst/>
          </a:prstGeom>
          <a:noFill/>
          <a:ln w="57150">
            <a:solidFill>
              <a:srgbClr val="3366FF"/>
            </a:solidFill>
            <a:round/>
            <a:headEnd/>
            <a:tailEnd/>
          </a:ln>
          <a:effectLst/>
        </p:spPr>
        <p:txBody>
          <a:bodyPr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5" name="Rectangle 6"/>
          <p:cNvSpPr>
            <a:spLocks noChangeArrowheads="1"/>
          </p:cNvSpPr>
          <p:nvPr userDrawn="1"/>
        </p:nvSpPr>
        <p:spPr bwMode="auto">
          <a:xfrm>
            <a:off x="192333" y="838200"/>
            <a:ext cx="901209" cy="26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fontAlgn="base" hangingPunct="0">
              <a:lnSpc>
                <a:spcPct val="70000"/>
              </a:lnSpc>
              <a:spcBef>
                <a:spcPct val="50000"/>
              </a:spcBef>
              <a:spcAft>
                <a:spcPct val="0"/>
              </a:spcAft>
            </a:pPr>
            <a:r>
              <a:rPr lang="en-US" sz="1600" dirty="0">
                <a:solidFill>
                  <a:srgbClr val="3366FF"/>
                </a:solidFill>
              </a:rPr>
              <a:t>SPS SMP</a:t>
            </a:r>
          </a:p>
        </p:txBody>
      </p:sp>
      <p:sp>
        <p:nvSpPr>
          <p:cNvPr id="6" name="Rectangle 7"/>
          <p:cNvSpPr>
            <a:spLocks noChangeArrowheads="1"/>
          </p:cNvSpPr>
          <p:nvPr userDrawn="1"/>
        </p:nvSpPr>
        <p:spPr bwMode="auto">
          <a:xfrm>
            <a:off x="177907" y="6019800"/>
            <a:ext cx="930062" cy="26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fontAlgn="base" hangingPunct="0">
              <a:lnSpc>
                <a:spcPct val="70000"/>
              </a:lnSpc>
              <a:spcBef>
                <a:spcPct val="50000"/>
              </a:spcBef>
              <a:spcAft>
                <a:spcPct val="0"/>
              </a:spcAft>
            </a:pPr>
            <a:r>
              <a:rPr lang="en-US" sz="1600" dirty="0">
                <a:solidFill>
                  <a:srgbClr val="3366FF"/>
                </a:solidFill>
              </a:rPr>
              <a:t>LHC SMP</a:t>
            </a:r>
          </a:p>
        </p:txBody>
      </p:sp>
      <p:pic>
        <p:nvPicPr>
          <p:cNvPr id="7" name="Picture 8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5" y="1006475"/>
            <a:ext cx="8743950" cy="547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ectangle 10"/>
          <p:cNvSpPr>
            <a:spLocks noChangeArrowheads="1"/>
          </p:cNvSpPr>
          <p:nvPr userDrawn="1"/>
        </p:nvSpPr>
        <p:spPr bwMode="auto">
          <a:xfrm>
            <a:off x="228600" y="1752600"/>
            <a:ext cx="952500" cy="1244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 userDrawn="1"/>
        </p:nvSpPr>
        <p:spPr bwMode="auto">
          <a:xfrm>
            <a:off x="1219200" y="2341563"/>
            <a:ext cx="1905000" cy="152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1219200" y="1219200"/>
            <a:ext cx="952500" cy="1130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1" name="Rectangle 13"/>
          <p:cNvSpPr>
            <a:spLocks noChangeArrowheads="1"/>
          </p:cNvSpPr>
          <p:nvPr userDrawn="1"/>
        </p:nvSpPr>
        <p:spPr bwMode="auto">
          <a:xfrm>
            <a:off x="2209800" y="1676400"/>
            <a:ext cx="914400" cy="1603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Rectangle 14"/>
          <p:cNvSpPr>
            <a:spLocks noChangeArrowheads="1"/>
          </p:cNvSpPr>
          <p:nvPr userDrawn="1"/>
        </p:nvSpPr>
        <p:spPr bwMode="auto">
          <a:xfrm>
            <a:off x="4098925" y="884238"/>
            <a:ext cx="1516063" cy="1130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3" name="Rectangle 15"/>
          <p:cNvSpPr>
            <a:spLocks noChangeArrowheads="1"/>
          </p:cNvSpPr>
          <p:nvPr userDrawn="1"/>
        </p:nvSpPr>
        <p:spPr bwMode="auto">
          <a:xfrm>
            <a:off x="5646738" y="884238"/>
            <a:ext cx="2125662" cy="1130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4" name="Rectangle 16"/>
          <p:cNvSpPr>
            <a:spLocks noChangeArrowheads="1"/>
          </p:cNvSpPr>
          <p:nvPr userDrawn="1"/>
        </p:nvSpPr>
        <p:spPr bwMode="auto">
          <a:xfrm>
            <a:off x="4633913" y="2043113"/>
            <a:ext cx="1684337" cy="6238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5" name="Rectangle 17"/>
          <p:cNvSpPr>
            <a:spLocks noChangeArrowheads="1"/>
          </p:cNvSpPr>
          <p:nvPr userDrawn="1"/>
        </p:nvSpPr>
        <p:spPr bwMode="auto">
          <a:xfrm>
            <a:off x="6354763" y="2043113"/>
            <a:ext cx="1943100" cy="917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6" name="Rectangle 18"/>
          <p:cNvSpPr>
            <a:spLocks noChangeArrowheads="1"/>
          </p:cNvSpPr>
          <p:nvPr userDrawn="1"/>
        </p:nvSpPr>
        <p:spPr bwMode="auto">
          <a:xfrm>
            <a:off x="4098925" y="2043113"/>
            <a:ext cx="503238" cy="917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7" name="Rectangle 19"/>
          <p:cNvSpPr>
            <a:spLocks noChangeArrowheads="1"/>
          </p:cNvSpPr>
          <p:nvPr userDrawn="1"/>
        </p:nvSpPr>
        <p:spPr bwMode="auto">
          <a:xfrm>
            <a:off x="152400" y="3889375"/>
            <a:ext cx="1028700" cy="1244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8" name="Rectangle 20"/>
          <p:cNvSpPr>
            <a:spLocks noChangeArrowheads="1"/>
          </p:cNvSpPr>
          <p:nvPr userDrawn="1"/>
        </p:nvSpPr>
        <p:spPr bwMode="auto">
          <a:xfrm>
            <a:off x="1219200" y="4478338"/>
            <a:ext cx="1905000" cy="152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9" name="Rectangle 21"/>
          <p:cNvSpPr>
            <a:spLocks noChangeArrowheads="1"/>
          </p:cNvSpPr>
          <p:nvPr userDrawn="1"/>
        </p:nvSpPr>
        <p:spPr bwMode="auto">
          <a:xfrm>
            <a:off x="1219200" y="3355975"/>
            <a:ext cx="952500" cy="1130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0" name="Rectangle 22"/>
          <p:cNvSpPr>
            <a:spLocks noChangeArrowheads="1"/>
          </p:cNvSpPr>
          <p:nvPr userDrawn="1"/>
        </p:nvSpPr>
        <p:spPr bwMode="auto">
          <a:xfrm>
            <a:off x="2209800" y="3813175"/>
            <a:ext cx="914400" cy="1603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1" name="Rectangle 23"/>
          <p:cNvSpPr>
            <a:spLocks noChangeArrowheads="1"/>
          </p:cNvSpPr>
          <p:nvPr userDrawn="1"/>
        </p:nvSpPr>
        <p:spPr bwMode="auto">
          <a:xfrm>
            <a:off x="1219200" y="5102225"/>
            <a:ext cx="952500" cy="2667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2" name="Rectangle 24"/>
          <p:cNvSpPr>
            <a:spLocks noChangeArrowheads="1"/>
          </p:cNvSpPr>
          <p:nvPr userDrawn="1"/>
        </p:nvSpPr>
        <p:spPr bwMode="auto">
          <a:xfrm>
            <a:off x="2235200" y="5102225"/>
            <a:ext cx="882650" cy="2667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3" name="Rectangle 25"/>
          <p:cNvSpPr>
            <a:spLocks noChangeArrowheads="1"/>
          </p:cNvSpPr>
          <p:nvPr userDrawn="1"/>
        </p:nvSpPr>
        <p:spPr bwMode="auto">
          <a:xfrm>
            <a:off x="4098925" y="3349625"/>
            <a:ext cx="1516063" cy="917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4" name="Rectangle 26"/>
          <p:cNvSpPr>
            <a:spLocks noChangeArrowheads="1"/>
          </p:cNvSpPr>
          <p:nvPr userDrawn="1"/>
        </p:nvSpPr>
        <p:spPr bwMode="auto">
          <a:xfrm>
            <a:off x="4622800" y="4438650"/>
            <a:ext cx="1701800" cy="917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5" name="Rectangle 27"/>
          <p:cNvSpPr>
            <a:spLocks noChangeArrowheads="1"/>
          </p:cNvSpPr>
          <p:nvPr userDrawn="1"/>
        </p:nvSpPr>
        <p:spPr bwMode="auto">
          <a:xfrm>
            <a:off x="4622800" y="5414963"/>
            <a:ext cx="1930400" cy="10620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6" name="Rectangle 28"/>
          <p:cNvSpPr>
            <a:spLocks noChangeArrowheads="1"/>
          </p:cNvSpPr>
          <p:nvPr userDrawn="1"/>
        </p:nvSpPr>
        <p:spPr bwMode="auto">
          <a:xfrm>
            <a:off x="4098925" y="4446588"/>
            <a:ext cx="503238" cy="917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7" name="Rectangle 29"/>
          <p:cNvSpPr>
            <a:spLocks noChangeArrowheads="1"/>
          </p:cNvSpPr>
          <p:nvPr userDrawn="1"/>
        </p:nvSpPr>
        <p:spPr bwMode="auto">
          <a:xfrm>
            <a:off x="5641975" y="3771900"/>
            <a:ext cx="944563" cy="2016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8" name="Rectangle 30"/>
          <p:cNvSpPr>
            <a:spLocks noChangeArrowheads="1"/>
          </p:cNvSpPr>
          <p:nvPr userDrawn="1"/>
        </p:nvSpPr>
        <p:spPr bwMode="auto">
          <a:xfrm>
            <a:off x="6605588" y="5334000"/>
            <a:ext cx="2441575" cy="381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9" name="Rectangle 31"/>
          <p:cNvSpPr>
            <a:spLocks noChangeArrowheads="1"/>
          </p:cNvSpPr>
          <p:nvPr userDrawn="1"/>
        </p:nvSpPr>
        <p:spPr bwMode="auto">
          <a:xfrm>
            <a:off x="3136900" y="3702050"/>
            <a:ext cx="952500" cy="16891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0" name="Rectangle 32"/>
          <p:cNvSpPr>
            <a:spLocks noChangeArrowheads="1"/>
          </p:cNvSpPr>
          <p:nvPr userDrawn="1"/>
        </p:nvSpPr>
        <p:spPr bwMode="auto">
          <a:xfrm>
            <a:off x="4633913" y="2667000"/>
            <a:ext cx="1684337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1" name="Rectangle 33"/>
          <p:cNvSpPr>
            <a:spLocks noChangeArrowheads="1"/>
          </p:cNvSpPr>
          <p:nvPr userDrawn="1"/>
        </p:nvSpPr>
        <p:spPr bwMode="auto">
          <a:xfrm>
            <a:off x="6605588" y="51054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2" name="Rectangle 34"/>
          <p:cNvSpPr>
            <a:spLocks noChangeArrowheads="1"/>
          </p:cNvSpPr>
          <p:nvPr userDrawn="1"/>
        </p:nvSpPr>
        <p:spPr bwMode="auto">
          <a:xfrm>
            <a:off x="6605588" y="48768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3" name="Rectangle 35"/>
          <p:cNvSpPr>
            <a:spLocks noChangeArrowheads="1"/>
          </p:cNvSpPr>
          <p:nvPr userDrawn="1"/>
        </p:nvSpPr>
        <p:spPr bwMode="auto">
          <a:xfrm>
            <a:off x="6605588" y="46482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4" name="Rectangle 36"/>
          <p:cNvSpPr>
            <a:spLocks noChangeArrowheads="1"/>
          </p:cNvSpPr>
          <p:nvPr userDrawn="1"/>
        </p:nvSpPr>
        <p:spPr bwMode="auto">
          <a:xfrm>
            <a:off x="6605588" y="44196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5" name="Rectangle 37"/>
          <p:cNvSpPr>
            <a:spLocks noChangeArrowheads="1"/>
          </p:cNvSpPr>
          <p:nvPr userDrawn="1"/>
        </p:nvSpPr>
        <p:spPr bwMode="auto">
          <a:xfrm>
            <a:off x="6605588" y="41910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6" name="Rectangle 38"/>
          <p:cNvSpPr>
            <a:spLocks noChangeArrowheads="1"/>
          </p:cNvSpPr>
          <p:nvPr userDrawn="1"/>
        </p:nvSpPr>
        <p:spPr bwMode="auto">
          <a:xfrm>
            <a:off x="6605588" y="39624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7" name="Rectangle 39"/>
          <p:cNvSpPr>
            <a:spLocks noChangeArrowheads="1"/>
          </p:cNvSpPr>
          <p:nvPr userDrawn="1"/>
        </p:nvSpPr>
        <p:spPr bwMode="auto">
          <a:xfrm>
            <a:off x="6605588" y="37338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8" name="Rectangle 40"/>
          <p:cNvSpPr>
            <a:spLocks noChangeArrowheads="1"/>
          </p:cNvSpPr>
          <p:nvPr userDrawn="1"/>
        </p:nvSpPr>
        <p:spPr bwMode="auto">
          <a:xfrm>
            <a:off x="6605588" y="35052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0185021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Fade Out Bump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6" name="Rectangle 47"/>
          <p:cNvSpPr>
            <a:spLocks noChangeArrowheads="1"/>
          </p:cNvSpPr>
          <p:nvPr userDrawn="1"/>
        </p:nvSpPr>
        <p:spPr bwMode="auto">
          <a:xfrm>
            <a:off x="2868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7" name="Rectangle 47"/>
          <p:cNvSpPr>
            <a:spLocks noChangeArrowheads="1"/>
          </p:cNvSpPr>
          <p:nvPr userDrawn="1"/>
        </p:nvSpPr>
        <p:spPr bwMode="auto">
          <a:xfrm>
            <a:off x="0" y="6639232"/>
            <a:ext cx="9144000" cy="225912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</a:endParaRPr>
          </a:p>
        </p:txBody>
      </p:sp>
      <p:pic>
        <p:nvPicPr>
          <p:cNvPr id="8" name="Picture 1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316" y="91440"/>
            <a:ext cx="634198" cy="63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7641" y="159544"/>
            <a:ext cx="491354" cy="46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 userDrawn="1"/>
        </p:nvSpPr>
        <p:spPr>
          <a:xfrm>
            <a:off x="-9525" y="187325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100" dirty="0" smtClean="0">
                <a:solidFill>
                  <a:srgbClr val="FFFFFF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rgbClr val="FFFFFF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34"/>
          <p:cNvSpPr>
            <a:spLocks noChangeArrowheads="1"/>
          </p:cNvSpPr>
          <p:nvPr userDrawn="1"/>
        </p:nvSpPr>
        <p:spPr bwMode="auto">
          <a:xfrm>
            <a:off x="0" y="6651932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FFFFFF"/>
                </a:solidFill>
              </a:rPr>
              <a:t>benjamin.todd@cern.ch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12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52168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1000" y="6639232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4" name="Rectangle 34"/>
          <p:cNvSpPr>
            <a:spLocks noChangeArrowheads="1"/>
          </p:cNvSpPr>
          <p:nvPr userDrawn="1"/>
        </p:nvSpPr>
        <p:spPr bwMode="auto">
          <a:xfrm>
            <a:off x="1828800" y="6651932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FFFFFF"/>
                </a:solidFill>
              </a:rPr>
              <a:t>Operations Workshop – Evian – December 2012</a:t>
            </a:r>
            <a:endParaRPr lang="en-US" sz="12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7528034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0" grpId="0"/>
      <p:bldP spid="11" grpId="0"/>
      <p:bldP spid="12" grpId="0"/>
      <p:bldP spid="13" grpId="0"/>
      <p:bldP spid="14" grpId="0"/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rst Blank Page Trans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962" y="95247"/>
            <a:ext cx="623888" cy="622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5339" y="161924"/>
            <a:ext cx="483794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20" name="TextBox 19"/>
          <p:cNvSpPr txBox="1"/>
          <p:nvPr userDrawn="1"/>
        </p:nvSpPr>
        <p:spPr>
          <a:xfrm>
            <a:off x="-9525" y="188752"/>
            <a:ext cx="609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rgbClr val="062F67"/>
                </a:solidFill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000" b="1" dirty="0">
              <a:solidFill>
                <a:srgbClr val="062F67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062F67"/>
                </a:solidFill>
              </a:defRPr>
            </a:lvl1pPr>
          </a:lstStyle>
          <a:p>
            <a:fld id="{2C1C7F64-630B-4998-9764-685EC88B06E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790157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Page without spinning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7" name="Rectangle 16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062F67"/>
                </a:solidFill>
              </a:defRPr>
            </a:lvl1pPr>
          </a:lstStyle>
          <a:p>
            <a:fld id="{2C1C7F64-630B-4998-9764-685EC88B06E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962" y="95247"/>
            <a:ext cx="623888" cy="622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5339" y="161924"/>
            <a:ext cx="483794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 userDrawn="1"/>
        </p:nvSpPr>
        <p:spPr>
          <a:xfrm>
            <a:off x="-9525" y="188752"/>
            <a:ext cx="609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rgbClr val="062F67"/>
                </a:solidFill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000" b="1" dirty="0">
              <a:solidFill>
                <a:srgbClr val="062F67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7859611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letely Blan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7" name="Rectangle 16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4035352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letel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7" name="Rectangle 16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6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4023158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Fade In Bump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6" name="Rectangle 47"/>
          <p:cNvSpPr>
            <a:spLocks noChangeArrowheads="1"/>
          </p:cNvSpPr>
          <p:nvPr userDrawn="1"/>
        </p:nvSpPr>
        <p:spPr bwMode="auto">
          <a:xfrm>
            <a:off x="2868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7" name="Rectangle 47"/>
          <p:cNvSpPr>
            <a:spLocks noChangeArrowheads="1"/>
          </p:cNvSpPr>
          <p:nvPr userDrawn="1"/>
        </p:nvSpPr>
        <p:spPr bwMode="auto">
          <a:xfrm>
            <a:off x="0" y="6649064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</a:endParaRPr>
          </a:p>
        </p:txBody>
      </p:sp>
      <p:pic>
        <p:nvPicPr>
          <p:cNvPr id="8" name="Picture 1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84" y="91440"/>
            <a:ext cx="634198" cy="63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7809" y="159544"/>
            <a:ext cx="491354" cy="46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 userDrawn="1"/>
        </p:nvSpPr>
        <p:spPr>
          <a:xfrm>
            <a:off x="-19357" y="187325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100" dirty="0" smtClean="0">
                <a:solidFill>
                  <a:srgbClr val="FFFFFF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rgbClr val="FFFFFF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34"/>
          <p:cNvSpPr>
            <a:spLocks noChangeArrowheads="1"/>
          </p:cNvSpPr>
          <p:nvPr userDrawn="1"/>
        </p:nvSpPr>
        <p:spPr bwMode="auto">
          <a:xfrm>
            <a:off x="0" y="6661764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FFFFFF"/>
                </a:solidFill>
              </a:rPr>
              <a:t>benjamin.todd@cern.ch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12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52168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1000" y="6649064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4" name="Rectangle 34"/>
          <p:cNvSpPr>
            <a:spLocks noChangeArrowheads="1"/>
          </p:cNvSpPr>
          <p:nvPr userDrawn="1"/>
        </p:nvSpPr>
        <p:spPr bwMode="auto">
          <a:xfrm>
            <a:off x="1828800" y="6661764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FFFFFF"/>
                </a:solidFill>
              </a:rPr>
              <a:t>Operations Workshop – Evian – December 2012</a:t>
            </a:r>
            <a:endParaRPr lang="en-US" sz="12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8560099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6" dur="1000" spd="-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8" dur="1000" spd="-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0" dur="1000" spd="-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2" dur="1000" spd="-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4" dur="1000" spd="-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6" dur="1000" spd="-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8" dur="1000" spd="-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20" dur="1000" spd="-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22" dur="1000" spd="-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0" grpId="0"/>
      <p:bldP spid="11" grpId="0"/>
      <p:bldP spid="12" grpId="0"/>
      <p:bldP spid="13" grpId="0"/>
      <p:bldP spid="14" grpId="0"/>
    </p:bld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001000" y="6649064"/>
            <a:ext cx="1143000" cy="228600"/>
          </a:xfrm>
        </p:spPr>
        <p:txBody>
          <a:bodyPr/>
          <a:lstStyle/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r>
              <a:rPr lang="en-US" dirty="0" smtClean="0">
                <a:solidFill>
                  <a:srgbClr val="FFFFFF"/>
                </a:solidFill>
              </a:rPr>
              <a:t> of 15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Rectangle 3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7" name="Rectangle 47"/>
          <p:cNvSpPr>
            <a:spLocks noChangeArrowheads="1"/>
          </p:cNvSpPr>
          <p:nvPr userDrawn="1"/>
        </p:nvSpPr>
        <p:spPr bwMode="auto">
          <a:xfrm>
            <a:off x="0" y="6649064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11" name="Rectangle 34"/>
          <p:cNvSpPr>
            <a:spLocks noChangeArrowheads="1"/>
          </p:cNvSpPr>
          <p:nvPr userDrawn="1"/>
        </p:nvSpPr>
        <p:spPr bwMode="auto">
          <a:xfrm>
            <a:off x="0" y="6661764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FFFFFF"/>
                </a:solidFill>
              </a:rPr>
              <a:t>bis-smp-team@cern.ch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13" name="Rectangle 3"/>
          <p:cNvSpPr txBox="1">
            <a:spLocks noChangeArrowheads="1"/>
          </p:cNvSpPr>
          <p:nvPr userDrawn="1"/>
        </p:nvSpPr>
        <p:spPr bwMode="auto">
          <a:xfrm>
            <a:off x="8001000" y="6649064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fld id="{2C1C7F64-630B-4998-9764-685EC88B06E4}" type="slidenum">
              <a:rPr lang="en-US" smtClean="0">
                <a:solidFill>
                  <a:srgbClr val="FFFFFF"/>
                </a:solidFill>
              </a:rPr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4" name="Rectangle 34"/>
          <p:cNvSpPr>
            <a:spLocks noChangeArrowheads="1"/>
          </p:cNvSpPr>
          <p:nvPr userDrawn="1"/>
        </p:nvSpPr>
        <p:spPr bwMode="auto">
          <a:xfrm>
            <a:off x="1828800" y="6661764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FFFFFF"/>
                </a:solidFill>
              </a:rPr>
              <a:t>SMP @ MPP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6" name="Rectangle 47"/>
          <p:cNvSpPr>
            <a:spLocks noChangeArrowheads="1"/>
          </p:cNvSpPr>
          <p:nvPr userDrawn="1"/>
        </p:nvSpPr>
        <p:spPr bwMode="auto">
          <a:xfrm>
            <a:off x="2868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</a:endParaRPr>
          </a:p>
        </p:txBody>
      </p:sp>
      <p:pic>
        <p:nvPicPr>
          <p:cNvPr id="8" name="Picture 1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84" y="91440"/>
            <a:ext cx="634198" cy="63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7809" y="159544"/>
            <a:ext cx="491354" cy="46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 userDrawn="1"/>
        </p:nvSpPr>
        <p:spPr>
          <a:xfrm>
            <a:off x="-19357" y="187325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100" dirty="0" smtClean="0">
                <a:solidFill>
                  <a:srgbClr val="FFFFFF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rgbClr val="FFFFFF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14"/>
          <p:cNvSpPr txBox="1">
            <a:spLocks noChangeArrowheads="1"/>
          </p:cNvSpPr>
          <p:nvPr userDrawn="1"/>
        </p:nvSpPr>
        <p:spPr bwMode="auto">
          <a:xfrm>
            <a:off x="752168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800" kern="0" dirty="0" smtClean="0">
              <a:solidFill>
                <a:srgbClr val="FFFFFF"/>
              </a:solidFill>
            </a:endParaRPr>
          </a:p>
        </p:txBody>
      </p:sp>
      <p:sp>
        <p:nvSpPr>
          <p:cNvPr id="16" name="Rectangle 15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6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8" name="Text Box 5"/>
          <p:cNvSpPr txBox="1">
            <a:spLocks noChangeArrowheads="1"/>
          </p:cNvSpPr>
          <p:nvPr userDrawn="1"/>
        </p:nvSpPr>
        <p:spPr bwMode="auto">
          <a:xfrm>
            <a:off x="3200400" y="2833469"/>
            <a:ext cx="27432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b="1" dirty="0" smtClean="0">
                <a:solidFill>
                  <a:srgbClr val="FFFFFF"/>
                </a:solidFill>
              </a:rPr>
              <a:t>fin</a:t>
            </a:r>
          </a:p>
        </p:txBody>
      </p:sp>
      <p:sp>
        <p:nvSpPr>
          <p:cNvPr id="19" name="Text Box 5"/>
          <p:cNvSpPr txBox="1">
            <a:spLocks noChangeArrowheads="1"/>
          </p:cNvSpPr>
          <p:nvPr userDrawn="1"/>
        </p:nvSpPr>
        <p:spPr bwMode="auto">
          <a:xfrm>
            <a:off x="1828800" y="3366869"/>
            <a:ext cx="54864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b="1" dirty="0" smtClean="0">
                <a:solidFill>
                  <a:srgbClr val="FFFFFF"/>
                </a:solidFill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383728282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8" grpId="0"/>
      <p:bldP spid="19" grpId="0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E0504-E7F9-C14C-9FD8-BB3375A138DE}" type="datetime3">
              <a:rPr lang="en-US" smtClean="0"/>
              <a:t>13 November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Evian Summary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7616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9F804-4285-AD46-BC1E-587096D5A1FB}" type="datetime3">
              <a:rPr lang="en-US" smtClean="0"/>
              <a:t>13 November 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Evian Summary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8700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D490B-6932-024A-998C-01C4EACFB44E}" type="datetime3">
              <a:rPr lang="en-US" smtClean="0"/>
              <a:t>13 November 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Evian Summary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406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310C3-CD6C-874D-9466-895E45726E0C}" type="datetime3">
              <a:rPr lang="en-US" smtClean="0"/>
              <a:t>13 November 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Evian Summary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0831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38F87-13E3-AE40-8844-409335FD4336}" type="datetime3">
              <a:rPr lang="en-US" smtClean="0"/>
              <a:t>13 November 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Evian Summary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3265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255C1-78B4-BD42-A827-283EFA1E49F6}" type="datetime3">
              <a:rPr lang="en-US" smtClean="0"/>
              <a:t>13 November 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Evian Summary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024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B0E65-4C06-3E42-AB9A-10163799F19A}" type="datetime3">
              <a:rPr lang="en-US" smtClean="0"/>
              <a:t>13 November 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Evian Summary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955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27.xml"/><Relationship Id="rId15" Type="http://schemas.openxmlformats.org/officeDocument/2006/relationships/theme" Target="../theme/theme2.xml"/><Relationship Id="rId16" Type="http://schemas.openxmlformats.org/officeDocument/2006/relationships/image" Target="../media/image1.emf"/><Relationship Id="rId17" Type="http://schemas.openxmlformats.org/officeDocument/2006/relationships/image" Target="../media/image2.wmf"/><Relationship Id="rId1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0.xml"/><Relationship Id="rId8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48779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99F37A-7076-9242-AAA8-D887EF06A2B5}" type="datetime3">
              <a:rPr lang="en-US" smtClean="0"/>
              <a:t>13 November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7763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Evian Summary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516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555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  <p:sldLayoutId id="2147483662" r:id="rId1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5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686800" cy="5334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dirty="0" smtClean="0"/>
          </a:p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4" name="Rectangle 47"/>
          <p:cNvSpPr>
            <a:spLocks noChangeArrowheads="1"/>
          </p:cNvSpPr>
          <p:nvPr userDrawn="1"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15" name="Rectangle 47"/>
          <p:cNvSpPr>
            <a:spLocks noChangeArrowheads="1"/>
          </p:cNvSpPr>
          <p:nvPr userDrawn="1"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</a:endParaRPr>
          </a:p>
        </p:txBody>
      </p:sp>
      <p:pic>
        <p:nvPicPr>
          <p:cNvPr id="16" name="Picture 1"/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316" y="91440"/>
            <a:ext cx="634198" cy="63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2"/>
          <p:cNvPicPr>
            <a:picLocks noChangeAspect="1" noChangeArrowheads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7641" y="159544"/>
            <a:ext cx="491354" cy="46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TextBox 17"/>
          <p:cNvSpPr txBox="1"/>
          <p:nvPr userDrawn="1"/>
        </p:nvSpPr>
        <p:spPr>
          <a:xfrm>
            <a:off x="-9525" y="187325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100" dirty="0" smtClean="0">
                <a:solidFill>
                  <a:srgbClr val="FFFFFF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rgbClr val="FFFFFF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Rectangle 34"/>
          <p:cNvSpPr>
            <a:spLocks noChangeArrowheads="1"/>
          </p:cNvSpPr>
          <p:nvPr userDrawn="1"/>
        </p:nvSpPr>
        <p:spPr bwMode="auto">
          <a:xfrm>
            <a:off x="0" y="6642100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FFFFFF"/>
                </a:solidFill>
              </a:rPr>
              <a:t>benjamin.todd@cern.ch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10254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1000" y="6629400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fld id="{2C1C7F64-630B-4998-9764-685EC88B06E4}" type="slidenum">
              <a:rPr lang="en-US" smtClean="0">
                <a:solidFill>
                  <a:srgbClr val="FFFFFF"/>
                </a:solidFill>
              </a:rPr>
              <a:pPr algn="ctr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r>
              <a:rPr lang="en-US" dirty="0" smtClean="0">
                <a:solidFill>
                  <a:srgbClr val="FFFFFF"/>
                </a:solidFill>
              </a:rPr>
              <a:t> 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0" name="Rectangle 34"/>
          <p:cNvSpPr>
            <a:spLocks noChangeArrowheads="1"/>
          </p:cNvSpPr>
          <p:nvPr userDrawn="1"/>
        </p:nvSpPr>
        <p:spPr bwMode="auto">
          <a:xfrm>
            <a:off x="1828800" y="6642100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FFFFFF"/>
                </a:solidFill>
              </a:rPr>
              <a:t>Operations Workshop – Evian – December 2012</a:t>
            </a:r>
            <a:endParaRPr lang="en-US" sz="12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7819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  <p:sldLayoutId id="2147483688" r:id="rId14"/>
  </p:sldLayoutIdLst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2pPr>
      <a:lvl3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3pPr>
      <a:lvl4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4pPr>
      <a:lvl5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00099"/>
        </a:buClr>
        <a:buFont typeface="Arial Unicode MS" pitchFamily="34" charset="-128"/>
        <a:buChar char="●"/>
        <a:defRPr sz="2000">
          <a:solidFill>
            <a:srgbClr val="062F67"/>
          </a:solidFill>
          <a:latin typeface="+mn-lt"/>
          <a:ea typeface="+mn-ea"/>
          <a:cs typeface="+mn-cs"/>
        </a:defRPr>
      </a:lvl1pPr>
      <a:lvl2pPr marL="914400" indent="-4572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+mj-lt"/>
        <a:buNone/>
        <a:defRPr sz="2000">
          <a:solidFill>
            <a:srgbClr val="008000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None/>
        <a:defRPr sz="2000">
          <a:solidFill>
            <a:srgbClr val="6666FF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6.png"/><Relationship Id="rId3" Type="http://schemas.openxmlformats.org/officeDocument/2006/relationships/image" Target="../media/image2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8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1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3581400"/>
            <a:ext cx="8153400" cy="1470025"/>
          </a:xfrm>
        </p:spPr>
        <p:txBody>
          <a:bodyPr>
            <a:normAutofit/>
          </a:bodyPr>
          <a:lstStyle/>
          <a:p>
            <a:r>
              <a:rPr lang="en-US" b="1" dirty="0" smtClean="0"/>
              <a:t>LHC Status and Outlook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219200" y="4800146"/>
            <a:ext cx="6400800" cy="1219200"/>
          </a:xfrm>
        </p:spPr>
        <p:txBody>
          <a:bodyPr/>
          <a:lstStyle/>
          <a:p>
            <a:r>
              <a:rPr lang="en-US" dirty="0" smtClean="0"/>
              <a:t>Mike Lamont</a:t>
            </a:r>
            <a:br>
              <a:rPr lang="en-US" dirty="0" smtClean="0"/>
            </a:br>
            <a:r>
              <a:rPr lang="en-US" dirty="0" smtClean="0"/>
              <a:t>for the LHC team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0" y="304800"/>
            <a:ext cx="6248178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93800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Fault analysis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10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74072"/>
            <a:ext cx="9144000" cy="5313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78518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umi-proj-2016-final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3" y="381000"/>
            <a:ext cx="9144000" cy="5772042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4496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This with &gt; 250 MJ per beam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12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143000"/>
            <a:ext cx="8229600" cy="473331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09600" y="6096000"/>
            <a:ext cx="81947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Operations underpinned by superb performance of the machine protection system </a:t>
            </a:r>
            <a:endParaRPr lang="en-US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81076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Limitations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>
                <a:solidFill>
                  <a:srgbClr val="008000"/>
                </a:solidFill>
              </a:rPr>
              <a:t>SPS beam-dump</a:t>
            </a:r>
            <a:r>
              <a:rPr lang="en-GB" dirty="0">
                <a:solidFill>
                  <a:srgbClr val="0000FF"/>
                </a:solidFill>
              </a:rPr>
              <a:t> </a:t>
            </a:r>
          </a:p>
          <a:p>
            <a:pPr lvl="1"/>
            <a:r>
              <a:rPr lang="en-GB" dirty="0"/>
              <a:t>No of bunches per injection limited to </a:t>
            </a:r>
            <a:r>
              <a:rPr lang="en-GB" dirty="0" smtClean="0"/>
              <a:t>96</a:t>
            </a:r>
          </a:p>
          <a:p>
            <a:pPr lvl="1"/>
            <a:r>
              <a:rPr lang="en-GB" dirty="0" smtClean="0"/>
              <a:t>Total number of bunches: 2200</a:t>
            </a:r>
          </a:p>
          <a:p>
            <a:r>
              <a:rPr lang="en-GB" dirty="0" smtClean="0">
                <a:solidFill>
                  <a:srgbClr val="008000"/>
                </a:solidFill>
              </a:rPr>
              <a:t>Injection kicker </a:t>
            </a:r>
          </a:p>
          <a:p>
            <a:pPr lvl="1"/>
            <a:r>
              <a:rPr lang="en-GB" dirty="0" smtClean="0"/>
              <a:t>Outgassing from ceramic connection (MKI8D-Q5)</a:t>
            </a:r>
          </a:p>
          <a:p>
            <a:pPr lvl="1"/>
            <a:r>
              <a:rPr lang="en-GB" dirty="0" smtClean="0"/>
              <a:t>Bunch population limited to around 1.1 x 10</a:t>
            </a:r>
            <a:r>
              <a:rPr lang="en-GB" baseline="30000" dirty="0" smtClean="0"/>
              <a:t>11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Electron cloud</a:t>
            </a:r>
          </a:p>
          <a:p>
            <a:pPr lvl="1"/>
            <a:r>
              <a:rPr lang="en-GB" dirty="0" smtClean="0"/>
              <a:t>Still significant heat-load within cryogenic </a:t>
            </a:r>
            <a:r>
              <a:rPr lang="en-GB" dirty="0" smtClean="0"/>
              <a:t>limits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UFOs</a:t>
            </a:r>
            <a:endParaRPr lang="en-GB" dirty="0" smtClean="0">
              <a:solidFill>
                <a:srgbClr val="0000FF"/>
              </a:solidFill>
            </a:endParaRPr>
          </a:p>
          <a:p>
            <a:pPr lvl="1"/>
            <a:r>
              <a:rPr lang="en-GB" dirty="0" smtClean="0"/>
              <a:t>Frequency has happily conditioned down </a:t>
            </a:r>
          </a:p>
        </p:txBody>
      </p:sp>
    </p:spTree>
    <p:extLst>
      <p:ext uri="{BB962C8B-B14F-4D97-AF65-F5344CB8AC3E}">
        <p14:creationId xmlns:p14="http://schemas.microsoft.com/office/powerpoint/2010/main" val="35763579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Electron Cloud - Heat Loads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t="29733" r="-44" b="-1"/>
          <a:stretch/>
        </p:blipFill>
        <p:spPr>
          <a:xfrm>
            <a:off x="609600" y="1143000"/>
            <a:ext cx="8249006" cy="363895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81000" y="5181600"/>
            <a:ext cx="8382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400" dirty="0" smtClean="0">
                <a:solidFill>
                  <a:srgbClr val="FF0000"/>
                </a:solidFill>
              </a:rPr>
              <a:t>Very slow electron cloud reduction despite significant doses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smtClean="0">
                <a:solidFill>
                  <a:srgbClr val="0000FF"/>
                </a:solidFill>
              </a:rPr>
              <a:t>Improved handling of dynamics by </a:t>
            </a:r>
            <a:r>
              <a:rPr lang="en-US" sz="2400" dirty="0" smtClean="0">
                <a:solidFill>
                  <a:srgbClr val="0000FF"/>
                </a:solidFill>
              </a:rPr>
              <a:t>cryogenics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smtClean="0">
                <a:solidFill>
                  <a:srgbClr val="0000FF"/>
                </a:solidFill>
              </a:rPr>
              <a:t>Drives instabilities – running with high chromaticity, octupoles and damper gain to successfully counter</a:t>
            </a:r>
            <a:endParaRPr lang="en-US" sz="2400" dirty="0">
              <a:solidFill>
                <a:srgbClr val="0000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629400" y="4419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Courtesy </a:t>
            </a:r>
            <a:r>
              <a:rPr lang="en-US" dirty="0" smtClean="0"/>
              <a:t>G. </a:t>
            </a:r>
            <a:r>
              <a:rPr lang="en-US" dirty="0" err="1" smtClean="0"/>
              <a:t>Iadarola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23333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UFOs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15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895600"/>
            <a:ext cx="9144000" cy="367039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33400" y="1295400"/>
            <a:ext cx="8382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800" dirty="0"/>
              <a:t>C</a:t>
            </a:r>
            <a:r>
              <a:rPr lang="en-US" sz="2800" dirty="0" smtClean="0"/>
              <a:t>lear </a:t>
            </a:r>
            <a:r>
              <a:rPr lang="en-US" sz="2800" dirty="0"/>
              <a:t>conditioning </a:t>
            </a:r>
            <a:r>
              <a:rPr lang="en-US" sz="2800" dirty="0" smtClean="0"/>
              <a:t>effect</a:t>
            </a:r>
          </a:p>
          <a:p>
            <a:pPr marL="285750" indent="-285750">
              <a:buFont typeface="Arial"/>
              <a:buChar char="•"/>
            </a:pPr>
            <a:r>
              <a:rPr lang="en-US" sz="2800" dirty="0" smtClean="0"/>
              <a:t>Not </a:t>
            </a:r>
            <a:r>
              <a:rPr lang="en-US" sz="2800" dirty="0"/>
              <a:t>known if conditioning will be lost after </a:t>
            </a:r>
            <a:r>
              <a:rPr lang="en-US" sz="2800" dirty="0" smtClean="0"/>
              <a:t>venting</a:t>
            </a:r>
          </a:p>
          <a:p>
            <a:pPr marL="285750" indent="-285750">
              <a:buFont typeface="Arial"/>
              <a:buChar char="•"/>
            </a:pPr>
            <a:r>
              <a:rPr lang="en-US" sz="2800" dirty="0" smtClean="0"/>
              <a:t>At </a:t>
            </a:r>
            <a:r>
              <a:rPr lang="en-US" sz="2800" dirty="0"/>
              <a:t>the present rate UFOs are </a:t>
            </a:r>
            <a:r>
              <a:rPr lang="en-US" sz="2800" dirty="0" smtClean="0"/>
              <a:t>at a very acceptable rate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4888798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Run 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16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-1295400" y="24384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04800" y="5105400"/>
            <a:ext cx="8382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Complementary objectives: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 smtClean="0"/>
              <a:t>Prepare for HL</a:t>
            </a:r>
            <a:r>
              <a:rPr lang="en-US" sz="2400" dirty="0"/>
              <a:t>-LHC </a:t>
            </a:r>
            <a:r>
              <a:rPr lang="en-US" sz="2400" dirty="0" smtClean="0"/>
              <a:t>and post</a:t>
            </a:r>
            <a:r>
              <a:rPr lang="en-US" sz="2400" dirty="0"/>
              <a:t>-LS2 LIU era </a:t>
            </a:r>
            <a:endParaRPr lang="en-US" sz="2400" dirty="0" smtClean="0"/>
          </a:p>
          <a:p>
            <a:pPr marL="285750" indent="-285750">
              <a:buFont typeface="Arial"/>
              <a:buChar char="•"/>
            </a:pPr>
            <a:r>
              <a:rPr lang="en-US" sz="2400" dirty="0" smtClean="0"/>
              <a:t>Prepare </a:t>
            </a:r>
            <a:r>
              <a:rPr lang="en-US" sz="2400" dirty="0"/>
              <a:t>for </a:t>
            </a:r>
            <a:r>
              <a:rPr lang="en-US" sz="2400" dirty="0" smtClean="0"/>
              <a:t>7 </a:t>
            </a:r>
            <a:r>
              <a:rPr lang="en-US" sz="2400" dirty="0"/>
              <a:t>TeV </a:t>
            </a:r>
            <a:r>
              <a:rPr lang="en-US" sz="2400" dirty="0" smtClean="0"/>
              <a:t>operation - </a:t>
            </a:r>
            <a:r>
              <a:rPr lang="en-US" sz="2400" dirty="0" smtClean="0">
                <a:solidFill>
                  <a:srgbClr val="FF0000"/>
                </a:solidFill>
              </a:rPr>
              <a:t>operation </a:t>
            </a:r>
            <a:r>
              <a:rPr lang="en-US" sz="2400" dirty="0">
                <a:solidFill>
                  <a:srgbClr val="FF0000"/>
                </a:solidFill>
              </a:rPr>
              <a:t>at over 6.5 TeV in </a:t>
            </a:r>
            <a:r>
              <a:rPr lang="en-US" sz="2400" dirty="0" smtClean="0">
                <a:solidFill>
                  <a:srgbClr val="FF0000"/>
                </a:solidFill>
              </a:rPr>
              <a:t>2018 being </a:t>
            </a:r>
            <a:r>
              <a:rPr lang="en-US" sz="2400" dirty="0" smtClean="0">
                <a:solidFill>
                  <a:srgbClr val="FF0000"/>
                </a:solidFill>
              </a:rPr>
              <a:t>explored – see Chamonix</a:t>
            </a:r>
            <a:endParaRPr lang="en-US" sz="2400" dirty="0">
              <a:solidFill>
                <a:srgbClr val="FF0000"/>
              </a:solidFill>
            </a:endParaRPr>
          </a:p>
        </p:txBody>
      </p:sp>
      <p:pic>
        <p:nvPicPr>
          <p:cNvPr id="4" name="Picture 3" descr="Screen Shot 2015-08-01 at 4.08.21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19200"/>
            <a:ext cx="9144000" cy="341296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505200" y="3810000"/>
            <a:ext cx="5334000" cy="101566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3366FF"/>
                </a:solidFill>
              </a:rPr>
              <a:t>Extended Year End Technical Stop </a:t>
            </a:r>
            <a:r>
              <a:rPr lang="en-US" sz="2000" dirty="0" smtClean="0">
                <a:solidFill>
                  <a:srgbClr val="3366FF"/>
                </a:solidFill>
              </a:rPr>
              <a:t>– 20 weeks</a:t>
            </a:r>
          </a:p>
          <a:p>
            <a:r>
              <a:rPr lang="en-US" sz="2000" dirty="0">
                <a:solidFill>
                  <a:srgbClr val="3366FF"/>
                </a:solidFill>
              </a:rPr>
              <a:t>	</a:t>
            </a:r>
            <a:r>
              <a:rPr lang="en-US" sz="2000" dirty="0" smtClean="0">
                <a:solidFill>
                  <a:srgbClr val="3366FF"/>
                </a:solidFill>
              </a:rPr>
              <a:t>- CMS </a:t>
            </a:r>
            <a:r>
              <a:rPr lang="en-US" sz="2000" dirty="0">
                <a:solidFill>
                  <a:srgbClr val="3366FF"/>
                </a:solidFill>
              </a:rPr>
              <a:t>pixel </a:t>
            </a:r>
            <a:r>
              <a:rPr lang="en-US" sz="2000" dirty="0" smtClean="0">
                <a:solidFill>
                  <a:srgbClr val="3366FF"/>
                </a:solidFill>
              </a:rPr>
              <a:t>upgrade</a:t>
            </a:r>
            <a:r>
              <a:rPr lang="en-US" sz="2000" dirty="0">
                <a:solidFill>
                  <a:srgbClr val="3366FF"/>
                </a:solidFill>
              </a:rPr>
              <a:t/>
            </a:r>
            <a:br>
              <a:rPr lang="en-US" sz="2000" dirty="0">
                <a:solidFill>
                  <a:srgbClr val="3366FF"/>
                </a:solidFill>
              </a:rPr>
            </a:br>
            <a:r>
              <a:rPr lang="en-US" sz="2000" dirty="0" smtClean="0">
                <a:solidFill>
                  <a:srgbClr val="3366FF"/>
                </a:solidFill>
              </a:rPr>
              <a:t>	</a:t>
            </a:r>
            <a:r>
              <a:rPr lang="en-US" sz="2000" b="1" dirty="0" smtClean="0">
                <a:solidFill>
                  <a:srgbClr val="FF0000"/>
                </a:solidFill>
              </a:rPr>
              <a:t>- dipole exchange in sector 12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4191000" y="2743200"/>
            <a:ext cx="228600" cy="2286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46800" rtlCol="0" anchor="ctr"/>
          <a:lstStyle/>
          <a:p>
            <a:pPr algn="ctr"/>
            <a:endParaRPr lang="en-US" dirty="0" smtClean="0"/>
          </a:p>
        </p:txBody>
      </p:sp>
      <p:sp>
        <p:nvSpPr>
          <p:cNvPr id="6" name="Up Arrow 5"/>
          <p:cNvSpPr/>
          <p:nvPr/>
        </p:nvSpPr>
        <p:spPr>
          <a:xfrm>
            <a:off x="4800600" y="3581400"/>
            <a:ext cx="228600" cy="228600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46800" rtlCol="0" anchor="ctr"/>
          <a:lstStyle/>
          <a:p>
            <a:pPr algn="ctr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4404343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Options 2017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166062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Optics</a:t>
            </a:r>
          </a:p>
          <a:p>
            <a:pPr lvl="1"/>
            <a:r>
              <a:rPr lang="en-US" dirty="0" smtClean="0"/>
              <a:t>ATS </a:t>
            </a:r>
            <a:r>
              <a:rPr lang="en-US" dirty="0" smtClean="0"/>
              <a:t>versus nominal</a:t>
            </a:r>
          </a:p>
          <a:p>
            <a:pPr lvl="1"/>
            <a:r>
              <a:rPr lang="en-US" dirty="0" smtClean="0"/>
              <a:t>From a performance perspective nothing to choose between them (beta*, squeeze length etc.)</a:t>
            </a:r>
          </a:p>
          <a:p>
            <a:pPr lvl="1"/>
            <a:r>
              <a:rPr lang="en-US" dirty="0" smtClean="0"/>
              <a:t>Might worry about commissioning time – strategic choice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Squeeze</a:t>
            </a:r>
          </a:p>
          <a:p>
            <a:pPr lvl="1"/>
            <a:r>
              <a:rPr lang="en-US" dirty="0" smtClean="0"/>
              <a:t>40 cm or lower (33 cm seems popular)</a:t>
            </a:r>
          </a:p>
          <a:p>
            <a:pPr lvl="1"/>
            <a:r>
              <a:rPr lang="en-US" dirty="0" smtClean="0"/>
              <a:t>Luminosity </a:t>
            </a:r>
            <a:r>
              <a:rPr lang="en-US" dirty="0" err="1" smtClean="0"/>
              <a:t>levelling</a:t>
            </a:r>
            <a:r>
              <a:rPr lang="en-US" dirty="0" smtClean="0"/>
              <a:t> options being explored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Nominal </a:t>
            </a:r>
            <a:r>
              <a:rPr lang="en-US" dirty="0" smtClean="0">
                <a:solidFill>
                  <a:srgbClr val="0000FF"/>
                </a:solidFill>
              </a:rPr>
              <a:t>25 ns versus </a:t>
            </a:r>
            <a:r>
              <a:rPr lang="en-US" dirty="0" smtClean="0">
                <a:solidFill>
                  <a:srgbClr val="0000FF"/>
                </a:solidFill>
              </a:rPr>
              <a:t>BCMS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17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33400" y="6019800"/>
            <a:ext cx="8305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8000"/>
                </a:solidFill>
              </a:rPr>
              <a:t>Limits from SPS beam dump and LHC injection kicker vacuum should be lifted</a:t>
            </a:r>
            <a:endParaRPr lang="en-US" sz="200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39584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Possible 2017/18 parameters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18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2372266"/>
              </p:ext>
            </p:extLst>
          </p:nvPr>
        </p:nvGraphicFramePr>
        <p:xfrm>
          <a:off x="304800" y="1143000"/>
          <a:ext cx="8382000" cy="40843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1778000"/>
                <a:gridCol w="1778000"/>
                <a:gridCol w="1778000"/>
              </a:tblGrid>
              <a:tr h="370840"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Nominal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BCMS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BCMS</a:t>
                      </a:r>
                      <a:r>
                        <a:rPr lang="en-US" sz="2800" baseline="0" dirty="0" smtClean="0"/>
                        <a:t>+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rgbClr val="0000FF"/>
                          </a:solidFill>
                        </a:rPr>
                        <a:t>Beta* (1/5) [cm]</a:t>
                      </a:r>
                      <a:endParaRPr lang="en-US" sz="20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00FF"/>
                          </a:solidFill>
                        </a:rPr>
                        <a:t>40</a:t>
                      </a:r>
                      <a:r>
                        <a:rPr lang="en-US" sz="2000" baseline="0" dirty="0" smtClean="0">
                          <a:solidFill>
                            <a:srgbClr val="0000FF"/>
                          </a:solidFill>
                        </a:rPr>
                        <a:t> </a:t>
                      </a:r>
                      <a:endParaRPr lang="en-US" sz="20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solidFill>
                            <a:srgbClr val="0000FF"/>
                          </a:solidFill>
                        </a:rPr>
                        <a:t>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solidFill>
                            <a:srgbClr val="0000FF"/>
                          </a:solidFill>
                        </a:rPr>
                        <a:t>33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Half</a:t>
                      </a:r>
                      <a:r>
                        <a:rPr lang="en-US" sz="2000" baseline="0" dirty="0" smtClean="0"/>
                        <a:t> crossing angle [</a:t>
                      </a:r>
                      <a:r>
                        <a:rPr lang="en-US" sz="2000" baseline="0" dirty="0" err="1" smtClean="0"/>
                        <a:t>urad</a:t>
                      </a:r>
                      <a:r>
                        <a:rPr lang="en-US" sz="2000" baseline="0" dirty="0" smtClean="0"/>
                        <a:t>]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185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155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170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No.</a:t>
                      </a:r>
                      <a:r>
                        <a:rPr lang="en-US" sz="2000" baseline="0" dirty="0" smtClean="0"/>
                        <a:t> of colliding bunches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2736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2448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2448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Proton</a:t>
                      </a:r>
                      <a:r>
                        <a:rPr lang="en-US" sz="2000" baseline="0" dirty="0" smtClean="0"/>
                        <a:t> per bunch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1.25e11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1.25e11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1.25e11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Emittance into</a:t>
                      </a:r>
                      <a:r>
                        <a:rPr lang="en-US" sz="2000" baseline="0" dirty="0" smtClean="0"/>
                        <a:t> SB [um]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3.2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2.3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2.3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Bunch</a:t>
                      </a:r>
                      <a:r>
                        <a:rPr lang="en-US" sz="2000" baseline="0" dirty="0" smtClean="0"/>
                        <a:t> length [ns]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1.05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1.05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1.05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Peak luminosity [cm</a:t>
                      </a:r>
                      <a:r>
                        <a:rPr lang="en-US" sz="2000" b="1" baseline="30000" dirty="0" smtClean="0">
                          <a:solidFill>
                            <a:srgbClr val="FF0000"/>
                          </a:solidFill>
                        </a:rPr>
                        <a:t>-2</a:t>
                      </a:r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s</a:t>
                      </a:r>
                      <a:r>
                        <a:rPr lang="en-US" sz="2000" b="1" baseline="30000" dirty="0" smtClean="0">
                          <a:solidFill>
                            <a:srgbClr val="FF0000"/>
                          </a:solidFill>
                        </a:rPr>
                        <a:t>-1</a:t>
                      </a:r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]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~1.4e34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~1.7e34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~1.9e34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Peak pile-up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~37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~51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~56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Luminosity</a:t>
                      </a:r>
                      <a:r>
                        <a:rPr lang="en-US" sz="2000" baseline="0" dirty="0" smtClean="0"/>
                        <a:t> lifetime [h]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~21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~15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~14</a:t>
                      </a:r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457200" y="5486400"/>
            <a:ext cx="81881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Naively applying 2016’s overall </a:t>
            </a:r>
            <a:r>
              <a:rPr lang="en-US" sz="2000" dirty="0" err="1" smtClean="0">
                <a:solidFill>
                  <a:srgbClr val="FF0000"/>
                </a:solidFill>
              </a:rPr>
              <a:t>Hübner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smtClean="0">
                <a:solidFill>
                  <a:srgbClr val="FF0000"/>
                </a:solidFill>
              </a:rPr>
              <a:t>factor gives between 45 and 60 fb</a:t>
            </a:r>
            <a:r>
              <a:rPr lang="en-US" sz="2000" baseline="30000" dirty="0" smtClean="0">
                <a:solidFill>
                  <a:srgbClr val="FF0000"/>
                </a:solidFill>
              </a:rPr>
              <a:t>-1</a:t>
            </a:r>
            <a:endParaRPr lang="en-US" sz="2000" baseline="3000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95400" y="6019800"/>
            <a:ext cx="6629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Final configuration following discussion at Evian and Chamonix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68445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Machine status -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724400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solidFill>
                  <a:srgbClr val="FF0000"/>
                </a:solidFill>
              </a:rPr>
              <a:t>Excellent and improved system </a:t>
            </a:r>
            <a:r>
              <a:rPr lang="en-US" dirty="0" smtClean="0">
                <a:solidFill>
                  <a:srgbClr val="FF0000"/>
                </a:solidFill>
              </a:rPr>
              <a:t>performance</a:t>
            </a:r>
          </a:p>
          <a:p>
            <a:r>
              <a:rPr lang="en-US" dirty="0">
                <a:solidFill>
                  <a:srgbClr val="0000FF"/>
                </a:solidFill>
              </a:rPr>
              <a:t>Magnets behaving well at 6.5 </a:t>
            </a:r>
            <a:r>
              <a:rPr lang="en-US" dirty="0" smtClean="0">
                <a:solidFill>
                  <a:srgbClr val="0000FF"/>
                </a:solidFill>
              </a:rPr>
              <a:t>TeV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Good beam lifetime through the cycle</a:t>
            </a:r>
          </a:p>
          <a:p>
            <a:r>
              <a:rPr lang="en-US" dirty="0">
                <a:solidFill>
                  <a:srgbClr val="0000FF"/>
                </a:solidFill>
              </a:rPr>
              <a:t>Operationally things well under </a:t>
            </a:r>
            <a:r>
              <a:rPr lang="en-US" dirty="0" smtClean="0">
                <a:solidFill>
                  <a:srgbClr val="0000FF"/>
                </a:solidFill>
              </a:rPr>
              <a:t>control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Magnetically reproducible </a:t>
            </a:r>
            <a:r>
              <a:rPr lang="en-US" dirty="0" smtClean="0"/>
              <a:t>as ever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Optically good</a:t>
            </a:r>
            <a:r>
              <a:rPr lang="en-US" dirty="0" smtClean="0"/>
              <a:t>, corrected to excellent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A</a:t>
            </a:r>
            <a:r>
              <a:rPr lang="en-GB" dirty="0" err="1" smtClean="0">
                <a:solidFill>
                  <a:srgbClr val="0000FF"/>
                </a:solidFill>
              </a:rPr>
              <a:t>perture</a:t>
            </a:r>
            <a:r>
              <a:rPr lang="en-GB" dirty="0" smtClean="0">
                <a:solidFill>
                  <a:srgbClr val="0000FF"/>
                </a:solidFill>
              </a:rPr>
              <a:t> </a:t>
            </a:r>
            <a:r>
              <a:rPr lang="en-GB" dirty="0">
                <a:solidFill>
                  <a:srgbClr val="0000FF"/>
                </a:solidFill>
              </a:rPr>
              <a:t>is </a:t>
            </a:r>
            <a:r>
              <a:rPr lang="en-GB" dirty="0" smtClean="0">
                <a:solidFill>
                  <a:srgbClr val="0000FF"/>
                </a:solidFill>
              </a:rPr>
              <a:t>fine </a:t>
            </a:r>
            <a:r>
              <a:rPr lang="en-GB" dirty="0"/>
              <a:t>and compatible with the </a:t>
            </a:r>
            <a:r>
              <a:rPr lang="en-GB" dirty="0" smtClean="0"/>
              <a:t>collimation </a:t>
            </a:r>
            <a:r>
              <a:rPr lang="en-GB" dirty="0"/>
              <a:t>hierarchy</a:t>
            </a:r>
            <a:r>
              <a:rPr lang="en-GB" dirty="0" smtClean="0"/>
              <a:t>.</a:t>
            </a:r>
          </a:p>
          <a:p>
            <a:r>
              <a:rPr lang="en-GB" dirty="0" smtClean="0">
                <a:solidFill>
                  <a:srgbClr val="008000"/>
                </a:solidFill>
              </a:rPr>
              <a:t>Collimation</a:t>
            </a:r>
            <a:r>
              <a:rPr lang="en-GB" dirty="0" smtClean="0"/>
              <a:t> can take anything that’s thrown at it</a:t>
            </a:r>
            <a:r>
              <a:rPr lang="en-GB" dirty="0" smtClean="0"/>
              <a:t> 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6931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Rectangle 60"/>
          <p:cNvSpPr/>
          <p:nvPr/>
        </p:nvSpPr>
        <p:spPr>
          <a:xfrm>
            <a:off x="-42402" y="-76200"/>
            <a:ext cx="9186402" cy="1143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3" name="Group 62"/>
          <p:cNvGrpSpPr/>
          <p:nvPr/>
        </p:nvGrpSpPr>
        <p:grpSpPr>
          <a:xfrm>
            <a:off x="-1600200" y="5791200"/>
            <a:ext cx="12430607" cy="438451"/>
            <a:chOff x="-1577268" y="5486400"/>
            <a:chExt cx="12430607" cy="438451"/>
          </a:xfrm>
        </p:grpSpPr>
        <p:cxnSp>
          <p:nvCxnSpPr>
            <p:cNvPr id="42" name="Straight Connector 41"/>
            <p:cNvCxnSpPr/>
            <p:nvPr/>
          </p:nvCxnSpPr>
          <p:spPr>
            <a:xfrm flipH="1">
              <a:off x="-1577268" y="5705626"/>
              <a:ext cx="2776854" cy="0"/>
            </a:xfrm>
            <a:prstGeom prst="line">
              <a:avLst/>
            </a:prstGeom>
            <a:ln w="31750" cap="flat">
              <a:solidFill>
                <a:schemeClr val="tx1">
                  <a:lumMod val="65000"/>
                  <a:lumOff val="35000"/>
                </a:schemeClr>
              </a:solidFill>
              <a:headEnd type="none" w="lg" len="lg"/>
              <a:tailEnd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Oval 68"/>
            <p:cNvSpPr/>
            <p:nvPr/>
          </p:nvSpPr>
          <p:spPr>
            <a:xfrm>
              <a:off x="1199586" y="5486400"/>
              <a:ext cx="438451" cy="438451"/>
            </a:xfrm>
            <a:custGeom>
              <a:avLst/>
              <a:gdLst/>
              <a:ahLst/>
              <a:cxnLst/>
              <a:rect l="l" t="t" r="r" b="b"/>
              <a:pathLst>
                <a:path w="1295400" h="1295400">
                  <a:moveTo>
                    <a:pt x="647700" y="266700"/>
                  </a:moveTo>
                  <a:cubicBezTo>
                    <a:pt x="437280" y="266700"/>
                    <a:pt x="266700" y="437280"/>
                    <a:pt x="266700" y="647700"/>
                  </a:cubicBezTo>
                  <a:cubicBezTo>
                    <a:pt x="266700" y="858120"/>
                    <a:pt x="437280" y="1028700"/>
                    <a:pt x="647700" y="1028700"/>
                  </a:cubicBezTo>
                  <a:cubicBezTo>
                    <a:pt x="858120" y="1028700"/>
                    <a:pt x="1028700" y="858120"/>
                    <a:pt x="1028700" y="647700"/>
                  </a:cubicBezTo>
                  <a:cubicBezTo>
                    <a:pt x="1028700" y="437280"/>
                    <a:pt x="858120" y="266700"/>
                    <a:pt x="647700" y="266700"/>
                  </a:cubicBezTo>
                  <a:close/>
                  <a:moveTo>
                    <a:pt x="647700" y="0"/>
                  </a:moveTo>
                  <a:cubicBezTo>
                    <a:pt x="1005415" y="0"/>
                    <a:pt x="1295400" y="289985"/>
                    <a:pt x="1295400" y="647700"/>
                  </a:cubicBezTo>
                  <a:cubicBezTo>
                    <a:pt x="1295400" y="1005415"/>
                    <a:pt x="1005415" y="1295400"/>
                    <a:pt x="647700" y="1295400"/>
                  </a:cubicBezTo>
                  <a:cubicBezTo>
                    <a:pt x="289985" y="1295400"/>
                    <a:pt x="0" y="1005415"/>
                    <a:pt x="0" y="647700"/>
                  </a:cubicBezTo>
                  <a:cubicBezTo>
                    <a:pt x="0" y="289985"/>
                    <a:pt x="289985" y="0"/>
                    <a:pt x="647700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4" name="Straight Connector 43"/>
            <p:cNvCxnSpPr/>
            <p:nvPr/>
          </p:nvCxnSpPr>
          <p:spPr>
            <a:xfrm flipH="1">
              <a:off x="1639606" y="5705626"/>
              <a:ext cx="2776854" cy="0"/>
            </a:xfrm>
            <a:prstGeom prst="line">
              <a:avLst/>
            </a:prstGeom>
            <a:ln w="31750" cap="flat">
              <a:solidFill>
                <a:schemeClr val="tx1">
                  <a:lumMod val="65000"/>
                  <a:lumOff val="35000"/>
                </a:schemeClr>
              </a:solidFill>
              <a:headEnd type="none" w="lg" len="lg"/>
              <a:tailEnd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Oval 68"/>
            <p:cNvSpPr/>
            <p:nvPr/>
          </p:nvSpPr>
          <p:spPr>
            <a:xfrm>
              <a:off x="4416460" y="5486400"/>
              <a:ext cx="438451" cy="438451"/>
            </a:xfrm>
            <a:custGeom>
              <a:avLst/>
              <a:gdLst/>
              <a:ahLst/>
              <a:cxnLst/>
              <a:rect l="l" t="t" r="r" b="b"/>
              <a:pathLst>
                <a:path w="1295400" h="1295400">
                  <a:moveTo>
                    <a:pt x="647700" y="266700"/>
                  </a:moveTo>
                  <a:cubicBezTo>
                    <a:pt x="437280" y="266700"/>
                    <a:pt x="266700" y="437280"/>
                    <a:pt x="266700" y="647700"/>
                  </a:cubicBezTo>
                  <a:cubicBezTo>
                    <a:pt x="266700" y="858120"/>
                    <a:pt x="437280" y="1028700"/>
                    <a:pt x="647700" y="1028700"/>
                  </a:cubicBezTo>
                  <a:cubicBezTo>
                    <a:pt x="858120" y="1028700"/>
                    <a:pt x="1028700" y="858120"/>
                    <a:pt x="1028700" y="647700"/>
                  </a:cubicBezTo>
                  <a:cubicBezTo>
                    <a:pt x="1028700" y="437280"/>
                    <a:pt x="858120" y="266700"/>
                    <a:pt x="647700" y="266700"/>
                  </a:cubicBezTo>
                  <a:close/>
                  <a:moveTo>
                    <a:pt x="647700" y="0"/>
                  </a:moveTo>
                  <a:cubicBezTo>
                    <a:pt x="1005415" y="0"/>
                    <a:pt x="1295400" y="289985"/>
                    <a:pt x="1295400" y="647700"/>
                  </a:cubicBezTo>
                  <a:cubicBezTo>
                    <a:pt x="1295400" y="1005415"/>
                    <a:pt x="1005415" y="1295400"/>
                    <a:pt x="647700" y="1295400"/>
                  </a:cubicBezTo>
                  <a:cubicBezTo>
                    <a:pt x="289985" y="1295400"/>
                    <a:pt x="0" y="1005415"/>
                    <a:pt x="0" y="647700"/>
                  </a:cubicBezTo>
                  <a:cubicBezTo>
                    <a:pt x="0" y="289985"/>
                    <a:pt x="289985" y="0"/>
                    <a:pt x="647700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6" name="Straight Connector 45"/>
            <p:cNvCxnSpPr/>
            <p:nvPr/>
          </p:nvCxnSpPr>
          <p:spPr>
            <a:xfrm flipH="1">
              <a:off x="4854910" y="5705626"/>
              <a:ext cx="2776854" cy="0"/>
            </a:xfrm>
            <a:prstGeom prst="line">
              <a:avLst/>
            </a:prstGeom>
            <a:ln w="31750" cap="flat">
              <a:solidFill>
                <a:schemeClr val="tx1">
                  <a:lumMod val="65000"/>
                  <a:lumOff val="35000"/>
                </a:schemeClr>
              </a:solidFill>
              <a:headEnd type="none" w="lg" len="lg"/>
              <a:tailEnd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Oval 68"/>
            <p:cNvSpPr/>
            <p:nvPr/>
          </p:nvSpPr>
          <p:spPr>
            <a:xfrm>
              <a:off x="7631764" y="5486400"/>
              <a:ext cx="438451" cy="438451"/>
            </a:xfrm>
            <a:custGeom>
              <a:avLst/>
              <a:gdLst/>
              <a:ahLst/>
              <a:cxnLst/>
              <a:rect l="l" t="t" r="r" b="b"/>
              <a:pathLst>
                <a:path w="1295400" h="1295400">
                  <a:moveTo>
                    <a:pt x="647700" y="266700"/>
                  </a:moveTo>
                  <a:cubicBezTo>
                    <a:pt x="437280" y="266700"/>
                    <a:pt x="266700" y="437280"/>
                    <a:pt x="266700" y="647700"/>
                  </a:cubicBezTo>
                  <a:cubicBezTo>
                    <a:pt x="266700" y="858120"/>
                    <a:pt x="437280" y="1028700"/>
                    <a:pt x="647700" y="1028700"/>
                  </a:cubicBezTo>
                  <a:cubicBezTo>
                    <a:pt x="858120" y="1028700"/>
                    <a:pt x="1028700" y="858120"/>
                    <a:pt x="1028700" y="647700"/>
                  </a:cubicBezTo>
                  <a:cubicBezTo>
                    <a:pt x="1028700" y="437280"/>
                    <a:pt x="858120" y="266700"/>
                    <a:pt x="647700" y="266700"/>
                  </a:cubicBezTo>
                  <a:close/>
                  <a:moveTo>
                    <a:pt x="647700" y="0"/>
                  </a:moveTo>
                  <a:cubicBezTo>
                    <a:pt x="1005415" y="0"/>
                    <a:pt x="1295400" y="289985"/>
                    <a:pt x="1295400" y="647700"/>
                  </a:cubicBezTo>
                  <a:cubicBezTo>
                    <a:pt x="1295400" y="1005415"/>
                    <a:pt x="1005415" y="1295400"/>
                    <a:pt x="647700" y="1295400"/>
                  </a:cubicBezTo>
                  <a:cubicBezTo>
                    <a:pt x="289985" y="1295400"/>
                    <a:pt x="0" y="1005415"/>
                    <a:pt x="0" y="647700"/>
                  </a:cubicBezTo>
                  <a:cubicBezTo>
                    <a:pt x="0" y="289985"/>
                    <a:pt x="289985" y="0"/>
                    <a:pt x="647700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8" name="Straight Connector 47"/>
            <p:cNvCxnSpPr/>
            <p:nvPr/>
          </p:nvCxnSpPr>
          <p:spPr>
            <a:xfrm flipH="1">
              <a:off x="8076485" y="5711819"/>
              <a:ext cx="2776854" cy="0"/>
            </a:xfrm>
            <a:prstGeom prst="line">
              <a:avLst/>
            </a:prstGeom>
            <a:ln w="31750" cap="flat">
              <a:solidFill>
                <a:schemeClr val="tx1">
                  <a:lumMod val="65000"/>
                  <a:lumOff val="35000"/>
                </a:schemeClr>
              </a:solidFill>
              <a:headEnd type="none" w="lg" len="lg"/>
              <a:tailEnd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4" name="Content Placeholder 53"/>
          <p:cNvSpPr>
            <a:spLocks noGrp="1"/>
          </p:cNvSpPr>
          <p:nvPr>
            <p:ph idx="1"/>
          </p:nvPr>
        </p:nvSpPr>
        <p:spPr>
          <a:xfrm>
            <a:off x="76200" y="228600"/>
            <a:ext cx="8229600" cy="6858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4000" dirty="0" smtClean="0">
                <a:solidFill>
                  <a:schemeClr val="bg1">
                    <a:lumMod val="95000"/>
                  </a:schemeClr>
                </a:solidFill>
              </a:rPr>
              <a:t>2016: Overcome </a:t>
            </a:r>
            <a:r>
              <a:rPr lang="en-US" sz="4000" dirty="0" smtClean="0">
                <a:solidFill>
                  <a:schemeClr val="bg1">
                    <a:lumMod val="95000"/>
                  </a:schemeClr>
                </a:solidFill>
              </a:rPr>
              <a:t>a few </a:t>
            </a:r>
            <a:r>
              <a:rPr lang="en-US" sz="4000" dirty="0" smtClean="0">
                <a:solidFill>
                  <a:schemeClr val="bg1">
                    <a:lumMod val="95000"/>
                  </a:schemeClr>
                </a:solidFill>
              </a:rPr>
              <a:t>problems…</a:t>
            </a:r>
            <a:endParaRPr lang="en-US" sz="4000" dirty="0">
              <a:solidFill>
                <a:schemeClr val="bg1">
                  <a:lumMod val="95000"/>
                </a:schemeClr>
              </a:solidFill>
            </a:endParaRPr>
          </a:p>
        </p:txBody>
      </p:sp>
      <p:cxnSp>
        <p:nvCxnSpPr>
          <p:cNvPr id="59" name="Straight Connector 58"/>
          <p:cNvCxnSpPr/>
          <p:nvPr/>
        </p:nvCxnSpPr>
        <p:spPr>
          <a:xfrm flipH="1">
            <a:off x="-42402" y="1066800"/>
            <a:ext cx="9186402" cy="0"/>
          </a:xfrm>
          <a:prstGeom prst="line">
            <a:avLst/>
          </a:prstGeom>
          <a:ln w="31750" cap="flat">
            <a:solidFill>
              <a:schemeClr val="tx1">
                <a:lumMod val="65000"/>
                <a:lumOff val="35000"/>
              </a:schemeClr>
            </a:solidFill>
            <a:headEnd type="none" w="lg" len="lg"/>
            <a:tailEnd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2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96052" y="1447800"/>
            <a:ext cx="2875748" cy="4267200"/>
            <a:chOff x="96052" y="1447800"/>
            <a:chExt cx="2875748" cy="4267200"/>
          </a:xfrm>
        </p:grpSpPr>
        <p:sp>
          <p:nvSpPr>
            <p:cNvPr id="4" name="Rounded Rectangle 3"/>
            <p:cNvSpPr/>
            <p:nvPr/>
          </p:nvSpPr>
          <p:spPr>
            <a:xfrm>
              <a:off x="96052" y="1447800"/>
              <a:ext cx="2875748" cy="4267200"/>
            </a:xfrm>
            <a:prstGeom prst="roundRect">
              <a:avLst>
                <a:gd name="adj" fmla="val 2831"/>
              </a:avLst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lang="en-US" b="1" dirty="0" smtClean="0">
                  <a:solidFill>
                    <a:srgbClr val="FFFF00"/>
                  </a:solidFill>
                </a:rPr>
                <a:t>WEASEL</a:t>
              </a:r>
            </a:p>
            <a:p>
              <a:pPr marL="171450" indent="-171450">
                <a:buFont typeface="Arial"/>
                <a:buChar char="•"/>
              </a:pPr>
              <a:endParaRPr lang="en-US" sz="1400" b="1" dirty="0"/>
            </a:p>
          </p:txBody>
        </p:sp>
        <p:pic>
          <p:nvPicPr>
            <p:cNvPr id="5" name="Picture 4" descr="Screen Shot 2016-07-26 at 9.16.21 PM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8600" y="2286000"/>
              <a:ext cx="2641793" cy="2984883"/>
            </a:xfrm>
            <a:prstGeom prst="rect">
              <a:avLst/>
            </a:prstGeom>
          </p:spPr>
        </p:pic>
      </p:grpSp>
      <p:grpSp>
        <p:nvGrpSpPr>
          <p:cNvPr id="9" name="Group 8"/>
          <p:cNvGrpSpPr/>
          <p:nvPr/>
        </p:nvGrpSpPr>
        <p:grpSpPr>
          <a:xfrm>
            <a:off x="3107099" y="1447800"/>
            <a:ext cx="2836502" cy="4267200"/>
            <a:chOff x="3107099" y="1447800"/>
            <a:chExt cx="2836502" cy="4267200"/>
          </a:xfrm>
        </p:grpSpPr>
        <p:sp>
          <p:nvSpPr>
            <p:cNvPr id="32" name="Rounded Rectangle 31"/>
            <p:cNvSpPr/>
            <p:nvPr/>
          </p:nvSpPr>
          <p:spPr>
            <a:xfrm>
              <a:off x="3107099" y="1447800"/>
              <a:ext cx="2836502" cy="4267200"/>
            </a:xfrm>
            <a:prstGeom prst="roundRect">
              <a:avLst>
                <a:gd name="adj" fmla="val 2831"/>
              </a:avLst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lang="en-US" b="1" dirty="0" smtClean="0">
                  <a:solidFill>
                    <a:srgbClr val="FFFF00"/>
                  </a:solidFill>
                </a:rPr>
                <a:t>PS MAIN POWER SUPPLY</a:t>
              </a:r>
              <a:endParaRPr lang="en-US" sz="1200" b="1" dirty="0"/>
            </a:p>
          </p:txBody>
        </p:sp>
        <p:pic>
          <p:nvPicPr>
            <p:cNvPr id="7" name="Picture 6" descr="Screen Shot 2016-07-26 at 11.28.17 PM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00400" y="2521160"/>
              <a:ext cx="2692486" cy="2590800"/>
            </a:xfrm>
            <a:prstGeom prst="rect">
              <a:avLst/>
            </a:prstGeom>
          </p:spPr>
        </p:pic>
      </p:grpSp>
      <p:grpSp>
        <p:nvGrpSpPr>
          <p:cNvPr id="11" name="Group 10"/>
          <p:cNvGrpSpPr/>
          <p:nvPr/>
        </p:nvGrpSpPr>
        <p:grpSpPr>
          <a:xfrm>
            <a:off x="6118143" y="1447800"/>
            <a:ext cx="2875748" cy="4267200"/>
            <a:chOff x="6118143" y="1447800"/>
            <a:chExt cx="2875748" cy="4267200"/>
          </a:xfrm>
        </p:grpSpPr>
        <p:sp>
          <p:nvSpPr>
            <p:cNvPr id="38" name="Rounded Rectangle 37"/>
            <p:cNvSpPr/>
            <p:nvPr/>
          </p:nvSpPr>
          <p:spPr>
            <a:xfrm>
              <a:off x="6118143" y="1447800"/>
              <a:ext cx="2875748" cy="4267200"/>
            </a:xfrm>
            <a:prstGeom prst="roundRect">
              <a:avLst>
                <a:gd name="adj" fmla="val 2831"/>
              </a:avLst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lang="en-US" b="1" dirty="0" smtClean="0">
                  <a:solidFill>
                    <a:srgbClr val="FFFF00"/>
                  </a:solidFill>
                </a:rPr>
                <a:t>SPS BEAM DUMP</a:t>
              </a:r>
            </a:p>
            <a:p>
              <a:pPr marL="285750" indent="-285750">
                <a:buFont typeface="Arial"/>
                <a:buChar char="•"/>
              </a:pPr>
              <a:r>
                <a:rPr lang="en-US" b="1" dirty="0" smtClean="0">
                  <a:solidFill>
                    <a:srgbClr val="FFFF00"/>
                  </a:solidFill>
                </a:rPr>
                <a:t>Limited to 96 bunches per injection </a:t>
              </a:r>
            </a:p>
            <a:p>
              <a:pPr marL="285750" indent="-285750">
                <a:buFont typeface="Arial"/>
                <a:buChar char="•"/>
              </a:pPr>
              <a:r>
                <a:rPr lang="en-US" b="1" dirty="0" smtClean="0">
                  <a:solidFill>
                    <a:srgbClr val="FFFF00"/>
                  </a:solidFill>
                </a:rPr>
                <a:t>2220 bunches per beam cf. 2750 </a:t>
              </a:r>
              <a:endParaRPr lang="en-US" b="1" dirty="0"/>
            </a:p>
            <a:p>
              <a:pPr marL="285750" indent="-285750">
                <a:buFont typeface="Arial"/>
                <a:buChar char="•"/>
              </a:pPr>
              <a:endParaRPr lang="en-US" b="1" dirty="0"/>
            </a:p>
            <a:p>
              <a:pPr marL="285750" indent="-285750">
                <a:buFont typeface="Arial"/>
                <a:buChar char="•"/>
              </a:pPr>
              <a:endParaRPr lang="en-US" b="1" dirty="0" smtClean="0"/>
            </a:p>
          </p:txBody>
        </p:sp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172200" y="3124200"/>
              <a:ext cx="2795366" cy="23622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92863795"/>
      </p:ext>
    </p:extLst>
  </p:cSld>
  <p:clrMapOvr>
    <a:masterClrMapping/>
  </p:clrMapOvr>
  <p:transition xmlns:p14="http://schemas.microsoft.com/office/powerpoint/2010/main" spd="slow">
    <p:push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953000"/>
          </a:xfrm>
        </p:spPr>
        <p:txBody>
          <a:bodyPr/>
          <a:lstStyle/>
          <a:p>
            <a:r>
              <a:rPr lang="en-US" b="1" dirty="0" smtClean="0"/>
              <a:t>Reasonable peak performance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Well a</a:t>
            </a:r>
            <a:r>
              <a:rPr lang="en-US" dirty="0" smtClean="0">
                <a:solidFill>
                  <a:srgbClr val="FF0000"/>
                </a:solidFill>
              </a:rPr>
              <a:t>bove </a:t>
            </a:r>
            <a:r>
              <a:rPr lang="en-US" dirty="0" smtClean="0">
                <a:solidFill>
                  <a:srgbClr val="FF0000"/>
                </a:solidFill>
              </a:rPr>
              <a:t>design luminosity </a:t>
            </a:r>
            <a:r>
              <a:rPr lang="en-US" dirty="0" smtClean="0"/>
              <a:t>(squeeze, beams from injectors)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till </a:t>
            </a:r>
            <a:r>
              <a:rPr lang="en-US" dirty="0" smtClean="0">
                <a:solidFill>
                  <a:srgbClr val="FF0000"/>
                </a:solidFill>
              </a:rPr>
              <a:t>margin for improvement </a:t>
            </a:r>
            <a:r>
              <a:rPr lang="en-US" dirty="0" smtClean="0"/>
              <a:t>in Run 2</a:t>
            </a:r>
          </a:p>
          <a:p>
            <a:r>
              <a:rPr lang="en-US" b="1" dirty="0" smtClean="0"/>
              <a:t>Good integrated delivery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Excellent availability (normal caveats apply)</a:t>
            </a:r>
          </a:p>
          <a:p>
            <a:pPr lvl="1"/>
            <a:r>
              <a:rPr lang="en-US" dirty="0"/>
              <a:t>E</a:t>
            </a:r>
            <a:r>
              <a:rPr lang="en-US" dirty="0" smtClean="0"/>
              <a:t>lectron </a:t>
            </a:r>
            <a:r>
              <a:rPr lang="en-US" dirty="0"/>
              <a:t>cloud </a:t>
            </a:r>
            <a:r>
              <a:rPr lang="en-US" dirty="0" smtClean="0"/>
              <a:t>conditioning slowly </a:t>
            </a:r>
          </a:p>
          <a:p>
            <a:pPr lvl="1"/>
            <a:r>
              <a:rPr lang="en-US" dirty="0" smtClean="0"/>
              <a:t>Fortunate that UFOs have conditioned down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20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85800" y="5715000"/>
            <a:ext cx="7848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00FF"/>
                </a:solidFill>
              </a:rPr>
              <a:t>Interesting to note that a machine of this complexity with such a challenging operational regime can work pretty well!</a:t>
            </a:r>
            <a:endParaRPr lang="en-US" sz="24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20391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21</a:t>
            </a:fld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5385108"/>
              </p:ext>
            </p:extLst>
          </p:nvPr>
        </p:nvGraphicFramePr>
        <p:xfrm>
          <a:off x="609600" y="381000"/>
          <a:ext cx="8001000" cy="6075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00500"/>
                <a:gridCol w="40005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Looking good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Keep an eye on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8000"/>
                          </a:solidFill>
                        </a:rPr>
                        <a:t>Availability and R2E</a:t>
                      </a:r>
                      <a:endParaRPr lang="en-US" b="1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Electron cloud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8000"/>
                          </a:solidFill>
                        </a:rPr>
                        <a:t>Injectors</a:t>
                      </a:r>
                      <a:endParaRPr lang="en-US" b="1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Instabilities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8000"/>
                          </a:solidFill>
                        </a:rPr>
                        <a:t>Optics</a:t>
                      </a:r>
                      <a:endParaRPr lang="en-US" b="1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Losses</a:t>
                      </a:r>
                      <a:r>
                        <a:rPr lang="en-US" b="1" baseline="0" dirty="0" smtClean="0">
                          <a:solidFill>
                            <a:srgbClr val="FF0000"/>
                          </a:solidFill>
                        </a:rPr>
                        <a:t> at start of fill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8000"/>
                          </a:solidFill>
                        </a:rPr>
                        <a:t>Magnet</a:t>
                      </a:r>
                      <a:r>
                        <a:rPr lang="en-US" b="1" baseline="0" dirty="0" smtClean="0">
                          <a:solidFill>
                            <a:srgbClr val="008000"/>
                          </a:solidFill>
                        </a:rPr>
                        <a:t> model,  magnets at 6.5 TeV</a:t>
                      </a:r>
                      <a:endParaRPr lang="en-US" b="1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Beam-beam, DA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8000"/>
                          </a:solidFill>
                        </a:rPr>
                        <a:t>Aperture</a:t>
                      </a:r>
                      <a:endParaRPr lang="en-US" b="1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Emittance</a:t>
                      </a:r>
                      <a:r>
                        <a:rPr lang="en-US" b="1" baseline="0" dirty="0" smtClean="0">
                          <a:solidFill>
                            <a:srgbClr val="FF0000"/>
                          </a:solidFill>
                        </a:rPr>
                        <a:t> growth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8000"/>
                          </a:solidFill>
                        </a:rPr>
                        <a:t>Reproducibility, stability</a:t>
                      </a:r>
                      <a:endParaRPr lang="en-US" b="1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Earth faults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8000"/>
                          </a:solidFill>
                        </a:rPr>
                        <a:t>Nominal cycle</a:t>
                      </a:r>
                      <a:r>
                        <a:rPr lang="en-US" b="1" baseline="0" dirty="0" smtClean="0">
                          <a:solidFill>
                            <a:srgbClr val="008000"/>
                          </a:solidFill>
                        </a:rPr>
                        <a:t>++, turn-around</a:t>
                      </a:r>
                      <a:endParaRPr lang="en-US" b="1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Robustness</a:t>
                      </a:r>
                      <a:r>
                        <a:rPr lang="en-US" b="1" baseline="0" dirty="0" smtClean="0">
                          <a:solidFill>
                            <a:srgbClr val="FF0000"/>
                          </a:solidFill>
                        </a:rPr>
                        <a:t> of protection devices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8000"/>
                          </a:solidFill>
                        </a:rPr>
                        <a:t>Losses</a:t>
                      </a:r>
                      <a:r>
                        <a:rPr lang="en-US" b="1" baseline="0" dirty="0" smtClean="0">
                          <a:solidFill>
                            <a:srgbClr val="008000"/>
                          </a:solidFill>
                        </a:rPr>
                        <a:t> through cycle</a:t>
                      </a:r>
                      <a:endParaRPr lang="en-US" b="1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8000"/>
                          </a:solidFill>
                        </a:rPr>
                        <a:t>Machine</a:t>
                      </a:r>
                      <a:r>
                        <a:rPr lang="en-US" b="1" baseline="0" dirty="0" smtClean="0">
                          <a:solidFill>
                            <a:srgbClr val="008000"/>
                          </a:solidFill>
                        </a:rPr>
                        <a:t> protection, QPS</a:t>
                      </a:r>
                      <a:endParaRPr lang="en-US" b="1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8000"/>
                          </a:solidFill>
                        </a:rPr>
                        <a:t>ADT,</a:t>
                      </a:r>
                      <a:r>
                        <a:rPr lang="en-US" b="1" baseline="0" dirty="0" smtClean="0">
                          <a:solidFill>
                            <a:srgbClr val="008000"/>
                          </a:solidFill>
                        </a:rPr>
                        <a:t> RF, Power converters</a:t>
                      </a:r>
                      <a:endParaRPr lang="en-US" b="1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8000"/>
                          </a:solidFill>
                        </a:rPr>
                        <a:t>Beam</a:t>
                      </a:r>
                      <a:r>
                        <a:rPr lang="en-US" b="1" baseline="0" dirty="0" smtClean="0">
                          <a:solidFill>
                            <a:srgbClr val="008000"/>
                          </a:solidFill>
                        </a:rPr>
                        <a:t> instrumentation, feedbacks</a:t>
                      </a:r>
                      <a:endParaRPr lang="en-US" b="1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8000"/>
                          </a:solidFill>
                        </a:rPr>
                        <a:t>Collimation, beam cleaning</a:t>
                      </a:r>
                      <a:endParaRPr lang="en-US" b="1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2672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8000"/>
                          </a:solidFill>
                        </a:rPr>
                        <a:t>LBDS, Injection</a:t>
                      </a:r>
                      <a:endParaRPr lang="en-US" b="1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8000"/>
                          </a:solidFill>
                        </a:rPr>
                        <a:t>Cryogenics</a:t>
                      </a:r>
                      <a:endParaRPr lang="en-US" b="1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8000"/>
                          </a:solidFill>
                        </a:rPr>
                        <a:t>Vacuum, UFOs, Beam</a:t>
                      </a:r>
                      <a:r>
                        <a:rPr lang="en-US" b="1" baseline="0" dirty="0" smtClean="0">
                          <a:solidFill>
                            <a:srgbClr val="008000"/>
                          </a:solidFill>
                        </a:rPr>
                        <a:t> induced heating</a:t>
                      </a:r>
                      <a:endParaRPr lang="en-US" b="1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453566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22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3657600"/>
            <a:ext cx="4648200" cy="305226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" y="76200"/>
            <a:ext cx="7010400" cy="344799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953000" y="5105400"/>
            <a:ext cx="403860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00FF"/>
                </a:solidFill>
              </a:rPr>
              <a:t>2016: 1% </a:t>
            </a:r>
            <a:r>
              <a:rPr lang="en-US" sz="2400" dirty="0" err="1">
                <a:solidFill>
                  <a:srgbClr val="0000FF"/>
                </a:solidFill>
              </a:rPr>
              <a:t>rms</a:t>
            </a:r>
            <a:r>
              <a:rPr lang="en-US" sz="2400" dirty="0">
                <a:solidFill>
                  <a:srgbClr val="0000FF"/>
                </a:solidFill>
              </a:rPr>
              <a:t> beta-beating</a:t>
            </a:r>
            <a:r>
              <a:rPr lang="en-US" sz="2400" dirty="0" smtClean="0">
                <a:solidFill>
                  <a:srgbClr val="0000FF"/>
                </a:solidFill>
              </a:rPr>
              <a:t>, C</a:t>
            </a:r>
            <a:r>
              <a:rPr lang="en-US" sz="2400" dirty="0">
                <a:solidFill>
                  <a:srgbClr val="0000FF"/>
                </a:solidFill>
              </a:rPr>
              <a:t>- of 0.0002 and lot more to </a:t>
            </a:r>
            <a:r>
              <a:rPr lang="en-US" sz="2400" dirty="0" smtClean="0">
                <a:solidFill>
                  <a:srgbClr val="0000FF"/>
                </a:solidFill>
              </a:rPr>
              <a:t>celebrate!</a:t>
            </a:r>
            <a:endParaRPr lang="en-US" sz="24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45258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23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131" y="0"/>
            <a:ext cx="9144000" cy="338361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3607431"/>
            <a:ext cx="4343400" cy="32148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95800" y="3581400"/>
            <a:ext cx="4505255" cy="27432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486400" y="6495506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Courtesy Daniel </a:t>
            </a:r>
            <a:r>
              <a:rPr lang="en-US" dirty="0" err="1" smtClean="0"/>
              <a:t>Valuch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7619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Lifetime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24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1610" y="2062144"/>
            <a:ext cx="6896100" cy="330591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057400" y="5486400"/>
            <a:ext cx="2133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Isolated case during </a:t>
            </a:r>
            <a:r>
              <a:rPr lang="en-US" dirty="0" smtClean="0">
                <a:solidFill>
                  <a:srgbClr val="0000FF"/>
                </a:solidFill>
              </a:rPr>
              <a:t>intensity ramp </a:t>
            </a:r>
            <a:r>
              <a:rPr lang="en-US" dirty="0">
                <a:solidFill>
                  <a:srgbClr val="0000FF"/>
                </a:solidFill>
              </a:rPr>
              <a:t>up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419600" y="5638800"/>
            <a:ext cx="3429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After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reduction </a:t>
            </a:r>
            <a:r>
              <a:rPr lang="en-US" dirty="0">
                <a:solidFill>
                  <a:srgbClr val="0000FF"/>
                </a:solidFill>
              </a:rPr>
              <a:t>of crossing angle</a:t>
            </a:r>
            <a:r>
              <a:rPr lang="en-US" dirty="0" smtClean="0">
                <a:solidFill>
                  <a:srgbClr val="0000FF"/>
                </a:solidFill>
              </a:rPr>
              <a:t>.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Mitigation deployed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5800" y="1143000"/>
            <a:ext cx="7848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Lifetime very good in Run 2. Not clear how to scale to HL-LHC. </a:t>
            </a:r>
            <a:endParaRPr lang="en-US" sz="2400" dirty="0">
              <a:solidFill>
                <a:srgbClr val="0000FF"/>
              </a:solidFill>
            </a:endParaRPr>
          </a:p>
        </p:txBody>
      </p:sp>
      <p:cxnSp>
        <p:nvCxnSpPr>
          <p:cNvPr id="9" name="Straight Arrow Connector 8"/>
          <p:cNvCxnSpPr>
            <a:stCxn id="5" idx="0"/>
          </p:cNvCxnSpPr>
          <p:nvPr/>
        </p:nvCxnSpPr>
        <p:spPr>
          <a:xfrm flipV="1">
            <a:off x="3124200" y="4114800"/>
            <a:ext cx="762000" cy="1371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6" idx="0"/>
          </p:cNvCxnSpPr>
          <p:nvPr/>
        </p:nvCxnSpPr>
        <p:spPr>
          <a:xfrm flipV="1">
            <a:off x="6134100" y="3962400"/>
            <a:ext cx="952500" cy="1676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04800" y="64008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Belen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9858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Lifetime in Stable Beams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25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7400" y="1219200"/>
            <a:ext cx="4881006" cy="447243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09600" y="5943600"/>
            <a:ext cx="830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NB first hour – was worse with higher bunch population in 2012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21134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3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200" y="1600200"/>
            <a:ext cx="5283200" cy="39624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228600" y="152400"/>
            <a:ext cx="8686800" cy="14478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b="1" dirty="0" smtClean="0"/>
              <a:t>Thereafter: reasonably quick ramp-up in number of bunches</a:t>
            </a:r>
          </a:p>
          <a:p>
            <a:pPr lvl="1"/>
            <a:r>
              <a:rPr lang="en-US" sz="2400" dirty="0" smtClean="0"/>
              <a:t>Electron </a:t>
            </a:r>
            <a:r>
              <a:rPr lang="en-US" sz="2400" dirty="0" smtClean="0"/>
              <a:t>cloud still very much with us but effects under control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3352800" y="5562600"/>
            <a:ext cx="609600" cy="978932"/>
            <a:chOff x="3382395" y="3962400"/>
            <a:chExt cx="609600" cy="978932"/>
          </a:xfrm>
        </p:grpSpPr>
        <p:cxnSp>
          <p:nvCxnSpPr>
            <p:cNvPr id="6" name="Straight Arrow Connector 5"/>
            <p:cNvCxnSpPr/>
            <p:nvPr/>
          </p:nvCxnSpPr>
          <p:spPr>
            <a:xfrm flipV="1">
              <a:off x="3687195" y="3962400"/>
              <a:ext cx="0" cy="60960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6"/>
            <p:cNvSpPr txBox="1"/>
            <p:nvPr/>
          </p:nvSpPr>
          <p:spPr>
            <a:xfrm>
              <a:off x="3382395" y="4572000"/>
              <a:ext cx="60960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10</a:t>
              </a:r>
              <a:r>
                <a:rPr lang="en-US" b="1" baseline="30000" dirty="0" smtClean="0">
                  <a:solidFill>
                    <a:srgbClr val="FF0000"/>
                  </a:solidFill>
                </a:rPr>
                <a:t>34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3810000" y="5562600"/>
            <a:ext cx="857925" cy="1131332"/>
            <a:chOff x="3790275" y="5105400"/>
            <a:chExt cx="857925" cy="1131332"/>
          </a:xfrm>
        </p:grpSpPr>
        <p:cxnSp>
          <p:nvCxnSpPr>
            <p:cNvPr id="8" name="Straight Arrow Connector 7"/>
            <p:cNvCxnSpPr/>
            <p:nvPr/>
          </p:nvCxnSpPr>
          <p:spPr>
            <a:xfrm flipH="1" flipV="1">
              <a:off x="4095075" y="5105400"/>
              <a:ext cx="3945" cy="68580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3790275" y="5867400"/>
              <a:ext cx="8579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BCMS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4953000" y="5334000"/>
            <a:ext cx="2514600" cy="1359932"/>
            <a:chOff x="4953000" y="4114800"/>
            <a:chExt cx="2514600" cy="1359932"/>
          </a:xfrm>
        </p:grpSpPr>
        <p:cxnSp>
          <p:nvCxnSpPr>
            <p:cNvPr id="10" name="Straight Arrow Connector 9"/>
            <p:cNvCxnSpPr/>
            <p:nvPr/>
          </p:nvCxnSpPr>
          <p:spPr>
            <a:xfrm flipV="1">
              <a:off x="5715000" y="4114800"/>
              <a:ext cx="0" cy="91440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4953000" y="5105400"/>
              <a:ext cx="251460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Reduced crossing angle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19" name="Left Arrow 18"/>
          <p:cNvSpPr/>
          <p:nvPr/>
        </p:nvSpPr>
        <p:spPr>
          <a:xfrm>
            <a:off x="6934200" y="2590800"/>
            <a:ext cx="381000" cy="228600"/>
          </a:xfrm>
          <a:prstGeom prst="leftArrow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46800" rtlCol="0" anchor="ctr"/>
          <a:lstStyle/>
          <a:p>
            <a:pPr algn="ctr"/>
            <a:endParaRPr lang="en-US" dirty="0" smtClean="0"/>
          </a:p>
        </p:txBody>
      </p:sp>
      <p:sp>
        <p:nvSpPr>
          <p:cNvPr id="20" name="TextBox 19"/>
          <p:cNvSpPr txBox="1"/>
          <p:nvPr/>
        </p:nvSpPr>
        <p:spPr>
          <a:xfrm>
            <a:off x="7315200" y="2514600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1.5 x 10</a:t>
            </a:r>
            <a:r>
              <a:rPr lang="en-US" b="1" baseline="30000" dirty="0" smtClean="0">
                <a:solidFill>
                  <a:srgbClr val="0000FF"/>
                </a:solidFill>
              </a:rPr>
              <a:t>34 </a:t>
            </a:r>
            <a:r>
              <a:rPr lang="en-US" b="1" dirty="0" smtClean="0">
                <a:solidFill>
                  <a:srgbClr val="0000FF"/>
                </a:solidFill>
              </a:rPr>
              <a:t>cm</a:t>
            </a:r>
            <a:r>
              <a:rPr lang="en-US" b="1" baseline="30000" dirty="0" smtClean="0">
                <a:solidFill>
                  <a:srgbClr val="0000FF"/>
                </a:solidFill>
              </a:rPr>
              <a:t>-2</a:t>
            </a:r>
            <a:r>
              <a:rPr lang="en-US" b="1" dirty="0" smtClean="0">
                <a:solidFill>
                  <a:srgbClr val="0000FF"/>
                </a:solidFill>
              </a:rPr>
              <a:t>s</a:t>
            </a:r>
            <a:r>
              <a:rPr lang="en-US" b="1" baseline="30000" dirty="0" smtClean="0">
                <a:solidFill>
                  <a:srgbClr val="0000FF"/>
                </a:solidFill>
              </a:rPr>
              <a:t>-1</a:t>
            </a:r>
            <a:endParaRPr lang="en-US" b="1" baseline="300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39158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luminosity reached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4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07777"/>
            <a:ext cx="9144000" cy="584092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934200" y="1143000"/>
            <a:ext cx="22098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sz="1600" dirty="0"/>
              <a:t>Reduced beta* and lower transverse beam sizes from the injectors compensating the lower number of bunches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75633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from injectors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94" y="2133600"/>
            <a:ext cx="4354286" cy="41910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017095" y="1676400"/>
            <a:ext cx="260044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/>
              <a:t>Standard 25 ns scheme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483695" y="6705600"/>
            <a:ext cx="38100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398095" y="63246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PS circumference</a:t>
            </a:r>
            <a:endParaRPr lang="en-US" dirty="0"/>
          </a:p>
        </p:txBody>
      </p:sp>
      <p:grpSp>
        <p:nvGrpSpPr>
          <p:cNvPr id="16" name="Group 15"/>
          <p:cNvGrpSpPr/>
          <p:nvPr/>
        </p:nvGrpSpPr>
        <p:grpSpPr>
          <a:xfrm>
            <a:off x="4522295" y="1371600"/>
            <a:ext cx="4646056" cy="5322332"/>
            <a:chOff x="4522295" y="1371600"/>
            <a:chExt cx="4646056" cy="5322332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22295" y="2133600"/>
              <a:ext cx="4359869" cy="4191000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>
            <a:xfrm>
              <a:off x="4903295" y="1371600"/>
              <a:ext cx="4114800" cy="6771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F0000"/>
                  </a:solidFill>
                </a:rPr>
                <a:t>BCMS</a:t>
              </a:r>
              <a:br>
                <a:rPr lang="en-US" sz="2000" b="1" dirty="0" smtClean="0">
                  <a:solidFill>
                    <a:srgbClr val="FF0000"/>
                  </a:solidFill>
                </a:rPr>
              </a:br>
              <a:r>
                <a:rPr lang="en-US" dirty="0" smtClean="0"/>
                <a:t>(</a:t>
              </a:r>
              <a:r>
                <a:rPr lang="en-US" b="1" dirty="0" smtClean="0"/>
                <a:t>B</a:t>
              </a:r>
              <a:r>
                <a:rPr lang="en-US" dirty="0" smtClean="0"/>
                <a:t>atch </a:t>
              </a:r>
              <a:r>
                <a:rPr lang="en-US" b="1" dirty="0" smtClean="0"/>
                <a:t>C</a:t>
              </a:r>
              <a:r>
                <a:rPr lang="en-US" dirty="0" smtClean="0"/>
                <a:t>ompression</a:t>
              </a:r>
              <a:r>
                <a:rPr lang="en-US" dirty="0"/>
                <a:t>, </a:t>
              </a:r>
              <a:r>
                <a:rPr lang="en-US" b="1" dirty="0"/>
                <a:t>M</a:t>
              </a:r>
              <a:r>
                <a:rPr lang="en-US" dirty="0"/>
                <a:t>erging &amp; </a:t>
              </a:r>
              <a:r>
                <a:rPr lang="en-US" b="1" dirty="0"/>
                <a:t>S</a:t>
              </a:r>
              <a:r>
                <a:rPr lang="en-US" dirty="0"/>
                <a:t>plitting)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901151" y="6324600"/>
              <a:ext cx="4267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Lower intensity, </a:t>
              </a:r>
              <a:r>
                <a:rPr lang="en-US" b="1" dirty="0" smtClean="0"/>
                <a:t>smaller</a:t>
              </a:r>
              <a:r>
                <a:rPr lang="en-US" dirty="0" smtClean="0"/>
                <a:t> bunches from PSB</a:t>
              </a:r>
              <a:endParaRPr lang="en-US" dirty="0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2086660" y="914400"/>
            <a:ext cx="556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8000"/>
                </a:solidFill>
              </a:rPr>
              <a:t>Lower than nominal emittance taken a step further</a:t>
            </a:r>
            <a:endParaRPr lang="en-US" b="1" dirty="0">
              <a:solidFill>
                <a:srgbClr val="008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0" y="0"/>
            <a:ext cx="3200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Acknowledgements to Steve </a:t>
            </a:r>
            <a:r>
              <a:rPr lang="en-US" sz="1400" dirty="0"/>
              <a:t>H</a:t>
            </a:r>
            <a:r>
              <a:rPr lang="en-US" sz="1400" dirty="0" smtClean="0"/>
              <a:t>ancock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8391635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Good peak </a:t>
            </a:r>
            <a:r>
              <a:rPr lang="en-US" dirty="0" smtClean="0"/>
              <a:t>performance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24384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Beta* = 40 cm</a:t>
            </a:r>
          </a:p>
          <a:p>
            <a:r>
              <a:rPr lang="en-US" dirty="0" smtClean="0"/>
              <a:t>BCMS</a:t>
            </a:r>
          </a:p>
          <a:p>
            <a:r>
              <a:rPr lang="en-US" dirty="0" smtClean="0"/>
              <a:t>Reduced crossing </a:t>
            </a:r>
            <a:r>
              <a:rPr lang="en-US" dirty="0" smtClean="0"/>
              <a:t>angle, bunch length</a:t>
            </a:r>
            <a:endParaRPr lang="en-US" dirty="0" smtClean="0"/>
          </a:p>
          <a:p>
            <a:r>
              <a:rPr lang="en-US" dirty="0" smtClean="0">
                <a:solidFill>
                  <a:srgbClr val="0000FF"/>
                </a:solidFill>
              </a:rPr>
              <a:t>Limited in number of bunches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Limited in bunch intensity (injection kicker vac.)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6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629685"/>
              </p:ext>
            </p:extLst>
          </p:nvPr>
        </p:nvGraphicFramePr>
        <p:xfrm>
          <a:off x="4114800" y="3962400"/>
          <a:ext cx="4648200" cy="237744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324100"/>
                <a:gridCol w="23241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Bunch</a:t>
                      </a:r>
                      <a:r>
                        <a:rPr lang="en-US" sz="2000" baseline="0" dirty="0" smtClean="0"/>
                        <a:t> population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~1.1e11</a:t>
                      </a:r>
                      <a:endParaRPr lang="en-US" sz="2000" dirty="0"/>
                    </a:p>
                  </a:txBody>
                  <a:tcPr/>
                </a:tc>
              </a:tr>
              <a:tr h="28956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Number of bunches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2220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Beta*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40 cm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Crossing</a:t>
                      </a:r>
                      <a:r>
                        <a:rPr lang="en-US" sz="2000" baseline="0" dirty="0" smtClean="0"/>
                        <a:t> angle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280 </a:t>
                      </a:r>
                      <a:r>
                        <a:rPr lang="en-US" sz="2000" dirty="0" err="1" smtClean="0"/>
                        <a:t>urad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Emittance</a:t>
                      </a:r>
                      <a:r>
                        <a:rPr lang="en-US" sz="2000" baseline="0" dirty="0" smtClean="0"/>
                        <a:t> (BCMS)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~2.0 </a:t>
                      </a:r>
                      <a:r>
                        <a:rPr lang="en-US" sz="2000" dirty="0" smtClean="0"/>
                        <a:t>um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Peak (CMS)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~1.5e34</a:t>
                      </a:r>
                      <a:r>
                        <a:rPr lang="en-US" sz="2000" b="1" baseline="0" dirty="0" smtClean="0">
                          <a:solidFill>
                            <a:srgbClr val="FF0000"/>
                          </a:solidFill>
                        </a:rPr>
                        <a:t> cm</a:t>
                      </a:r>
                      <a:r>
                        <a:rPr lang="en-US" sz="2000" b="1" baseline="30000" dirty="0" smtClean="0">
                          <a:solidFill>
                            <a:srgbClr val="FF0000"/>
                          </a:solidFill>
                        </a:rPr>
                        <a:t>-2</a:t>
                      </a:r>
                      <a:r>
                        <a:rPr lang="en-US" sz="2000" b="1" baseline="0" dirty="0" smtClean="0">
                          <a:solidFill>
                            <a:srgbClr val="FF0000"/>
                          </a:solidFill>
                        </a:rPr>
                        <a:t>s</a:t>
                      </a:r>
                      <a:r>
                        <a:rPr lang="en-US" sz="2000" b="1" baseline="30000" dirty="0" smtClean="0">
                          <a:solidFill>
                            <a:srgbClr val="FF0000"/>
                          </a:solidFill>
                        </a:rPr>
                        <a:t>-1</a:t>
                      </a:r>
                      <a:endParaRPr lang="en-US" sz="2000" b="1" baseline="30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8056" y="4114800"/>
            <a:ext cx="4133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Crossing angle reduced end September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0095240"/>
              </p:ext>
            </p:extLst>
          </p:nvPr>
        </p:nvGraphicFramePr>
        <p:xfrm>
          <a:off x="475256" y="4572000"/>
          <a:ext cx="3124200" cy="110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3988"/>
                <a:gridCol w="1470212"/>
              </a:tblGrid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X-angle [</a:t>
                      </a:r>
                      <a:r>
                        <a:rPr lang="en-US" dirty="0" err="1" smtClean="0"/>
                        <a:t>urad</a:t>
                      </a:r>
                      <a:r>
                        <a:rPr lang="en-US" dirty="0" smtClean="0"/>
                        <a:t>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370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0.59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280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0.7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855765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Luminosity lifetime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7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762000" y="5562600"/>
            <a:ext cx="784860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400" dirty="0" smtClean="0">
                <a:solidFill>
                  <a:srgbClr val="FF0000"/>
                </a:solidFill>
              </a:rPr>
              <a:t>Excellent luminosity lifetime – main component - proton loss to inelastic collisions in ATLAS, CMS and </a:t>
            </a:r>
            <a:r>
              <a:rPr lang="en-US" sz="2400" dirty="0" err="1" smtClean="0">
                <a:solidFill>
                  <a:srgbClr val="FF0000"/>
                </a:solidFill>
              </a:rPr>
              <a:t>LHCb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endParaRPr lang="en-US" sz="2400" dirty="0" smtClean="0">
              <a:solidFill>
                <a:srgbClr val="FF0000"/>
              </a:solidFill>
            </a:endParaRPr>
          </a:p>
          <a:p>
            <a:pPr marL="342900" indent="-342900">
              <a:buFont typeface="Arial"/>
              <a:buChar char="•"/>
            </a:pPr>
            <a:r>
              <a:rPr lang="en-US" sz="2400" dirty="0" smtClean="0">
                <a:solidFill>
                  <a:srgbClr val="FF0000"/>
                </a:solidFill>
              </a:rPr>
              <a:t>Enjoying effects of synchrotron radiation damping</a:t>
            </a:r>
            <a:endParaRPr lang="en-US" sz="2400" dirty="0">
              <a:solidFill>
                <a:srgbClr val="FF0000"/>
              </a:solidFill>
            </a:endParaRPr>
          </a:p>
        </p:txBody>
      </p:sp>
      <p:pic>
        <p:nvPicPr>
          <p:cNvPr id="6" name="Picture 5" descr="lumilifetime_510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1219200"/>
            <a:ext cx="6123213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2933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Availability: 11</a:t>
            </a:r>
            <a:r>
              <a:rPr lang="en-US" sz="3600" baseline="30000" dirty="0" smtClean="0"/>
              <a:t>th</a:t>
            </a:r>
            <a:r>
              <a:rPr lang="en-US" sz="3600" dirty="0" smtClean="0"/>
              <a:t> June – 8</a:t>
            </a:r>
            <a:r>
              <a:rPr lang="en-US" sz="3600" baseline="30000" dirty="0" smtClean="0"/>
              <a:t>th</a:t>
            </a:r>
            <a:r>
              <a:rPr lang="en-US" sz="3600" dirty="0" smtClean="0"/>
              <a:t> September</a:t>
            </a:r>
            <a:endParaRPr lang="en-US" sz="3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8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1905000"/>
            <a:ext cx="5876925" cy="381500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048000" y="914400"/>
            <a:ext cx="3581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3366FF"/>
                </a:solidFill>
                <a:latin typeface="Calibri" pitchFamily="34" charset="0"/>
              </a:rPr>
              <a:t>79 days proton physics </a:t>
            </a:r>
            <a:endParaRPr lang="en-US" sz="2400" b="1" dirty="0">
              <a:solidFill>
                <a:srgbClr val="062F67"/>
              </a:solidFill>
              <a:latin typeface="Calibri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955359" y="2338684"/>
            <a:ext cx="2743200" cy="10772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008000"/>
                </a:solidFill>
              </a:rPr>
              <a:t>Stable Beams 58%</a:t>
            </a:r>
            <a:r>
              <a:rPr lang="en-US" sz="3200" b="1" dirty="0" smtClean="0">
                <a:solidFill>
                  <a:srgbClr val="008000"/>
                </a:solidFill>
              </a:rPr>
              <a:t>!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656" y="6488668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Andrea </a:t>
            </a:r>
            <a:r>
              <a:rPr lang="en-US" dirty="0" err="1" smtClean="0"/>
              <a:t>Apollonio</a:t>
            </a:r>
            <a:r>
              <a:rPr lang="en-US" dirty="0" smtClean="0"/>
              <a:t> et al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6172200" y="3276600"/>
            <a:ext cx="381000" cy="304800"/>
          </a:xfrm>
          <a:prstGeom prst="straightConnector1">
            <a:avLst/>
          </a:prstGeom>
          <a:ln w="44450"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83234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Premature dumps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9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990600"/>
            <a:ext cx="6396197" cy="4495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676400" y="5638800"/>
            <a:ext cx="5943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Almost half of the fills ended by </a:t>
            </a:r>
            <a:r>
              <a:rPr lang="en-US" sz="2400" dirty="0" smtClean="0"/>
              <a:t>operations</a:t>
            </a:r>
          </a:p>
          <a:p>
            <a:r>
              <a:rPr lang="en-US" sz="2400" dirty="0" smtClean="0"/>
              <a:t>Start to worry about optimum fill length!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7848600" y="6451597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Ben Todd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78357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reflective ball">
      <a:majorFont>
        <a:latin typeface="Franklin Gothic Heavy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tIns="0" bIns="46800" rtlCol="0" anchor="ctr"/>
      <a:lstStyle>
        <a:defPPr algn="ctr">
          <a:defRPr dirty="0" smtClean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BTODD primary master">
  <a:themeElements>
    <a:clrScheme name="BTODD Theme Colour Set">
      <a:dk1>
        <a:srgbClr val="FFFFFF"/>
      </a:dk1>
      <a:lt1>
        <a:srgbClr val="FFFFFF"/>
      </a:lt1>
      <a:dk2>
        <a:srgbClr val="FFFFFF"/>
      </a:dk2>
      <a:lt2>
        <a:srgbClr val="FFFFFF"/>
      </a:lt2>
      <a:accent1>
        <a:srgbClr val="339966"/>
      </a:accent1>
      <a:accent2>
        <a:srgbClr val="FF0000"/>
      </a:accent2>
      <a:accent3>
        <a:srgbClr val="800080"/>
      </a:accent3>
      <a:accent4>
        <a:srgbClr val="FF6600"/>
      </a:accent4>
      <a:accent5>
        <a:srgbClr val="062F67"/>
      </a:accent5>
      <a:accent6>
        <a:srgbClr val="000000"/>
      </a:accent6>
      <a:hlink>
        <a:srgbClr val="1717FF"/>
      </a:hlink>
      <a:folHlink>
        <a:srgbClr val="0000CC"/>
      </a:folHlink>
    </a:clrScheme>
    <a:fontScheme name="BTODD Theme Fonts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3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CC00CC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6467840</TotalTime>
  <Words>922</Words>
  <Application>Microsoft Macintosh PowerPoint</Application>
  <PresentationFormat>On-screen Show (4:3)</PresentationFormat>
  <Paragraphs>214</Paragraphs>
  <Slides>25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25</vt:i4>
      </vt:variant>
    </vt:vector>
  </HeadingPairs>
  <TitlesOfParts>
    <vt:vector size="27" baseType="lpstr">
      <vt:lpstr>Office Theme</vt:lpstr>
      <vt:lpstr>BTODD primary master</vt:lpstr>
      <vt:lpstr>LHC Status and Outlook</vt:lpstr>
      <vt:lpstr>PowerPoint Presentation</vt:lpstr>
      <vt:lpstr>PowerPoint Presentation</vt:lpstr>
      <vt:lpstr>Design luminosity reached</vt:lpstr>
      <vt:lpstr>Beam from injectors</vt:lpstr>
      <vt:lpstr>Good peak performance</vt:lpstr>
      <vt:lpstr>Luminosity lifetime</vt:lpstr>
      <vt:lpstr>Availability: 11th June – 8th September</vt:lpstr>
      <vt:lpstr>Premature dumps</vt:lpstr>
      <vt:lpstr>Fault analysis</vt:lpstr>
      <vt:lpstr>PowerPoint Presentation</vt:lpstr>
      <vt:lpstr>This with &gt; 250 MJ per beam</vt:lpstr>
      <vt:lpstr>Limitations</vt:lpstr>
      <vt:lpstr>Electron Cloud - Heat Loads</vt:lpstr>
      <vt:lpstr>UFOs</vt:lpstr>
      <vt:lpstr>Run 2</vt:lpstr>
      <vt:lpstr>Main Options 2017</vt:lpstr>
      <vt:lpstr>Possible 2017/18 parameters</vt:lpstr>
      <vt:lpstr>Machine status - summary</vt:lpstr>
      <vt:lpstr>Conclusions</vt:lpstr>
      <vt:lpstr>PowerPoint Presentation</vt:lpstr>
      <vt:lpstr>PowerPoint Presentation</vt:lpstr>
      <vt:lpstr>PowerPoint Presentation</vt:lpstr>
      <vt:lpstr>Lifetime</vt:lpstr>
      <vt:lpstr>Lifetime in Stable Beams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PresenterMedia.com</dc:creator>
  <cp:lastModifiedBy>Mike LAMONT</cp:lastModifiedBy>
  <cp:revision>3383</cp:revision>
  <dcterms:created xsi:type="dcterms:W3CDTF">2011-01-18T19:25:28Z</dcterms:created>
  <dcterms:modified xsi:type="dcterms:W3CDTF">2016-11-14T13:44:11Z</dcterms:modified>
</cp:coreProperties>
</file>