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3" r:id="rId2"/>
    <p:sldId id="267" r:id="rId3"/>
    <p:sldId id="336" r:id="rId4"/>
    <p:sldId id="304" r:id="rId5"/>
    <p:sldId id="337" r:id="rId6"/>
    <p:sldId id="338" r:id="rId7"/>
    <p:sldId id="292" r:id="rId8"/>
    <p:sldId id="335" r:id="rId9"/>
    <p:sldId id="339" r:id="rId10"/>
    <p:sldId id="345" r:id="rId11"/>
    <p:sldId id="344" r:id="rId12"/>
    <p:sldId id="341" r:id="rId13"/>
    <p:sldId id="342" r:id="rId14"/>
    <p:sldId id="298" r:id="rId15"/>
    <p:sldId id="300" r:id="rId16"/>
    <p:sldId id="299" r:id="rId17"/>
    <p:sldId id="291" r:id="rId18"/>
    <p:sldId id="302" r:id="rId19"/>
    <p:sldId id="315" r:id="rId20"/>
    <p:sldId id="316" r:id="rId21"/>
    <p:sldId id="326" r:id="rId22"/>
    <p:sldId id="325" r:id="rId23"/>
    <p:sldId id="346" r:id="rId2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04" d="100"/>
          <a:sy n="104" d="100"/>
        </p:scale>
        <p:origin x="-1000" y="-10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14.11.16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14.11.16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376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376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png"/><Relationship Id="rId5" Type="http://schemas.openxmlformats.org/officeDocument/2006/relationships/image" Target="../media/image7.gif"/><Relationship Id="rId6" Type="http://schemas.openxmlformats.org/officeDocument/2006/relationships/image" Target="../media/image8.png"/><Relationship Id="rId7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g"/><Relationship Id="rId5" Type="http://schemas.openxmlformats.org/officeDocument/2006/relationships/image" Target="../media/image25.jpg"/><Relationship Id="rId6" Type="http://schemas.openxmlformats.org/officeDocument/2006/relationships/image" Target="../media/image26.JPG"/><Relationship Id="rId7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29.jpeg"/><Relationship Id="rId6" Type="http://schemas.openxmlformats.org/officeDocument/2006/relationships/image" Target="../media/image30.jpeg"/><Relationship Id="rId7" Type="http://schemas.openxmlformats.org/officeDocument/2006/relationships/image" Target="../media/image31.jpeg"/><Relationship Id="rId8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jpeg"/><Relationship Id="rId7" Type="http://schemas.openxmlformats.org/officeDocument/2006/relationships/image" Target="../media/image35.jpeg"/><Relationship Id="rId8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5" Type="http://schemas.openxmlformats.org/officeDocument/2006/relationships/image" Target="../media/image39.jpg"/><Relationship Id="rId6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8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897632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IR magnets overview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80000" cy="1858144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E. Todesco, P. </a:t>
            </a:r>
            <a:r>
              <a:rPr lang="en-GB" dirty="0" err="1" smtClean="0">
                <a:latin typeface="Book Antiqua" panose="02040602050305030304" pitchFamily="18" charset="0"/>
              </a:rPr>
              <a:t>Ferracin</a:t>
            </a:r>
            <a:r>
              <a:rPr lang="en-GB" dirty="0" smtClean="0">
                <a:latin typeface="Book Antiqua" panose="02040602050305030304" pitchFamily="18" charset="0"/>
              </a:rPr>
              <a:t>, on behalf of WP3 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14 November 2016 - CERN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161893"/>
            <a:ext cx="1099072" cy="62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161893"/>
            <a:ext cx="66287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321" y="5161893"/>
            <a:ext cx="98736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475" y="5157943"/>
            <a:ext cx="549813" cy="73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15794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TRIPLET STATUS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MQXFS3: </a:t>
            </a:r>
            <a:r>
              <a:rPr lang="fr-CH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Nominal reached, ultimate not reached</a:t>
            </a:r>
          </a:p>
          <a:p>
            <a:pPr lvl="2"/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Large detraining recovered after ramp rate studies</a:t>
            </a:r>
          </a:p>
          <a:p>
            <a:pPr lvl="2"/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Thermal cycle is being done, prestress in the heads has been added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196" y="39498"/>
            <a:ext cx="1962927" cy="15893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5856" y="6345938"/>
            <a:ext cx="2121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MQXFS3 test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[H. Bajas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training_QXFS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409947"/>
            <a:ext cx="4772467" cy="294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42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TRIPLET STATUS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137150"/>
          </a:xfrm>
        </p:spPr>
        <p:txBody>
          <a:bodyPr>
            <a:normAutofit fontScale="77500" lnSpcReduction="20000"/>
          </a:bodyPr>
          <a:lstStyle/>
          <a:p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First mirror: </a:t>
            </a:r>
            <a:r>
              <a:rPr lang="fr-CH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Above 70% with two quenches</a:t>
            </a:r>
          </a:p>
          <a:p>
            <a:pPr lvl="1"/>
            <a:r>
              <a:rPr lang="fr-CH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New world record in length for a Nb</a:t>
            </a:r>
            <a:r>
              <a:rPr lang="fr-CH" baseline="-25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3</a:t>
            </a:r>
            <a:r>
              <a:rPr lang="fr-CH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Sn coil in accelerator magnets</a:t>
            </a:r>
          </a:p>
          <a:p>
            <a:pPr lvl="1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Next </a:t>
            </a:r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steps </a:t>
            </a:r>
            <a:r>
              <a:rPr lang="fr-CH" dirty="0">
                <a:solidFill>
                  <a:srgbClr val="00B050"/>
                </a:solidFill>
                <a:latin typeface="Book Antiqua" panose="02040602050305030304" pitchFamily="18" charset="0"/>
              </a:rPr>
              <a:t>[see G. Ambrosio talk</a:t>
            </a:r>
            <a:r>
              <a:rPr lang="fr-CH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]</a:t>
            </a:r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US protoype in 2017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7.15-m-long prototype in 2019</a:t>
            </a:r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endParaRPr lang="en-GB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Exploring </a:t>
            </a:r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possibility of building the series in the industry: in mid 2018 we will have answers to the invitation for tender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196" y="39498"/>
            <a:ext cx="1962927" cy="15893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63888" y="4670724"/>
            <a:ext cx="2435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MQXFPM1 test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[J. Muratore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training_MQXFPM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844824"/>
            <a:ext cx="4590601" cy="281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412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D1 STATUS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First model </a:t>
            </a:r>
            <a:r>
              <a:rPr lang="fr-CH" sz="2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tested</a:t>
            </a:r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April 2016</a:t>
            </a:r>
          </a:p>
          <a:p>
            <a:pPr lvl="1"/>
            <a:r>
              <a:rPr lang="fr-CH" sz="20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Nominal reached,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erratic towards ultimate, good memory </a:t>
            </a:r>
            <a:r>
              <a:rPr lang="fr-CH" sz="18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[see </a:t>
            </a:r>
            <a:r>
              <a:rPr lang="fr-CH" sz="18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M. Sugano </a:t>
            </a:r>
            <a:r>
              <a:rPr lang="fr-CH" sz="18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talk]</a:t>
            </a:r>
            <a:endParaRPr lang="fr-CH" dirty="0" smtClean="0">
              <a:solidFill>
                <a:srgbClr val="00B050"/>
              </a:solidFill>
              <a:latin typeface="Book Antiqua" panose="02040602050305030304" pitchFamily="18" charset="0"/>
            </a:endParaRPr>
          </a:p>
          <a:p>
            <a:pPr lvl="2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Clear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indication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lack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prestress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2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Disassembled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 August 2016</a:t>
            </a:r>
          </a:p>
          <a:p>
            <a:pPr lvl="2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New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assembly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larger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prestress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2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Test in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January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2017</a:t>
            </a:r>
          </a:p>
          <a:p>
            <a:pPr lvl="1"/>
            <a:r>
              <a:rPr lang="fr-CH" sz="2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Baseline change</a:t>
            </a:r>
            <a:endParaRPr lang="fr-CH" sz="22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2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HX position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should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be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at 45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degrees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as in MQXF</a:t>
            </a:r>
          </a:p>
          <a:p>
            <a:pPr lvl="2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Second model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including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FQ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optimization</a:t>
            </a:r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2"/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Discussing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the option of a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third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model</a:t>
            </a:r>
            <a:endParaRPr lang="en-GB" sz="14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0427"/>
            <a:ext cx="2195736" cy="16468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344" y="2084035"/>
            <a:ext cx="3053943" cy="21602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721" y="4570459"/>
            <a:ext cx="2661649" cy="19956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589227"/>
            <a:ext cx="2180861" cy="16356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33146" y="4255698"/>
            <a:ext cx="2358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MBXFS1a test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[M. </a:t>
            </a:r>
            <a:r>
              <a:rPr lang="fr-CH" sz="11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Sugano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99346" y="6261034"/>
            <a:ext cx="2892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disassembly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[M. </a:t>
            </a:r>
            <a:r>
              <a:rPr lang="fr-CH" sz="11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Sugano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4120" y="6550223"/>
            <a:ext cx="2738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disassembly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[M. </a:t>
            </a:r>
            <a:r>
              <a:rPr lang="fr-CH" sz="11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Sugano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5346"/>
            <a:ext cx="1099072" cy="62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10677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D2 STATUS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Engineering design </a:t>
            </a:r>
            <a:r>
              <a:rPr lang="fr-CH" sz="2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completed</a:t>
            </a:r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fr-CH" sz="20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		</a:t>
            </a:r>
            <a:r>
              <a:rPr lang="fr-CH" sz="16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</a:t>
            </a:r>
            <a:r>
              <a:rPr lang="fr-CH" sz="1600" dirty="0" err="1">
                <a:solidFill>
                  <a:srgbClr val="00B050"/>
                </a:solidFill>
                <a:latin typeface="Book Antiqua" panose="02040602050305030304" pitchFamily="18" charset="0"/>
              </a:rPr>
              <a:t>see</a:t>
            </a:r>
            <a:r>
              <a:rPr lang="fr-CH" sz="1600" dirty="0">
                <a:solidFill>
                  <a:srgbClr val="00B050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P. </a:t>
            </a:r>
            <a:r>
              <a:rPr lang="fr-CH" sz="16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Fabbricatore</a:t>
            </a:r>
            <a:r>
              <a:rPr lang="fr-CH" sz="16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 talk</a:t>
            </a:r>
            <a:r>
              <a:rPr lang="fr-CH" sz="1600" dirty="0">
                <a:solidFill>
                  <a:srgbClr val="00B050"/>
                </a:solidFill>
                <a:latin typeface="Book Antiqua" panose="02040602050305030304" pitchFamily="18" charset="0"/>
              </a:rPr>
              <a:t>]</a:t>
            </a:r>
            <a:endParaRPr lang="fr-CH" sz="2000" dirty="0">
              <a:solidFill>
                <a:srgbClr val="00B050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8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Call for tender for short model attributed </a:t>
            </a:r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 September 2016 by INFN</a:t>
            </a:r>
          </a:p>
          <a:p>
            <a:pPr lvl="2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Costs within the expected envelope</a:t>
            </a: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Mechanical tests ongoing </a:t>
            </a: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Construction in 2017, test in </a:t>
            </a:r>
            <a:r>
              <a:rPr lang="fr-CH" sz="18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early</a:t>
            </a:r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2018</a:t>
            </a:r>
            <a:endParaRPr lang="en-GB" sz="18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130" y="8925"/>
            <a:ext cx="2072870" cy="1691883"/>
          </a:xfrm>
          <a:prstGeom prst="rect">
            <a:avLst/>
          </a:prstGeom>
        </p:spPr>
      </p:pic>
      <p:pic>
        <p:nvPicPr>
          <p:cNvPr id="8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85" y="3541849"/>
            <a:ext cx="2161115" cy="22634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t="4459" r="7018"/>
          <a:stretch/>
        </p:blipFill>
        <p:spPr>
          <a:xfrm>
            <a:off x="248167" y="3975567"/>
            <a:ext cx="2341039" cy="19050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3266"/>
          <a:stretch/>
        </p:blipFill>
        <p:spPr>
          <a:xfrm>
            <a:off x="3137816" y="3536230"/>
            <a:ext cx="2487606" cy="1369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95" y="5046224"/>
            <a:ext cx="2136406" cy="16023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32990" y="5952639"/>
            <a:ext cx="2805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connections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[A. Foussat,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62093" y="5941146"/>
            <a:ext cx="3023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Collar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pack in Al 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sleeve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[S. </a:t>
            </a:r>
            <a:r>
              <a:rPr lang="fr-CH" sz="11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Farinon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415" y="258703"/>
            <a:ext cx="98736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74190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ORBIT CORRECTORS (MCBXF) STATUS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Design </a:t>
            </a:r>
            <a:r>
              <a:rPr lang="fr-CH" sz="2400" dirty="0" err="1" smtClean="0">
                <a:solidFill>
                  <a:srgbClr val="C00000"/>
                </a:solidFill>
                <a:latin typeface="Book Antiqua" panose="02040602050305030304" pitchFamily="18" charset="0"/>
              </a:rPr>
              <a:t>completed</a:t>
            </a:r>
            <a:endParaRPr lang="fr-CH" sz="2400" dirty="0" smtClean="0">
              <a:solidFill>
                <a:srgbClr val="C00000"/>
              </a:solidFill>
              <a:latin typeface="Book Antiqua" panose="02040602050305030304" pitchFamily="18" charset="0"/>
            </a:endParaRPr>
          </a:p>
          <a:p>
            <a:pPr marL="457200" lvl="1" indent="0">
              <a:buNone/>
            </a:pPr>
            <a:r>
              <a:rPr lang="fr-CH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	</a:t>
            </a:r>
            <a:r>
              <a:rPr lang="fr-CH" sz="20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</a:t>
            </a:r>
            <a:r>
              <a:rPr lang="fr-CH" sz="2000" dirty="0">
                <a:solidFill>
                  <a:srgbClr val="00B050"/>
                </a:solidFill>
                <a:latin typeface="Book Antiqua" panose="02040602050305030304" pitchFamily="18" charset="0"/>
              </a:rPr>
              <a:t>see </a:t>
            </a:r>
            <a:r>
              <a:rPr lang="fr-CH" sz="20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L. Garcia-Tabares and F</a:t>
            </a:r>
            <a:r>
              <a:rPr lang="fr-CH" sz="20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. </a:t>
            </a:r>
            <a:r>
              <a:rPr lang="fr-CH" sz="20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Toral</a:t>
            </a:r>
            <a:r>
              <a:rPr lang="fr-CH" sz="20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 talk]</a:t>
            </a:r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Mechanical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tests in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progress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Components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being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ordered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Tooling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being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commissioned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Construction in 2017, test in 2018</a:t>
            </a:r>
            <a:endParaRPr lang="en-GB" sz="24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2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013" y="2708920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176" y="3709059"/>
            <a:ext cx="3906961" cy="2736304"/>
          </a:xfrm>
          <a:prstGeom prst="rect">
            <a:avLst/>
          </a:prstGeom>
        </p:spPr>
      </p:pic>
      <p:pic>
        <p:nvPicPr>
          <p:cNvPr id="15" name="Imagen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6968" y="4621151"/>
            <a:ext cx="1723158" cy="1579362"/>
          </a:xfrm>
          <a:prstGeom prst="rect">
            <a:avLst/>
          </a:prstGeom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31374" y="3498012"/>
            <a:ext cx="1209754" cy="1083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30 Imagen" descr="IMG-20160929-WA0003_collar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709653" y="3672681"/>
            <a:ext cx="2207517" cy="220722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13349" y="5909860"/>
            <a:ext cx="300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ollars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manufactured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[F. </a:t>
            </a:r>
            <a:r>
              <a:rPr lang="fr-CH" sz="11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Toral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62071" y="6485386"/>
            <a:ext cx="5469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lastic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modulus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[F. Toral, J. Garcia Matos, et al..]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062" y="835307"/>
            <a:ext cx="2718149" cy="195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943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HIGH ORDER CORRECTORS STATUS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Sextupole model succesfully tested </a:t>
            </a:r>
            <a:r>
              <a:rPr lang="fr-CH" sz="2000" dirty="0">
                <a:solidFill>
                  <a:srgbClr val="00B050"/>
                </a:solidFill>
                <a:latin typeface="Book Antiqua" panose="02040602050305030304" pitchFamily="18" charset="0"/>
              </a:rPr>
              <a:t>[see </a:t>
            </a:r>
            <a:r>
              <a:rPr lang="fr-CH" sz="20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M. </a:t>
            </a:r>
            <a:r>
              <a:rPr lang="fr-CH" sz="20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Statera </a:t>
            </a:r>
            <a:r>
              <a:rPr lang="fr-CH" sz="20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talk</a:t>
            </a:r>
            <a:r>
              <a:rPr lang="fr-CH" sz="2000" dirty="0">
                <a:solidFill>
                  <a:srgbClr val="00B050"/>
                </a:solidFill>
                <a:latin typeface="Book Antiqua" panose="02040602050305030304" pitchFamily="18" charset="0"/>
              </a:rPr>
              <a:t>]</a:t>
            </a:r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Just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perfect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no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quench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Iteration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some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design aspects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First </a:t>
            </a:r>
            <a:r>
              <a:rPr lang="fr-CH" sz="2000" dirty="0" err="1">
                <a:solidFill>
                  <a:schemeClr val="tx1"/>
                </a:solidFill>
                <a:latin typeface="Book Antiqua" panose="02040602050305030304" pitchFamily="18" charset="0"/>
              </a:rPr>
              <a:t>o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ctupole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coils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wound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Octupole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and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decapole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test in 2017</a:t>
            </a: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484" y="1687793"/>
            <a:ext cx="3571900" cy="19954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079" y="4114147"/>
            <a:ext cx="2078921" cy="15591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516" y="2235880"/>
            <a:ext cx="2922453" cy="20411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17603" y="3714081"/>
            <a:ext cx="2820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test of 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[G. </a:t>
            </a:r>
            <a:r>
              <a:rPr lang="fr-CH" sz="11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Volpini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1997" y="4266956"/>
            <a:ext cx="2678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corrector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[G. </a:t>
            </a:r>
            <a:r>
              <a:rPr lang="fr-CH" sz="11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Volpini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0127" y="5694725"/>
            <a:ext cx="2967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Octupole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[G. </a:t>
            </a:r>
            <a:r>
              <a:rPr lang="fr-CH" sz="11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Volpini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Statera,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440" y="536707"/>
            <a:ext cx="98736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377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D2 ORBIT CORRECTORS STATUS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Large corrector: 5 T· m (1/7 of D2 !)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1.9-m-long, 2.6 T bore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field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Canted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cos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theta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design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adopted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-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Based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experience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LBL, large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loadline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margin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(50%)</a:t>
            </a:r>
          </a:p>
          <a:p>
            <a:r>
              <a:rPr lang="fr-CH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Design and </a:t>
            </a:r>
            <a:r>
              <a:rPr lang="fr-CH" dirty="0" err="1" smtClean="0">
                <a:solidFill>
                  <a:srgbClr val="C00000"/>
                </a:solidFill>
                <a:latin typeface="Book Antiqua" panose="02040602050305030304" pitchFamily="18" charset="0"/>
              </a:rPr>
              <a:t>manufacturing</a:t>
            </a:r>
            <a:r>
              <a:rPr lang="fr-CH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tests </a:t>
            </a:r>
            <a:r>
              <a:rPr lang="fr-CH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ongoing</a:t>
            </a:r>
            <a:endParaRPr lang="fr-CH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First </a:t>
            </a:r>
            <a:r>
              <a:rPr lang="fr-CH" sz="2000" dirty="0" err="1">
                <a:solidFill>
                  <a:schemeClr val="tx1"/>
                </a:solidFill>
                <a:latin typeface="Book Antiqua" panose="02040602050305030304" pitchFamily="18" charset="0"/>
              </a:rPr>
              <a:t>w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inding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and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impregnation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tests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Short model to be tested in 2016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Full size prototype to be tested in 2017</a:t>
            </a:r>
          </a:p>
          <a:p>
            <a:pPr lvl="1"/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Development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program at CERN,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series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industry</a:t>
            </a:r>
            <a:endParaRPr lang="en-GB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764704"/>
            <a:ext cx="1979712" cy="17408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794" y="332656"/>
            <a:ext cx="510842" cy="502381"/>
          </a:xfrm>
          <a:prstGeom prst="rect">
            <a:avLst/>
          </a:prstGeom>
        </p:spPr>
      </p:pic>
      <p:pic>
        <p:nvPicPr>
          <p:cNvPr id="9" name="85D2A6BA-1144-4078-9D56-974DA5F0ED16" descr="85D2A6BA-1144-4078-9D56-974DA5F0ED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026" y="4736401"/>
            <a:ext cx="1981885" cy="148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5588" t="22511" r="2414" b="19784"/>
          <a:stretch/>
        </p:blipFill>
        <p:spPr>
          <a:xfrm>
            <a:off x="4428382" y="4740272"/>
            <a:ext cx="3311970" cy="14846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65179" y="6200513"/>
            <a:ext cx="589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Winding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tests of the </a:t>
            </a:r>
            <a:r>
              <a:rPr lang="fr-CH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canted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model </a:t>
            </a:r>
            <a:r>
              <a:rPr lang="fr-CH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[G. Kirby, J. Rysti, J. Mazet, et al.]</a:t>
            </a:r>
            <a:endParaRPr lang="en-GB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87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COLLABORATION AGREEMENTS </a:t>
            </a:r>
            <a:br>
              <a:rPr lang="en-GB" b="0" dirty="0" smtClean="0">
                <a:latin typeface="Book Antiqua" panose="02040602050305030304" pitchFamily="18" charset="0"/>
              </a:rPr>
            </a:br>
            <a:r>
              <a:rPr lang="en-GB" sz="2400" b="0" dirty="0" smtClean="0">
                <a:latin typeface="Book Antiqua" panose="02040602050305030304" pitchFamily="18" charset="0"/>
              </a:rPr>
              <a:t>(see also talk by O. </a:t>
            </a:r>
            <a:r>
              <a:rPr lang="en-GB" sz="2400" b="0" dirty="0" err="1" smtClean="0">
                <a:latin typeface="Book Antiqua" panose="02040602050305030304" pitchFamily="18" charset="0"/>
              </a:rPr>
              <a:t>Bruning</a:t>
            </a:r>
            <a:r>
              <a:rPr lang="en-GB" sz="2400" b="0" dirty="0"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847363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>
                <a:latin typeface="Book Antiqua" panose="02040602050305030304" pitchFamily="18" charset="0"/>
              </a:rPr>
              <a:t>Q1/Q3: </a:t>
            </a:r>
            <a:r>
              <a:rPr lang="en-GB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in-kind contribution of US</a:t>
            </a: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This includes tested cryomagnet (8+2)</a:t>
            </a:r>
          </a:p>
          <a:p>
            <a:pPr lvl="2"/>
            <a:r>
              <a:rPr lang="fr-CH" sz="1600" dirty="0" smtClean="0">
                <a:latin typeface="Book Antiqua" panose="02040602050305030304" pitchFamily="18" charset="0"/>
              </a:rPr>
              <a:t>3 prototypes (one cold mass), </a:t>
            </a:r>
            <a:r>
              <a:rPr lang="fr-CH" sz="1600" dirty="0">
                <a:latin typeface="Book Antiqua" panose="02040602050305030304" pitchFamily="18" charset="0"/>
              </a:rPr>
              <a:t>p</a:t>
            </a:r>
            <a:r>
              <a:rPr lang="fr-CH" sz="1600" dirty="0" smtClean="0">
                <a:latin typeface="Book Antiqua" panose="02040602050305030304" pitchFamily="18" charset="0"/>
              </a:rPr>
              <a:t>lus the common program of short models inside US-LARP</a:t>
            </a:r>
          </a:p>
          <a:p>
            <a:r>
              <a:rPr lang="fr-CH" sz="2400" dirty="0" smtClean="0">
                <a:latin typeface="Book Antiqua" panose="02040602050305030304" pitchFamily="18" charset="0"/>
              </a:rPr>
              <a:t>D1: scenario of </a:t>
            </a:r>
            <a:r>
              <a:rPr lang="fr-CH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in-</a:t>
            </a:r>
            <a:r>
              <a:rPr lang="fr-CH" sz="2400" dirty="0" err="1" smtClean="0">
                <a:solidFill>
                  <a:srgbClr val="C00000"/>
                </a:solidFill>
                <a:latin typeface="Book Antiqua" panose="02040602050305030304" pitchFamily="18" charset="0"/>
              </a:rPr>
              <a:t>kind</a:t>
            </a:r>
            <a:r>
              <a:rPr lang="fr-CH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contribution of </a:t>
            </a:r>
            <a:r>
              <a:rPr lang="fr-CH" sz="2400" dirty="0" err="1" smtClean="0">
                <a:solidFill>
                  <a:srgbClr val="C00000"/>
                </a:solidFill>
                <a:latin typeface="Book Antiqua" panose="02040602050305030304" pitchFamily="18" charset="0"/>
              </a:rPr>
              <a:t>Japan</a:t>
            </a:r>
            <a:r>
              <a:rPr lang="fr-CH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</a:t>
            </a:r>
            <a:r>
              <a:rPr lang="fr-CH" sz="2400" dirty="0" smtClean="0">
                <a:latin typeface="Book Antiqua" panose="02040602050305030304" pitchFamily="18" charset="0"/>
              </a:rPr>
              <a:t>(KEK)</a:t>
            </a:r>
          </a:p>
          <a:p>
            <a:pPr lvl="1"/>
            <a:r>
              <a:rPr lang="fr-CH" dirty="0" smtClean="0">
                <a:latin typeface="Book Antiqua" panose="02040602050305030304" pitchFamily="18" charset="0"/>
              </a:rPr>
              <a:t>Two models, one prototype, tested cryomagnet (4+2)</a:t>
            </a:r>
          </a:p>
          <a:p>
            <a:pPr lvl="2"/>
            <a:r>
              <a:rPr lang="fr-CH" dirty="0" smtClean="0">
                <a:latin typeface="Book Antiqua" panose="02040602050305030304" pitchFamily="18" charset="0"/>
              </a:rPr>
              <a:t>For the moment in kind contribution is two short models</a:t>
            </a:r>
          </a:p>
          <a:p>
            <a:r>
              <a:rPr lang="en-GB" sz="2400" dirty="0">
                <a:latin typeface="Book Antiqua" panose="02040602050305030304" pitchFamily="18" charset="0"/>
              </a:rPr>
              <a:t>D2: </a:t>
            </a:r>
            <a:r>
              <a:rPr lang="en-GB" sz="2400" dirty="0">
                <a:solidFill>
                  <a:srgbClr val="C00000"/>
                </a:solidFill>
                <a:latin typeface="Book Antiqua" panose="02040602050305030304" pitchFamily="18" charset="0"/>
              </a:rPr>
              <a:t>collaboration agreements with Italy </a:t>
            </a:r>
            <a:r>
              <a:rPr lang="en-GB" sz="2400" dirty="0">
                <a:latin typeface="Book Antiqua" panose="02040602050305030304" pitchFamily="18" charset="0"/>
              </a:rPr>
              <a:t>(INFN)</a:t>
            </a: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Design </a:t>
            </a:r>
            <a:r>
              <a:rPr lang="fr-CH" sz="2000" dirty="0">
                <a:latin typeface="Book Antiqua" panose="02040602050305030304" pitchFamily="18" charset="0"/>
              </a:rPr>
              <a:t>of short </a:t>
            </a:r>
            <a:r>
              <a:rPr lang="fr-CH" sz="2000" dirty="0" smtClean="0">
                <a:latin typeface="Book Antiqua" panose="02040602050305030304" pitchFamily="18" charset="0"/>
              </a:rPr>
              <a:t>model (first agreement), construction </a:t>
            </a:r>
            <a:r>
              <a:rPr lang="fr-CH" sz="2000" dirty="0">
                <a:latin typeface="Book Antiqua" panose="02040602050305030304" pitchFamily="18" charset="0"/>
              </a:rPr>
              <a:t>of short model and prototype </a:t>
            </a:r>
            <a:r>
              <a:rPr lang="fr-CH" sz="2000" dirty="0" err="1" smtClean="0">
                <a:latin typeface="Book Antiqua" panose="02040602050305030304" pitchFamily="18" charset="0"/>
              </a:rPr>
              <a:t>magnet</a:t>
            </a:r>
            <a:r>
              <a:rPr lang="fr-CH" sz="2000" dirty="0" smtClean="0">
                <a:latin typeface="Book Antiqua" panose="02040602050305030304" pitchFamily="18" charset="0"/>
              </a:rPr>
              <a:t> (second agreement)</a:t>
            </a:r>
          </a:p>
          <a:p>
            <a:r>
              <a:rPr lang="fr-CH" sz="2200" dirty="0">
                <a:latin typeface="Book Antiqua" panose="02040602050305030304" pitchFamily="18" charset="0"/>
              </a:rPr>
              <a:t>Orbit correctors: </a:t>
            </a:r>
            <a:r>
              <a:rPr lang="fr-CH" sz="2200" dirty="0">
                <a:solidFill>
                  <a:srgbClr val="C00000"/>
                </a:solidFill>
                <a:latin typeface="Book Antiqua" panose="02040602050305030304" pitchFamily="18" charset="0"/>
              </a:rPr>
              <a:t>collaboration agreement with Spain </a:t>
            </a:r>
            <a:r>
              <a:rPr lang="fr-CH" sz="2200" dirty="0">
                <a:latin typeface="Book Antiqua" panose="02040602050305030304" pitchFamily="18" charset="0"/>
              </a:rPr>
              <a:t>(CIEMAT)</a:t>
            </a:r>
          </a:p>
          <a:p>
            <a:pPr lvl="1"/>
            <a:r>
              <a:rPr lang="fr-CH" sz="2000" dirty="0">
                <a:latin typeface="Book Antiqua" panose="02040602050305030304" pitchFamily="18" charset="0"/>
              </a:rPr>
              <a:t>Design and construction of a </a:t>
            </a:r>
            <a:r>
              <a:rPr lang="fr-CH" sz="2000" dirty="0" smtClean="0">
                <a:latin typeface="Book Antiqua" panose="02040602050305030304" pitchFamily="18" charset="0"/>
              </a:rPr>
              <a:t>prototype (first agreement)</a:t>
            </a:r>
            <a:endParaRPr lang="fr-CH" sz="2000" dirty="0">
              <a:latin typeface="Book Antiqua" panose="02040602050305030304" pitchFamily="18" charset="0"/>
            </a:endParaRPr>
          </a:p>
          <a:p>
            <a:pPr lvl="1"/>
            <a:r>
              <a:rPr lang="fr-CH" sz="2000" dirty="0">
                <a:latin typeface="Book Antiqua" panose="02040602050305030304" pitchFamily="18" charset="0"/>
              </a:rPr>
              <a:t>Series </a:t>
            </a:r>
            <a:r>
              <a:rPr lang="fr-CH" sz="2000" dirty="0" err="1">
                <a:latin typeface="Book Antiqua" panose="02040602050305030304" pitchFamily="18" charset="0"/>
              </a:rPr>
              <a:t>under</a:t>
            </a:r>
            <a:r>
              <a:rPr lang="fr-CH" sz="2000" dirty="0">
                <a:latin typeface="Book Antiqua" panose="02040602050305030304" pitchFamily="18" charset="0"/>
              </a:rPr>
              <a:t> </a:t>
            </a:r>
            <a:r>
              <a:rPr lang="fr-CH" sz="2000" dirty="0" smtClean="0">
                <a:latin typeface="Book Antiqua" panose="02040602050305030304" pitchFamily="18" charset="0"/>
              </a:rPr>
              <a:t>discussion (second agreement)</a:t>
            </a:r>
            <a:endParaRPr lang="fr-CH" sz="2000" dirty="0">
              <a:latin typeface="Book Antiqua" panose="02040602050305030304" pitchFamily="18" charset="0"/>
            </a:endParaRPr>
          </a:p>
          <a:p>
            <a:pPr lvl="1"/>
            <a:endParaRPr lang="fr-CH" sz="2000" dirty="0">
              <a:latin typeface="Book Antiqua" panose="02040602050305030304" pitchFamily="18" charset="0"/>
            </a:endParaRPr>
          </a:p>
          <a:p>
            <a:pPr lvl="2"/>
            <a:endParaRPr lang="en-GB" sz="1800" dirty="0" smtClean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3718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8473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Book Antiqua" panose="02040602050305030304" pitchFamily="18" charset="0"/>
              </a:rPr>
              <a:t>High order correctors: </a:t>
            </a:r>
            <a:r>
              <a:rPr lang="en-GB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collaboration agreements with Italy</a:t>
            </a:r>
            <a:r>
              <a:rPr lang="en-GB" sz="2400" dirty="0" smtClean="0">
                <a:latin typeface="Book Antiqua" panose="02040602050305030304" pitchFamily="18" charset="0"/>
              </a:rPr>
              <a:t> (INFN)</a:t>
            </a: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First agreement: design and construction of 5 prototypes</a:t>
            </a: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Second agreement: series of 54 magnets</a:t>
            </a:r>
            <a:endParaRPr lang="fr-CH" sz="2000" dirty="0">
              <a:latin typeface="Book Antiqua" panose="02040602050305030304" pitchFamily="18" charset="0"/>
            </a:endParaRPr>
          </a:p>
          <a:p>
            <a:r>
              <a:rPr lang="fr-CH" sz="2400" dirty="0" smtClean="0">
                <a:latin typeface="Book Antiqua" panose="02040602050305030304" pitchFamily="18" charset="0"/>
              </a:rPr>
              <a:t>Test of orbit correctors: </a:t>
            </a:r>
            <a:r>
              <a:rPr lang="fr-CH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collaboration agreement with Sweden</a:t>
            </a:r>
            <a:r>
              <a:rPr lang="fr-CH" sz="2400" dirty="0" smtClean="0">
                <a:latin typeface="Book Antiqua" panose="02040602050305030304" pitchFamily="18" charset="0"/>
              </a:rPr>
              <a:t> (</a:t>
            </a:r>
            <a:r>
              <a:rPr lang="fr-CH" sz="2400" dirty="0" smtClean="0">
                <a:latin typeface="Book Antiqua" panose="02040602050305030304" pitchFamily="18" charset="0"/>
              </a:rPr>
              <a:t>FREIA</a:t>
            </a:r>
            <a:r>
              <a:rPr lang="fr-CH" sz="2400" dirty="0" smtClean="0">
                <a:latin typeface="Book Antiqua" panose="02040602050305030304" pitchFamily="18" charset="0"/>
              </a:rPr>
              <a:t>, </a:t>
            </a:r>
            <a:r>
              <a:rPr lang="fr-CH" sz="24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see also talk from M. Bajko</a:t>
            </a:r>
            <a:r>
              <a:rPr lang="fr-CH" sz="2400" dirty="0" smtClean="0">
                <a:latin typeface="Book Antiqua" panose="02040602050305030304" pitchFamily="18" charset="0"/>
              </a:rPr>
              <a:t>)</a:t>
            </a:r>
            <a:endParaRPr lang="fr-CH" sz="24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Test of 20 magnets, MCBXF and/or MCBRD</a:t>
            </a:r>
          </a:p>
          <a:p>
            <a:r>
              <a:rPr lang="en-GB" sz="2400" dirty="0" smtClean="0">
                <a:latin typeface="Book Antiqua" panose="02040602050305030304" pitchFamily="18" charset="0"/>
              </a:rPr>
              <a:t>MQYY:</a:t>
            </a:r>
            <a:r>
              <a:rPr lang="fr-CH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collaboration </a:t>
            </a:r>
            <a:r>
              <a:rPr lang="fr-CH" sz="2000" dirty="0">
                <a:solidFill>
                  <a:srgbClr val="C00000"/>
                </a:solidFill>
                <a:latin typeface="Book Antiqua" panose="02040602050305030304" pitchFamily="18" charset="0"/>
              </a:rPr>
              <a:t>agreement with </a:t>
            </a:r>
            <a:r>
              <a:rPr lang="fr-CH" sz="20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France</a:t>
            </a:r>
            <a:endParaRPr lang="en-GB" sz="2000" dirty="0">
              <a:latin typeface="Book Antiqua" panose="02040602050305030304" pitchFamily="18" charset="0"/>
            </a:endParaRPr>
          </a:p>
          <a:p>
            <a:pPr lvl="1"/>
            <a:r>
              <a:rPr lang="fr-CH" sz="2000" dirty="0">
                <a:solidFill>
                  <a:srgbClr val="C00000"/>
                </a:solidFill>
                <a:latin typeface="Book Antiqua" panose="02040602050305030304" pitchFamily="18" charset="0"/>
              </a:rPr>
              <a:t>CEA agreement</a:t>
            </a:r>
            <a:r>
              <a:rPr lang="fr-CH" sz="2000" dirty="0">
                <a:latin typeface="Book Antiqua" panose="02040602050305030304" pitchFamily="18" charset="0"/>
              </a:rPr>
              <a:t>: design and construction of single aperture short </a:t>
            </a:r>
            <a:r>
              <a:rPr lang="fr-CH" sz="2000" dirty="0" smtClean="0">
                <a:latin typeface="Book Antiqua" panose="02040602050305030304" pitchFamily="18" charset="0"/>
              </a:rPr>
              <a:t>model</a:t>
            </a:r>
            <a:endParaRPr lang="fr-CH" sz="2000" dirty="0">
              <a:latin typeface="Book Antiqua" panose="02040602050305030304" pitchFamily="18" charset="0"/>
            </a:endParaRPr>
          </a:p>
          <a:p>
            <a:r>
              <a:rPr lang="en-GB" sz="2400" dirty="0" smtClean="0">
                <a:latin typeface="Book Antiqua" panose="02040602050305030304" pitchFamily="18" charset="0"/>
              </a:rPr>
              <a:t>MQYY</a:t>
            </a:r>
            <a:r>
              <a:rPr lang="en-GB" sz="2400" dirty="0">
                <a:latin typeface="Book Antiqua" panose="02040602050305030304" pitchFamily="18" charset="0"/>
              </a:rPr>
              <a:t>:</a:t>
            </a:r>
            <a:r>
              <a:rPr lang="fr-CH" sz="2400" dirty="0">
                <a:solidFill>
                  <a:srgbClr val="C00000"/>
                </a:solidFill>
                <a:latin typeface="Book Antiqua" panose="02040602050305030304" pitchFamily="18" charset="0"/>
              </a:rPr>
              <a:t> </a:t>
            </a:r>
            <a:r>
              <a:rPr lang="fr-CH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EU project </a:t>
            </a:r>
            <a:r>
              <a:rPr lang="fr-CH" sz="24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to build two prototypes (QUACO)</a:t>
            </a:r>
          </a:p>
          <a:p>
            <a:pPr lvl="1"/>
            <a:r>
              <a:rPr lang="fr-CH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With French, Polish and Spanish institutes</a:t>
            </a:r>
          </a:p>
          <a:p>
            <a:pPr lvl="1"/>
            <a:endParaRPr lang="en-GB" sz="2000" dirty="0">
              <a:latin typeface="Book Antiqua" panose="02040602050305030304" pitchFamily="18" charset="0"/>
            </a:endParaRPr>
          </a:p>
          <a:p>
            <a:pPr lvl="1"/>
            <a:endParaRPr lang="fr-CH" sz="2000" dirty="0">
              <a:latin typeface="Book Antiqua" panose="02040602050305030304" pitchFamily="18" charset="0"/>
            </a:endParaRPr>
          </a:p>
          <a:p>
            <a:pPr lvl="1"/>
            <a:endParaRPr lang="fr-CH" dirty="0" smtClean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COLLABORATION AGREEMENTS </a:t>
            </a:r>
            <a:br>
              <a:rPr lang="en-GB" b="0" dirty="0" smtClean="0">
                <a:latin typeface="Book Antiqua" panose="02040602050305030304" pitchFamily="18" charset="0"/>
              </a:rPr>
            </a:br>
            <a:r>
              <a:rPr lang="en-GB" sz="2400" b="0" dirty="0" smtClean="0">
                <a:latin typeface="Book Antiqua" panose="02040602050305030304" pitchFamily="18" charset="0"/>
              </a:rPr>
              <a:t>(see also talk by O. </a:t>
            </a:r>
            <a:r>
              <a:rPr lang="en-GB" sz="2400" b="0" dirty="0" err="1" smtClean="0">
                <a:latin typeface="Book Antiqua" panose="02040602050305030304" pitchFamily="18" charset="0"/>
              </a:rPr>
              <a:t>Bruning</a:t>
            </a:r>
            <a:r>
              <a:rPr lang="en-GB" sz="2400" b="0" dirty="0">
                <a:latin typeface="Book Antiqua" panose="0204060205030503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39977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SCHEDULE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79512" y="1048170"/>
            <a:ext cx="4080645" cy="4037013"/>
          </a:xfrm>
        </p:spPr>
        <p:txBody>
          <a:bodyPr>
            <a:normAutofit fontScale="92500"/>
          </a:bodyPr>
          <a:lstStyle/>
          <a:p>
            <a:r>
              <a:rPr lang="fr-CH" sz="2000" dirty="0" err="1" smtClean="0">
                <a:latin typeface="Book Antiqua" panose="02040602050305030304" pitchFamily="18" charset="0"/>
              </a:rPr>
              <a:t>Legenda</a:t>
            </a:r>
            <a:endParaRPr lang="fr-CH" sz="20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One line per magnet (except HO correctors</a:t>
            </a:r>
            <a:r>
              <a:rPr lang="fr-CH" sz="1600" dirty="0">
                <a:latin typeface="Book Antiqua" panose="02040602050305030304" pitchFamily="18" charset="0"/>
              </a:rPr>
              <a:t> </a:t>
            </a:r>
            <a:r>
              <a:rPr lang="fr-CH" sz="1600" dirty="0" smtClean="0">
                <a:latin typeface="Book Antiqua" panose="02040602050305030304" pitchFamily="18" charset="0"/>
              </a:rPr>
              <a:t>– one line per cold mass for the US triplet)</a:t>
            </a: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Tentative dates of invitation to tender</a:t>
            </a:r>
            <a:endParaRPr lang="en-GB" sz="16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Orange lines are the magent construction </a:t>
            </a:r>
          </a:p>
          <a:p>
            <a:pPr lvl="2"/>
            <a:r>
              <a:rPr lang="fr-CH" sz="1200" dirty="0" smtClean="0">
                <a:latin typeface="Book Antiqua" panose="02040602050305030304" pitchFamily="18" charset="0"/>
              </a:rPr>
              <a:t>They start with the beginning of winding</a:t>
            </a:r>
            <a:endParaRPr lang="en-GB" sz="1600" dirty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Cold mass fabrication in </a:t>
            </a:r>
            <a:r>
              <a:rPr lang="fr-CH" sz="1600" dirty="0" err="1" smtClean="0">
                <a:latin typeface="Book Antiqua" panose="02040602050305030304" pitchFamily="18" charset="0"/>
              </a:rPr>
              <a:t>blue</a:t>
            </a:r>
            <a:endParaRPr lang="fr-CH" sz="1600" dirty="0" smtClean="0">
              <a:latin typeface="Book Antiqua" panose="02040602050305030304" pitchFamily="18" charset="0"/>
            </a:endParaRPr>
          </a:p>
          <a:p>
            <a:pPr lvl="2"/>
            <a:r>
              <a:rPr lang="fr-CH" sz="1200" dirty="0" smtClean="0">
                <a:latin typeface="Book Antiqua" panose="02040602050305030304" pitchFamily="18" charset="0"/>
              </a:rPr>
              <a:t>Main </a:t>
            </a:r>
            <a:r>
              <a:rPr lang="fr-CH" sz="1200" dirty="0" err="1" smtClean="0">
                <a:latin typeface="Book Antiqua" panose="02040602050305030304" pitchFamily="18" charset="0"/>
              </a:rPr>
              <a:t>magnet</a:t>
            </a:r>
            <a:r>
              <a:rPr lang="fr-CH" sz="1200" dirty="0" smtClean="0">
                <a:latin typeface="Book Antiqua" panose="02040602050305030304" pitchFamily="18" charset="0"/>
              </a:rPr>
              <a:t> </a:t>
            </a:r>
            <a:r>
              <a:rPr lang="fr-CH" sz="1200" dirty="0" err="1" smtClean="0">
                <a:latin typeface="Book Antiqua" panose="02040602050305030304" pitchFamily="18" charset="0"/>
              </a:rPr>
              <a:t>takes</a:t>
            </a:r>
            <a:r>
              <a:rPr lang="fr-CH" sz="1200" dirty="0" smtClean="0">
                <a:latin typeface="Book Antiqua" panose="02040602050305030304" pitchFamily="18" charset="0"/>
              </a:rPr>
              <a:t> the cold mass and cryostat</a:t>
            </a:r>
          </a:p>
          <a:p>
            <a:pPr lvl="1"/>
            <a:r>
              <a:rPr lang="fr-CH" sz="1600" dirty="0" err="1" smtClean="0">
                <a:latin typeface="Book Antiqua" panose="02040602050305030304" pitchFamily="18" charset="0"/>
              </a:rPr>
              <a:t>Cryostating</a:t>
            </a:r>
            <a:r>
              <a:rPr lang="fr-CH" sz="1600" dirty="0" smtClean="0">
                <a:latin typeface="Book Antiqua" panose="02040602050305030304" pitchFamily="18" charset="0"/>
              </a:rPr>
              <a:t> in </a:t>
            </a:r>
            <a:r>
              <a:rPr lang="fr-CH" sz="1600" dirty="0" err="1" smtClean="0">
                <a:latin typeface="Book Antiqua" panose="02040602050305030304" pitchFamily="18" charset="0"/>
              </a:rPr>
              <a:t>deep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latin typeface="Book Antiqua" panose="02040602050305030304" pitchFamily="18" charset="0"/>
              </a:rPr>
              <a:t>blue</a:t>
            </a:r>
            <a:endParaRPr lang="fr-CH" sz="16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Tests in green (Vertical or Horizontal)</a:t>
            </a:r>
          </a:p>
          <a:p>
            <a:pPr lvl="1"/>
            <a:endParaRPr lang="fr-CH" sz="1600" dirty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Warm thanks to </a:t>
            </a:r>
            <a:r>
              <a:rPr lang="fr-CH" sz="16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M. Barberan Marin </a:t>
            </a:r>
            <a:r>
              <a:rPr lang="fr-CH" sz="1600" dirty="0" smtClean="0">
                <a:latin typeface="Book Antiqua" panose="02040602050305030304" pitchFamily="18" charset="0"/>
              </a:rPr>
              <a:t>for implementing our complex timeline in the global project schedule</a:t>
            </a:r>
            <a:endParaRPr lang="en-GB" sz="1600" dirty="0" smtClean="0">
              <a:latin typeface="Book Antiqua" panose="02040602050305030304" pitchFamily="18" charset="0"/>
            </a:endParaRPr>
          </a:p>
          <a:p>
            <a:endParaRPr lang="en-GB" sz="2000" dirty="0">
              <a:latin typeface="Book Antiqua" panose="02040602050305030304" pitchFamily="18" charset="0"/>
            </a:endParaRPr>
          </a:p>
          <a:p>
            <a:endParaRPr lang="en-GB" sz="2000" dirty="0" smtClean="0">
              <a:latin typeface="Book Antiqua" panose="020406020503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628" y="764704"/>
            <a:ext cx="4562008" cy="565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608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SCOPE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latin typeface="Book Antiqua" panose="02040602050305030304" pitchFamily="18" charset="0"/>
              </a:rPr>
              <a:t>Replacement of IR magnets in IP1 and IP5 </a:t>
            </a:r>
            <a:r>
              <a:rPr lang="en-GB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with larger aperture (~twice)</a:t>
            </a:r>
            <a:r>
              <a:rPr lang="en-GB" sz="2400" dirty="0" smtClean="0">
                <a:latin typeface="Book Antiqua" panose="02040602050305030304" pitchFamily="18" charset="0"/>
              </a:rPr>
              <a:t> to allow a </a:t>
            </a:r>
            <a:r>
              <a:rPr lang="en-GB" sz="2400" dirty="0" smtClean="0">
                <a:latin typeface="Symbol" panose="05050102010706020507" pitchFamily="18" charset="2"/>
              </a:rPr>
              <a:t>b</a:t>
            </a:r>
            <a:r>
              <a:rPr lang="en-GB" sz="2400" dirty="0" smtClean="0">
                <a:latin typeface="Book Antiqua" panose="02040602050305030304" pitchFamily="18" charset="0"/>
              </a:rPr>
              <a:t>* reduction (</a:t>
            </a:r>
            <a:r>
              <a:rPr lang="en-GB" sz="2400" dirty="0">
                <a:solidFill>
                  <a:schemeClr val="tx1"/>
                </a:solidFill>
                <a:latin typeface="Book Antiqua" panose="02040602050305030304" pitchFamily="18" charset="0"/>
              </a:rPr>
              <a:t>~</a:t>
            </a:r>
            <a:r>
              <a:rPr lang="en-GB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one fourth</a:t>
            </a:r>
            <a:r>
              <a:rPr lang="en-GB" dirty="0" smtClean="0">
                <a:latin typeface="Book Antiqua" panose="02040602050305030304" pitchFamily="18" charset="0"/>
              </a:rPr>
              <a:t>)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788" y="2096190"/>
            <a:ext cx="6928215" cy="20636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828" y="4287521"/>
            <a:ext cx="6943176" cy="19537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59828" y="4383556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 2008-2022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88184" y="2096190"/>
            <a:ext cx="2061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 LHC 2024-2035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6081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SCHEDULE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Main driver of the triplet: about 3 magnets/year is the max production rate (with one production line) </a:t>
            </a:r>
            <a:r>
              <a:rPr lang="en-GB" sz="18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[see P. </a:t>
            </a:r>
            <a:r>
              <a:rPr lang="en-GB" sz="18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Ferracin</a:t>
            </a:r>
            <a:r>
              <a:rPr lang="en-GB" sz="18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 talk]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Us has twice the magnets, so two production lines </a:t>
            </a:r>
            <a:r>
              <a:rPr lang="en-GB" sz="14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[</a:t>
            </a:r>
            <a:r>
              <a:rPr lang="en-GB" sz="1400" dirty="0">
                <a:solidFill>
                  <a:srgbClr val="00B050"/>
                </a:solidFill>
                <a:latin typeface="Book Antiqua" panose="02040602050305030304" pitchFamily="18" charset="0"/>
              </a:rPr>
              <a:t>see </a:t>
            </a:r>
            <a:r>
              <a:rPr lang="en-GB" sz="14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G. </a:t>
            </a:r>
            <a:r>
              <a:rPr lang="en-GB" sz="1400" dirty="0" err="1" smtClean="0">
                <a:solidFill>
                  <a:srgbClr val="00B050"/>
                </a:solidFill>
                <a:latin typeface="Book Antiqua" panose="02040602050305030304" pitchFamily="18" charset="0"/>
              </a:rPr>
              <a:t>Ambrosio</a:t>
            </a:r>
            <a:r>
              <a:rPr lang="en-GB" sz="1400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 </a:t>
            </a:r>
            <a:r>
              <a:rPr lang="en-GB" sz="1400" dirty="0">
                <a:solidFill>
                  <a:srgbClr val="00B050"/>
                </a:solidFill>
                <a:latin typeface="Book Antiqua" panose="02040602050305030304" pitchFamily="18" charset="0"/>
              </a:rPr>
              <a:t>talk]</a:t>
            </a:r>
            <a:endParaRPr lang="en-GB" sz="1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orbit corrector can get on the critical path for the initial Q2 series magnets</a:t>
            </a:r>
            <a:endParaRPr lang="en-GB" sz="1800" dirty="0" smtClean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96" y="2780928"/>
            <a:ext cx="8308680" cy="320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906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SCHEDULE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We try to get rid of the corrector package in 2020 before the large workload in 180 for D2 and triplet cold masses</a:t>
            </a:r>
          </a:p>
          <a:p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Adquate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margin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the D2 correctors</a:t>
            </a:r>
            <a:endParaRPr lang="en-GB" sz="1800" dirty="0" smtClean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07" y="2276872"/>
            <a:ext cx="8064993" cy="387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867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SCHEDULE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anticipate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the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work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on the Q4 and Q10 cold masses </a:t>
            </a:r>
            <a:r>
              <a:rPr lang="en-GB" sz="2000" dirty="0">
                <a:solidFill>
                  <a:schemeClr val="tx1"/>
                </a:solidFill>
                <a:latin typeface="Book Antiqua" panose="02040602050305030304" pitchFamily="18" charset="0"/>
              </a:rPr>
              <a:t>before the large workload in 180 for D2 and triplet cold masses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endParaRPr lang="en-GB" sz="1800" dirty="0" smtClean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0" y="3562694"/>
            <a:ext cx="8172400" cy="22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30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847363"/>
          </a:xfrm>
        </p:spPr>
        <p:txBody>
          <a:bodyPr>
            <a:normAutofit lnSpcReduction="10000"/>
          </a:bodyPr>
          <a:lstStyle/>
          <a:p>
            <a:r>
              <a:rPr lang="fr-CH" sz="2400" dirty="0" smtClean="0">
                <a:latin typeface="Book Antiqua" panose="02040602050305030304" pitchFamily="18" charset="0"/>
              </a:rPr>
              <a:t>We reached </a:t>
            </a:r>
            <a:r>
              <a:rPr lang="fr-CH" sz="2400" dirty="0">
                <a:latin typeface="Book Antiqua" panose="02040602050305030304" pitchFamily="18" charset="0"/>
              </a:rPr>
              <a:t>a</a:t>
            </a:r>
            <a:r>
              <a:rPr lang="fr-CH" sz="2400" dirty="0" smtClean="0">
                <a:latin typeface="Book Antiqua" panose="02040602050305030304" pitchFamily="18" charset="0"/>
              </a:rPr>
              <a:t>bout 15% of the earned value (EVM) of the WP3 </a:t>
            </a:r>
            <a:r>
              <a:rPr lang="fr-CH" sz="18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(as presented by B. Delille at cost and schedule review)</a:t>
            </a:r>
          </a:p>
          <a:p>
            <a:endParaRPr lang="fr-CH" sz="1800" dirty="0" smtClean="0">
              <a:solidFill>
                <a:srgbClr val="008000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latin typeface="Book Antiqua" panose="02040602050305030304" pitchFamily="18" charset="0"/>
              </a:rPr>
              <a:t>We are entering the delicate phase of prototype tests</a:t>
            </a:r>
          </a:p>
          <a:p>
            <a:pPr lvl="1"/>
            <a:r>
              <a:rPr lang="fr-CH" sz="1800" dirty="0" smtClean="0">
                <a:latin typeface="Book Antiqua" panose="02040602050305030304" pitchFamily="18" charset="0"/>
              </a:rPr>
              <a:t>Three magnets types out of the six different types have been tested</a:t>
            </a:r>
          </a:p>
          <a:p>
            <a:pPr lvl="1"/>
            <a:r>
              <a:rPr lang="fr-CH" sz="1800" dirty="0" smtClean="0">
                <a:latin typeface="Book Antiqua" panose="02040602050305030304" pitchFamily="18" charset="0"/>
              </a:rPr>
              <a:t>Encouraging results, but more work needed to improve/understand/control</a:t>
            </a:r>
          </a:p>
          <a:p>
            <a:pPr lvl="1"/>
            <a:r>
              <a:rPr lang="fr-CH" sz="1800" dirty="0" smtClean="0">
                <a:latin typeface="Book Antiqua" panose="02040602050305030304" pitchFamily="18" charset="0"/>
              </a:rPr>
              <a:t>Technology is not trivial and sensitive to errors</a:t>
            </a:r>
          </a:p>
          <a:p>
            <a:endParaRPr lang="fr-CH" sz="2200" dirty="0" smtClean="0">
              <a:latin typeface="Book Antiqua" panose="02040602050305030304" pitchFamily="18" charset="0"/>
            </a:endParaRPr>
          </a:p>
          <a:p>
            <a:r>
              <a:rPr lang="fr-CH" sz="2200" dirty="0" smtClean="0">
                <a:latin typeface="Book Antiqua" panose="02040602050305030304" pitchFamily="18" charset="0"/>
              </a:rPr>
              <a:t>Cost and schedule looks consistent and allowing margin to include these corrective actions</a:t>
            </a:r>
          </a:p>
          <a:p>
            <a:endParaRPr lang="fr-CH" sz="2200" dirty="0" smtClean="0">
              <a:latin typeface="Book Antiqua" panose="02040602050305030304" pitchFamily="18" charset="0"/>
            </a:endParaRPr>
          </a:p>
          <a:p>
            <a:r>
              <a:rPr lang="fr-CH" sz="2200" dirty="0" smtClean="0">
                <a:latin typeface="Book Antiqua" panose="02040602050305030304" pitchFamily="18" charset="0"/>
              </a:rPr>
              <a:t>Most critical milestone are the Nb</a:t>
            </a:r>
            <a:r>
              <a:rPr lang="fr-CH" sz="2200" baseline="-25000" dirty="0" smtClean="0">
                <a:latin typeface="Book Antiqua" panose="02040602050305030304" pitchFamily="18" charset="0"/>
              </a:rPr>
              <a:t>3</a:t>
            </a:r>
            <a:r>
              <a:rPr lang="fr-CH" sz="2200" dirty="0" smtClean="0">
                <a:latin typeface="Book Antiqua" panose="02040602050305030304" pitchFamily="18" charset="0"/>
              </a:rPr>
              <a:t>Sn long coils in 2017 and 2018 </a:t>
            </a:r>
            <a:endParaRPr lang="en-GB" sz="2200" dirty="0">
              <a:latin typeface="Book Antiqua" panose="02040602050305030304" pitchFamily="18" charset="0"/>
            </a:endParaRPr>
          </a:p>
          <a:p>
            <a:pPr lvl="1"/>
            <a:endParaRPr lang="fr-CH" sz="2000" dirty="0">
              <a:latin typeface="Book Antiqua" panose="02040602050305030304" pitchFamily="18" charset="0"/>
            </a:endParaRPr>
          </a:p>
          <a:p>
            <a:pPr lvl="1"/>
            <a:endParaRPr lang="fr-CH" dirty="0" smtClean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CONCLUSIONS</a:t>
            </a:r>
            <a:endParaRPr lang="en-GB" sz="2400" b="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621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MAIN NEWS SINCE TSUKUBA MEETING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GB" dirty="0" smtClean="0">
                <a:latin typeface="Book Antiqua" panose="02040602050305030304" pitchFamily="18" charset="0"/>
              </a:rPr>
              <a:t>Test</a:t>
            </a:r>
          </a:p>
          <a:p>
            <a:pPr lvl="2"/>
            <a:r>
              <a:rPr lang="en-GB" dirty="0" err="1" smtClean="0">
                <a:latin typeface="Book Antiqua" panose="02040602050305030304" pitchFamily="18" charset="0"/>
              </a:rPr>
              <a:t>Sextupole</a:t>
            </a:r>
            <a:r>
              <a:rPr lang="en-GB" dirty="0" smtClean="0">
                <a:latin typeface="Book Antiqua" panose="02040602050305030304" pitchFamily="18" charset="0"/>
              </a:rPr>
              <a:t> corrector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2 triplet short models, 3 coils from US and 5 coils from CERN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1 mirror 4-m-long coil</a:t>
            </a:r>
          </a:p>
          <a:p>
            <a:pPr lvl="2"/>
            <a:r>
              <a:rPr lang="en-GB" dirty="0" smtClean="0">
                <a:latin typeface="Book Antiqua" panose="02040602050305030304" pitchFamily="18" charset="0"/>
              </a:rPr>
              <a:t>D1 short model</a:t>
            </a:r>
          </a:p>
          <a:p>
            <a:pPr lvl="1"/>
            <a:r>
              <a:rPr lang="fr-CH" dirty="0" smtClean="0">
                <a:latin typeface="Book Antiqua" panose="02040602050305030304" pitchFamily="18" charset="0"/>
              </a:rPr>
              <a:t>Baseline review</a:t>
            </a:r>
          </a:p>
          <a:p>
            <a:pPr lvl="2"/>
            <a:r>
              <a:rPr lang="fr-CH" dirty="0" smtClean="0">
                <a:latin typeface="Book Antiqua" panose="02040602050305030304" pitchFamily="18" charset="0"/>
              </a:rPr>
              <a:t>10% savings on the WP (from 220 to 200 M)</a:t>
            </a:r>
          </a:p>
          <a:p>
            <a:pPr lvl="2"/>
            <a:r>
              <a:rPr lang="fr-CH" dirty="0" smtClean="0">
                <a:latin typeface="Book Antiqua" panose="02040602050305030304" pitchFamily="18" charset="0"/>
              </a:rPr>
              <a:t>Change of position of the heat exchanger in D1 and CP</a:t>
            </a:r>
          </a:p>
          <a:p>
            <a:pPr lvl="2"/>
            <a:r>
              <a:rPr lang="fr-CH" dirty="0" smtClean="0">
                <a:latin typeface="Book Antiqua" panose="02040602050305030304" pitchFamily="18" charset="0"/>
              </a:rPr>
              <a:t>US collaboration will provide Q1/Q3 in the final </a:t>
            </a:r>
            <a:r>
              <a:rPr lang="fr-CH" dirty="0" smtClean="0">
                <a:latin typeface="Book Antiqua" panose="02040602050305030304" pitchFamily="18" charset="0"/>
              </a:rPr>
              <a:t>cryostat</a:t>
            </a:r>
          </a:p>
          <a:p>
            <a:pPr lvl="2"/>
            <a:r>
              <a:rPr lang="fr-CH" dirty="0" smtClean="0">
                <a:latin typeface="Book Antiqua" panose="02040602050305030304" pitchFamily="18" charset="0"/>
              </a:rPr>
              <a:t>Magnets on one circuit</a:t>
            </a:r>
            <a:endParaRPr lang="fr-CH" dirty="0" smtClean="0">
              <a:latin typeface="Book Antiqua" panose="02040602050305030304" pitchFamily="18" charset="0"/>
            </a:endParaRPr>
          </a:p>
          <a:p>
            <a:pPr lvl="1"/>
            <a:r>
              <a:rPr lang="fr-CH" dirty="0" smtClean="0">
                <a:latin typeface="Book Antiqua" panose="02040602050305030304" pitchFamily="18" charset="0"/>
              </a:rPr>
              <a:t>Contracts attributed</a:t>
            </a:r>
          </a:p>
          <a:p>
            <a:pPr lvl="2"/>
            <a:r>
              <a:rPr lang="fr-CH" dirty="0" smtClean="0">
                <a:latin typeface="Book Antiqua" panose="02040602050305030304" pitchFamily="18" charset="0"/>
              </a:rPr>
              <a:t>D2 short model contract </a:t>
            </a:r>
          </a:p>
          <a:p>
            <a:pPr lvl="2"/>
            <a:r>
              <a:rPr lang="fr-CH" dirty="0" smtClean="0">
                <a:latin typeface="Book Antiqua" panose="02040602050305030304" pitchFamily="18" charset="0"/>
              </a:rPr>
              <a:t>MQYY prototype (QUACO</a:t>
            </a:r>
            <a:r>
              <a:rPr lang="fr-CH" dirty="0" smtClean="0">
                <a:latin typeface="Book Antiqua" panose="02040602050305030304" pitchFamily="18" charset="0"/>
              </a:rPr>
              <a:t>) </a:t>
            </a:r>
            <a:r>
              <a:rPr lang="fr-CH" dirty="0" smtClean="0">
                <a:latin typeface="Book Antiqua" panose="02040602050305030304" pitchFamily="18" charset="0"/>
              </a:rPr>
              <a:t>for the first phase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30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STRUCTURE UPDATE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879578"/>
            <a:ext cx="7092064" cy="3776960"/>
          </a:xfrm>
          <a:prstGeom prst="rect">
            <a:avLst/>
          </a:prstGeom>
        </p:spPr>
      </p:pic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41442" y="4797152"/>
            <a:ext cx="7920000" cy="1449203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smtClean="0">
                <a:latin typeface="Book Antiqua" panose="02040602050305030304" pitchFamily="18" charset="0"/>
              </a:rPr>
              <a:t>J. C. Perez in charge of </a:t>
            </a:r>
            <a:r>
              <a:rPr lang="en-GB" sz="2000" dirty="0">
                <a:latin typeface="Book Antiqua" panose="02040602050305030304" pitchFamily="18" charset="0"/>
              </a:rPr>
              <a:t>o</a:t>
            </a:r>
            <a:r>
              <a:rPr lang="en-GB" sz="2000" dirty="0" smtClean="0">
                <a:latin typeface="Book Antiqua" panose="02040602050305030304" pitchFamily="18" charset="0"/>
              </a:rPr>
              <a:t>rbit correctors from CERN side</a:t>
            </a:r>
          </a:p>
          <a:p>
            <a:r>
              <a:rPr lang="en-GB" sz="2000" dirty="0" smtClean="0">
                <a:latin typeface="Book Antiqua" panose="02040602050305030304" pitchFamily="18" charset="0"/>
              </a:rPr>
              <a:t>A. </a:t>
            </a:r>
            <a:r>
              <a:rPr lang="en-GB" sz="2000" dirty="0" err="1" smtClean="0">
                <a:latin typeface="Book Antiqua" panose="02040602050305030304" pitchFamily="18" charset="0"/>
              </a:rPr>
              <a:t>Foussat</a:t>
            </a:r>
            <a:r>
              <a:rPr lang="en-GB" sz="2000" dirty="0" smtClean="0">
                <a:latin typeface="Book Antiqua" panose="02040602050305030304" pitchFamily="18" charset="0"/>
              </a:rPr>
              <a:t> in charge of D2 and MQYY from CERN side</a:t>
            </a:r>
          </a:p>
          <a:p>
            <a:r>
              <a:rPr lang="en-GB" sz="2000" dirty="0" smtClean="0">
                <a:latin typeface="Book Antiqua" panose="02040602050305030304" pitchFamily="18" charset="0"/>
              </a:rPr>
              <a:t>A. </a:t>
            </a:r>
            <a:r>
              <a:rPr lang="en-GB" sz="2000" dirty="0" err="1" smtClean="0">
                <a:latin typeface="Book Antiqua" panose="02040602050305030304" pitchFamily="18" charset="0"/>
              </a:rPr>
              <a:t>Musso</a:t>
            </a:r>
            <a:r>
              <a:rPr lang="en-GB" sz="2000" dirty="0" smtClean="0">
                <a:latin typeface="Book Antiqua" panose="02040602050305030304" pitchFamily="18" charset="0"/>
              </a:rPr>
              <a:t> in charge of D1 and high order correctors from CERN side</a:t>
            </a:r>
          </a:p>
          <a:p>
            <a:r>
              <a:rPr lang="en-GB" sz="2000" dirty="0" smtClean="0">
                <a:latin typeface="Book Antiqua" panose="02040602050305030304" pitchFamily="18" charset="0"/>
              </a:rPr>
              <a:t>M. </a:t>
            </a:r>
            <a:r>
              <a:rPr lang="en-GB" sz="2000" dirty="0" err="1" smtClean="0">
                <a:latin typeface="Book Antiqua" panose="02040602050305030304" pitchFamily="18" charset="0"/>
              </a:rPr>
              <a:t>Sorbi</a:t>
            </a:r>
            <a:r>
              <a:rPr lang="en-GB" sz="2000" dirty="0" smtClean="0">
                <a:latin typeface="Book Antiqua" panose="02040602050305030304" pitchFamily="18" charset="0"/>
              </a:rPr>
              <a:t> in charge of high order correctors from LASA</a:t>
            </a:r>
          </a:p>
          <a:p>
            <a:r>
              <a:rPr lang="en-GB" sz="2000" dirty="0" smtClean="0">
                <a:latin typeface="Book Antiqua" panose="02040602050305030304" pitchFamily="18" charset="0"/>
              </a:rPr>
              <a:t>H. </a:t>
            </a:r>
            <a:r>
              <a:rPr lang="en-GB" sz="2000" dirty="0" err="1" smtClean="0">
                <a:latin typeface="Book Antiqua" panose="02040602050305030304" pitchFamily="18" charset="0"/>
              </a:rPr>
              <a:t>Prin</a:t>
            </a:r>
            <a:r>
              <a:rPr lang="en-GB" sz="2000" dirty="0" smtClean="0">
                <a:latin typeface="Book Antiqua" panose="02040602050305030304" pitchFamily="18" charset="0"/>
              </a:rPr>
              <a:t> in charge of all cold masses made with existing magnets</a:t>
            </a:r>
          </a:p>
          <a:p>
            <a:endParaRPr lang="en-GB" sz="2000" dirty="0" smtClean="0">
              <a:latin typeface="Book Antiqua" panose="02040602050305030304" pitchFamily="18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691680" y="6356310"/>
            <a:ext cx="6995120" cy="3600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Book Antiqua" panose="02040602050305030304" pitchFamily="18" charset="0"/>
              </a:rPr>
              <a:t>A warm thanks to P. </a:t>
            </a:r>
            <a:r>
              <a:rPr lang="en-GB" sz="2000" dirty="0" err="1" smtClean="0">
                <a:latin typeface="Book Antiqua" panose="02040602050305030304" pitchFamily="18" charset="0"/>
              </a:rPr>
              <a:t>Fessia</a:t>
            </a:r>
            <a:r>
              <a:rPr lang="en-GB" sz="2000" dirty="0" smtClean="0">
                <a:latin typeface="Book Antiqua" panose="02040602050305030304" pitchFamily="18" charset="0"/>
              </a:rPr>
              <a:t> for his work on the correctors</a:t>
            </a:r>
          </a:p>
          <a:p>
            <a:endParaRPr lang="en-GB" sz="2000" dirty="0" smtClean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450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BASELINE CHANGES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000" y="900000"/>
            <a:ext cx="7920000" cy="545635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Use a laminated structure for the triplet</a:t>
            </a:r>
          </a:p>
          <a:p>
            <a:pPr lvl="1"/>
            <a:r>
              <a:rPr lang="en-GB" sz="19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The LARP structure consisted of 50-mm-long pieces, we decide to go for 3-mm-thick laminations</a:t>
            </a:r>
          </a:p>
          <a:p>
            <a:pPr lvl="1"/>
            <a:r>
              <a:rPr lang="en-GB" sz="19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Considerable </a:t>
            </a:r>
            <a:r>
              <a:rPr lang="en-GB" sz="19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saving, the </a:t>
            </a:r>
            <a:r>
              <a:rPr lang="en-GB" sz="19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longitudinal mechanics may change, iterations may be needed</a:t>
            </a:r>
          </a:p>
          <a:p>
            <a:pPr lvl="2"/>
            <a:r>
              <a:rPr lang="en-GB" sz="15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The second short model MQXFS3 </a:t>
            </a:r>
            <a:endParaRPr lang="en-GB" sz="15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marL="914400" lvl="2" indent="0">
              <a:buNone/>
            </a:pPr>
            <a:r>
              <a:rPr lang="en-GB" sz="1500" dirty="0">
                <a:solidFill>
                  <a:srgbClr val="000000"/>
                </a:solidFill>
                <a:latin typeface="Book Antiqua" panose="02040602050305030304" pitchFamily="18" charset="0"/>
              </a:rPr>
              <a:t>	</a:t>
            </a:r>
            <a:r>
              <a:rPr lang="en-GB" sz="15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has </a:t>
            </a:r>
            <a:r>
              <a:rPr lang="en-GB" sz="15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a laminated </a:t>
            </a:r>
            <a:r>
              <a:rPr lang="en-GB" sz="15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structure</a:t>
            </a:r>
          </a:p>
          <a:p>
            <a:pPr marL="914400" lvl="2" indent="0">
              <a:buNone/>
            </a:pPr>
            <a:endParaRPr lang="en-GB" sz="1500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marL="914400" lvl="2" indent="0">
              <a:buNone/>
            </a:pPr>
            <a:endParaRPr lang="en-GB" sz="28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Q4 </a:t>
            </a:r>
            <a:r>
              <a:rPr lang="en-GB" sz="2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in IR1 and IR5</a:t>
            </a:r>
          </a:p>
          <a:p>
            <a:pPr lvl="1"/>
            <a:r>
              <a:rPr lang="en-GB" sz="19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Based on the aperture requirement of 90 mm, the MQYY </a:t>
            </a:r>
            <a:r>
              <a:rPr lang="en-GB" sz="19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model </a:t>
            </a:r>
            <a:r>
              <a:rPr lang="en-GB" sz="19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has been developed in CEA-</a:t>
            </a:r>
            <a:r>
              <a:rPr lang="en-GB" sz="19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Saclay</a:t>
            </a:r>
            <a:r>
              <a:rPr lang="en-GB" sz="19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 since 2012</a:t>
            </a:r>
          </a:p>
          <a:p>
            <a:pPr lvl="1"/>
            <a:r>
              <a:rPr lang="en-GB" sz="19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For the round beam case, 70 mm aperture are enough, 90 mm needed for the flat beam option </a:t>
            </a:r>
          </a:p>
          <a:p>
            <a:pPr lvl="1"/>
            <a:r>
              <a:rPr lang="en-GB" sz="1900" dirty="0" smtClean="0">
                <a:latin typeface="Book Antiqua" panose="02040602050305030304" pitchFamily="18" charset="0"/>
              </a:rPr>
              <a:t>Q4 will use </a:t>
            </a:r>
            <a:r>
              <a:rPr lang="en-GB" sz="19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existing magnet with 70 mm aperture </a:t>
            </a:r>
            <a:r>
              <a:rPr lang="en-GB" sz="1900" dirty="0" smtClean="0">
                <a:latin typeface="Book Antiqua" panose="02040602050305030304" pitchFamily="18" charset="0"/>
              </a:rPr>
              <a:t>(MQY)</a:t>
            </a:r>
          </a:p>
          <a:p>
            <a:pPr lvl="2"/>
            <a:r>
              <a:rPr lang="en-GB" sz="1600" dirty="0" smtClean="0">
                <a:latin typeface="Book Antiqua" panose="02040602050305030304" pitchFamily="18" charset="0"/>
              </a:rPr>
              <a:t>The development of the </a:t>
            </a:r>
            <a:r>
              <a:rPr lang="en-GB" sz="16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90 mm aperture magnet MQYY will continue with short </a:t>
            </a:r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model (CEA </a:t>
            </a:r>
            <a:r>
              <a:rPr lang="en-GB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Saclay</a:t>
            </a:r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 and prototypes (QUACO</a:t>
            </a:r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 </a:t>
            </a:r>
            <a:r>
              <a:rPr lang="en-GB" sz="1600" dirty="0">
                <a:solidFill>
                  <a:srgbClr val="008000"/>
                </a:solidFill>
                <a:latin typeface="Book Antiqua" panose="02040602050305030304" pitchFamily="18" charset="0"/>
              </a:rPr>
              <a:t>(see also talk of </a:t>
            </a:r>
            <a:r>
              <a:rPr lang="en-GB" sz="16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P. </a:t>
            </a:r>
            <a:r>
              <a:rPr lang="en-GB" sz="1600" dirty="0" err="1" smtClean="0">
                <a:solidFill>
                  <a:srgbClr val="008000"/>
                </a:solidFill>
                <a:latin typeface="Book Antiqua" panose="02040602050305030304" pitchFamily="18" charset="0"/>
              </a:rPr>
              <a:t>Vedrine</a:t>
            </a:r>
            <a:r>
              <a:rPr lang="en-GB" sz="16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)</a:t>
            </a:r>
            <a:endParaRPr lang="en-GB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Simplification </a:t>
            </a:r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of layout</a:t>
            </a:r>
          </a:p>
          <a:p>
            <a:pPr lvl="1"/>
            <a:r>
              <a:rPr lang="en-GB" sz="19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Q6 will stay at 4.5 K (higher gradient is not needed)</a:t>
            </a:r>
          </a:p>
          <a:p>
            <a:pPr lvl="1"/>
            <a:r>
              <a:rPr lang="en-GB" sz="19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Q5 in IR6 will be the LHC cold mass but at 1.9 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593" y="1985530"/>
            <a:ext cx="2959085" cy="13277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65884" y="3246415"/>
            <a:ext cx="3754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envelope and MQYY aperture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[R. De Maria]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719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BASELINE CHANGES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000" y="1219200"/>
            <a:ext cx="7920000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ook Antiqua" panose="02040602050305030304" pitchFamily="18" charset="0"/>
              </a:rPr>
              <a:t>Position of heat exchangers in D1 and corrector package</a:t>
            </a:r>
          </a:p>
          <a:p>
            <a:pPr lvl="1"/>
            <a:r>
              <a:rPr lang="en-GB" sz="19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 the first design D1 had smaller HX at 90 degrees</a:t>
            </a:r>
          </a:p>
          <a:p>
            <a:pPr lvl="1"/>
            <a:r>
              <a:rPr lang="en-GB" sz="19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study of the interconnection showed that they should be aligned with the triplet HX, so they should stay at 45 </a:t>
            </a:r>
            <a:r>
              <a:rPr lang="en-GB" sz="19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degrees</a:t>
            </a:r>
          </a:p>
          <a:p>
            <a:pPr marL="457200" lvl="1" indent="0">
              <a:buNone/>
            </a:pPr>
            <a:r>
              <a:rPr lang="en-GB" sz="19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	</a:t>
            </a:r>
            <a:r>
              <a:rPr lang="en-GB" sz="16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(see also talk of M. Sugano)</a:t>
            </a:r>
            <a:endParaRPr lang="en-GB" sz="1900" dirty="0" smtClean="0">
              <a:solidFill>
                <a:srgbClr val="008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835" y="4631482"/>
            <a:ext cx="3220831" cy="1888132"/>
          </a:xfrm>
          <a:prstGeom prst="rect">
            <a:avLst/>
          </a:prstGeom>
        </p:spPr>
      </p:pic>
      <p:pic>
        <p:nvPicPr>
          <p:cNvPr id="3" name="Picture 2" descr="MBXF_cross-sect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573016"/>
            <a:ext cx="2885753" cy="2164315"/>
          </a:xfrm>
          <a:prstGeom prst="rect">
            <a:avLst/>
          </a:prstGeom>
        </p:spPr>
      </p:pic>
      <p:pic>
        <p:nvPicPr>
          <p:cNvPr id="8" name="Picture 7" descr="MBXF_cross-section_201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1" y="3546825"/>
            <a:ext cx="2939819" cy="22048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15816" y="6562461"/>
            <a:ext cx="3690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Interconnection study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[H. Prin, D. Duarte Ramos,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17036" y="5755494"/>
            <a:ext cx="171496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cross section 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[T. Nakamoto, M. Sugano]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5669367"/>
            <a:ext cx="171496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Old cross section 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[T. Nakamoto, M. Sugano]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20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BASELINE CHANGES FROM 2015 TO 2016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000" y="1219200"/>
            <a:ext cx="7920000" cy="4906963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Book Antiqua" panose="02040602050305030304" pitchFamily="18" charset="0"/>
              </a:rPr>
              <a:t>Scope of the US in kind </a:t>
            </a:r>
            <a:r>
              <a:rPr lang="en-GB" sz="2400" dirty="0" smtClean="0">
                <a:latin typeface="Book Antiqua" panose="02040602050305030304" pitchFamily="18" charset="0"/>
              </a:rPr>
              <a:t>contribution </a:t>
            </a:r>
            <a:r>
              <a:rPr lang="en-GB" sz="1900" dirty="0">
                <a:solidFill>
                  <a:srgbClr val="008000"/>
                </a:solidFill>
                <a:latin typeface="Book Antiqua" panose="02040602050305030304" pitchFamily="18" charset="0"/>
              </a:rPr>
              <a:t>(see also talk of </a:t>
            </a:r>
            <a:r>
              <a:rPr lang="en-GB" sz="19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G. </a:t>
            </a:r>
            <a:r>
              <a:rPr lang="en-GB" sz="1900" dirty="0" err="1" smtClean="0">
                <a:solidFill>
                  <a:srgbClr val="008000"/>
                </a:solidFill>
                <a:latin typeface="Book Antiqua" panose="02040602050305030304" pitchFamily="18" charset="0"/>
              </a:rPr>
              <a:t>Apollinari</a:t>
            </a:r>
            <a:r>
              <a:rPr lang="en-GB" sz="19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)</a:t>
            </a:r>
            <a:endParaRPr lang="en-GB" sz="19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2000" dirty="0" err="1" smtClean="0">
                <a:latin typeface="Book Antiqua" panose="02040602050305030304" pitchFamily="18" charset="0"/>
              </a:rPr>
              <a:t>Previous</a:t>
            </a:r>
            <a:r>
              <a:rPr lang="fr-CH" sz="2000" dirty="0" smtClean="0">
                <a:latin typeface="Book Antiqua" panose="02040602050305030304" pitchFamily="18" charset="0"/>
              </a:rPr>
              <a:t>: horizontal test in </a:t>
            </a:r>
            <a:r>
              <a:rPr lang="fr-CH" sz="2000" dirty="0" err="1" smtClean="0">
                <a:latin typeface="Book Antiqua" panose="02040602050305030304" pitchFamily="18" charset="0"/>
              </a:rPr>
              <a:t>temporary</a:t>
            </a:r>
            <a:r>
              <a:rPr lang="fr-CH" sz="2000" dirty="0" smtClean="0">
                <a:latin typeface="Book Antiqua" panose="02040602050305030304" pitchFamily="18" charset="0"/>
              </a:rPr>
              <a:t> cryostat, shipping, final cryostat at CERN, and test</a:t>
            </a: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New: </a:t>
            </a:r>
            <a:r>
              <a:rPr lang="fr-CH" sz="20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US </a:t>
            </a:r>
            <a:r>
              <a:rPr lang="fr-CH" sz="2000" dirty="0" err="1" smtClean="0">
                <a:solidFill>
                  <a:srgbClr val="C00000"/>
                </a:solidFill>
                <a:latin typeface="Book Antiqua" panose="02040602050305030304" pitchFamily="18" charset="0"/>
              </a:rPr>
              <a:t>will</a:t>
            </a:r>
            <a:r>
              <a:rPr lang="fr-CH" sz="20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Book Antiqua" panose="02040602050305030304" pitchFamily="18" charset="0"/>
              </a:rPr>
              <a:t>assembly</a:t>
            </a:r>
            <a:r>
              <a:rPr lang="fr-CH" sz="20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a final cryostat</a:t>
            </a:r>
            <a:r>
              <a:rPr lang="fr-CH" sz="2000" dirty="0" smtClean="0">
                <a:latin typeface="Book Antiqua" panose="02040602050305030304" pitchFamily="18" charset="0"/>
              </a:rPr>
              <a:t>, </a:t>
            </a:r>
            <a:r>
              <a:rPr lang="fr-CH" sz="2000" dirty="0" err="1" smtClean="0">
                <a:latin typeface="Book Antiqua" panose="02040602050305030304" pitchFamily="18" charset="0"/>
              </a:rPr>
              <a:t>designed</a:t>
            </a:r>
            <a:r>
              <a:rPr lang="fr-CH" sz="2000" dirty="0" smtClean="0">
                <a:latin typeface="Book Antiqua" panose="02040602050305030304" pitchFamily="18" charset="0"/>
              </a:rPr>
              <a:t> by CERN, </a:t>
            </a:r>
            <a:r>
              <a:rPr lang="fr-CH" sz="2000" dirty="0" err="1" smtClean="0">
                <a:latin typeface="Book Antiqua" panose="02040602050305030304" pitchFamily="18" charset="0"/>
              </a:rPr>
              <a:t>with</a:t>
            </a:r>
            <a:r>
              <a:rPr lang="fr-CH" sz="2000" dirty="0" smtClean="0">
                <a:latin typeface="Book Antiqua" panose="02040602050305030304" pitchFamily="18" charset="0"/>
              </a:rPr>
              <a:t> components </a:t>
            </a:r>
            <a:r>
              <a:rPr lang="fr-CH" sz="2000" dirty="0" err="1" smtClean="0">
                <a:latin typeface="Book Antiqua" panose="02040602050305030304" pitchFamily="18" charset="0"/>
              </a:rPr>
              <a:t>from</a:t>
            </a:r>
            <a:r>
              <a:rPr lang="fr-CH" sz="2000" dirty="0" smtClean="0">
                <a:latin typeface="Book Antiqua" panose="02040602050305030304" pitchFamily="18" charset="0"/>
              </a:rPr>
              <a:t> CERN</a:t>
            </a:r>
          </a:p>
          <a:p>
            <a:endParaRPr lang="fr-CH" sz="2400" dirty="0" smtClean="0">
              <a:latin typeface="Book Antiqua" panose="02040602050305030304" pitchFamily="18" charset="0"/>
            </a:endParaRPr>
          </a:p>
          <a:p>
            <a:endParaRPr lang="fr-CH" sz="2400" dirty="0">
              <a:latin typeface="Book Antiqua" panose="02040602050305030304" pitchFamily="18" charset="0"/>
            </a:endParaRPr>
          </a:p>
          <a:p>
            <a:endParaRPr lang="fr-CH" sz="2400" dirty="0" smtClean="0">
              <a:latin typeface="Book Antiqua" panose="02040602050305030304" pitchFamily="18" charset="0"/>
            </a:endParaRPr>
          </a:p>
          <a:p>
            <a:endParaRPr lang="fr-CH" sz="2400" dirty="0" smtClean="0">
              <a:latin typeface="Book Antiqua" panose="02040602050305030304" pitchFamily="18" charset="0"/>
            </a:endParaRPr>
          </a:p>
          <a:p>
            <a:r>
              <a:rPr lang="fr-CH" sz="2400" dirty="0" smtClean="0">
                <a:latin typeface="Book Antiqua" panose="02040602050305030304" pitchFamily="18" charset="0"/>
              </a:rPr>
              <a:t>Circuit </a:t>
            </a:r>
            <a:r>
              <a:rPr lang="fr-CH" sz="2400" dirty="0">
                <a:latin typeface="Book Antiqua" panose="02040602050305030304" pitchFamily="18" charset="0"/>
              </a:rPr>
              <a:t>for the </a:t>
            </a:r>
            <a:r>
              <a:rPr lang="fr-CH" sz="2400" dirty="0" smtClean="0">
                <a:latin typeface="Book Antiqua" panose="02040602050305030304" pitchFamily="18" charset="0"/>
              </a:rPr>
              <a:t>triplet </a:t>
            </a:r>
            <a:r>
              <a:rPr lang="fr-CH" sz="19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(see also talk of F. Rodriguez Mateos)</a:t>
            </a:r>
            <a:endParaRPr lang="fr-CH" sz="2400" dirty="0">
              <a:solidFill>
                <a:srgbClr val="008000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err="1">
                <a:latin typeface="Book Antiqua" panose="02040602050305030304" pitchFamily="18" charset="0"/>
              </a:rPr>
              <a:t>Previous</a:t>
            </a:r>
            <a:r>
              <a:rPr lang="fr-CH" sz="2000" dirty="0">
                <a:latin typeface="Book Antiqua" panose="02040602050305030304" pitchFamily="18" charset="0"/>
              </a:rPr>
              <a:t> </a:t>
            </a:r>
            <a:r>
              <a:rPr lang="fr-CH" sz="2000" dirty="0" err="1">
                <a:latin typeface="Book Antiqua" panose="02040602050305030304" pitchFamily="18" charset="0"/>
              </a:rPr>
              <a:t>baseline</a:t>
            </a:r>
            <a:r>
              <a:rPr lang="fr-CH" sz="2000" dirty="0">
                <a:latin typeface="Book Antiqua" panose="02040602050305030304" pitchFamily="18" charset="0"/>
              </a:rPr>
              <a:t>: Q1/Q3 on one circuit, Q2a/Q2b on </a:t>
            </a:r>
            <a:r>
              <a:rPr lang="fr-CH" sz="2000" dirty="0" err="1">
                <a:latin typeface="Book Antiqua" panose="02040602050305030304" pitchFamily="18" charset="0"/>
              </a:rPr>
              <a:t>another</a:t>
            </a:r>
            <a:r>
              <a:rPr lang="fr-CH" sz="2000" dirty="0">
                <a:latin typeface="Book Antiqua" panose="02040602050305030304" pitchFamily="18" charset="0"/>
              </a:rPr>
              <a:t> </a:t>
            </a:r>
          </a:p>
          <a:p>
            <a:pPr lvl="1"/>
            <a:r>
              <a:rPr lang="fr-CH" sz="2000" dirty="0">
                <a:latin typeface="Book Antiqua" panose="02040602050305030304" pitchFamily="18" charset="0"/>
              </a:rPr>
              <a:t>New </a:t>
            </a:r>
            <a:r>
              <a:rPr lang="fr-CH" sz="2000" dirty="0" err="1">
                <a:latin typeface="Book Antiqua" panose="02040602050305030304" pitchFamily="18" charset="0"/>
              </a:rPr>
              <a:t>baseline</a:t>
            </a:r>
            <a:r>
              <a:rPr lang="fr-CH" sz="2000" dirty="0">
                <a:latin typeface="Book Antiqua" panose="02040602050305030304" pitchFamily="18" charset="0"/>
              </a:rPr>
              <a:t>: Q1, Q2a, Q2b, Q3 in </a:t>
            </a:r>
            <a:r>
              <a:rPr lang="fr-CH" sz="2000" dirty="0" err="1">
                <a:latin typeface="Book Antiqua" panose="02040602050305030304" pitchFamily="18" charset="0"/>
              </a:rPr>
              <a:t>series</a:t>
            </a:r>
            <a:r>
              <a:rPr lang="fr-CH" sz="2000" dirty="0">
                <a:latin typeface="Book Antiqua" panose="02040602050305030304" pitchFamily="18" charset="0"/>
              </a:rPr>
              <a:t> </a:t>
            </a:r>
            <a:r>
              <a:rPr lang="fr-CH" sz="2000" dirty="0" err="1">
                <a:latin typeface="Book Antiqua" panose="02040602050305030304" pitchFamily="18" charset="0"/>
              </a:rPr>
              <a:t>with</a:t>
            </a:r>
            <a:r>
              <a:rPr lang="fr-CH" sz="2000" dirty="0">
                <a:latin typeface="Book Antiqua" panose="02040602050305030304" pitchFamily="18" charset="0"/>
              </a:rPr>
              <a:t> </a:t>
            </a:r>
            <a:r>
              <a:rPr lang="fr-CH" sz="2000" dirty="0" err="1">
                <a:latin typeface="Book Antiqua" panose="02040602050305030304" pitchFamily="18" charset="0"/>
              </a:rPr>
              <a:t>trims</a:t>
            </a:r>
            <a:endParaRPr lang="fr-CH" sz="2000" dirty="0"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Implications </a:t>
            </a:r>
            <a:r>
              <a:rPr lang="fr-CH" sz="2000" dirty="0">
                <a:latin typeface="Book Antiqua" panose="02040602050305030304" pitchFamily="18" charset="0"/>
              </a:rPr>
              <a:t>on protection discussed </a:t>
            </a:r>
            <a:r>
              <a:rPr lang="fr-CH" sz="2000" dirty="0" smtClean="0">
                <a:latin typeface="Book Antiqua" panose="02040602050305030304" pitchFamily="18" charset="0"/>
              </a:rPr>
              <a:t>in the parallel session </a:t>
            </a:r>
            <a:r>
              <a:rPr lang="fr-CH" sz="20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(R. Denz, E. Ravaioli)</a:t>
            </a:r>
            <a:endParaRPr lang="fr-CH" sz="2400" dirty="0" smtClean="0">
              <a:latin typeface="Book Antiqua" panose="02040602050305030304" pitchFamily="18" charset="0"/>
            </a:endParaRPr>
          </a:p>
          <a:p>
            <a:r>
              <a:rPr lang="fr-CH" sz="2400" dirty="0" smtClean="0">
                <a:latin typeface="Book Antiqua" panose="02040602050305030304" pitchFamily="18" charset="0"/>
              </a:rPr>
              <a:t>Design </a:t>
            </a:r>
            <a:r>
              <a:rPr lang="fr-CH" sz="2400" dirty="0">
                <a:latin typeface="Book Antiqua" panose="02040602050305030304" pitchFamily="18" charset="0"/>
              </a:rPr>
              <a:t>of D2 corrector</a:t>
            </a:r>
          </a:p>
          <a:p>
            <a:pPr lvl="1"/>
            <a:r>
              <a:rPr lang="fr-CH" sz="2000" dirty="0" err="1">
                <a:latin typeface="Book Antiqua" panose="02040602050305030304" pitchFamily="18" charset="0"/>
              </a:rPr>
              <a:t>Previous</a:t>
            </a:r>
            <a:r>
              <a:rPr lang="fr-CH" sz="2000" dirty="0">
                <a:latin typeface="Book Antiqua" panose="02040602050305030304" pitchFamily="18" charset="0"/>
              </a:rPr>
              <a:t> design </a:t>
            </a:r>
            <a:r>
              <a:rPr lang="fr-CH" sz="2000" dirty="0" err="1">
                <a:latin typeface="Book Antiqua" panose="02040602050305030304" pitchFamily="18" charset="0"/>
              </a:rPr>
              <a:t>based</a:t>
            </a:r>
            <a:r>
              <a:rPr lang="fr-CH" sz="2000" dirty="0">
                <a:latin typeface="Book Antiqua" panose="02040602050305030304" pitchFamily="18" charset="0"/>
              </a:rPr>
              <a:t> on Rutherford </a:t>
            </a:r>
            <a:r>
              <a:rPr lang="fr-CH" sz="2000" dirty="0" err="1">
                <a:latin typeface="Book Antiqua" panose="02040602050305030304" pitchFamily="18" charset="0"/>
              </a:rPr>
              <a:t>cable</a:t>
            </a:r>
            <a:r>
              <a:rPr lang="fr-CH" sz="2000" dirty="0">
                <a:latin typeface="Book Antiqua" panose="02040602050305030304" pitchFamily="18" charset="0"/>
              </a:rPr>
              <a:t>, </a:t>
            </a:r>
            <a:r>
              <a:rPr lang="fr-CH" sz="2000" dirty="0" err="1">
                <a:latin typeface="Book Antiqua" panose="02040602050305030304" pitchFamily="18" charset="0"/>
              </a:rPr>
              <a:t>operational</a:t>
            </a:r>
            <a:r>
              <a:rPr lang="fr-CH" sz="2000" dirty="0">
                <a:latin typeface="Book Antiqua" panose="02040602050305030304" pitchFamily="18" charset="0"/>
              </a:rPr>
              <a:t> </a:t>
            </a:r>
            <a:r>
              <a:rPr lang="fr-CH" sz="2000" dirty="0" err="1">
                <a:latin typeface="Book Antiqua" panose="02040602050305030304" pitchFamily="18" charset="0"/>
              </a:rPr>
              <a:t>current</a:t>
            </a:r>
            <a:r>
              <a:rPr lang="fr-CH" sz="2000" dirty="0">
                <a:latin typeface="Book Antiqua" panose="02040602050305030304" pitchFamily="18" charset="0"/>
              </a:rPr>
              <a:t> of 1.5 kA</a:t>
            </a:r>
          </a:p>
          <a:p>
            <a:pPr lvl="1"/>
            <a:r>
              <a:rPr lang="fr-CH" sz="2000" dirty="0">
                <a:latin typeface="Book Antiqua" panose="02040602050305030304" pitchFamily="18" charset="0"/>
              </a:rPr>
              <a:t>New </a:t>
            </a:r>
            <a:r>
              <a:rPr lang="fr-CH" sz="2000" dirty="0" err="1">
                <a:latin typeface="Book Antiqua" panose="02040602050305030304" pitchFamily="18" charset="0"/>
              </a:rPr>
              <a:t>baseline</a:t>
            </a:r>
            <a:r>
              <a:rPr lang="fr-CH" sz="2000" dirty="0">
                <a:latin typeface="Book Antiqua" panose="02040602050305030304" pitchFamily="18" charset="0"/>
              </a:rPr>
              <a:t>: use the </a:t>
            </a:r>
            <a:r>
              <a:rPr lang="fr-CH" sz="2000" dirty="0" err="1">
                <a:latin typeface="Book Antiqua" panose="02040602050305030304" pitchFamily="18" charset="0"/>
              </a:rPr>
              <a:t>canted</a:t>
            </a:r>
            <a:r>
              <a:rPr lang="fr-CH" sz="2000" dirty="0">
                <a:latin typeface="Book Antiqua" panose="02040602050305030304" pitchFamily="18" charset="0"/>
              </a:rPr>
              <a:t> cos </a:t>
            </a:r>
            <a:r>
              <a:rPr lang="fr-CH" sz="2000" dirty="0" err="1">
                <a:latin typeface="Book Antiqua" panose="02040602050305030304" pitchFamily="18" charset="0"/>
              </a:rPr>
              <a:t>theta</a:t>
            </a:r>
            <a:r>
              <a:rPr lang="fr-CH" sz="2000" dirty="0">
                <a:latin typeface="Book Antiqua" panose="02040602050305030304" pitchFamily="18" charset="0"/>
              </a:rPr>
              <a:t> design </a:t>
            </a:r>
            <a:r>
              <a:rPr lang="fr-CH" sz="2000" dirty="0" err="1">
                <a:latin typeface="Book Antiqua" panose="02040602050305030304" pitchFamily="18" charset="0"/>
              </a:rPr>
              <a:t>with</a:t>
            </a:r>
            <a:r>
              <a:rPr lang="fr-CH" sz="2000" dirty="0">
                <a:latin typeface="Book Antiqua" panose="02040602050305030304" pitchFamily="18" charset="0"/>
              </a:rPr>
              <a:t> a single </a:t>
            </a:r>
            <a:r>
              <a:rPr lang="fr-CH" sz="2000" dirty="0" err="1">
                <a:latin typeface="Book Antiqua" panose="02040602050305030304" pitchFamily="18" charset="0"/>
              </a:rPr>
              <a:t>wire</a:t>
            </a:r>
            <a:r>
              <a:rPr lang="fr-CH" sz="2000" dirty="0">
                <a:latin typeface="Book Antiqua" panose="02040602050305030304" pitchFamily="18" charset="0"/>
              </a:rPr>
              <a:t>, </a:t>
            </a:r>
            <a:r>
              <a:rPr lang="fr-CH" sz="2000" dirty="0" err="1">
                <a:latin typeface="Book Antiqua" panose="02040602050305030304" pitchFamily="18" charset="0"/>
              </a:rPr>
              <a:t>operational</a:t>
            </a:r>
            <a:r>
              <a:rPr lang="fr-CH" sz="2000" dirty="0">
                <a:latin typeface="Book Antiqua" panose="02040602050305030304" pitchFamily="18" charset="0"/>
              </a:rPr>
              <a:t> </a:t>
            </a:r>
            <a:r>
              <a:rPr lang="fr-CH" sz="2000" dirty="0" err="1">
                <a:latin typeface="Book Antiqua" panose="02040602050305030304" pitchFamily="18" charset="0"/>
              </a:rPr>
              <a:t>current</a:t>
            </a:r>
            <a:r>
              <a:rPr lang="fr-CH" sz="2000" dirty="0">
                <a:latin typeface="Book Antiqua" panose="02040602050305030304" pitchFamily="18" charset="0"/>
              </a:rPr>
              <a:t> of 500 A</a:t>
            </a:r>
          </a:p>
          <a:p>
            <a:endParaRPr lang="fr-CH" sz="2400" dirty="0">
              <a:latin typeface="Book Antiqua" panose="02040602050305030304" pitchFamily="18" charset="0"/>
            </a:endParaRPr>
          </a:p>
          <a:p>
            <a:pPr lvl="1"/>
            <a:endParaRPr lang="fr-CH" sz="2000" dirty="0">
              <a:latin typeface="Book Antiqua" panose="02040602050305030304" pitchFamily="18" charset="0"/>
            </a:endParaRPr>
          </a:p>
          <a:p>
            <a:pPr lvl="1"/>
            <a:endParaRPr lang="en-GB" sz="2000" dirty="0" smtClean="0">
              <a:latin typeface="Book Antiqua" panose="0204060205030503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728" y="2348880"/>
            <a:ext cx="5040560" cy="11271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02455" y="3395682"/>
            <a:ext cx="4164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Triplet circuit </a:t>
            </a:r>
            <a:r>
              <a:rPr lang="fr-CH" sz="105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[E. </a:t>
            </a:r>
            <a:r>
              <a:rPr lang="fr-CH" sz="105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Ravaioli</a:t>
            </a:r>
            <a:r>
              <a:rPr lang="fr-CH" sz="105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F. Rodriguez Mateos, D. </a:t>
            </a:r>
            <a:r>
              <a:rPr lang="fr-CH" sz="105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Wollman</a:t>
            </a:r>
            <a:r>
              <a:rPr lang="fr-CH" sz="105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al.]</a:t>
            </a:r>
            <a:endParaRPr lang="en-GB" sz="105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967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MAGNET ZOO: LATEST VERSION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 descr="zo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00000"/>
            <a:ext cx="6965030" cy="5169919"/>
          </a:xfrm>
          <a:prstGeom prst="rect">
            <a:avLst/>
          </a:prstGeom>
        </p:spPr>
      </p:pic>
      <p:sp>
        <p:nvSpPr>
          <p:cNvPr id="9" name="Espace réservé du contenu 2"/>
          <p:cNvSpPr txBox="1">
            <a:spLocks/>
          </p:cNvSpPr>
          <p:nvPr/>
        </p:nvSpPr>
        <p:spPr>
          <a:xfrm>
            <a:off x="1691680" y="6356310"/>
            <a:ext cx="6192688" cy="360040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Book Antiqua" panose="02040602050305030304" pitchFamily="18" charset="0"/>
              </a:rPr>
              <a:t>Note: position of the holes in the skew quad will be rotated at 45 degrees</a:t>
            </a:r>
          </a:p>
          <a:p>
            <a:endParaRPr lang="en-GB" sz="2000" dirty="0" smtClean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91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TRIPLET STATUS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Two </a:t>
            </a:r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shorts model tested plus one long mirror</a:t>
            </a:r>
            <a:endParaRPr lang="fr-CH" sz="2400" dirty="0">
              <a:solidFill>
                <a:srgbClr val="00B050"/>
              </a:solidFill>
              <a:latin typeface="Book Antiqua" panose="02040602050305030304" pitchFamily="18" charset="0"/>
            </a:endParaRPr>
          </a:p>
          <a:p>
            <a:pPr marL="457200" lvl="1" indent="0">
              <a:buNone/>
            </a:pP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	</a:t>
            </a:r>
            <a:r>
              <a:rPr lang="fr-CH" sz="18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(Talks from G. L. Sabbi, H. Bajas, J. Muratore)</a:t>
            </a:r>
            <a:endParaRPr lang="fr-CH" sz="2000" dirty="0" smtClean="0">
              <a:solidFill>
                <a:srgbClr val="008000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MQXFS1a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: </a:t>
            </a:r>
            <a:r>
              <a:rPr lang="fr-CH" sz="2000" dirty="0">
                <a:solidFill>
                  <a:srgbClr val="C00000"/>
                </a:solidFill>
                <a:latin typeface="Book Antiqua" panose="02040602050305030304" pitchFamily="18" charset="0"/>
              </a:rPr>
              <a:t>U</a:t>
            </a:r>
            <a:r>
              <a:rPr lang="fr-CH" sz="20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ltimate reached, perfect memory</a:t>
            </a:r>
          </a:p>
          <a:p>
            <a:pPr lvl="2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Slow training, more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prestress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has been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added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and second test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MQXFS1b:</a:t>
            </a:r>
          </a:p>
          <a:p>
            <a:pPr lvl="2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First quench above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ultimate, 90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% of short sample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reached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196" y="39498"/>
            <a:ext cx="1962927" cy="15893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85051" y="6446735"/>
            <a:ext cx="2520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MQXFS1a test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[G. </a:t>
            </a:r>
            <a:r>
              <a:rPr lang="fr-CH" sz="11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Chlachidze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al.]</a:t>
            </a:r>
            <a:endParaRPr lang="en-GB" sz="11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248" y="2122009"/>
            <a:ext cx="549813" cy="73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407" y="2204864"/>
            <a:ext cx="582288" cy="5726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375041" y="1683427"/>
            <a:ext cx="1613308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MQXF cross-section </a:t>
            </a:r>
          </a:p>
          <a:p>
            <a:pPr algn="ctr"/>
            <a:r>
              <a:rPr lang="fr-CH" sz="105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[P. Ferracin, G. Ambrosio]</a:t>
            </a:r>
            <a:endParaRPr lang="en-GB" sz="105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3300755"/>
            <a:ext cx="5040560" cy="320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124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2484</TotalTime>
  <Words>1676</Words>
  <Application>Microsoft Macintosh PowerPoint</Application>
  <PresentationFormat>On-screen Show (4:3)</PresentationFormat>
  <Paragraphs>269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Thème Office</vt:lpstr>
      <vt:lpstr>IR magnets overview</vt:lpstr>
      <vt:lpstr>SCOPE</vt:lpstr>
      <vt:lpstr>MAIN NEWS SINCE TSUKUBA MEETING</vt:lpstr>
      <vt:lpstr>STRUCTURE UPDATE</vt:lpstr>
      <vt:lpstr>BASELINE CHANGES</vt:lpstr>
      <vt:lpstr>BASELINE CHANGES</vt:lpstr>
      <vt:lpstr>BASELINE CHANGES FROM 2015 TO 2016</vt:lpstr>
      <vt:lpstr>THE MAGNET ZOO: LATEST VERSION</vt:lpstr>
      <vt:lpstr>TRIPLET STATUS</vt:lpstr>
      <vt:lpstr>TRIPLET STATUS</vt:lpstr>
      <vt:lpstr>TRIPLET STATUS</vt:lpstr>
      <vt:lpstr>D1 STATUS</vt:lpstr>
      <vt:lpstr>D2 STATUS</vt:lpstr>
      <vt:lpstr>ORBIT CORRECTORS (MCBXF) STATUS</vt:lpstr>
      <vt:lpstr>HIGH ORDER CORRECTORS STATUS</vt:lpstr>
      <vt:lpstr>D2 ORBIT CORRECTORS STATUS</vt:lpstr>
      <vt:lpstr>COLLABORATION AGREEMENTS  (see also talk by O. Bruning)</vt:lpstr>
      <vt:lpstr>COLLABORATION AGREEMENTS  (see also talk by O. Bruning)</vt:lpstr>
      <vt:lpstr>SCHEDULE</vt:lpstr>
      <vt:lpstr>SCHEDULE</vt:lpstr>
      <vt:lpstr>SCHEDULE</vt:lpstr>
      <vt:lpstr>SCHEDULE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88</cp:revision>
  <dcterms:created xsi:type="dcterms:W3CDTF">2016-08-24T12:27:25Z</dcterms:created>
  <dcterms:modified xsi:type="dcterms:W3CDTF">2016-11-14T14:12:05Z</dcterms:modified>
</cp:coreProperties>
</file>