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462" r:id="rId3"/>
    <p:sldId id="477" r:id="rId4"/>
    <p:sldId id="481" r:id="rId5"/>
    <p:sldId id="480" r:id="rId6"/>
    <p:sldId id="457" r:id="rId7"/>
    <p:sldId id="456" r:id="rId8"/>
    <p:sldId id="473" r:id="rId9"/>
    <p:sldId id="463" r:id="rId10"/>
    <p:sldId id="471" r:id="rId11"/>
    <p:sldId id="475" r:id="rId12"/>
    <p:sldId id="472" r:id="rId13"/>
    <p:sldId id="479" r:id="rId14"/>
    <p:sldId id="372" r:id="rId15"/>
    <p:sldId id="464" r:id="rId16"/>
    <p:sldId id="467" r:id="rId17"/>
    <p:sldId id="474" r:id="rId18"/>
    <p:sldId id="470" r:id="rId19"/>
    <p:sldId id="25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20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Johannes Gutleber" initials="JG [7]" lastIdx="1" clrIdx="6">
    <p:extLst/>
  </p:cmAuthor>
  <p:cmAuthor id="1" name="Johannes Gutleber" initials="JG" lastIdx="1" clrIdx="0">
    <p:extLst/>
  </p:cmAuthor>
  <p:cmAuthor id="2" name="Johannes Gutleber" initials="JG [2]" lastIdx="1" clrIdx="1">
    <p:extLst/>
  </p:cmAuthor>
  <p:cmAuthor id="3" name="Johannes Gutleber" initials="JG [3]" lastIdx="1" clrIdx="2">
    <p:extLst/>
  </p:cmAuthor>
  <p:cmAuthor id="4" name="Johannes Gutleber" initials="JG [4]" lastIdx="1" clrIdx="3">
    <p:extLst/>
  </p:cmAuthor>
  <p:cmAuthor id="5" name="Johannes Gutleber" initials="JG [5]" lastIdx="1" clrIdx="4">
    <p:extLst/>
  </p:cmAuthor>
  <p:cmAuthor id="6" name="Johannes Gutleber" initials="JG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B387C"/>
    <a:srgbClr val="CC0000"/>
    <a:srgbClr val="0C377B"/>
    <a:srgbClr val="000000"/>
    <a:srgbClr val="90D7FA"/>
    <a:srgbClr val="9FEBE4"/>
    <a:srgbClr val="604A7B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4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1218" y="96"/>
      </p:cViewPr>
      <p:guideLst>
        <p:guide orient="horz" pos="981"/>
        <p:guide pos="20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14/11/2016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8EBD1-284E-43AD-9D84-CA432E09316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280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8EBD1-284E-43AD-9D84-CA432E09316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374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HL-LHC Collaboration meeting 16/11/2016                                  Jan Uythoven</a:t>
            </a:r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HL-LHC Collaboration meeting 16/11/2016                                  Jan Uythoven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HL-LHC Collaboration meeting 16/11/2016                                  Jan Uythoven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HL-LHC Collaboration meeting 16/11/2016                                  Jan Uythoven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HL-LHC Collaboration meeting 16/11/2016                                  Jan Uythoven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HL-LHC Collaboration meeting 16/11/2016                                  Jan Uythoven</a:t>
            </a:r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60" y="1822672"/>
            <a:ext cx="8487570" cy="442303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Turnaround Distribution </a:t>
            </a:r>
            <a:r>
              <a:rPr lang="en-GB" dirty="0" smtClean="0"/>
              <a:t>(2016 TS1–TS2</a:t>
            </a:r>
            <a:r>
              <a:rPr lang="en-GB" dirty="0" smtClean="0"/>
              <a:t>)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954911" y="1789034"/>
            <a:ext cx="67068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684408" y="1789034"/>
            <a:ext cx="89857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649608" y="1789034"/>
            <a:ext cx="215685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876800" y="1789034"/>
            <a:ext cx="389206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03650" y="1442753"/>
            <a:ext cx="973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‘Nominal’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484671" y="1117836"/>
            <a:ext cx="1351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Inj. Tuning or </a:t>
            </a:r>
          </a:p>
          <a:p>
            <a:pPr algn="ctr"/>
            <a:r>
              <a:rPr lang="en-GB" sz="1400" dirty="0" smtClean="0"/>
              <a:t>1 </a:t>
            </a:r>
            <a:r>
              <a:rPr lang="en-GB" sz="1400" dirty="0" err="1" smtClean="0"/>
              <a:t>precycle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844861" y="1011866"/>
            <a:ext cx="18597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Long / Multiple faults, 1 or more </a:t>
            </a:r>
            <a:r>
              <a:rPr lang="en-GB" sz="1400" dirty="0" smtClean="0"/>
              <a:t>pre-cycles </a:t>
            </a:r>
            <a:r>
              <a:rPr lang="en-GB" sz="1400" dirty="0" smtClean="0"/>
              <a:t>+ injector issues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471745" y="1170735"/>
            <a:ext cx="2713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Measurements, loss maps, planned access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921958" y="2515186"/>
            <a:ext cx="55141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Average turnaround </a:t>
            </a:r>
            <a:r>
              <a:rPr lang="en-GB" b="1" i="1" dirty="0" smtClean="0"/>
              <a:t>subtracting </a:t>
            </a:r>
            <a:r>
              <a:rPr lang="en-GB" b="1" i="1" dirty="0" smtClean="0"/>
              <a:t>faults time </a:t>
            </a:r>
            <a:r>
              <a:rPr lang="en-GB" dirty="0" smtClean="0"/>
              <a:t>is </a:t>
            </a:r>
            <a:r>
              <a:rPr lang="en-GB" b="1" dirty="0" smtClean="0"/>
              <a:t>4.9 h</a:t>
            </a:r>
            <a:r>
              <a:rPr lang="en-GB" dirty="0" smtClean="0"/>
              <a:t> (with faults 8.7 h)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Average turnaround time is independent </a:t>
            </a:r>
            <a:r>
              <a:rPr lang="en-GB" dirty="0" smtClean="0"/>
              <a:t>from the reason of the dump if faults </a:t>
            </a:r>
            <a:r>
              <a:rPr lang="en-GB" dirty="0" smtClean="0"/>
              <a:t>time is subtracted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29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Injection Time Distribution (2016)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979" y="1623992"/>
            <a:ext cx="7281397" cy="3797363"/>
          </a:xfrm>
          <a:prstGeom prst="rect">
            <a:avLst/>
          </a:prstGeom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681466" y="5684065"/>
            <a:ext cx="7364844" cy="52802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Average: 1.37 h                    Theoretical minimum: 0.6 h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14447" y="1950220"/>
            <a:ext cx="2713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Factor 2x longer injection times on average</a:t>
            </a:r>
            <a:endParaRPr lang="en-GB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16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2016 Figures - Extrapolation to HL-LHC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62033" y="1257289"/>
            <a:ext cx="7052021" cy="374200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Turnaround Time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Increased time for energy ramps (small impact)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Still consider inefficiency of factor </a:t>
            </a:r>
            <a:r>
              <a:rPr lang="en-GB" dirty="0" smtClean="0"/>
              <a:t>2 time spent at injection </a:t>
            </a:r>
          </a:p>
          <a:p>
            <a:pPr marL="448056" lvl="1" indent="0">
              <a:buNone/>
            </a:pPr>
            <a:r>
              <a:rPr lang="en-GB" dirty="0"/>
              <a:t>	</a:t>
            </a:r>
            <a:r>
              <a:rPr lang="en-GB" dirty="0" smtClean="0"/>
              <a:t>(with 288 b / injection):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Faster: Increased experience and optimisation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Slower: Additional </a:t>
            </a:r>
            <a:r>
              <a:rPr lang="en-GB" dirty="0" smtClean="0"/>
              <a:t>complexity in handling high brightness beams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b="1" i="1" dirty="0" smtClean="0"/>
              <a:t>Overall </a:t>
            </a:r>
            <a:r>
              <a:rPr lang="en-GB" b="1" i="1" dirty="0" smtClean="0"/>
              <a:t>similar average turnaround: 4.9 h</a:t>
            </a:r>
          </a:p>
          <a:p>
            <a:pPr marL="36576" indent="0">
              <a:buNone/>
            </a:pPr>
            <a:endParaRPr lang="en-GB" sz="1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Fraction of premature dumps</a:t>
            </a:r>
            <a:r>
              <a:rPr lang="en-GB" dirty="0" smtClean="0"/>
              <a:t>: 50 %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10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Average Downtime </a:t>
            </a:r>
            <a:r>
              <a:rPr lang="en-GB" dirty="0" smtClean="0"/>
              <a:t>following premature dumps: 5.6 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2" name="Right Brace 1"/>
          <p:cNvSpPr/>
          <p:nvPr/>
        </p:nvSpPr>
        <p:spPr>
          <a:xfrm>
            <a:off x="7231689" y="1293425"/>
            <a:ext cx="299103" cy="340016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537843" y="2670343"/>
            <a:ext cx="154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/>
              <a:t>Optimal Fill Length 9.2 h</a:t>
            </a:r>
            <a:endParaRPr lang="en-GB" b="1" i="1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42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HL-LHC Luminosity Predictions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15048" y="1270382"/>
            <a:ext cx="78561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GB" sz="2000" dirty="0" smtClean="0">
                <a:solidFill>
                  <a:srgbClr val="0055A0"/>
                </a:solidFill>
              </a:rPr>
              <a:t>A Monte Carlo model was developed to describe integrated luminosity production as a function of LHC availability</a:t>
            </a:r>
            <a:endParaRPr lang="en-GB" sz="2000" dirty="0">
              <a:solidFill>
                <a:srgbClr val="0055A0"/>
              </a:solidFill>
            </a:endParaRPr>
          </a:p>
        </p:txBody>
      </p:sp>
      <p:cxnSp>
        <p:nvCxnSpPr>
          <p:cNvPr id="11" name="Straight Connector 10"/>
          <p:cNvCxnSpPr>
            <a:stCxn id="8" idx="6"/>
          </p:cNvCxnSpPr>
          <p:nvPr/>
        </p:nvCxnSpPr>
        <p:spPr>
          <a:xfrm>
            <a:off x="320372" y="3971619"/>
            <a:ext cx="1691311" cy="0"/>
          </a:xfrm>
          <a:prstGeom prst="line">
            <a:avLst/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19794" y="3877229"/>
            <a:ext cx="200578" cy="188779"/>
          </a:xfrm>
          <a:prstGeom prst="ellipse">
            <a:avLst/>
          </a:prstGeom>
          <a:gradFill>
            <a:gsLst>
              <a:gs pos="100000">
                <a:schemeClr val="bg1">
                  <a:lumMod val="50000"/>
                </a:schemeClr>
              </a:gs>
              <a:gs pos="100000">
                <a:schemeClr val="accent1">
                  <a:tint val="96000"/>
                  <a:shade val="80000"/>
                  <a:satMod val="105000"/>
                </a:schemeClr>
              </a:gs>
              <a:gs pos="100000">
                <a:schemeClr val="accent1">
                  <a:tint val="96000"/>
                  <a:shade val="59000"/>
                  <a:satMod val="120000"/>
                </a:schemeClr>
              </a:gs>
              <a:gs pos="100000">
                <a:schemeClr val="accent1">
                  <a:shade val="57000"/>
                  <a:satMod val="120000"/>
                </a:schemeClr>
              </a:gs>
              <a:gs pos="100000">
                <a:schemeClr val="accent1">
                  <a:shade val="56000"/>
                  <a:satMod val="145000"/>
                </a:schemeClr>
              </a:gs>
              <a:gs pos="100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89649" y="3799181"/>
            <a:ext cx="1297858" cy="325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Turnaround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93" y="4173962"/>
            <a:ext cx="1002574" cy="67548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824" y="3594987"/>
            <a:ext cx="1002574" cy="675484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2342047" y="2908752"/>
            <a:ext cx="5156033" cy="0"/>
          </a:xfrm>
          <a:prstGeom prst="line">
            <a:avLst/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558354" y="2736315"/>
            <a:ext cx="1164142" cy="325816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60000"/>
                  <a:lumOff val="40000"/>
                </a:schemeClr>
              </a:gs>
              <a:gs pos="62000">
                <a:schemeClr val="accent3">
                  <a:lumMod val="75000"/>
                </a:schemeClr>
              </a:gs>
              <a:gs pos="0">
                <a:srgbClr val="92D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Stable Beams</a:t>
            </a:r>
            <a:endParaRPr lang="en-GB" sz="12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2324346" y="5050216"/>
            <a:ext cx="4831571" cy="0"/>
          </a:xfrm>
          <a:prstGeom prst="line">
            <a:avLst/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546550" y="4877779"/>
            <a:ext cx="2119839" cy="325816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60000"/>
                  <a:lumOff val="40000"/>
                </a:schemeClr>
              </a:gs>
              <a:gs pos="62000">
                <a:schemeClr val="accent3">
                  <a:lumMod val="75000"/>
                </a:schemeClr>
              </a:gs>
              <a:gs pos="0">
                <a:srgbClr val="92D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Stable Beams</a:t>
            </a:r>
            <a:endParaRPr lang="en-GB" sz="1200" dirty="0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2011683" y="2899223"/>
            <a:ext cx="330364" cy="1072395"/>
          </a:xfrm>
          <a:prstGeom prst="line">
            <a:avLst/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2022502" y="3971922"/>
            <a:ext cx="301844" cy="1078298"/>
          </a:xfrm>
          <a:prstGeom prst="line">
            <a:avLst/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462548" y="2368137"/>
            <a:ext cx="1082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Premature </a:t>
            </a:r>
          </a:p>
          <a:p>
            <a:pPr algn="ctr"/>
            <a:r>
              <a:rPr lang="en-GB" sz="1400" dirty="0" smtClean="0"/>
              <a:t>Dump</a:t>
            </a:r>
            <a:endParaRPr lang="en-GB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1514159" y="5051789"/>
            <a:ext cx="1082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Operator</a:t>
            </a:r>
          </a:p>
          <a:p>
            <a:pPr algn="ctr"/>
            <a:r>
              <a:rPr lang="en-GB" sz="1400" dirty="0" smtClean="0"/>
              <a:t>Dump</a:t>
            </a:r>
            <a:endParaRPr lang="en-GB" sz="1400" dirty="0"/>
          </a:p>
        </p:txBody>
      </p:sp>
      <p:sp>
        <p:nvSpPr>
          <p:cNvPr id="40" name="Rectangle 39"/>
          <p:cNvSpPr/>
          <p:nvPr/>
        </p:nvSpPr>
        <p:spPr>
          <a:xfrm>
            <a:off x="3788368" y="2736315"/>
            <a:ext cx="1869113" cy="325816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0">
                <a:schemeClr val="accent6">
                  <a:lumMod val="60000"/>
                  <a:lumOff val="40000"/>
                </a:schemeClr>
              </a:gs>
              <a:gs pos="31000">
                <a:schemeClr val="accent6">
                  <a:lumMod val="75000"/>
                </a:schemeClr>
              </a:gs>
              <a:gs pos="100000">
                <a:srgbClr val="CC000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Fault</a:t>
            </a:r>
            <a:endParaRPr lang="en-GB" sz="1200" dirty="0"/>
          </a:p>
        </p:txBody>
      </p:sp>
      <p:sp>
        <p:nvSpPr>
          <p:cNvPr id="41" name="Rectangle 40"/>
          <p:cNvSpPr/>
          <p:nvPr/>
        </p:nvSpPr>
        <p:spPr>
          <a:xfrm>
            <a:off x="4707685" y="4881163"/>
            <a:ext cx="1209368" cy="325816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0">
                <a:schemeClr val="accent6">
                  <a:lumMod val="60000"/>
                  <a:lumOff val="40000"/>
                </a:schemeClr>
              </a:gs>
              <a:gs pos="31000">
                <a:schemeClr val="accent6">
                  <a:lumMod val="75000"/>
                </a:schemeClr>
              </a:gs>
              <a:gs pos="100000">
                <a:srgbClr val="CC000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Fault</a:t>
            </a:r>
            <a:endParaRPr lang="en-GB" sz="1200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9695" y="3131564"/>
            <a:ext cx="1002574" cy="675484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992" y="5305217"/>
            <a:ext cx="1002574" cy="67548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0252" y="5305217"/>
            <a:ext cx="1002574" cy="67548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436" y="2019549"/>
            <a:ext cx="1002574" cy="675484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5723352" y="2728448"/>
            <a:ext cx="1650841" cy="325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Turnaround</a:t>
            </a:r>
            <a:endParaRPr lang="en-GB" sz="1200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097" y="3103229"/>
            <a:ext cx="1002574" cy="675484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5963507" y="4867508"/>
            <a:ext cx="1080165" cy="325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Turnaround</a:t>
            </a:r>
            <a:endParaRPr lang="en-GB" sz="1200" dirty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098" y="5303486"/>
            <a:ext cx="1002574" cy="675484"/>
          </a:xfrm>
          <a:prstGeom prst="rect">
            <a:avLst/>
          </a:prstGeom>
        </p:spPr>
      </p:pic>
      <p:cxnSp>
        <p:nvCxnSpPr>
          <p:cNvPr id="54" name="Straight Connector 53"/>
          <p:cNvCxnSpPr/>
          <p:nvPr/>
        </p:nvCxnSpPr>
        <p:spPr>
          <a:xfrm>
            <a:off x="7469561" y="3988380"/>
            <a:ext cx="1420767" cy="0"/>
          </a:xfrm>
          <a:prstGeom prst="line">
            <a:avLst/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7556083" y="3815943"/>
            <a:ext cx="1164142" cy="325816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60000"/>
                  <a:lumOff val="40000"/>
                </a:schemeClr>
              </a:gs>
              <a:gs pos="62000">
                <a:schemeClr val="accent3">
                  <a:lumMod val="75000"/>
                </a:schemeClr>
              </a:gs>
              <a:gs pos="0">
                <a:srgbClr val="92D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Stable Beams</a:t>
            </a:r>
            <a:endParaRPr lang="en-GB" sz="1200" dirty="0"/>
          </a:p>
        </p:txBody>
      </p:sp>
      <p:cxnSp>
        <p:nvCxnSpPr>
          <p:cNvPr id="58" name="Straight Connector 57"/>
          <p:cNvCxnSpPr/>
          <p:nvPr/>
        </p:nvCxnSpPr>
        <p:spPr>
          <a:xfrm flipV="1">
            <a:off x="7139197" y="3978851"/>
            <a:ext cx="330364" cy="1072395"/>
          </a:xfrm>
          <a:prstGeom prst="line">
            <a:avLst/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7150016" y="5051550"/>
            <a:ext cx="301844" cy="1078298"/>
          </a:xfrm>
          <a:prstGeom prst="line">
            <a:avLst/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440058" y="6127239"/>
            <a:ext cx="1379477" cy="0"/>
          </a:xfrm>
          <a:prstGeom prst="line">
            <a:avLst/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7526580" y="5954802"/>
            <a:ext cx="1164142" cy="325816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20000"/>
                  <a:lumOff val="80000"/>
                </a:schemeClr>
              </a:gs>
              <a:gs pos="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60000"/>
                  <a:lumOff val="40000"/>
                </a:schemeClr>
              </a:gs>
              <a:gs pos="62000">
                <a:schemeClr val="accent3">
                  <a:lumMod val="75000"/>
                </a:schemeClr>
              </a:gs>
              <a:gs pos="0">
                <a:srgbClr val="92D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Stable Beams</a:t>
            </a:r>
            <a:endParaRPr lang="en-GB" sz="1200" dirty="0"/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216" y="4676568"/>
            <a:ext cx="1002574" cy="675484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-40333" y="4066008"/>
            <a:ext cx="765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 = 0</a:t>
            </a:r>
            <a:endParaRPr lang="en-GB" sz="1400" dirty="0"/>
          </a:p>
        </p:txBody>
      </p:sp>
      <p:sp>
        <p:nvSpPr>
          <p:cNvPr id="37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53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4" grpId="0" animBg="1"/>
      <p:bldP spid="27" grpId="0" animBg="1"/>
      <p:bldP spid="38" grpId="0"/>
      <p:bldP spid="39" grpId="0"/>
      <p:bldP spid="40" grpId="0" animBg="1"/>
      <p:bldP spid="41" grpId="0" animBg="1"/>
      <p:bldP spid="47" grpId="0" animBg="1"/>
      <p:bldP spid="49" grpId="0" animBg="1"/>
      <p:bldP spid="55" grpId="0" animBg="1"/>
      <p:bldP spid="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HL-LHC Availability and Luminosity Predictions – based on 2016 figures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27" y="1157205"/>
            <a:ext cx="5094492" cy="381405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820009" y="5036202"/>
            <a:ext cx="7574773" cy="11503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dirty="0" smtClean="0"/>
              <a:t>For the same equipment availability, the stable beams efficiency is lower for HL-LHC due to shorter </a:t>
            </a:r>
            <a:r>
              <a:rPr lang="en-GB" dirty="0" smtClean="0"/>
              <a:t>fills: </a:t>
            </a:r>
            <a:r>
              <a:rPr lang="en-GB" b="1" dirty="0" smtClean="0"/>
              <a:t>45 % compared to 58 % </a:t>
            </a:r>
            <a:r>
              <a:rPr lang="en-GB" dirty="0" smtClean="0">
                <a:sym typeface="Wingdings" panose="05000000000000000000" pitchFamily="2" charset="2"/>
              </a:rPr>
              <a:t> higher sensitivity to turnaround time and injectors’ availability</a:t>
            </a:r>
            <a:endParaRPr lang="en-GB" dirty="0" smtClean="0"/>
          </a:p>
          <a:p>
            <a:pPr marL="448056" lvl="1" indent="0">
              <a:buFont typeface="Arial"/>
              <a:buNone/>
            </a:pPr>
            <a:endParaRPr lang="en-GB" dirty="0" smtClean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102935" y="3667061"/>
            <a:ext cx="3868865" cy="127439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b="1" dirty="0" smtClean="0"/>
              <a:t>Model Output (160 days operation)</a:t>
            </a:r>
            <a:r>
              <a:rPr lang="en-GB" dirty="0" smtClean="0"/>
              <a:t>:</a:t>
            </a:r>
            <a:endParaRPr lang="en-GB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Availability: </a:t>
            </a:r>
            <a:r>
              <a:rPr lang="en-GB" dirty="0" smtClean="0"/>
              <a:t>75 </a:t>
            </a:r>
            <a:r>
              <a:rPr lang="en-GB" dirty="0" smtClean="0"/>
              <a:t>%         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Stable Beams Efficiency: </a:t>
            </a:r>
            <a:r>
              <a:rPr lang="en-GB" dirty="0" smtClean="0"/>
              <a:t>45 </a:t>
            </a:r>
            <a:r>
              <a:rPr lang="en-GB" dirty="0" smtClean="0"/>
              <a:t>%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Integrated Luminosity: 272 fb</a:t>
            </a:r>
            <a:r>
              <a:rPr lang="en-GB" baseline="30000" dirty="0" smtClean="0"/>
              <a:t>-1</a:t>
            </a:r>
            <a:r>
              <a:rPr lang="en-GB" dirty="0" smtClean="0"/>
              <a:t>         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5102935" y="1311769"/>
            <a:ext cx="3610225" cy="127706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700" b="1" dirty="0" smtClean="0"/>
              <a:t>Assumptions (from WP2)</a:t>
            </a:r>
            <a:r>
              <a:rPr lang="en-GB" sz="1700" dirty="0" smtClean="0"/>
              <a:t>:</a:t>
            </a:r>
            <a:endParaRPr lang="en-GB" sz="1700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1700" dirty="0" err="1" smtClean="0"/>
              <a:t>Lumi</a:t>
            </a:r>
            <a:r>
              <a:rPr lang="en-GB" sz="1700" dirty="0" smtClean="0"/>
              <a:t> Levelling Time: ~5 h</a:t>
            </a:r>
            <a:endParaRPr lang="en-GB" sz="17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1700" dirty="0" err="1" smtClean="0"/>
              <a:t>Lumi</a:t>
            </a:r>
            <a:r>
              <a:rPr lang="en-GB" sz="1700" dirty="0" smtClean="0"/>
              <a:t> Lifetime (</a:t>
            </a:r>
            <a:r>
              <a:rPr lang="en-GB" sz="1700" dirty="0" err="1" smtClean="0"/>
              <a:t>exp</a:t>
            </a:r>
            <a:r>
              <a:rPr lang="en-GB" sz="1700" dirty="0" smtClean="0"/>
              <a:t>) after levelling: ~5 h</a:t>
            </a:r>
          </a:p>
          <a:p>
            <a:pPr marL="36576" indent="0">
              <a:buNone/>
            </a:pPr>
            <a:endParaRPr lang="en-GB" sz="1700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02935" y="2697975"/>
            <a:ext cx="40410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2016 fault and turnaround distributions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9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Sensitivity Analysis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55" y="976941"/>
            <a:ext cx="7304145" cy="5468344"/>
          </a:xfrm>
          <a:prstGeom prst="rect">
            <a:avLst/>
          </a:prstGeom>
        </p:spPr>
      </p:pic>
      <p:sp>
        <p:nvSpPr>
          <p:cNvPr id="8" name="5-Point Star 7"/>
          <p:cNvSpPr/>
          <p:nvPr/>
        </p:nvSpPr>
        <p:spPr>
          <a:xfrm>
            <a:off x="4045333" y="4804947"/>
            <a:ext cx="430823" cy="355921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683718" y="4664910"/>
            <a:ext cx="1457011" cy="738664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2016 Availability Figures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12" name="5-Point Star 11"/>
          <p:cNvSpPr/>
          <p:nvPr/>
        </p:nvSpPr>
        <p:spPr>
          <a:xfrm>
            <a:off x="1939810" y="5403574"/>
            <a:ext cx="430823" cy="355921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999917" y="4786407"/>
            <a:ext cx="1482253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Ultimate HL Target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4045332" y="3550514"/>
            <a:ext cx="430823" cy="355921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609452" y="2941108"/>
            <a:ext cx="1305134" cy="738664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7 </a:t>
            </a:r>
            <a:r>
              <a:rPr lang="en-GB" sz="1400" b="1" dirty="0" err="1" smtClean="0">
                <a:solidFill>
                  <a:srgbClr val="002060"/>
                </a:solidFill>
              </a:rPr>
              <a:t>TeV</a:t>
            </a:r>
            <a:r>
              <a:rPr lang="en-GB" sz="1400" b="1" dirty="0" smtClean="0">
                <a:solidFill>
                  <a:srgbClr val="002060"/>
                </a:solidFill>
              </a:rPr>
              <a:t> + </a:t>
            </a:r>
          </a:p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HL-LHC Beams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15" name="5-Point Star 14"/>
          <p:cNvSpPr/>
          <p:nvPr/>
        </p:nvSpPr>
        <p:spPr>
          <a:xfrm>
            <a:off x="4045333" y="2197483"/>
            <a:ext cx="430823" cy="355921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422173" y="1532682"/>
            <a:ext cx="1227923" cy="523220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New systems</a:t>
            </a:r>
            <a:endParaRPr lang="en-GB" sz="1400" b="1" dirty="0">
              <a:solidFill>
                <a:srgbClr val="00206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270376" y="3982876"/>
            <a:ext cx="0" cy="617977"/>
          </a:xfrm>
          <a:prstGeom prst="straightConnector1">
            <a:avLst/>
          </a:prstGeom>
          <a:ln w="28575">
            <a:solidFill>
              <a:srgbClr val="0B387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270376" y="2612885"/>
            <a:ext cx="0" cy="801278"/>
          </a:xfrm>
          <a:prstGeom prst="straightConnector1">
            <a:avLst/>
          </a:prstGeom>
          <a:ln w="28575">
            <a:solidFill>
              <a:srgbClr val="0B387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384680" y="3319169"/>
            <a:ext cx="688196" cy="1434085"/>
          </a:xfrm>
          <a:prstGeom prst="straightConnector1">
            <a:avLst/>
          </a:prstGeom>
          <a:ln w="28575">
            <a:solidFill>
              <a:srgbClr val="0B387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5-Point Star 18"/>
          <p:cNvSpPr/>
          <p:nvPr/>
        </p:nvSpPr>
        <p:spPr>
          <a:xfrm>
            <a:off x="4857465" y="2888721"/>
            <a:ext cx="430823" cy="355921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314665" y="2680746"/>
            <a:ext cx="1166241" cy="954107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7 </a:t>
            </a:r>
            <a:r>
              <a:rPr lang="en-GB" sz="1400" b="1" dirty="0" err="1" smtClean="0">
                <a:solidFill>
                  <a:srgbClr val="002060"/>
                </a:solidFill>
              </a:rPr>
              <a:t>TeV</a:t>
            </a:r>
            <a:r>
              <a:rPr lang="en-GB" sz="1400" b="1" dirty="0" smtClean="0">
                <a:solidFill>
                  <a:srgbClr val="002060"/>
                </a:solidFill>
              </a:rPr>
              <a:t> + </a:t>
            </a:r>
          </a:p>
          <a:p>
            <a:pPr algn="ctr"/>
            <a:r>
              <a:rPr lang="en-GB" sz="1400" b="1" dirty="0" smtClean="0">
                <a:solidFill>
                  <a:srgbClr val="002060"/>
                </a:solidFill>
              </a:rPr>
              <a:t>HL-LHC Beams + ageing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76312" y="2845769"/>
            <a:ext cx="192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2060"/>
                </a:solidFill>
              </a:rPr>
              <a:t>?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33048" y="3748524"/>
            <a:ext cx="192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2060"/>
                </a:solidFill>
              </a:rPr>
              <a:t>?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28" name="5-Point Star 27"/>
          <p:cNvSpPr/>
          <p:nvPr/>
        </p:nvSpPr>
        <p:spPr>
          <a:xfrm>
            <a:off x="4844276" y="1592502"/>
            <a:ext cx="430823" cy="355921"/>
          </a:xfrm>
          <a:prstGeom prst="star5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5069319" y="2007904"/>
            <a:ext cx="0" cy="801278"/>
          </a:xfrm>
          <a:prstGeom prst="straightConnector1">
            <a:avLst/>
          </a:prstGeom>
          <a:ln w="28575">
            <a:solidFill>
              <a:srgbClr val="0B387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314665" y="243802"/>
            <a:ext cx="3338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M. Valette, “Crab cavities: failures and availability studies” on 15/11</a:t>
            </a:r>
            <a:endParaRPr lang="en-GB" sz="1600" dirty="0"/>
          </a:p>
        </p:txBody>
      </p:sp>
      <p:sp>
        <p:nvSpPr>
          <p:cNvPr id="25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  <p:sp>
        <p:nvSpPr>
          <p:cNvPr id="2" name="Right Arrow 1"/>
          <p:cNvSpPr/>
          <p:nvPr/>
        </p:nvSpPr>
        <p:spPr>
          <a:xfrm rot="10800000">
            <a:off x="7644713" y="2413685"/>
            <a:ext cx="1178049" cy="19919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796474" y="2096969"/>
            <a:ext cx="1310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272 fb</a:t>
            </a:r>
            <a:r>
              <a:rPr lang="en-GB" baseline="30000" dirty="0"/>
              <a:t>-1</a:t>
            </a:r>
            <a:endParaRPr lang="en-GB" dirty="0"/>
          </a:p>
        </p:txBody>
      </p:sp>
      <p:sp>
        <p:nvSpPr>
          <p:cNvPr id="31" name="Right Arrow 30"/>
          <p:cNvSpPr/>
          <p:nvPr/>
        </p:nvSpPr>
        <p:spPr>
          <a:xfrm rot="10800000">
            <a:off x="7585477" y="4753254"/>
            <a:ext cx="1178049" cy="19919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0800000">
            <a:off x="7615298" y="3384270"/>
            <a:ext cx="1178049" cy="19919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8040047" y="3066681"/>
            <a:ext cx="935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Target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84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4" grpId="0"/>
      <p:bldP spid="27" grpId="0"/>
      <p:bldP spid="28" grpId="0" animBg="1"/>
      <p:bldP spid="30" grpId="0"/>
      <p:bldP spid="31" grpId="0" animBg="1"/>
      <p:bldP spid="32" grpId="0" animBg="1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Fault Tracking Activities towards HL-LHC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5601" y="5207948"/>
            <a:ext cx="8058600" cy="109655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1800" dirty="0" smtClean="0"/>
              <a:t>Important: tracking faults, their dependencies and impact on operation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 smtClean="0"/>
              <a:t>Exploitation of </a:t>
            </a:r>
            <a:r>
              <a:rPr lang="en-GB" sz="1800" b="1" dirty="0" smtClean="0"/>
              <a:t>Accelerator Fault Tracker </a:t>
            </a:r>
            <a:r>
              <a:rPr lang="en-GB" sz="1800" dirty="0" smtClean="0"/>
              <a:t>(AFT)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 smtClean="0"/>
              <a:t>The IEFC endorsed the implementation of AFT in the injectors in 2017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4402"/>
            <a:ext cx="9144000" cy="4051005"/>
          </a:xfrm>
          <a:prstGeom prst="rect">
            <a:avLst/>
          </a:prstGeom>
        </p:spPr>
      </p:pic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31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8090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7133" y="978533"/>
            <a:ext cx="8463871" cy="216849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sz="2400" dirty="0" smtClean="0"/>
              <a:t>Assess availability of </a:t>
            </a:r>
            <a:r>
              <a:rPr lang="en-GB" sz="2400" b="1" dirty="0" smtClean="0"/>
              <a:t>new HL-LHC systems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Identify weaknesses during the design phase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Schedule dedicated tests and reliability runs (e.g. Linac4)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14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 smtClean="0"/>
              <a:t>Identify </a:t>
            </a:r>
            <a:r>
              <a:rPr lang="en-GB" sz="2400" b="1" dirty="0" smtClean="0"/>
              <a:t>availability bottlenecks </a:t>
            </a:r>
            <a:r>
              <a:rPr lang="en-GB" sz="2400" dirty="0" smtClean="0"/>
              <a:t>of the present LHC and injectors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Prioritize consolidations based on impact on availability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Monitor failure trends to anticipate systems’ “end-of-life” (ageing)</a:t>
            </a:r>
            <a:endParaRPr lang="en-GB" sz="1400" dirty="0" smtClean="0"/>
          </a:p>
          <a:p>
            <a:pPr lvl="1">
              <a:buFont typeface="Wingdings" panose="05000000000000000000" pitchFamily="2" charset="2"/>
              <a:buChar char="q"/>
            </a:pPr>
            <a:endParaRPr lang="en-GB" sz="14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 smtClean="0"/>
              <a:t>Optimize time allocated for </a:t>
            </a:r>
            <a:r>
              <a:rPr lang="en-GB" sz="2400" b="1" dirty="0" smtClean="0"/>
              <a:t>physics production</a:t>
            </a:r>
            <a:endParaRPr lang="en-GB" sz="24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Schedule </a:t>
            </a:r>
            <a:r>
              <a:rPr lang="en-GB" dirty="0" smtClean="0"/>
              <a:t>2016: </a:t>
            </a:r>
            <a:r>
              <a:rPr lang="en-GB" dirty="0" smtClean="0"/>
              <a:t>233 days (excluding ions)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10 % HW commissioning (24 days), 14 % Beam recommissioning (33 days), 9 % MDs (20 days), </a:t>
            </a:r>
            <a:r>
              <a:rPr lang="en-GB" b="1" dirty="0" smtClean="0"/>
              <a:t>67 % p-p Physics (156 days</a:t>
            </a:r>
            <a:r>
              <a:rPr lang="en-GB" b="1" dirty="0" smtClean="0"/>
              <a:t>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3 technical stops + 1 Christmas shutdown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Balance, need to keep the machine ‘safe’: if you break it downtime rockets up</a:t>
            </a:r>
            <a:endParaRPr lang="en-GB" dirty="0" smtClean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3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20797" y="1270183"/>
            <a:ext cx="7594261" cy="489912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0055A0"/>
                </a:solidFill>
              </a:rPr>
              <a:t>Excellent LHC availability in 2016 (effectiveness of LS1 + YETS mitigations, increased experience with the </a:t>
            </a:r>
            <a:r>
              <a:rPr lang="en-GB" dirty="0" smtClean="0">
                <a:solidFill>
                  <a:srgbClr val="0055A0"/>
                </a:solidFill>
              </a:rPr>
              <a:t>machine, not pushing intensity limits)</a:t>
            </a:r>
            <a:endParaRPr lang="en-GB" dirty="0" smtClean="0">
              <a:solidFill>
                <a:srgbClr val="0055A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dirty="0">
              <a:solidFill>
                <a:srgbClr val="0055A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0055A0"/>
                </a:solidFill>
              </a:rPr>
              <a:t>Extrapolation to HL-LHC has to account for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0055A0"/>
                </a:solidFill>
              </a:rPr>
              <a:t>Increased energy and higher beam brightness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0055A0"/>
                </a:solidFill>
              </a:rPr>
              <a:t>Impact of new systems and failure modes: important </a:t>
            </a:r>
            <a:r>
              <a:rPr lang="en-GB" dirty="0">
                <a:solidFill>
                  <a:srgbClr val="0055A0"/>
                </a:solidFill>
              </a:rPr>
              <a:t>to carry out availability studies </a:t>
            </a:r>
            <a:r>
              <a:rPr lang="en-GB" dirty="0" smtClean="0">
                <a:solidFill>
                  <a:srgbClr val="0055A0"/>
                </a:solidFill>
              </a:rPr>
              <a:t>and reliability runs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0055A0"/>
                </a:solidFill>
              </a:rPr>
              <a:t>Ageing of equipment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GB" dirty="0">
              <a:solidFill>
                <a:srgbClr val="0055A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0055A0"/>
                </a:solidFill>
              </a:rPr>
              <a:t>Based on </a:t>
            </a:r>
            <a:r>
              <a:rPr lang="en-GB" dirty="0">
                <a:solidFill>
                  <a:srgbClr val="0055A0"/>
                </a:solidFill>
              </a:rPr>
              <a:t>2016 </a:t>
            </a:r>
            <a:r>
              <a:rPr lang="en-GB" dirty="0" smtClean="0">
                <a:solidFill>
                  <a:srgbClr val="0055A0"/>
                </a:solidFill>
              </a:rPr>
              <a:t>TS1-TS2 availability figures, the yearly HL-LHC target (250 fb</a:t>
            </a:r>
            <a:r>
              <a:rPr lang="en-GB" baseline="30000" dirty="0" smtClean="0">
                <a:solidFill>
                  <a:srgbClr val="0055A0"/>
                </a:solidFill>
              </a:rPr>
              <a:t>-1</a:t>
            </a:r>
            <a:r>
              <a:rPr lang="en-GB" dirty="0" smtClean="0">
                <a:solidFill>
                  <a:srgbClr val="0055A0"/>
                </a:solidFill>
              </a:rPr>
              <a:t>) is in reach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>
              <a:solidFill>
                <a:srgbClr val="0055A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0055A0"/>
                </a:solidFill>
              </a:rPr>
              <a:t>Optimization of accelerator schedules to increase the number of days for physics production can have a very significant effect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>
              <a:solidFill>
                <a:srgbClr val="0055A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rgbClr val="0055A0"/>
                </a:solidFill>
              </a:rPr>
              <a:t>Exploit potential of AFT tool for availability tracking of individual systems to aim for improvement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14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845965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Thanks a lot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3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12721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LHC Availability Dependencies and Lessons Learnt from LHC Run 2</a:t>
            </a:r>
            <a:endParaRPr lang="en-GB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4206586"/>
            <a:ext cx="7813819" cy="989147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J. Uythoven</a:t>
            </a:r>
            <a:r>
              <a:rPr lang="en-GB" sz="1800" dirty="0" smtClean="0"/>
              <a:t>, </a:t>
            </a:r>
            <a:r>
              <a:rPr lang="en-GB" sz="1800" b="1" dirty="0" smtClean="0"/>
              <a:t>A. Apollonio</a:t>
            </a:r>
            <a:r>
              <a:rPr lang="en-GB" sz="1800" dirty="0" smtClean="0"/>
              <a:t>, TE-MPE</a:t>
            </a:r>
          </a:p>
          <a:p>
            <a:endParaRPr lang="en-GB" sz="1800" dirty="0" smtClean="0"/>
          </a:p>
          <a:p>
            <a:r>
              <a:rPr lang="en-GB" sz="1800" dirty="0" smtClean="0"/>
              <a:t>HL-LHC Annual Meeting, Paris, 16/11/2016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678" y="-88024"/>
            <a:ext cx="453390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3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/>
          <p:cNvCxnSpPr/>
          <p:nvPr/>
        </p:nvCxnSpPr>
        <p:spPr>
          <a:xfrm flipV="1">
            <a:off x="4582857" y="2454115"/>
            <a:ext cx="0" cy="6713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dirty="0" smtClean="0"/>
              <a:t>Outline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231937" y="3146020"/>
            <a:ext cx="2956903" cy="194974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936354" y="3136850"/>
            <a:ext cx="2994868" cy="195501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411668" y="2282500"/>
            <a:ext cx="16885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Hardware Performance</a:t>
            </a:r>
          </a:p>
          <a:p>
            <a:pPr algn="ctr"/>
            <a:r>
              <a:rPr lang="en-GB" dirty="0" smtClean="0"/>
              <a:t>(Cryogenics, QPS, Power </a:t>
            </a:r>
            <a:r>
              <a:rPr lang="en-GB" dirty="0"/>
              <a:t>C</a:t>
            </a:r>
            <a:r>
              <a:rPr lang="en-GB" dirty="0" smtClean="0"/>
              <a:t>onverters,…)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362759" y="5160698"/>
            <a:ext cx="2021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Control UFOs, Beam Instabilities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73348" y="4987177"/>
            <a:ext cx="1904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Operational Efficiency (Turnaround,…)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1119119" y="2456853"/>
            <a:ext cx="1591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Beam Parameters (Intensity, Energy, </a:t>
            </a:r>
            <a:r>
              <a:rPr lang="el-GR" dirty="0" smtClean="0">
                <a:latin typeface="Calibri" panose="020F0502020204030204" pitchFamily="34" charset="0"/>
              </a:rPr>
              <a:t>β</a:t>
            </a:r>
            <a:r>
              <a:rPr lang="en-GB" dirty="0" smtClean="0">
                <a:latin typeface="Calibri" panose="020F0502020204030204" pitchFamily="34" charset="0"/>
              </a:rPr>
              <a:t>*,…)</a:t>
            </a:r>
            <a:endParaRPr lang="en-GB" dirty="0"/>
          </a:p>
        </p:txBody>
      </p:sp>
      <p:sp>
        <p:nvSpPr>
          <p:cNvPr id="2" name="Regular Pentagon 1"/>
          <p:cNvSpPr/>
          <p:nvPr/>
        </p:nvSpPr>
        <p:spPr>
          <a:xfrm>
            <a:off x="3544035" y="2859231"/>
            <a:ext cx="2077645" cy="1790544"/>
          </a:xfrm>
          <a:prstGeom prst="pent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892020" y="3389025"/>
            <a:ext cx="1381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HL-LHC Integrated</a:t>
            </a:r>
            <a:endParaRPr lang="en-GB" dirty="0" smtClean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Luminosity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14825" y="1353098"/>
            <a:ext cx="353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Time allocated for Physics Production (Technical stops, intensity ramp-up, MPS tests,..)</a:t>
            </a:r>
          </a:p>
        </p:txBody>
      </p:sp>
    </p:spTree>
    <p:extLst>
      <p:ext uri="{BB962C8B-B14F-4D97-AF65-F5344CB8AC3E}">
        <p14:creationId xmlns:p14="http://schemas.microsoft.com/office/powerpoint/2010/main" val="64489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22806" y="6362377"/>
            <a:ext cx="6962569" cy="365125"/>
          </a:xfrm>
        </p:spPr>
        <p:txBody>
          <a:bodyPr/>
          <a:lstStyle/>
          <a:p>
            <a:r>
              <a:rPr lang="en-US" noProof="0" smtClean="0"/>
              <a:t>HL-LHC Collaboration meeting 16/11/2016                                  Jan Uythoven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Integrated Luminosity for HL-LHC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02935" y="1535258"/>
            <a:ext cx="3759555" cy="239019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Target: 3000 fb</a:t>
            </a:r>
            <a:r>
              <a:rPr lang="en-GB" baseline="30000" dirty="0" smtClean="0"/>
              <a:t>-1 </a:t>
            </a:r>
            <a:r>
              <a:rPr lang="en-GB" dirty="0" smtClean="0"/>
              <a:t>over HL-LHC lifetime</a:t>
            </a:r>
            <a:endParaRPr lang="en-GB" baseline="300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250 </a:t>
            </a:r>
            <a:r>
              <a:rPr lang="en-GB" dirty="0" smtClean="0"/>
              <a:t>fb</a:t>
            </a:r>
            <a:r>
              <a:rPr lang="en-GB" baseline="30000" dirty="0" smtClean="0"/>
              <a:t>-1 </a:t>
            </a:r>
            <a:r>
              <a:rPr lang="en-GB" dirty="0" smtClean="0"/>
              <a:t>per year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160 days of p-p physics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1.56 </a:t>
            </a:r>
            <a:r>
              <a:rPr lang="en-GB" dirty="0" smtClean="0"/>
              <a:t>fb</a:t>
            </a:r>
            <a:r>
              <a:rPr lang="en-GB" baseline="30000" dirty="0" smtClean="0"/>
              <a:t>-1</a:t>
            </a:r>
            <a:r>
              <a:rPr lang="en-GB" dirty="0"/>
              <a:t> per </a:t>
            </a:r>
            <a:r>
              <a:rPr lang="en-GB" dirty="0" smtClean="0"/>
              <a:t>day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Levelling: 5*10</a:t>
            </a:r>
            <a:r>
              <a:rPr lang="en-GB" baseline="30000" dirty="0" smtClean="0"/>
              <a:t>34</a:t>
            </a:r>
            <a:r>
              <a:rPr lang="en-GB" dirty="0" smtClean="0"/>
              <a:t> [cm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r>
              <a:rPr lang="en-GB" dirty="0" smtClean="0"/>
              <a:t>]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65413" y="1039761"/>
            <a:ext cx="5168348" cy="3617844"/>
            <a:chOff x="4036135" y="1107898"/>
            <a:chExt cx="5168348" cy="361784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135" y="1107898"/>
              <a:ext cx="5168348" cy="3617844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324354" y="1396628"/>
              <a:ext cx="295969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L. E. Medina Medrano, R. Tomas Garcia</a:t>
              </a:r>
              <a:endParaRPr lang="en-GB" sz="1200" dirty="0"/>
            </a:p>
          </p:txBody>
        </p:sp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323850" y="4762023"/>
            <a:ext cx="8585200" cy="92047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dirty="0" smtClean="0"/>
              <a:t>Simple calculation: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A fill of 12 </a:t>
            </a:r>
            <a:r>
              <a:rPr lang="en-GB" dirty="0"/>
              <a:t>h HL-LHC </a:t>
            </a:r>
            <a:r>
              <a:rPr lang="en-GB" dirty="0" smtClean="0"/>
              <a:t>would produce </a:t>
            </a:r>
            <a:r>
              <a:rPr lang="en-GB" dirty="0"/>
              <a:t>~ 1.5 fb</a:t>
            </a:r>
            <a:r>
              <a:rPr lang="en-GB" baseline="30000" dirty="0"/>
              <a:t>-1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Requirement for HL-LHC physics efficiency is </a:t>
            </a:r>
            <a:r>
              <a:rPr lang="en-GB" dirty="0" smtClean="0"/>
              <a:t>~ </a:t>
            </a:r>
            <a:r>
              <a:rPr lang="en-GB" dirty="0"/>
              <a:t>50 </a:t>
            </a:r>
            <a:r>
              <a:rPr lang="en-GB" dirty="0" smtClean="0"/>
              <a:t>%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The physics efficiency depends on the achieved machine availability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89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Availability for HL-LHC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74041" y="1257289"/>
            <a:ext cx="7655559" cy="194016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Starting point: 2016 LHC availability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Rate of premature dumps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System Downtimes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Turnaround time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Availability of the </a:t>
            </a:r>
            <a:r>
              <a:rPr lang="en-GB" dirty="0"/>
              <a:t>i</a:t>
            </a:r>
            <a:r>
              <a:rPr lang="en-GB" dirty="0" smtClean="0"/>
              <a:t>njector chain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4041" y="3298477"/>
            <a:ext cx="7655559" cy="303744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In addition, for HL-LHC, account for: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Operation at 7 </a:t>
            </a:r>
            <a:r>
              <a:rPr lang="en-GB" dirty="0" err="1" smtClean="0"/>
              <a:t>TeV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Introduction of </a:t>
            </a:r>
            <a:r>
              <a:rPr lang="en-GB" b="1" i="1" dirty="0" smtClean="0"/>
              <a:t>new</a:t>
            </a:r>
            <a:r>
              <a:rPr lang="en-GB" dirty="0" smtClean="0"/>
              <a:t> systems and technologies (</a:t>
            </a:r>
            <a:r>
              <a:rPr lang="en-GB" dirty="0" smtClean="0"/>
              <a:t>uncertainty !), </a:t>
            </a:r>
            <a:r>
              <a:rPr lang="en-GB" dirty="0" smtClean="0"/>
              <a:t>potentially leading to: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Increased number of premature dumps </a:t>
            </a:r>
            <a:r>
              <a:rPr lang="en-GB" dirty="0" smtClean="0">
                <a:sym typeface="Wingdings" panose="05000000000000000000" pitchFamily="2" charset="2"/>
              </a:rPr>
              <a:t>= increased sensitivity to turnaround time and availability of the injector complex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Increased downtime</a:t>
            </a:r>
            <a:endParaRPr lang="en-GB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Effect of different beam parameters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Ageing of accelerator equipment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72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2016 Statistics </a:t>
            </a:r>
            <a:r>
              <a:rPr lang="en-GB" dirty="0" smtClean="0"/>
              <a:t>for period TS1 </a:t>
            </a:r>
            <a:r>
              <a:rPr lang="en-GB" dirty="0" smtClean="0"/>
              <a:t>to </a:t>
            </a:r>
            <a:r>
              <a:rPr lang="en-GB" dirty="0" smtClean="0"/>
              <a:t>TS2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10518" y="5108927"/>
            <a:ext cx="7936522" cy="1098738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The period from TS1 to TS2 in 2016 is chosen as a reference for the reproducibility of operating </a:t>
            </a:r>
            <a:r>
              <a:rPr lang="en-GB" dirty="0" smtClean="0">
                <a:sym typeface="Wingdings" panose="05000000000000000000" pitchFamily="2" charset="2"/>
              </a:rPr>
              <a:t>conditions – ideal conditions</a:t>
            </a:r>
            <a:endParaRPr lang="en-GB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>
                <a:sym typeface="Wingdings" panose="05000000000000000000" pitchFamily="2" charset="2"/>
              </a:rPr>
              <a:t>96 fills to Stable beams for a total of 1112 h</a:t>
            </a:r>
            <a:endParaRPr lang="en-GB" dirty="0">
              <a:sym typeface="Wingdings" panose="05000000000000000000" pitchFamily="2" charset="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826" y="1262431"/>
            <a:ext cx="4609953" cy="3394185"/>
            <a:chOff x="68826" y="1262431"/>
            <a:chExt cx="4609953" cy="339418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26" y="1664066"/>
              <a:ext cx="4609953" cy="2992550"/>
            </a:xfrm>
            <a:prstGeom prst="rect">
              <a:avLst/>
            </a:prstGeom>
          </p:spPr>
        </p:pic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1038687" y="1262431"/>
              <a:ext cx="2676769" cy="4437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GB" b="1" dirty="0" smtClean="0"/>
                <a:t>Physics Efficiency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703971" y="1259000"/>
            <a:ext cx="4265731" cy="3707268"/>
            <a:chOff x="4703971" y="1259000"/>
            <a:chExt cx="4265731" cy="370726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3971" y="2024185"/>
              <a:ext cx="4265731" cy="2942083"/>
            </a:xfrm>
            <a:prstGeom prst="rect">
              <a:avLst/>
            </a:prstGeom>
          </p:spPr>
        </p:pic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5306101" y="1259000"/>
              <a:ext cx="2676769" cy="44376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GB" b="1" dirty="0" smtClean="0"/>
                <a:t>Physics Fills</a:t>
              </a:r>
            </a:p>
          </p:txBody>
        </p:sp>
      </p:grp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24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44" y="926199"/>
            <a:ext cx="8867064" cy="532121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2016 Downtime Distribution (TS1-TS2)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036135" y="1303626"/>
            <a:ext cx="44481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LHC availability in 2016 mainly limited by: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Isolated, long stops</a:t>
            </a:r>
            <a:r>
              <a:rPr lang="en-GB" dirty="0"/>
              <a:t> </a:t>
            </a:r>
            <a:r>
              <a:rPr lang="en-GB" dirty="0" smtClean="0"/>
              <a:t>(not in this period: transformer Pt8, LBDS </a:t>
            </a:r>
            <a:r>
              <a:rPr lang="en-GB" dirty="0" err="1" smtClean="0"/>
              <a:t>erratics</a:t>
            </a:r>
            <a:r>
              <a:rPr lang="en-GB" dirty="0" smtClean="0"/>
              <a:t>, POPS)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Electrical perturbations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Availability of the injector complex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542385" y="5531775"/>
            <a:ext cx="21001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Flood Pt3, EL. perturbations</a:t>
            </a:r>
            <a:endParaRPr lang="en-GB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5412166" y="5304695"/>
            <a:ext cx="27314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No beam for LHC, PS vacuum leak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404933" y="5083742"/>
            <a:ext cx="34509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Investigation intra-turn short RB.12</a:t>
            </a:r>
            <a:endParaRPr lang="en-GB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8576841" y="5680277"/>
            <a:ext cx="462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>
                    <a:lumMod val="10000"/>
                  </a:schemeClr>
                </a:solidFill>
              </a:rPr>
              <a:t>[h]</a:t>
            </a:r>
            <a:endParaRPr lang="en-GB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12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74821" y="0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Extrapolation to HL-LHC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2770" y="906073"/>
            <a:ext cx="8737559" cy="545027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Operation at 7 </a:t>
            </a:r>
            <a:r>
              <a:rPr lang="en-GB" b="1" dirty="0" err="1" smtClean="0"/>
              <a:t>TeV</a:t>
            </a:r>
            <a:r>
              <a:rPr lang="en-GB" b="1" dirty="0" smtClean="0"/>
              <a:t> + higher beam brightness</a:t>
            </a:r>
            <a:r>
              <a:rPr lang="en-GB" dirty="0" smtClean="0"/>
              <a:t>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UFOs: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UFO rate: release mechanism not understood, scaling with intensity unknown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/>
              <a:t>Lower quench </a:t>
            </a:r>
            <a:r>
              <a:rPr lang="en-GB" dirty="0" smtClean="0"/>
              <a:t>levels (30 %)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/>
              <a:t>Potentially 3x more quenches due to UFOs </a:t>
            </a:r>
            <a:r>
              <a:rPr lang="en-GB" dirty="0" smtClean="0"/>
              <a:t>(3 quenches </a:t>
            </a:r>
            <a:r>
              <a:rPr lang="en-GB" dirty="0"/>
              <a:t>in 2015 </a:t>
            </a:r>
            <a:r>
              <a:rPr lang="en-GB" i="1" dirty="0"/>
              <a:t>and</a:t>
            </a:r>
            <a:r>
              <a:rPr lang="en-GB" dirty="0"/>
              <a:t> 2016, low </a:t>
            </a:r>
            <a:r>
              <a:rPr lang="en-GB" dirty="0" smtClean="0"/>
              <a:t>statistics)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BLM </a:t>
            </a:r>
            <a:r>
              <a:rPr lang="en-GB" dirty="0" smtClean="0">
                <a:sym typeface="Wingdings" panose="05000000000000000000" pitchFamily="2" charset="2"/>
              </a:rPr>
              <a:t>thresholds are </a:t>
            </a:r>
            <a:r>
              <a:rPr lang="en-GB" dirty="0">
                <a:sym typeface="Wingdings" panose="05000000000000000000" pitchFamily="2" charset="2"/>
              </a:rPr>
              <a:t>already </a:t>
            </a:r>
            <a:r>
              <a:rPr lang="en-GB" dirty="0" smtClean="0">
                <a:sym typeface="Wingdings" panose="05000000000000000000" pitchFamily="2" charset="2"/>
              </a:rPr>
              <a:t>tolerating </a:t>
            </a:r>
            <a:r>
              <a:rPr lang="en-GB" dirty="0" smtClean="0">
                <a:sym typeface="Wingdings" panose="05000000000000000000" pitchFamily="2" charset="2"/>
              </a:rPr>
              <a:t>few quenches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Impact of R2E: target 0.1 SEUs dumps / fb-1 (order of 25-30 per year)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Possibly increased </a:t>
            </a:r>
            <a:r>
              <a:rPr lang="en-GB" dirty="0"/>
              <a:t>failure rate of LBDS due to running at higher </a:t>
            </a:r>
            <a:r>
              <a:rPr lang="en-GB" dirty="0" smtClean="0"/>
              <a:t>voltage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No major impact expected on: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Quench recovery times </a:t>
            </a:r>
            <a:r>
              <a:rPr lang="en-GB" dirty="0"/>
              <a:t>and </a:t>
            </a:r>
            <a:r>
              <a:rPr lang="en-GB" dirty="0" smtClean="0"/>
              <a:t>failure </a:t>
            </a:r>
            <a:r>
              <a:rPr lang="en-GB" dirty="0"/>
              <a:t>rate of power </a:t>
            </a:r>
            <a:r>
              <a:rPr lang="en-GB" dirty="0" smtClean="0"/>
              <a:t>converters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dirty="0" smtClean="0"/>
              <a:t>Availability </a:t>
            </a:r>
            <a:r>
              <a:rPr lang="en-GB" dirty="0"/>
              <a:t>of the injector chain: new elements, but mostly established technology (exception: H</a:t>
            </a:r>
            <a:r>
              <a:rPr lang="en-GB" baseline="30000" dirty="0"/>
              <a:t>-</a:t>
            </a:r>
            <a:r>
              <a:rPr lang="en-GB" dirty="0"/>
              <a:t> stripping foil</a:t>
            </a:r>
            <a:r>
              <a:rPr lang="en-GB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New systems</a:t>
            </a:r>
            <a:r>
              <a:rPr lang="en-GB" dirty="0" smtClean="0"/>
              <a:t>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Quench behaviour of Nb</a:t>
            </a:r>
            <a:r>
              <a:rPr lang="en-GB" baseline="-25000" dirty="0" smtClean="0"/>
              <a:t>3</a:t>
            </a:r>
            <a:r>
              <a:rPr lang="en-GB" dirty="0" smtClean="0"/>
              <a:t>Sn magnets, reliability of HTS links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Reliability of crab cavities (failure rate, failure modes and effects)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 smtClean="0"/>
              <a:t>New cryogenic configuration (Pt. 1-5, 4)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7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9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Definition of Turnaround </a:t>
            </a:r>
            <a:r>
              <a:rPr lang="en-GB" dirty="0" smtClean="0"/>
              <a:t>Time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173935"/>
            <a:ext cx="8310864" cy="4796756"/>
          </a:xfrm>
          <a:prstGeom prst="rect">
            <a:avLst/>
          </a:prstGeom>
        </p:spPr>
      </p:pic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1400432" y="6362377"/>
            <a:ext cx="6437231" cy="365125"/>
          </a:xfrm>
        </p:spPr>
        <p:txBody>
          <a:bodyPr/>
          <a:lstStyle/>
          <a:p>
            <a:r>
              <a:rPr lang="en-US" dirty="0" smtClean="0"/>
              <a:t>HL-LHC Collaboration meeting 16/11/2016                                  Jan </a:t>
            </a:r>
            <a:r>
              <a:rPr lang="en-US" dirty="0" err="1" smtClean="0"/>
              <a:t>Uythoven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293341" y="4440195"/>
            <a:ext cx="2158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Beam Energy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23939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28909</TotalTime>
  <Words>1183</Words>
  <Application>Microsoft Office PowerPoint</Application>
  <PresentationFormat>On-screen Show (4:3)</PresentationFormat>
  <Paragraphs>199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CERN_Cobranding_AMMW2015_4_3</vt:lpstr>
      <vt:lpstr>PowerPoint Presentation</vt:lpstr>
      <vt:lpstr>LHC Availability Dependencies and Lessons Learnt from LHC Run 2</vt:lpstr>
      <vt:lpstr>Outline</vt:lpstr>
      <vt:lpstr>Integrated Luminosity for HL-LHC</vt:lpstr>
      <vt:lpstr>Availability for HL-LHC</vt:lpstr>
      <vt:lpstr>2016 Statistics for period TS1 to TS2</vt:lpstr>
      <vt:lpstr>2016 Downtime Distribution (TS1-TS2)</vt:lpstr>
      <vt:lpstr>Extrapolation to HL-LHC</vt:lpstr>
      <vt:lpstr>Definition of Turnaround Time</vt:lpstr>
      <vt:lpstr>Turnaround Distribution (2016 TS1–TS2)</vt:lpstr>
      <vt:lpstr>Injection Time Distribution (2016)</vt:lpstr>
      <vt:lpstr>2016 Figures - Extrapolation to HL-LHC</vt:lpstr>
      <vt:lpstr>HL-LHC Luminosity Predictions</vt:lpstr>
      <vt:lpstr>HL-LHC Availability and Luminosity Predictions – based on 2016 figures</vt:lpstr>
      <vt:lpstr>Sensitivity Analysis</vt:lpstr>
      <vt:lpstr>Fault Tracking Activities towards HL-LHC</vt:lpstr>
      <vt:lpstr>Outlook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Jan Uythoven</cp:lastModifiedBy>
  <cp:revision>969</cp:revision>
  <dcterms:created xsi:type="dcterms:W3CDTF">2015-10-05T14:29:31Z</dcterms:created>
  <dcterms:modified xsi:type="dcterms:W3CDTF">2016-11-14T09:14:58Z</dcterms:modified>
</cp:coreProperties>
</file>