
<file path=[Content_Types].xml><?xml version="1.0" encoding="utf-8"?>
<Types xmlns="http://schemas.openxmlformats.org/package/2006/content-types">
  <Default Extension="xml" ContentType="application/xml"/>
  <Default Extension="vsdx" ContentType="application/vnd.ms-visio.drawing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7" r:id="rId2"/>
    <p:sldId id="258" r:id="rId3"/>
    <p:sldId id="282" r:id="rId4"/>
    <p:sldId id="338" r:id="rId5"/>
    <p:sldId id="324" r:id="rId6"/>
    <p:sldId id="329" r:id="rId7"/>
    <p:sldId id="330" r:id="rId8"/>
    <p:sldId id="332" r:id="rId9"/>
    <p:sldId id="333" r:id="rId10"/>
    <p:sldId id="336" r:id="rId11"/>
    <p:sldId id="337" r:id="rId12"/>
    <p:sldId id="340" r:id="rId13"/>
    <p:sldId id="306" r:id="rId14"/>
    <p:sldId id="279" r:id="rId15"/>
    <p:sldId id="290" r:id="rId16"/>
    <p:sldId id="339" r:id="rId17"/>
    <p:sldId id="283" r:id="rId18"/>
    <p:sldId id="281" r:id="rId19"/>
    <p:sldId id="311" r:id="rId20"/>
    <p:sldId id="312" r:id="rId21"/>
    <p:sldId id="31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94" d="100"/>
          <a:sy n="94" d="100"/>
        </p:scale>
        <p:origin x="-1088" y="-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8.emf"/><Relationship Id="rId1" Type="http://schemas.openxmlformats.org/officeDocument/2006/relationships/image" Target="../media/image7.emf"/><Relationship Id="rId2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90445-F4DD-4EB7-90FB-AC4D5F6B52CA}" type="datetimeFigureOut">
              <a:rPr lang="en-GB" smtClean="0"/>
              <a:t>16/11/16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40BBA-4C11-47BA-B3DD-DE33B70FC8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825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223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818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650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3530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635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>
                <a:solidFill>
                  <a:srgbClr val="64BCD9"/>
                </a:solidFill>
              </a:rPr>
              <a:t>Felix Rodriguez Mateos, TE/MPE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265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5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Felix Rodriguez Mateos, TE/MPE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08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73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73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Felix Rodriguez Mateos, TE/MPE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899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Felix Rodriguez Mateos, TE/MPE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030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Felix Rodriguez Mateos, TE/MPE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586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Felix Rodriguez Mateos, TE/MPE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8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6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391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0"/>
            <a:ext cx="85872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Felix Rodriguez Mateos, TE/MPE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865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r>
              <a:rPr lang="fr-FR" smtClean="0">
                <a:solidFill>
                  <a:srgbClr val="64BCD9"/>
                </a:solidFill>
              </a:rPr>
              <a:t>Felix Rodriguez Mateos, TE/MPE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457200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06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image" Target="../media/image25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jpg"/><Relationship Id="rId5" Type="http://schemas.openxmlformats.org/officeDocument/2006/relationships/image" Target="../media/image29.png"/><Relationship Id="rId6" Type="http://schemas.openxmlformats.org/officeDocument/2006/relationships/image" Target="../media/image30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Relationship Id="rId3" Type="http://schemas.openxmlformats.org/officeDocument/2006/relationships/image" Target="../media/image3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project-HL-LHC-Technical-coordination/MCF/_layouts/15/start.aspx%23/" TargetMode="External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package" Target="../embeddings/Microsoft_Visio_Drawing4444456666666666.vsdx"/><Relationship Id="rId12" Type="http://schemas.openxmlformats.org/officeDocument/2006/relationships/image" Target="../media/image38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.xml"/><Relationship Id="rId4" Type="http://schemas.openxmlformats.org/officeDocument/2006/relationships/image" Target="../media/image4.jpeg"/><Relationship Id="rId5" Type="http://schemas.openxmlformats.org/officeDocument/2006/relationships/package" Target="../embeddings/Microsoft_Visio_Drawing1111123333333333.vsdx"/><Relationship Id="rId6" Type="http://schemas.openxmlformats.org/officeDocument/2006/relationships/image" Target="../media/image7.emf"/><Relationship Id="rId7" Type="http://schemas.openxmlformats.org/officeDocument/2006/relationships/package" Target="../embeddings/Microsoft_Visio_Drawing2222234444444444.vsdx"/><Relationship Id="rId8" Type="http://schemas.openxmlformats.org/officeDocument/2006/relationships/image" Target="../media/image36.emf"/><Relationship Id="rId9" Type="http://schemas.openxmlformats.org/officeDocument/2006/relationships/package" Target="../embeddings/Microsoft_Visio_Drawing3333345555555555.vsdx"/><Relationship Id="rId10" Type="http://schemas.openxmlformats.org/officeDocument/2006/relationships/image" Target="../media/image3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9.emf"/><Relationship Id="rId5" Type="http://schemas.openxmlformats.org/officeDocument/2006/relationships/image" Target="../media/image40.emf"/><Relationship Id="rId6" Type="http://schemas.openxmlformats.org/officeDocument/2006/relationships/image" Target="../media/image41.emf"/><Relationship Id="rId7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43.emf"/><Relationship Id="rId5" Type="http://schemas.openxmlformats.org/officeDocument/2006/relationships/image" Target="../media/image44.emf"/><Relationship Id="rId6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4" Type="http://schemas.openxmlformats.org/officeDocument/2006/relationships/image" Target="../media/image10.tiff"/><Relationship Id="rId5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222211111111111.vsdx"/><Relationship Id="rId4" Type="http://schemas.openxmlformats.org/officeDocument/2006/relationships/image" Target="../media/image7.emf"/><Relationship Id="rId5" Type="http://schemas.openxmlformats.org/officeDocument/2006/relationships/image" Target="../media/image12.tif"/><Relationship Id="rId6" Type="http://schemas.openxmlformats.org/officeDocument/2006/relationships/image" Target="../media/image13.ti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333322222222222.vsdx"/><Relationship Id="rId4" Type="http://schemas.openxmlformats.org/officeDocument/2006/relationships/image" Target="../media/image7.emf"/><Relationship Id="rId5" Type="http://schemas.openxmlformats.org/officeDocument/2006/relationships/image" Target="../media/image14.tif"/><Relationship Id="rId6" Type="http://schemas.openxmlformats.org/officeDocument/2006/relationships/image" Target="../media/image15.ti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19807" y="2569970"/>
            <a:ext cx="9600000" cy="821034"/>
          </a:xfrm>
        </p:spPr>
        <p:txBody>
          <a:bodyPr/>
          <a:lstStyle/>
          <a:p>
            <a:pPr algn="ctr"/>
            <a:r>
              <a:rPr lang="en-US" sz="3600" dirty="0" smtClean="0"/>
              <a:t>Coordination </a:t>
            </a:r>
            <a:r>
              <a:rPr lang="en-US" sz="3600" dirty="0"/>
              <a:t>of magnet circuits</a:t>
            </a:r>
            <a:endParaRPr lang="en-GB" sz="3600" u="sng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638855" y="3800447"/>
            <a:ext cx="5638725" cy="1090164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chemeClr val="accent4"/>
                </a:solidFill>
              </a:rPr>
              <a:t>Felix Rodriguez Mateos on behalf of the HL-LHC </a:t>
            </a:r>
          </a:p>
          <a:p>
            <a:pPr algn="ctr"/>
            <a:r>
              <a:rPr lang="en-GB" b="1" dirty="0" smtClean="0">
                <a:solidFill>
                  <a:schemeClr val="accent4"/>
                </a:solidFill>
              </a:rPr>
              <a:t>Magnet Circuit Forum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885019" y="5899150"/>
            <a:ext cx="6480000" cy="349250"/>
          </a:xfrm>
        </p:spPr>
        <p:txBody>
          <a:bodyPr/>
          <a:lstStyle/>
          <a:p>
            <a:r>
              <a:rPr lang="en-US" dirty="0" smtClean="0"/>
              <a:t>HL-LHC Collaboration Meeting – 16</a:t>
            </a:r>
            <a:r>
              <a:rPr lang="en-US" baseline="30000" dirty="0" smtClean="0"/>
              <a:t>th</a:t>
            </a:r>
            <a:r>
              <a:rPr lang="en-US" dirty="0" smtClean="0"/>
              <a:t> November 2016 - Paris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10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229" y="492334"/>
            <a:ext cx="10737160" cy="2478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973" y="-162120"/>
            <a:ext cx="10560000" cy="720000"/>
          </a:xfrm>
        </p:spPr>
        <p:txBody>
          <a:bodyPr/>
          <a:lstStyle/>
          <a:p>
            <a:r>
              <a:rPr lang="en-US" dirty="0" smtClean="0"/>
              <a:t>Adding resistances to the crowbars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8873635" y="3212977"/>
            <a:ext cx="287575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RcrowQ1 = </a:t>
            </a:r>
            <a:r>
              <a:rPr lang="fr-FR" sz="1600" dirty="0" smtClean="0"/>
              <a:t>15 m</a:t>
            </a:r>
            <a:r>
              <a:rPr lang="el-GR" sz="1600" dirty="0" smtClean="0"/>
              <a:t>Ω</a:t>
            </a:r>
            <a:endParaRPr lang="en-GB" sz="1600" dirty="0"/>
          </a:p>
          <a:p>
            <a:r>
              <a:rPr lang="fr-FR" sz="1600" dirty="0"/>
              <a:t>RcrowQ2a = </a:t>
            </a:r>
            <a:r>
              <a:rPr lang="fr-FR" sz="1600" dirty="0" smtClean="0"/>
              <a:t>80 m</a:t>
            </a:r>
            <a:r>
              <a:rPr lang="el-GR" sz="1600" dirty="0" smtClean="0"/>
              <a:t>Ω</a:t>
            </a:r>
            <a:endParaRPr lang="en-GB" sz="1600" dirty="0"/>
          </a:p>
          <a:p>
            <a:r>
              <a:rPr lang="fr-FR" sz="1600" dirty="0"/>
              <a:t>RcrowQ2b = </a:t>
            </a:r>
            <a:r>
              <a:rPr lang="fr-FR" sz="1600" dirty="0" smtClean="0"/>
              <a:t>80 m</a:t>
            </a:r>
            <a:r>
              <a:rPr lang="el-GR" sz="1600" dirty="0" smtClean="0"/>
              <a:t>Ω</a:t>
            </a:r>
            <a:endParaRPr lang="en-GB" sz="1600" dirty="0"/>
          </a:p>
          <a:p>
            <a:r>
              <a:rPr lang="fr-FR" sz="1600" dirty="0"/>
              <a:t>RcrowQ3 = </a:t>
            </a:r>
            <a:r>
              <a:rPr lang="fr-FR" sz="1600" dirty="0" smtClean="0"/>
              <a:t>15 m</a:t>
            </a:r>
            <a:r>
              <a:rPr lang="el-GR" sz="1600" dirty="0" smtClean="0"/>
              <a:t>Ω</a:t>
            </a:r>
            <a:endParaRPr lang="en-GB" sz="1600" dirty="0"/>
          </a:p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970935" y="5537704"/>
            <a:ext cx="3688197" cy="830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Maximum current decrease of less than 200A in the trim circuits → Low impact (MIITS and current peaks)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591" y="3091129"/>
            <a:ext cx="4028223" cy="2318635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342707" y="1083918"/>
            <a:ext cx="11507836" cy="1059982"/>
            <a:chOff x="254381" y="744774"/>
            <a:chExt cx="8630877" cy="1059982"/>
          </a:xfrm>
        </p:grpSpPr>
        <p:cxnSp>
          <p:nvCxnSpPr>
            <p:cNvPr id="33" name="Straight Arrow Connector 32"/>
            <p:cNvCxnSpPr/>
            <p:nvPr/>
          </p:nvCxnSpPr>
          <p:spPr>
            <a:xfrm>
              <a:off x="559759" y="1228692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368071" y="1228692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4448191" y="1228692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5973675" y="1126671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V="1">
              <a:off x="8673807" y="1228692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254381" y="1332058"/>
              <a:ext cx="2250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A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431331" y="1156684"/>
              <a:ext cx="2357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C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351211" y="1352963"/>
              <a:ext cx="2283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B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656947" y="1352963"/>
              <a:ext cx="2283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E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659165" y="994961"/>
              <a:ext cx="2357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D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28936" y="747752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TS 1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094199" y="744774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TS 3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639147" y="744775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TS 2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10096" r="2634"/>
          <a:stretch/>
        </p:blipFill>
        <p:spPr>
          <a:xfrm>
            <a:off x="5239771" y="3117457"/>
            <a:ext cx="3264363" cy="22659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876551" y="121590"/>
            <a:ext cx="188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Samer</a:t>
            </a:r>
            <a:r>
              <a:rPr lang="en-US" dirty="0" smtClean="0"/>
              <a:t> </a:t>
            </a:r>
            <a:r>
              <a:rPr lang="en-US" dirty="0" err="1" smtClean="0"/>
              <a:t>Yammine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86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0" y="3769456"/>
            <a:ext cx="4905729" cy="25260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530" y="0"/>
            <a:ext cx="10761586" cy="720000"/>
          </a:xfrm>
        </p:spPr>
        <p:txBody>
          <a:bodyPr/>
          <a:lstStyle/>
          <a:p>
            <a:r>
              <a:rPr lang="en-US" dirty="0" smtClean="0"/>
              <a:t>Adding crowbar resistances &amp; cold diodes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719403" y="5157192"/>
            <a:ext cx="1440160" cy="504056"/>
          </a:xfrm>
          <a:prstGeom prst="ellipse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0257016" y="1155555"/>
            <a:ext cx="1917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RcrowQ1 = </a:t>
            </a:r>
            <a:r>
              <a:rPr lang="fr-FR" sz="1100" dirty="0" smtClean="0"/>
              <a:t>15 m</a:t>
            </a:r>
            <a:r>
              <a:rPr lang="el-GR" sz="1100" dirty="0" smtClean="0"/>
              <a:t>Ω</a:t>
            </a:r>
            <a:endParaRPr lang="en-GB" sz="1100" dirty="0"/>
          </a:p>
          <a:p>
            <a:r>
              <a:rPr lang="fr-FR" sz="1100" dirty="0"/>
              <a:t>RcrowQ2a = </a:t>
            </a:r>
            <a:r>
              <a:rPr lang="fr-FR" sz="1100" dirty="0" smtClean="0"/>
              <a:t>80 m</a:t>
            </a:r>
            <a:r>
              <a:rPr lang="el-GR" sz="1100" dirty="0" smtClean="0"/>
              <a:t>Ω</a:t>
            </a:r>
            <a:endParaRPr lang="en-GB" sz="1100" dirty="0"/>
          </a:p>
          <a:p>
            <a:r>
              <a:rPr lang="fr-FR" sz="1100" dirty="0" smtClean="0"/>
              <a:t>RcrowQ3 </a:t>
            </a:r>
            <a:r>
              <a:rPr lang="fr-FR" sz="1100" dirty="0"/>
              <a:t>= </a:t>
            </a:r>
            <a:r>
              <a:rPr lang="fr-FR" sz="1100" dirty="0" smtClean="0"/>
              <a:t>15 m</a:t>
            </a:r>
            <a:r>
              <a:rPr lang="el-GR" sz="1100" dirty="0" smtClean="0"/>
              <a:t>Ω</a:t>
            </a:r>
            <a:endParaRPr lang="en-GB" sz="1100" dirty="0" smtClean="0"/>
          </a:p>
          <a:p>
            <a:r>
              <a:rPr lang="en-GB" sz="1100" dirty="0" smtClean="0"/>
              <a:t>Diode </a:t>
            </a:r>
            <a:r>
              <a:rPr lang="en-GB" sz="1100" dirty="0" err="1" smtClean="0"/>
              <a:t>Vf</a:t>
            </a:r>
            <a:r>
              <a:rPr lang="en-GB" sz="1100" dirty="0" smtClean="0"/>
              <a:t> </a:t>
            </a:r>
            <a:r>
              <a:rPr lang="en-GB" sz="1100" dirty="0"/>
              <a:t>= 6 V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7320" y="3805642"/>
            <a:ext cx="4446392" cy="2597283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2255574" y="5373216"/>
            <a:ext cx="318951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458144" y="4932216"/>
            <a:ext cx="1917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Zoom on Trim Currents </a:t>
            </a:r>
            <a:endParaRPr lang="en-GB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9343869" y="4641551"/>
            <a:ext cx="2718531" cy="7386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I</a:t>
            </a:r>
            <a:r>
              <a:rPr lang="en-US" sz="1400" baseline="-25000" dirty="0" smtClean="0"/>
              <a:t>C</a:t>
            </a:r>
            <a:r>
              <a:rPr lang="en-US" sz="1400" dirty="0" smtClean="0"/>
              <a:t> </a:t>
            </a:r>
            <a:r>
              <a:rPr lang="en-US" sz="1400" dirty="0"/>
              <a:t>&lt;= </a:t>
            </a:r>
            <a:r>
              <a:rPr lang="en-US" sz="1400" dirty="0" err="1" smtClean="0"/>
              <a:t>Vf</a:t>
            </a:r>
            <a:r>
              <a:rPr lang="en-US" sz="1400" dirty="0" smtClean="0"/>
              <a:t>/0.08</a:t>
            </a:r>
            <a:r>
              <a:rPr lang="el-GR" sz="1400" dirty="0" smtClean="0"/>
              <a:t>Ω</a:t>
            </a:r>
            <a:r>
              <a:rPr lang="en-US" sz="1400" dirty="0" smtClean="0"/>
              <a:t> </a:t>
            </a:r>
            <a:r>
              <a:rPr lang="en-US" sz="1400" dirty="0"/>
              <a:t>&lt;= 75A</a:t>
            </a:r>
          </a:p>
          <a:p>
            <a:r>
              <a:rPr lang="en-US" sz="1400" dirty="0" smtClean="0"/>
              <a:t>I</a:t>
            </a:r>
            <a:r>
              <a:rPr lang="en-US" sz="1400" baseline="-25000" dirty="0" smtClean="0"/>
              <a:t>B</a:t>
            </a:r>
            <a:r>
              <a:rPr lang="en-US" sz="1400" dirty="0" smtClean="0"/>
              <a:t> &lt; 500 A</a:t>
            </a:r>
          </a:p>
          <a:p>
            <a:r>
              <a:rPr lang="en-US" sz="1400" dirty="0" smtClean="0"/>
              <a:t>I</a:t>
            </a:r>
            <a:r>
              <a:rPr lang="en-US" sz="1400" baseline="-25000" dirty="0" smtClean="0"/>
              <a:t>D</a:t>
            </a:r>
            <a:r>
              <a:rPr lang="en-US" sz="1400" dirty="0" smtClean="0"/>
              <a:t> &lt; 400 A</a:t>
            </a:r>
            <a:endParaRPr lang="en-GB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31371" y="1988840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672064" y="1988840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050171" y="2005608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458144" y="2005608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0257016" y="1980678"/>
            <a:ext cx="0" cy="584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42707" y="1671203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A</a:t>
            </a:r>
            <a:endParaRPr lang="en-GB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35627" y="1924996"/>
            <a:ext cx="3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B</a:t>
            </a:r>
            <a:endParaRPr lang="en-GB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98225" y="2011424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C</a:t>
            </a:r>
            <a:endParaRPr lang="en-GB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65542" y="1990883"/>
            <a:ext cx="314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endParaRPr lang="en-GB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416481" y="2126914"/>
            <a:ext cx="3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endParaRPr lang="en-GB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714" y="620688"/>
            <a:ext cx="9895735" cy="293410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0032315" y="191080"/>
            <a:ext cx="188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Samer</a:t>
            </a:r>
            <a:r>
              <a:rPr lang="en-US" dirty="0" smtClean="0"/>
              <a:t> </a:t>
            </a:r>
            <a:r>
              <a:rPr lang="en-US" dirty="0" err="1" smtClean="0"/>
              <a:t>Yammine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565798" y="3539613"/>
            <a:ext cx="2459004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But will cold diodes resist the radiation levels?</a:t>
            </a:r>
            <a:endParaRPr lang="en-US" dirty="0"/>
          </a:p>
        </p:txBody>
      </p:sp>
      <p:sp>
        <p:nvSpPr>
          <p:cNvPr id="31" name="Left Arrow 30"/>
          <p:cNvSpPr/>
          <p:nvPr/>
        </p:nvSpPr>
        <p:spPr>
          <a:xfrm rot="11533321">
            <a:off x="6575070" y="3267867"/>
            <a:ext cx="3041120" cy="43034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593559" y="6322667"/>
            <a:ext cx="2719878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INTEGRATION ISSUES!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476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1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Optimizing in a global way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Felix Rodriguez Mateos, TE/MPE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12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5" name="Content Placeholder 6"/>
          <p:cNvSpPr txBox="1">
            <a:spLocks/>
          </p:cNvSpPr>
          <p:nvPr/>
        </p:nvSpPr>
        <p:spPr>
          <a:xfrm>
            <a:off x="802489" y="1030061"/>
            <a:ext cx="10560000" cy="4906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Failure and Main Converter Crowbar Resistance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34944" y="5799034"/>
            <a:ext cx="558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Dissipated in Free-Wheeling Thyristor = 11.5 MJ 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Dissipated in DC Cables = 30 MJ → </a:t>
            </a:r>
            <a:r>
              <a:rPr lang="el-GR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86 °C in case of water failure </a:t>
            </a:r>
            <a:endParaRPr lang="en-GB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700" y="3229519"/>
            <a:ext cx="3135229" cy="25640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46240" y="5793558"/>
            <a:ext cx="5516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Dissipated in Free-Wheeling Thyristor = 2.12 MJ </a:t>
            </a: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Dissipated in DC Cables = 5 MJ → </a:t>
            </a:r>
            <a:r>
              <a:rPr lang="el-GR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= 15 °C </a:t>
            </a:r>
            <a:r>
              <a:rPr lang="en-GB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case of water failure </a:t>
            </a:r>
            <a:endParaRPr lang="en-GB" sz="1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Dissipated in Crowbar Resistance = 34 MJ 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5831" y="1738595"/>
            <a:ext cx="4189130" cy="13313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3469" y="1107818"/>
            <a:ext cx="5382070" cy="19586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7486" y="3229519"/>
            <a:ext cx="3198278" cy="256403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5006340" y="4511538"/>
            <a:ext cx="14706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06340" y="4046399"/>
            <a:ext cx="147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of 30 V Crowbar Resistance </a:t>
            </a:r>
            <a:endParaRPr lang="en-GB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8633537" y="783578"/>
            <a:ext cx="1621322" cy="1459078"/>
          </a:xfrm>
          <a:prstGeom prst="ellipse">
            <a:avLst/>
          </a:prstGeom>
          <a:noFill/>
          <a:ln w="28575" cmpd="sng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957616" y="229670"/>
            <a:ext cx="1861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Hugues</a:t>
            </a:r>
            <a:r>
              <a:rPr lang="en-US" dirty="0" smtClean="0"/>
              <a:t> </a:t>
            </a:r>
            <a:r>
              <a:rPr lang="en-US" dirty="0" err="1" smtClean="0"/>
              <a:t>Thiesen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109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Felix Rodriguez Mateos, TE/MPE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13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5" name="Picture 4" descr="Screen Shot 2016-11-03 at 12.21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95" y="1631485"/>
            <a:ext cx="5422013" cy="4428561"/>
          </a:xfrm>
          <a:prstGeom prst="rect">
            <a:avLst/>
          </a:prstGeom>
        </p:spPr>
      </p:pic>
      <p:sp>
        <p:nvSpPr>
          <p:cNvPr id="7" name="Titre 7"/>
          <p:cNvSpPr>
            <a:spLocks noGrp="1"/>
          </p:cNvSpPr>
          <p:nvPr/>
        </p:nvSpPr>
        <p:spPr>
          <a:xfrm>
            <a:off x="774225" y="127768"/>
            <a:ext cx="10560000" cy="52398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Different solutions for the powering of </a:t>
            </a:r>
            <a:r>
              <a:rPr lang="en-US" dirty="0" smtClean="0"/>
              <a:t>the</a:t>
            </a:r>
          </a:p>
          <a:p>
            <a:r>
              <a:rPr lang="en-US" dirty="0" smtClean="0"/>
              <a:t>HL</a:t>
            </a:r>
            <a:r>
              <a:rPr lang="en-US" dirty="0"/>
              <a:t>-LHC Matching Section circuits</a:t>
            </a:r>
          </a:p>
        </p:txBody>
      </p:sp>
      <p:pic>
        <p:nvPicPr>
          <p:cNvPr id="8" name="Picture 7" descr="Screen Shot 2016-11-03 at 12.27.4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099" y="3833968"/>
            <a:ext cx="5408050" cy="24459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34437" cy="1677935"/>
          </a:xfrm>
          <a:prstGeom prst="rect">
            <a:avLst/>
          </a:prstGeom>
        </p:spPr>
      </p:pic>
      <p:pic>
        <p:nvPicPr>
          <p:cNvPr id="6" name="Picture 5" descr="Screen Shot 2016-11-16 at 00.43.1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253" y="1472586"/>
            <a:ext cx="5183353" cy="24047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41696" y="0"/>
            <a:ext cx="2350304" cy="1762208"/>
          </a:xfrm>
          <a:prstGeom prst="rect">
            <a:avLst/>
          </a:prstGeom>
        </p:spPr>
      </p:pic>
      <p:sp>
        <p:nvSpPr>
          <p:cNvPr id="12" name="Left Arrow 11"/>
          <p:cNvSpPr/>
          <p:nvPr/>
        </p:nvSpPr>
        <p:spPr>
          <a:xfrm rot="20378643">
            <a:off x="8670771" y="4393625"/>
            <a:ext cx="3041120" cy="43034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635886" y="3305084"/>
            <a:ext cx="2459004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Can we connect two MCBYs in series?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121043" y="6241608"/>
            <a:ext cx="3691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Amalia</a:t>
            </a:r>
            <a:r>
              <a:rPr lang="en-US" dirty="0" smtClean="0"/>
              <a:t> </a:t>
            </a:r>
            <a:r>
              <a:rPr lang="en-US" dirty="0" err="1" smtClean="0"/>
              <a:t>Ballarino</a:t>
            </a:r>
            <a:r>
              <a:rPr lang="en-US" dirty="0" smtClean="0"/>
              <a:t>, </a:t>
            </a:r>
            <a:r>
              <a:rPr lang="en-US" dirty="0" err="1" smtClean="0"/>
              <a:t>Samer</a:t>
            </a:r>
            <a:r>
              <a:rPr lang="en-US" dirty="0" smtClean="0"/>
              <a:t> </a:t>
            </a:r>
            <a:r>
              <a:rPr lang="en-US" dirty="0" err="1" smtClean="0"/>
              <a:t>Yammine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58819" y="3485573"/>
            <a:ext cx="2719878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INTEGRATION ISSUES!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915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-43070"/>
            <a:ext cx="10560000" cy="720000"/>
          </a:xfrm>
        </p:spPr>
        <p:txBody>
          <a:bodyPr/>
          <a:lstStyle/>
          <a:p>
            <a:r>
              <a:rPr lang="en-GB" dirty="0" smtClean="0"/>
              <a:t>Circuit Layouts and Database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4313" y="831604"/>
            <a:ext cx="3485487" cy="5355963"/>
          </a:xfrm>
        </p:spPr>
        <p:txBody>
          <a:bodyPr>
            <a:noAutofit/>
          </a:bodyPr>
          <a:lstStyle/>
          <a:p>
            <a:pPr algn="just"/>
            <a:r>
              <a:rPr lang="en-GB" sz="2200" dirty="0">
                <a:latin typeface="Calibri" panose="020F0502020204030204" pitchFamily="34" charset="0"/>
              </a:rPr>
              <a:t>First versions of circuit schemes have been prepared and will be detailed from now on in the same style of the work already done for </a:t>
            </a:r>
            <a:r>
              <a:rPr lang="en-GB" sz="2200" dirty="0" smtClean="0">
                <a:latin typeface="Calibri" panose="020F0502020204030204" pitchFamily="34" charset="0"/>
              </a:rPr>
              <a:t>LHC</a:t>
            </a:r>
            <a:endParaRPr lang="en-GB" sz="2200" dirty="0">
              <a:latin typeface="Calibri" panose="020F0502020204030204" pitchFamily="34" charset="0"/>
            </a:endParaRPr>
          </a:p>
          <a:p>
            <a:pPr algn="just"/>
            <a:r>
              <a:rPr lang="en-GB" sz="2200" dirty="0" smtClean="0">
                <a:latin typeface="Calibri" panose="020F0502020204030204" pitchFamily="34" charset="0"/>
              </a:rPr>
              <a:t>Nomenclature for the circuits has been prepared  and submitted to TCC</a:t>
            </a:r>
          </a:p>
          <a:p>
            <a:pPr algn="just"/>
            <a:r>
              <a:rPr lang="en-GB" sz="2200" dirty="0" smtClean="0">
                <a:latin typeface="Calibri" panose="020F0502020204030204" pitchFamily="34" charset="0"/>
              </a:rPr>
              <a:t>A substantial effort has been deployed over the last months in order to have a </a:t>
            </a:r>
            <a:r>
              <a:rPr lang="en-GB" sz="22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reference Circuits Table</a:t>
            </a:r>
            <a:r>
              <a:rPr lang="en-GB" sz="2200" dirty="0" smtClean="0">
                <a:latin typeface="Calibri" panose="020F0502020204030204" pitchFamily="34" charset="0"/>
              </a:rPr>
              <a:t>  with all parameters related to the circuits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065" y="676930"/>
            <a:ext cx="7768156" cy="53927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1173" y="-27020"/>
            <a:ext cx="3254474" cy="3040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75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-23525"/>
            <a:ext cx="10560000" cy="720000"/>
          </a:xfrm>
        </p:spPr>
        <p:txBody>
          <a:bodyPr/>
          <a:lstStyle/>
          <a:p>
            <a:r>
              <a:rPr lang="en-US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Circuits Table V6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Felix Rodriguez Mateos, TE/MPE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15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3823"/>
          <a:stretch/>
        </p:blipFill>
        <p:spPr>
          <a:xfrm>
            <a:off x="1750297" y="558152"/>
            <a:ext cx="9255169" cy="4742777"/>
          </a:xfrm>
          <a:prstGeom prst="rect">
            <a:avLst/>
          </a:prstGeom>
        </p:spPr>
      </p:pic>
      <p:sp>
        <p:nvSpPr>
          <p:cNvPr id="6" name="Rectangle à coins arrondis 3"/>
          <p:cNvSpPr/>
          <p:nvPr/>
        </p:nvSpPr>
        <p:spPr>
          <a:xfrm>
            <a:off x="977623" y="5506599"/>
            <a:ext cx="10114917" cy="33798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contenu 8"/>
          <p:cNvSpPr txBox="1">
            <a:spLocks/>
          </p:cNvSpPr>
          <p:nvPr/>
        </p:nvSpPr>
        <p:spPr>
          <a:xfrm>
            <a:off x="4387964" y="4997417"/>
            <a:ext cx="3106688" cy="4644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8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Interlinked Sheets for different WPs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800" b="1" dirty="0" smtClean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Espace réservé du contenu 8"/>
          <p:cNvSpPr>
            <a:spLocks noGrp="1"/>
          </p:cNvSpPr>
          <p:nvPr/>
        </p:nvSpPr>
        <p:spPr>
          <a:xfrm>
            <a:off x="8057747" y="122417"/>
            <a:ext cx="3443416" cy="384042"/>
          </a:xfrm>
          <a:prstGeom prst="rect">
            <a:avLst/>
          </a:prstGeom>
          <a:solidFill>
            <a:srgbClr val="CCFFCC"/>
          </a:solidFill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ctr">
              <a:buNone/>
            </a:pPr>
            <a:r>
              <a:rPr lang="en-US" sz="14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Working version </a:t>
            </a:r>
            <a:r>
              <a:rPr lang="en-US" sz="14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available </a:t>
            </a:r>
            <a:r>
              <a:rPr lang="en-US" sz="14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the </a:t>
            </a:r>
            <a:r>
              <a:rPr lang="en-US" sz="14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MCF sharepoint</a:t>
            </a:r>
            <a:endParaRPr lang="en-US" sz="6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buFont typeface="Wingdings" panose="05000000000000000000" pitchFamily="2" charset="2"/>
              <a:buChar char="§"/>
            </a:pPr>
            <a:endParaRPr lang="en-US" sz="18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577" y="5571137"/>
            <a:ext cx="10340987" cy="55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95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-90200"/>
            <a:ext cx="10560000" cy="720000"/>
          </a:xfrm>
        </p:spPr>
        <p:txBody>
          <a:bodyPr/>
          <a:lstStyle/>
          <a:p>
            <a:r>
              <a:rPr lang="en-US" dirty="0" smtClean="0"/>
              <a:t>Nomenclature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Felix Rodriguez Mateos, TE/MPE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16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/>
        </p:nvSpPr>
        <p:spPr>
          <a:xfrm>
            <a:off x="2183289" y="6020225"/>
            <a:ext cx="8836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Samer</a:t>
            </a:r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Yammine</a:t>
            </a:r>
            <a:r>
              <a:rPr lang="en-GB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the MCF Meeting No.7 - 01/11/2016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4"/>
          <p:cNvSpPr>
            <a:spLocks noGrp="1"/>
          </p:cNvSpPr>
          <p:nvPr/>
        </p:nvSpPr>
        <p:spPr>
          <a:xfrm>
            <a:off x="11239200" y="5817575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/>
        </p:nvSpPr>
        <p:spPr>
          <a:xfrm>
            <a:off x="472800" y="680426"/>
            <a:ext cx="10560000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 + Optical Function + . + Machine Position + Beam Number (if applicable)</a:t>
            </a:r>
          </a:p>
          <a:p>
            <a:pPr marL="0" indent="0">
              <a:buNone/>
            </a:pP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9228100" y="1722672"/>
            <a:ext cx="2083166" cy="100427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2133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Inner Triplet Circuit + Orbit &amp; HO Correctors</a:t>
            </a:r>
            <a:endParaRPr lang="en-US" sz="2133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562" y="1589047"/>
            <a:ext cx="5155613" cy="411343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19344625">
            <a:off x="4234129" y="1289288"/>
            <a:ext cx="998991" cy="36933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RQX.R5</a:t>
            </a:r>
          </a:p>
        </p:txBody>
      </p:sp>
      <p:sp>
        <p:nvSpPr>
          <p:cNvPr id="11" name="Rectangle 10"/>
          <p:cNvSpPr/>
          <p:nvPr/>
        </p:nvSpPr>
        <p:spPr>
          <a:xfrm rot="19656768">
            <a:off x="2252831" y="2078454"/>
            <a:ext cx="1241622" cy="36933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RTQX1.R5</a:t>
            </a:r>
          </a:p>
        </p:txBody>
      </p:sp>
      <p:sp>
        <p:nvSpPr>
          <p:cNvPr id="12" name="Rectangle 11"/>
          <p:cNvSpPr/>
          <p:nvPr/>
        </p:nvSpPr>
        <p:spPr>
          <a:xfrm rot="19452679">
            <a:off x="3859473" y="2006744"/>
            <a:ext cx="1241622" cy="36933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RTQX2.R5</a:t>
            </a:r>
          </a:p>
        </p:txBody>
      </p:sp>
      <p:sp>
        <p:nvSpPr>
          <p:cNvPr id="13" name="Rectangle 12"/>
          <p:cNvSpPr/>
          <p:nvPr/>
        </p:nvSpPr>
        <p:spPr>
          <a:xfrm rot="19463703">
            <a:off x="5710699" y="1910977"/>
            <a:ext cx="1241622" cy="36933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RTQX3.R5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390580" y="4394235"/>
            <a:ext cx="1506447" cy="1754326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RCBXH1.R5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RCBXV1.R5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RCBXH2.R5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RCBXV2.R5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RCBXH3.R5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RCBXV3.R5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44827" y="5333150"/>
            <a:ext cx="1242648" cy="36933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RQSX3.R5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610174" y="3603818"/>
            <a:ext cx="1514476" cy="2308324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RCSX3.R5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RCSSX3.R5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RCOX3.R5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RCOSX3.R5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RCDX3.R5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RCDSX3.R5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RCTX3.R5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RCTSX3.R5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501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226" y="-110975"/>
            <a:ext cx="10560000" cy="720000"/>
          </a:xfrm>
        </p:spPr>
        <p:txBody>
          <a:bodyPr/>
          <a:lstStyle/>
          <a:p>
            <a:r>
              <a:rPr lang="en-GB" sz="3600" dirty="0" smtClean="0"/>
              <a:t>Outlook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7797" y="499867"/>
            <a:ext cx="9975273" cy="587684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>
                <a:latin typeface="Calibri" panose="020F0502020204030204" pitchFamily="34" charset="0"/>
              </a:rPr>
              <a:t>The </a:t>
            </a:r>
            <a:r>
              <a:rPr lang="en-US" dirty="0" smtClean="0">
                <a:latin typeface="Calibri" panose="020F0502020204030204" pitchFamily="34" charset="0"/>
              </a:rPr>
              <a:t>work towards </a:t>
            </a:r>
            <a:r>
              <a:rPr lang="en-US" u="sng" dirty="0" smtClean="0">
                <a:latin typeface="Calibri" panose="020F0502020204030204" pitchFamily="34" charset="0"/>
              </a:rPr>
              <a:t>definition of magnet circuits </a:t>
            </a:r>
            <a:r>
              <a:rPr lang="en-US" dirty="0">
                <a:latin typeface="Calibri" panose="020F0502020204030204" pitchFamily="34" charset="0"/>
              </a:rPr>
              <a:t>intensively profits from the Magnet Circuit Forum where representatives of the involved WPs </a:t>
            </a:r>
            <a:r>
              <a:rPr lang="en-US" dirty="0" smtClean="0">
                <a:latin typeface="Calibri" panose="020F0502020204030204" pitchFamily="34" charset="0"/>
              </a:rPr>
              <a:t>and activities are present </a:t>
            </a:r>
            <a:endParaRPr lang="en-US" dirty="0">
              <a:latin typeface="Calibri" panose="020F0502020204030204" pitchFamily="34" charset="0"/>
            </a:endParaRPr>
          </a:p>
          <a:p>
            <a:pPr algn="just"/>
            <a:r>
              <a:rPr lang="en-US" dirty="0" smtClean="0">
                <a:latin typeface="Calibri" panose="020F0502020204030204" pitchFamily="34" charset="0"/>
              </a:rPr>
              <a:t>The </a:t>
            </a:r>
            <a:r>
              <a:rPr lang="en-US" u="sng" dirty="0" smtClean="0">
                <a:latin typeface="Calibri" panose="020F0502020204030204" pitchFamily="34" charset="0"/>
              </a:rPr>
              <a:t>baseline</a:t>
            </a:r>
            <a:r>
              <a:rPr lang="en-US" dirty="0" smtClean="0">
                <a:latin typeface="Calibri" panose="020F0502020204030204" pitchFamily="34" charset="0"/>
              </a:rPr>
              <a:t> of the HL-LHC magnet circuits . . .</a:t>
            </a:r>
          </a:p>
          <a:p>
            <a:pPr lvl="1" algn="just"/>
            <a:r>
              <a:rPr lang="en-US" sz="29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has seen modifications in 2016 following the Circuits Review and re-</a:t>
            </a:r>
            <a:r>
              <a:rPr lang="en-US" sz="2900" dirty="0" err="1" smtClean="0">
                <a:solidFill>
                  <a:srgbClr val="0000FF"/>
                </a:solidFill>
                <a:latin typeface="Calibri" panose="020F0502020204030204" pitchFamily="34" charset="0"/>
              </a:rPr>
              <a:t>baselining</a:t>
            </a:r>
            <a:endParaRPr lang="en-US" sz="2900" dirty="0" smtClean="0">
              <a:solidFill>
                <a:srgbClr val="0000FF"/>
              </a:solidFill>
              <a:latin typeface="Calibri" panose="020F0502020204030204" pitchFamily="34" charset="0"/>
            </a:endParaRPr>
          </a:p>
          <a:p>
            <a:pPr lvl="1" algn="just"/>
            <a:r>
              <a:rPr lang="en-US" sz="2900" dirty="0">
                <a:solidFill>
                  <a:srgbClr val="0000FF"/>
                </a:solidFill>
                <a:latin typeface="Calibri" panose="020F0502020204030204" pitchFamily="34" charset="0"/>
              </a:rPr>
              <a:t>i</a:t>
            </a:r>
            <a:r>
              <a:rPr lang="en-US" sz="29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s properly documented in TDR</a:t>
            </a:r>
          </a:p>
          <a:p>
            <a:pPr algn="just"/>
            <a:r>
              <a:rPr lang="en-US" dirty="0" smtClean="0">
                <a:latin typeface="Calibri" panose="020F0502020204030204" pitchFamily="34" charset="0"/>
              </a:rPr>
              <a:t>The baseline has </a:t>
            </a:r>
            <a:r>
              <a:rPr lang="en-US" dirty="0">
                <a:latin typeface="Calibri" panose="020F0502020204030204" pitchFamily="34" charset="0"/>
              </a:rPr>
              <a:t>some </a:t>
            </a:r>
            <a:r>
              <a:rPr lang="en-US" u="sng" dirty="0">
                <a:latin typeface="Calibri" panose="020F0502020204030204" pitchFamily="34" charset="0"/>
              </a:rPr>
              <a:t>issues pending</a:t>
            </a:r>
            <a:r>
              <a:rPr lang="en-US" dirty="0">
                <a:latin typeface="Calibri" panose="020F0502020204030204" pitchFamily="34" charset="0"/>
              </a:rPr>
              <a:t>:</a:t>
            </a:r>
          </a:p>
          <a:p>
            <a:pPr lvl="1" algn="just"/>
            <a:r>
              <a:rPr lang="en-US" dirty="0" smtClean="0">
                <a:latin typeface="Calibri" panose="020F0502020204030204" pitchFamily="34" charset="0"/>
              </a:rPr>
              <a:t>Rating of cold powering components in RQX circuit</a:t>
            </a:r>
          </a:p>
          <a:p>
            <a:pPr lvl="2" algn="just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Radiation dose/</a:t>
            </a:r>
            <a:r>
              <a:rPr lang="en-US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fluence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 for cold diodes</a:t>
            </a:r>
          </a:p>
          <a:p>
            <a:pPr lvl="1" algn="just"/>
            <a:r>
              <a:rPr lang="en-US" dirty="0" smtClean="0">
                <a:latin typeface="Calibri" panose="020F0502020204030204" pitchFamily="34" charset="0"/>
              </a:rPr>
              <a:t>Powering scheme of matching section correctors</a:t>
            </a:r>
          </a:p>
          <a:p>
            <a:pPr lvl="2" algn="just"/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Series connection of MCBY</a:t>
            </a:r>
          </a:p>
          <a:p>
            <a:pPr algn="just"/>
            <a:r>
              <a:rPr lang="en-US" u="sng" dirty="0" smtClean="0">
                <a:latin typeface="Calibri" panose="020F0502020204030204" pitchFamily="34" charset="0"/>
              </a:rPr>
              <a:t>Protection tests </a:t>
            </a:r>
            <a:r>
              <a:rPr lang="en-US" dirty="0" smtClean="0">
                <a:latin typeface="Calibri" panose="020F0502020204030204" pitchFamily="34" charset="0"/>
              </a:rPr>
              <a:t>during model/prototype test campaigns are fundamental to confirm the choices</a:t>
            </a:r>
          </a:p>
          <a:p>
            <a:pPr algn="just"/>
            <a:r>
              <a:rPr lang="en-US" u="sng" dirty="0" smtClean="0">
                <a:latin typeface="Calibri" panose="020F0502020204030204" pitchFamily="34" charset="0"/>
              </a:rPr>
              <a:t>Documentation</a:t>
            </a:r>
            <a:r>
              <a:rPr lang="en-US" dirty="0" smtClean="0">
                <a:latin typeface="Calibri" panose="020F0502020204030204" pitchFamily="34" charset="0"/>
              </a:rPr>
              <a:t> has to accelerate now, especially with respect to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11T powering and protection</a:t>
            </a:r>
            <a:r>
              <a:rPr lang="en-US" dirty="0" smtClean="0">
                <a:latin typeface="Calibri" panose="020F0502020204030204" pitchFamily="34" charset="0"/>
              </a:rPr>
              <a:t> and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high voltage withstand levels </a:t>
            </a:r>
            <a:r>
              <a:rPr lang="en-US" dirty="0">
                <a:latin typeface="Calibri" panose="020F0502020204030204" pitchFamily="34" charset="0"/>
              </a:rPr>
              <a:t>for all circuit </a:t>
            </a:r>
            <a:r>
              <a:rPr lang="en-US" dirty="0" smtClean="0">
                <a:latin typeface="Calibri" panose="020F0502020204030204" pitchFamily="34" charset="0"/>
              </a:rPr>
              <a:t>components</a:t>
            </a:r>
          </a:p>
          <a:p>
            <a:pPr algn="just"/>
            <a:r>
              <a:rPr lang="en-US" u="sng" dirty="0" smtClean="0">
                <a:latin typeface="Calibri" panose="020F0502020204030204" pitchFamily="34" charset="0"/>
              </a:rPr>
              <a:t>Circuit Schemes </a:t>
            </a:r>
            <a:r>
              <a:rPr lang="en-US" dirty="0" smtClean="0">
                <a:latin typeface="Calibri" panose="020F0502020204030204" pitchFamily="34" charset="0"/>
              </a:rPr>
              <a:t>work will continue in full swing until completion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539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11624" y="2420888"/>
            <a:ext cx="6440400" cy="1634400"/>
          </a:xfrm>
        </p:spPr>
        <p:txBody>
          <a:bodyPr/>
          <a:lstStyle/>
          <a:p>
            <a:r>
              <a:rPr lang="en-GB" dirty="0" smtClean="0"/>
              <a:t>Thanks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Mateos, TE/MPE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189" y="5946775"/>
            <a:ext cx="613411" cy="6032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49078" y="4134052"/>
            <a:ext cx="50547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Calibri" panose="020F0502020204030204" pitchFamily="34" charset="0"/>
              </a:rPr>
              <a:t>Many thanks to all of those who participate to the Forum activities, </a:t>
            </a:r>
            <a:r>
              <a:rPr lang="en-US" i="1" dirty="0" smtClean="0">
                <a:latin typeface="Calibri" panose="020F0502020204030204" pitchFamily="34" charset="0"/>
              </a:rPr>
              <a:t>to those </a:t>
            </a:r>
            <a:r>
              <a:rPr lang="en-US" i="1" dirty="0">
                <a:latin typeface="Calibri" panose="020F0502020204030204" pitchFamily="34" charset="0"/>
              </a:rPr>
              <a:t>who help keeping work efficient and those who promote the </a:t>
            </a:r>
            <a:r>
              <a:rPr lang="en-US" i="1" dirty="0" smtClean="0">
                <a:latin typeface="Calibri" panose="020F0502020204030204" pitchFamily="34" charset="0"/>
              </a:rPr>
              <a:t>fruitful exchanges</a:t>
            </a:r>
            <a:endParaRPr lang="en-US" i="1" dirty="0"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48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Inner </a:t>
            </a:r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Triplet and Correctors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5697" y="6072000"/>
            <a:ext cx="658913" cy="648000"/>
          </a:xfrm>
          <a:prstGeom prst="rect">
            <a:avLst/>
          </a:prstGeom>
        </p:spPr>
      </p:pic>
      <p:sp>
        <p:nvSpPr>
          <p:cNvPr id="11" name="Espace réservé du contenu 8"/>
          <p:cNvSpPr txBox="1">
            <a:spLocks/>
          </p:cNvSpPr>
          <p:nvPr/>
        </p:nvSpPr>
        <p:spPr>
          <a:xfrm>
            <a:off x="546145" y="873662"/>
            <a:ext cx="3605726" cy="53257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Circuit per IP side </a:t>
            </a:r>
          </a:p>
          <a:p>
            <a:pPr algn="l"/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en-US" sz="24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Converters</a:t>
            </a:r>
            <a:r>
              <a:rPr lang="en-US" sz="24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1" algn="l"/>
            <a:r>
              <a:rPr lang="en-US" sz="13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x18 kA 2 quadrants</a:t>
            </a:r>
          </a:p>
          <a:p>
            <a:pPr lvl="1" algn="l"/>
            <a:r>
              <a:rPr lang="en-US" sz="13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x 2 kA 4 quadrants  </a:t>
            </a:r>
          </a:p>
          <a:p>
            <a:pPr lvl="1" algn="l"/>
            <a:r>
              <a:rPr lang="en-US" sz="13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x 0.12 kA 4 quadrants </a:t>
            </a:r>
          </a:p>
          <a:p>
            <a:pPr lvl="1" algn="l"/>
            <a:r>
              <a:rPr lang="en-US" sz="13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Location: UR </a:t>
            </a:r>
          </a:p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Powering:</a:t>
            </a:r>
          </a:p>
          <a:p>
            <a:pPr lvl="1" algn="l"/>
            <a:r>
              <a:rPr lang="en-US" sz="13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x 18 kA leads </a:t>
            </a:r>
          </a:p>
          <a:p>
            <a:pPr lvl="1" algn="l"/>
            <a:r>
              <a:rPr lang="en-US" sz="13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x 2 kA leads (over currents due to failure scenarios are not taken into account) </a:t>
            </a:r>
          </a:p>
          <a:p>
            <a:pPr lvl="1" algn="l"/>
            <a:r>
              <a:rPr lang="en-US" sz="13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Feedbox: DFHX </a:t>
            </a:r>
            <a:r>
              <a:rPr lang="en-GB" sz="13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 UR </a:t>
            </a:r>
          </a:p>
          <a:p>
            <a:pPr algn="l"/>
            <a:r>
              <a:rPr lang="en-GB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Protection:</a:t>
            </a:r>
          </a:p>
          <a:p>
            <a:pPr lvl="1" algn="l"/>
            <a:r>
              <a:rPr lang="en-GB" sz="13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Outer layer quench heaters </a:t>
            </a:r>
          </a:p>
          <a:p>
            <a:pPr lvl="1" algn="l"/>
            <a:r>
              <a:rPr lang="en-GB" sz="1333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</a:p>
          <a:p>
            <a:pPr lvl="1" algn="l"/>
            <a:r>
              <a:rPr lang="en-GB" sz="13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Inner layer quench heaters </a:t>
            </a:r>
          </a:p>
          <a:p>
            <a:pPr algn="l"/>
            <a:r>
              <a:rPr lang="en-GB" sz="1867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</a:t>
            </a:r>
            <a:r>
              <a:rPr lang="en-GB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Issues: </a:t>
            </a:r>
          </a:p>
          <a:p>
            <a:pPr lvl="1" algn="l"/>
            <a:r>
              <a:rPr lang="en-GB" sz="13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Overcurrent simulations </a:t>
            </a:r>
          </a:p>
          <a:p>
            <a:pPr lvl="1" algn="l"/>
            <a:r>
              <a:rPr lang="en-GB" sz="13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powering rating  </a:t>
            </a:r>
            <a:endParaRPr lang="en-US" sz="1333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Wingdings" panose="05000000000000000000" pitchFamily="2" charset="2"/>
              <a:buChar char="§"/>
            </a:pPr>
            <a:endParaRPr lang="en-US" sz="2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Wingdings" panose="05000000000000000000" pitchFamily="2" charset="2"/>
              <a:buChar char="§"/>
            </a:pPr>
            <a:endParaRPr lang="en-US" sz="24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43339" y="1454588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240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7047819"/>
              </p:ext>
            </p:extLst>
          </p:nvPr>
        </p:nvGraphicFramePr>
        <p:xfrm>
          <a:off x="3831385" y="1134263"/>
          <a:ext cx="7676423" cy="2482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9" name="Visio" r:id="rId5" imgW="7817590" imgH="2523772" progId="Visio.Drawing.15">
                  <p:embed/>
                </p:oleObj>
              </mc:Choice>
              <mc:Fallback>
                <p:oleObj name="Visio" r:id="rId5" imgW="7817590" imgH="2523772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1385" y="1134263"/>
                        <a:ext cx="7676423" cy="24828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" y="-246220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240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9663614"/>
              </p:ext>
            </p:extLst>
          </p:nvPr>
        </p:nvGraphicFramePr>
        <p:xfrm>
          <a:off x="9320625" y="48450"/>
          <a:ext cx="2741775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0" name="Visio" r:id="rId7" imgW="3664308" imgH="2048581" progId="Visio.Drawing.15">
                  <p:embed/>
                </p:oleObj>
              </mc:Choice>
              <mc:Fallback>
                <p:oleObj name="Visio" r:id="rId7" imgW="3664308" imgH="2048581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20625" y="48450"/>
                        <a:ext cx="2741775" cy="1524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Espace réservé du contenu 8"/>
          <p:cNvSpPr txBox="1">
            <a:spLocks/>
          </p:cNvSpPr>
          <p:nvPr/>
        </p:nvSpPr>
        <p:spPr>
          <a:xfrm>
            <a:off x="4176307" y="4061255"/>
            <a:ext cx="1765425" cy="2655096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Circuits per IP side </a:t>
            </a:r>
          </a:p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Converters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1" algn="l"/>
            <a:r>
              <a:rPr lang="en-US" sz="13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x 2 kA </a:t>
            </a:r>
            <a:r>
              <a:rPr lang="en-US" sz="13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4 </a:t>
            </a:r>
            <a:r>
              <a:rPr lang="en-US" sz="13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quadrants</a:t>
            </a:r>
          </a:p>
          <a:p>
            <a:pPr lvl="1" algn="l"/>
            <a:r>
              <a:rPr lang="en-US" sz="13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Location: UR </a:t>
            </a:r>
          </a:p>
          <a:p>
            <a:pPr algn="l"/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Powering:</a:t>
            </a:r>
          </a:p>
          <a:p>
            <a:pPr lvl="1" algn="l"/>
            <a:r>
              <a:rPr lang="en-US" sz="13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x 2 kA leads</a:t>
            </a:r>
          </a:p>
          <a:p>
            <a:pPr lvl="1" algn="l"/>
            <a:r>
              <a:rPr lang="en-US" sz="13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Feedbox: DFHX </a:t>
            </a:r>
            <a:r>
              <a:rPr lang="en-GB" sz="13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 UR </a:t>
            </a:r>
          </a:p>
          <a:p>
            <a:pPr algn="l"/>
            <a:r>
              <a:rPr lang="en-GB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Protection:</a:t>
            </a:r>
          </a:p>
          <a:p>
            <a:pPr lvl="1" algn="l"/>
            <a:r>
              <a:rPr lang="en-GB" sz="13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heaters (baseline) </a:t>
            </a:r>
          </a:p>
          <a:p>
            <a:pPr lvl="1" algn="l"/>
            <a:r>
              <a:rPr lang="en-GB" sz="13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extraction (Possibility</a:t>
            </a:r>
            <a:r>
              <a:rPr lang="en-GB" sz="13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3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0835672"/>
              </p:ext>
            </p:extLst>
          </p:nvPr>
        </p:nvGraphicFramePr>
        <p:xfrm>
          <a:off x="6174770" y="4589993"/>
          <a:ext cx="959197" cy="1425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1" name="Visio" r:id="rId9" imgW="1034790" imgH="1545519" progId="Visio.Drawing.15">
                  <p:embed/>
                </p:oleObj>
              </mc:Choice>
              <mc:Fallback>
                <p:oleObj name="Visio" r:id="rId9" imgW="1034790" imgH="1545519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4770" y="4589993"/>
                        <a:ext cx="959197" cy="142559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Espace réservé du contenu 8"/>
          <p:cNvSpPr txBox="1">
            <a:spLocks/>
          </p:cNvSpPr>
          <p:nvPr/>
        </p:nvSpPr>
        <p:spPr>
          <a:xfrm>
            <a:off x="7575440" y="4147128"/>
            <a:ext cx="1632868" cy="2341106"/>
          </a:xfrm>
          <a:prstGeom prst="rect">
            <a:avLst/>
          </a:prstGeom>
        </p:spPr>
        <p:txBody>
          <a:bodyPr vert="horz" lIns="0" tIns="0" rIns="0" bIns="0" rtlCol="0">
            <a:normAutofit fontScale="6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Circuits per IP side </a:t>
            </a:r>
          </a:p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Converters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1" algn="l"/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x 0.2 </a:t>
            </a:r>
            <a:r>
              <a:rPr lang="en-US" sz="16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          </a:t>
            </a:r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quadrants</a:t>
            </a:r>
          </a:p>
          <a:p>
            <a:pPr lvl="1" algn="l"/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x 0.12 kA </a:t>
            </a:r>
            <a:r>
              <a:rPr lang="en-US" sz="16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4 </a:t>
            </a:r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quadrants</a:t>
            </a:r>
          </a:p>
          <a:p>
            <a:pPr lvl="1" algn="l"/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Location: UR </a:t>
            </a:r>
          </a:p>
          <a:p>
            <a:pPr algn="l"/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Powering:</a:t>
            </a:r>
          </a:p>
          <a:p>
            <a:pPr lvl="1" algn="l"/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x 0.2 kA lead</a:t>
            </a:r>
          </a:p>
          <a:p>
            <a:pPr lvl="1" algn="l"/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x 0.12 kA leads</a:t>
            </a:r>
          </a:p>
          <a:p>
            <a:pPr lvl="1" algn="l"/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Feedbox: DFHX </a:t>
            </a:r>
            <a:r>
              <a:rPr lang="en-GB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 UR </a:t>
            </a:r>
          </a:p>
          <a:p>
            <a:pPr algn="l"/>
            <a:r>
              <a:rPr lang="en-GB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Protection:</a:t>
            </a:r>
          </a:p>
          <a:p>
            <a:pPr lvl="1" algn="l"/>
            <a:r>
              <a:rPr lang="en-GB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PC crowbar</a:t>
            </a:r>
            <a:endParaRPr lang="en-US" sz="1600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0711742"/>
              </p:ext>
            </p:extLst>
          </p:nvPr>
        </p:nvGraphicFramePr>
        <p:xfrm>
          <a:off x="9170588" y="4003721"/>
          <a:ext cx="2391867" cy="21164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2" name="Visio" r:id="rId11" imgW="3149561" imgH="2777419" progId="Visio.Drawing.15">
                  <p:embed/>
                </p:oleObj>
              </mc:Choice>
              <mc:Fallback>
                <p:oleObj name="Visio" r:id="rId11" imgW="3149561" imgH="2777419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70588" y="4003721"/>
                        <a:ext cx="2391867" cy="211643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ounded Rectangle 24"/>
          <p:cNvSpPr/>
          <p:nvPr/>
        </p:nvSpPr>
        <p:spPr>
          <a:xfrm>
            <a:off x="3943268" y="3617067"/>
            <a:ext cx="3323714" cy="3107356"/>
          </a:xfrm>
          <a:prstGeom prst="roundRect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6" name="Rounded Rectangle 25"/>
          <p:cNvSpPr/>
          <p:nvPr/>
        </p:nvSpPr>
        <p:spPr>
          <a:xfrm>
            <a:off x="7405816" y="3617067"/>
            <a:ext cx="4118919" cy="3107356"/>
          </a:xfrm>
          <a:prstGeom prst="roundRect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7" name="Espace réservé du contenu 8"/>
          <p:cNvSpPr txBox="1">
            <a:spLocks/>
          </p:cNvSpPr>
          <p:nvPr/>
        </p:nvSpPr>
        <p:spPr>
          <a:xfrm>
            <a:off x="8281337" y="3736187"/>
            <a:ext cx="2720900" cy="588309"/>
          </a:xfrm>
          <a:prstGeom prst="rect">
            <a:avLst/>
          </a:prstGeom>
        </p:spPr>
        <p:txBody>
          <a:bodyPr vert="horz" lIns="0" tIns="0" rIns="0" bIns="0" rtlCol="0">
            <a:normAutofit fontScale="3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300" b="1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Superferric</a:t>
            </a:r>
            <a:r>
              <a:rPr lang="en-GB" sz="4300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43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Order Correctors</a:t>
            </a:r>
          </a:p>
          <a:p>
            <a:pPr marL="609585" lvl="1" indent="0">
              <a:buNone/>
            </a:pPr>
            <a:r>
              <a:rPr lang="en-GB" sz="43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3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133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133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775809" y="3651511"/>
            <a:ext cx="17888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Orbit Correctors</a:t>
            </a:r>
          </a:p>
        </p:txBody>
      </p:sp>
    </p:spTree>
    <p:extLst>
      <p:ext uri="{BB962C8B-B14F-4D97-AF65-F5344CB8AC3E}">
        <p14:creationId xmlns:p14="http://schemas.microsoft.com/office/powerpoint/2010/main" val="312986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Table of contents</a:t>
            </a:r>
            <a:endParaRPr lang="en-GB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1995" y="1964223"/>
            <a:ext cx="11307044" cy="2521087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3200" dirty="0"/>
              <a:t>The Magnet Circuit </a:t>
            </a:r>
            <a:r>
              <a:rPr lang="en-GB" sz="3200" dirty="0" smtClean="0"/>
              <a:t>Forum and recent work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Main open issues on circuit definitions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Documentation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Nomenclature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200" dirty="0" smtClean="0"/>
              <a:t>Outlook</a:t>
            </a:r>
            <a:endParaRPr lang="en-GB" sz="3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Felix Rodriguez Mateos, TE/MPE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2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55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2028410" y="7864"/>
            <a:ext cx="8437077" cy="720000"/>
          </a:xfrm>
        </p:spPr>
        <p:txBody>
          <a:bodyPr/>
          <a:lstStyle/>
          <a:p>
            <a:r>
              <a:rPr lang="en-US" sz="36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D1, D2 and </a:t>
            </a:r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Correctors; 11 Tesla Dipole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5697" y="6105236"/>
            <a:ext cx="658913" cy="614764"/>
          </a:xfrm>
          <a:prstGeom prst="rect">
            <a:avLst/>
          </a:prstGeom>
        </p:spPr>
      </p:pic>
      <p:sp>
        <p:nvSpPr>
          <p:cNvPr id="11" name="Espace réservé du contenu 8"/>
          <p:cNvSpPr txBox="1">
            <a:spLocks/>
          </p:cNvSpPr>
          <p:nvPr/>
        </p:nvSpPr>
        <p:spPr>
          <a:xfrm>
            <a:off x="545598" y="1281590"/>
            <a:ext cx="2085020" cy="1782089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Circuit per IP side </a:t>
            </a:r>
          </a:p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Converters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x 13 kA 1 quadrants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Location: UR </a:t>
            </a:r>
          </a:p>
          <a:p>
            <a:pPr algn="l"/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Powering: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x 13 kA leads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Feedbox: DFHX </a:t>
            </a:r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 UR </a:t>
            </a:r>
          </a:p>
          <a:p>
            <a:pPr algn="l"/>
            <a:r>
              <a:rPr lang="en-GB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Protection:</a:t>
            </a:r>
          </a:p>
          <a:p>
            <a:pPr lvl="1" algn="l"/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heaters </a:t>
            </a:r>
            <a:endParaRPr lang="en-US" sz="2133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43339" y="1454588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240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791745" y="1813057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2400"/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pPr lvl="0"/>
            <a:r>
              <a:rPr lang="fr-FR" dirty="0">
                <a:solidFill>
                  <a:srgbClr val="64BCD9"/>
                </a:solidFill>
              </a:rPr>
              <a:t>Felix Rodriguez Mateos, TE/MPE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536161" y="1890815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240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7564339" y="2167248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240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3387" y="1205910"/>
            <a:ext cx="1220069" cy="17811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2560" y="1279438"/>
            <a:ext cx="1265540" cy="17820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1922" y="1354921"/>
            <a:ext cx="1264397" cy="1948449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446308" y="770483"/>
            <a:ext cx="3575457" cy="2724035"/>
          </a:xfrm>
          <a:prstGeom prst="roundRect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6" name="Rectangle 15"/>
          <p:cNvSpPr/>
          <p:nvPr/>
        </p:nvSpPr>
        <p:spPr>
          <a:xfrm>
            <a:off x="1976315" y="785437"/>
            <a:ext cx="566035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7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</a:t>
            </a:r>
          </a:p>
        </p:txBody>
      </p:sp>
      <p:sp>
        <p:nvSpPr>
          <p:cNvPr id="24" name="Espace réservé du contenu 8"/>
          <p:cNvSpPr txBox="1">
            <a:spLocks/>
          </p:cNvSpPr>
          <p:nvPr/>
        </p:nvSpPr>
        <p:spPr>
          <a:xfrm>
            <a:off x="8209094" y="1429576"/>
            <a:ext cx="2310628" cy="1961455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Circuit per IP side </a:t>
            </a:r>
          </a:p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Converters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x 0.6 kA 4 quadrants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Location: UR </a:t>
            </a:r>
          </a:p>
          <a:p>
            <a:pPr algn="l"/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Powering: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x  0.6 kA leads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Feedbox: DFHM </a:t>
            </a:r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 UR </a:t>
            </a:r>
          </a:p>
          <a:p>
            <a:pPr algn="l"/>
            <a:r>
              <a:rPr lang="en-GB" sz="15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Protection:</a:t>
            </a:r>
          </a:p>
          <a:p>
            <a:pPr lvl="1" algn="l"/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PC Crowbar</a:t>
            </a:r>
            <a:endParaRPr lang="en-US" sz="2133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Espace réservé du contenu 8"/>
          <p:cNvSpPr txBox="1">
            <a:spLocks/>
          </p:cNvSpPr>
          <p:nvPr/>
        </p:nvSpPr>
        <p:spPr>
          <a:xfrm>
            <a:off x="4301835" y="1408923"/>
            <a:ext cx="2132518" cy="1781594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Circuit per IP side </a:t>
            </a:r>
          </a:p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Converters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x 13 kA 1 quadrants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Location: UR </a:t>
            </a:r>
          </a:p>
          <a:p>
            <a:pPr algn="l"/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Powering: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x 13 kA leads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Feedbox: DFHM </a:t>
            </a:r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 UR </a:t>
            </a:r>
          </a:p>
          <a:p>
            <a:pPr algn="l"/>
            <a:r>
              <a:rPr lang="en-GB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Protection:</a:t>
            </a:r>
          </a:p>
          <a:p>
            <a:pPr lvl="1" algn="l"/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heaters </a:t>
            </a:r>
            <a:endParaRPr lang="en-US" sz="2133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823582" y="831033"/>
            <a:ext cx="566035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7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D2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777482" y="867636"/>
            <a:ext cx="2698288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7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D2 Orbit Correctors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4214121" y="770484"/>
            <a:ext cx="3575457" cy="2724035"/>
          </a:xfrm>
          <a:prstGeom prst="roundRect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9" name="Rounded Rectangle 28"/>
          <p:cNvSpPr/>
          <p:nvPr/>
        </p:nvSpPr>
        <p:spPr>
          <a:xfrm>
            <a:off x="8043814" y="770483"/>
            <a:ext cx="3575457" cy="2724035"/>
          </a:xfrm>
          <a:prstGeom prst="roundRect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37" name="Espace réservé du contenu 8"/>
          <p:cNvSpPr txBox="1">
            <a:spLocks/>
          </p:cNvSpPr>
          <p:nvPr/>
        </p:nvSpPr>
        <p:spPr>
          <a:xfrm>
            <a:off x="3104559" y="4391762"/>
            <a:ext cx="4092353" cy="1839386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67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en-US" sz="2133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Converters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1" algn="l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power converter per circuit rated at ± 300 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  <a:p>
            <a:pPr algn="l"/>
            <a:r>
              <a:rPr lang="en-US" sz="20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Powering:</a:t>
            </a:r>
          </a:p>
          <a:p>
            <a:pPr lvl="1" algn="just"/>
            <a:r>
              <a:rPr lang="en-US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Copper cables will be placed between the power converters placed in the TZ76 </a:t>
            </a:r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RR </a:t>
            </a:r>
            <a:r>
              <a:rPr lang="en-US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 local current leads of 11T trim.</a:t>
            </a:r>
          </a:p>
          <a:p>
            <a:pPr algn="l"/>
            <a:r>
              <a:rPr lang="en-GB" sz="1867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</a:t>
            </a:r>
            <a:r>
              <a:rPr lang="en-GB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Protection:</a:t>
            </a:r>
          </a:p>
          <a:p>
            <a:pPr lvl="1" algn="l"/>
            <a:r>
              <a:rPr lang="en-GB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heaters</a:t>
            </a:r>
          </a:p>
          <a:p>
            <a:pPr lvl="1" algn="l"/>
            <a:r>
              <a:rPr lang="en-GB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RB EE</a:t>
            </a:r>
            <a:endParaRPr lang="en-US" sz="2133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490393" y="3886904"/>
            <a:ext cx="4718701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67" b="1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Tesla Dipole</a:t>
            </a:r>
            <a:endParaRPr lang="en-US" sz="1867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2751010" y="3824119"/>
            <a:ext cx="6911974" cy="2554508"/>
          </a:xfrm>
          <a:prstGeom prst="roundRect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2246" y="4369302"/>
            <a:ext cx="2233875" cy="178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12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816000" y="83544"/>
            <a:ext cx="10560000" cy="720000"/>
          </a:xfrm>
        </p:spPr>
        <p:txBody>
          <a:bodyPr/>
          <a:lstStyle/>
          <a:p>
            <a:r>
              <a:rPr lang="en-US" sz="3600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Quadrupoles Q4, Q5 and </a:t>
            </a:r>
            <a:r>
              <a:rPr lang="en-US" sz="3600" dirty="0" smtClean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Q6 and Correctors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21</a:t>
            </a:fld>
            <a:endParaRPr lang="fr-FR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5697" y="6072000"/>
            <a:ext cx="658913" cy="648000"/>
          </a:xfrm>
          <a:prstGeom prst="rect">
            <a:avLst/>
          </a:prstGeom>
        </p:spPr>
      </p:pic>
      <p:sp>
        <p:nvSpPr>
          <p:cNvPr id="11" name="Espace réservé du contenu 8"/>
          <p:cNvSpPr txBox="1">
            <a:spLocks/>
          </p:cNvSpPr>
          <p:nvPr/>
        </p:nvSpPr>
        <p:spPr>
          <a:xfrm>
            <a:off x="1157390" y="1431231"/>
            <a:ext cx="2031732" cy="1793859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Circuit per IP side </a:t>
            </a:r>
          </a:p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Converters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x 6 kA 1 quadrants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Location: RR </a:t>
            </a:r>
          </a:p>
          <a:p>
            <a:pPr algn="l"/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Powering: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x 6 kA leads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Feedbox: DFBL </a:t>
            </a:r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 RR </a:t>
            </a:r>
          </a:p>
          <a:p>
            <a:pPr algn="l"/>
            <a:r>
              <a:rPr lang="en-GB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Protection:</a:t>
            </a:r>
          </a:p>
          <a:p>
            <a:pPr lvl="1" algn="l"/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heaters </a:t>
            </a:r>
            <a:endParaRPr lang="en-US" sz="2133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43339" y="1454588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240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791745" y="1813057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2400"/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pPr lvl="0"/>
            <a:r>
              <a:rPr lang="fr-FR" dirty="0">
                <a:solidFill>
                  <a:srgbClr val="64BCD9"/>
                </a:solidFill>
              </a:rPr>
              <a:t>Felix Rodriguez Mateos, TE/MPE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536161" y="1890815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240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7564339" y="2167248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 sz="2400"/>
          </a:p>
        </p:txBody>
      </p:sp>
      <p:sp>
        <p:nvSpPr>
          <p:cNvPr id="15" name="Rounded Rectangle 14"/>
          <p:cNvSpPr/>
          <p:nvPr/>
        </p:nvSpPr>
        <p:spPr>
          <a:xfrm>
            <a:off x="964535" y="873798"/>
            <a:ext cx="4593325" cy="2470764"/>
          </a:xfrm>
          <a:prstGeom prst="roundRect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6" name="Rectangle 15"/>
          <p:cNvSpPr/>
          <p:nvPr/>
        </p:nvSpPr>
        <p:spPr>
          <a:xfrm>
            <a:off x="2270848" y="947330"/>
            <a:ext cx="671205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7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Q4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6245955" y="873798"/>
            <a:ext cx="4593325" cy="2470764"/>
          </a:xfrm>
          <a:prstGeom prst="roundRect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6" name="Rectangle 25"/>
          <p:cNvSpPr/>
          <p:nvPr/>
        </p:nvSpPr>
        <p:spPr>
          <a:xfrm>
            <a:off x="7463584" y="961230"/>
            <a:ext cx="1179759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7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Q5/Q6</a:t>
            </a:r>
          </a:p>
        </p:txBody>
      </p:sp>
      <p:sp>
        <p:nvSpPr>
          <p:cNvPr id="28" name="Espace réservé du contenu 8"/>
          <p:cNvSpPr txBox="1">
            <a:spLocks/>
          </p:cNvSpPr>
          <p:nvPr/>
        </p:nvSpPr>
        <p:spPr>
          <a:xfrm>
            <a:off x="6467710" y="1441750"/>
            <a:ext cx="2083166" cy="1783340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Circuit per IP side </a:t>
            </a:r>
          </a:p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Converters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x 6 kA 1 quadrants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Location: RR </a:t>
            </a:r>
          </a:p>
          <a:p>
            <a:pPr algn="l"/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Powering: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x 6 kA leads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Feedbox: DFBL </a:t>
            </a:r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 RR </a:t>
            </a:r>
          </a:p>
          <a:p>
            <a:pPr algn="l"/>
            <a:r>
              <a:rPr lang="en-GB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Protection:</a:t>
            </a:r>
          </a:p>
          <a:p>
            <a:pPr lvl="1" algn="l"/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heaters </a:t>
            </a:r>
            <a:endParaRPr lang="en-US" sz="2133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1197" y="1429841"/>
            <a:ext cx="2098619" cy="175131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0219" y="1473040"/>
            <a:ext cx="2109717" cy="1739368"/>
          </a:xfrm>
          <a:prstGeom prst="rect">
            <a:avLst/>
          </a:prstGeom>
        </p:spPr>
      </p:pic>
      <p:sp>
        <p:nvSpPr>
          <p:cNvPr id="18" name="Espace réservé du contenu 8"/>
          <p:cNvSpPr txBox="1">
            <a:spLocks/>
          </p:cNvSpPr>
          <p:nvPr/>
        </p:nvSpPr>
        <p:spPr>
          <a:xfrm>
            <a:off x="1081246" y="4047701"/>
            <a:ext cx="2364073" cy="1988961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Circuit per IP side </a:t>
            </a:r>
          </a:p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Converters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x 0.12 kA 4 quadrants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Location: RR </a:t>
            </a:r>
          </a:p>
          <a:p>
            <a:pPr algn="l"/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Powering: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x 0.12 kA leads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Feedbox: DFBL </a:t>
            </a:r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 RR </a:t>
            </a:r>
          </a:p>
          <a:p>
            <a:pPr lvl="1" algn="l"/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 powering (</a:t>
            </a:r>
            <a:r>
              <a:rPr lang="en-GB" sz="1200" dirty="0" err="1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tbc</a:t>
            </a:r>
            <a:r>
              <a:rPr lang="en-GB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200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GB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Protection:</a:t>
            </a:r>
          </a:p>
          <a:p>
            <a:pPr lvl="1" algn="l"/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PC Crowbar</a:t>
            </a:r>
            <a:endParaRPr lang="en-US" sz="2133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964535" y="3498153"/>
            <a:ext cx="2506567" cy="2555305"/>
          </a:xfrm>
          <a:prstGeom prst="roundRect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0" name="Rectangle 19"/>
          <p:cNvSpPr/>
          <p:nvPr/>
        </p:nvSpPr>
        <p:spPr>
          <a:xfrm>
            <a:off x="1238614" y="3576800"/>
            <a:ext cx="2108371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7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Q4 orbit corrector</a:t>
            </a:r>
          </a:p>
        </p:txBody>
      </p:sp>
      <p:sp>
        <p:nvSpPr>
          <p:cNvPr id="24" name="Espace réservé du contenu 8"/>
          <p:cNvSpPr txBox="1">
            <a:spLocks/>
          </p:cNvSpPr>
          <p:nvPr/>
        </p:nvSpPr>
        <p:spPr>
          <a:xfrm>
            <a:off x="7045510" y="3993728"/>
            <a:ext cx="2419243" cy="1952891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Circuit per IP side </a:t>
            </a:r>
          </a:p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Converters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x 0.12 kA 4 quadrants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Location: RR </a:t>
            </a:r>
          </a:p>
          <a:p>
            <a:pPr algn="l"/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Powering: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x  0.12 kA leads</a:t>
            </a:r>
          </a:p>
          <a:p>
            <a:pPr lvl="1" algn="l"/>
            <a:r>
              <a:rPr lang="en-GB" sz="1200" dirty="0" smtClean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 </a:t>
            </a:r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Powering </a:t>
            </a:r>
          </a:p>
          <a:p>
            <a:pPr algn="l"/>
            <a:r>
              <a:rPr lang="en-GB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Protection:</a:t>
            </a:r>
          </a:p>
          <a:p>
            <a:pPr lvl="1" algn="l"/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PC Crowbar</a:t>
            </a:r>
            <a:endParaRPr lang="en-US" sz="2133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Espace réservé du contenu 8"/>
          <p:cNvSpPr txBox="1">
            <a:spLocks/>
          </p:cNvSpPr>
          <p:nvPr/>
        </p:nvSpPr>
        <p:spPr>
          <a:xfrm>
            <a:off x="4043981" y="4070009"/>
            <a:ext cx="2294515" cy="1876611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Circuit per IP side </a:t>
            </a:r>
          </a:p>
          <a:p>
            <a:pPr algn="l"/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Converters</a:t>
            </a:r>
            <a:r>
              <a:rPr lang="en-US" sz="2133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x 0.12 kA 4 quadrants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Location: RR </a:t>
            </a:r>
          </a:p>
          <a:p>
            <a:pPr algn="l"/>
            <a:r>
              <a:rPr lang="en-US" sz="16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Powering: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x 0.12 kA leads</a:t>
            </a:r>
          </a:p>
          <a:p>
            <a:pPr lvl="1" algn="l"/>
            <a:r>
              <a:rPr lang="en-US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Feedbox: DFBL </a:t>
            </a:r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 RR</a:t>
            </a:r>
          </a:p>
          <a:p>
            <a:pPr lvl="1" algn="l"/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 powering (</a:t>
            </a:r>
            <a:r>
              <a:rPr lang="en-GB" sz="1200" dirty="0" err="1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tbc</a:t>
            </a:r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/>
            <a:r>
              <a:rPr lang="en-GB" sz="1867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 Protection:</a:t>
            </a:r>
          </a:p>
          <a:p>
            <a:pPr lvl="1" algn="l"/>
            <a:r>
              <a:rPr lang="en-GB" sz="1200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PC Crowbar</a:t>
            </a:r>
            <a:endParaRPr lang="en-US" sz="2133" b="1" dirty="0">
              <a:solidFill>
                <a:srgbClr val="5A5A5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148930" y="3563782"/>
            <a:ext cx="2108371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7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Q5 orbit corrector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175816" y="3502078"/>
            <a:ext cx="2108371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67" b="1" dirty="0">
                <a:solidFill>
                  <a:srgbClr val="5A5A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Q6 orbit corrector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79832" y="3981011"/>
            <a:ext cx="1196168" cy="1888987"/>
          </a:xfrm>
          <a:prstGeom prst="rect">
            <a:avLst/>
          </a:prstGeom>
        </p:spPr>
      </p:pic>
      <p:sp>
        <p:nvSpPr>
          <p:cNvPr id="33" name="Rounded Rectangle 32"/>
          <p:cNvSpPr/>
          <p:nvPr/>
        </p:nvSpPr>
        <p:spPr>
          <a:xfrm>
            <a:off x="3929716" y="3494140"/>
            <a:ext cx="2506567" cy="2555305"/>
          </a:xfrm>
          <a:prstGeom prst="roundRect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34" name="Rounded Rectangle 33"/>
          <p:cNvSpPr/>
          <p:nvPr/>
        </p:nvSpPr>
        <p:spPr>
          <a:xfrm>
            <a:off x="6902067" y="3494139"/>
            <a:ext cx="2506567" cy="2555305"/>
          </a:xfrm>
          <a:prstGeom prst="roundRect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35" name="Rounded Rectangle 34"/>
          <p:cNvSpPr/>
          <p:nvPr/>
        </p:nvSpPr>
        <p:spPr>
          <a:xfrm>
            <a:off x="9795785" y="3820809"/>
            <a:ext cx="1908301" cy="2024941"/>
          </a:xfrm>
          <a:prstGeom prst="roundRect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</p:spTree>
    <p:extLst>
      <p:ext uri="{BB962C8B-B14F-4D97-AF65-F5344CB8AC3E}">
        <p14:creationId xmlns:p14="http://schemas.microsoft.com/office/powerpoint/2010/main" val="273521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9127" y="646646"/>
            <a:ext cx="9433194" cy="2645913"/>
          </a:xfrm>
          <a:solidFill>
            <a:srgbClr val="CCFFCC"/>
          </a:solidFill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One of the recommendations of the </a:t>
            </a:r>
            <a:r>
              <a:rPr lang="en-US" dirty="0" smtClean="0"/>
              <a:t>March 2016 review </a:t>
            </a:r>
            <a:r>
              <a:rPr lang="en-US" dirty="0"/>
              <a:t>on HL-LHC Magnet Circuits was: 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i="1" dirty="0"/>
              <a:t>“… to realize close and regular interaction (communication) between the involved experts and work-packages. This could be possibly done by setting-up of a dedicated working group or by using existing structures to discuss circuit integration and protection on a regular basis and to identify the optimum scheme for each magnet circuit system</a:t>
            </a:r>
            <a:r>
              <a:rPr lang="en-US" b="1" i="1" dirty="0" smtClean="0"/>
              <a:t>.”</a:t>
            </a:r>
          </a:p>
          <a:p>
            <a:pPr marL="0" indent="0">
              <a:buNone/>
            </a:pPr>
            <a:endParaRPr lang="en-US" b="1" i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pSp>
        <p:nvGrpSpPr>
          <p:cNvPr id="9" name="Group 8"/>
          <p:cNvGrpSpPr/>
          <p:nvPr/>
        </p:nvGrpSpPr>
        <p:grpSpPr>
          <a:xfrm>
            <a:off x="1281423" y="3355081"/>
            <a:ext cx="3818076" cy="3316548"/>
            <a:chOff x="2443062" y="3554916"/>
            <a:chExt cx="3850640" cy="3337972"/>
          </a:xfrm>
        </p:grpSpPr>
        <p:sp>
          <p:nvSpPr>
            <p:cNvPr id="8" name="Folded Corner 7"/>
            <p:cNvSpPr/>
            <p:nvPr/>
          </p:nvSpPr>
          <p:spPr>
            <a:xfrm>
              <a:off x="2443062" y="3554916"/>
              <a:ext cx="3850640" cy="3248365"/>
            </a:xfrm>
            <a:prstGeom prst="foldedCorne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2559709" y="3575730"/>
              <a:ext cx="3269168" cy="3317158"/>
            </a:xfrm>
            <a:prstGeom prst="rect">
              <a:avLst/>
            </a:prstGeom>
          </p:spPr>
          <p:txBody>
            <a:bodyPr vert="horz" lIns="0" tIns="0" rIns="0" bIns="0" rtlCol="0">
              <a:normAutofit fontScale="32500" lnSpcReduction="20000"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4300" b="1" dirty="0"/>
                <a:t>Mandate</a:t>
              </a:r>
              <a:endParaRPr lang="en-US" b="1" dirty="0"/>
            </a:p>
            <a:p>
              <a:endParaRPr lang="en-US" dirty="0"/>
            </a:p>
            <a:p>
              <a:r>
                <a:rPr lang="en-US" dirty="0"/>
                <a:t>The Magnet Circuit Forum (MCF) is the meeting where all aspects related to powering and protection of the HL-LHC circuits are discussed, in particular the ones pertaining to the optimization of circuit layouts and definition of protection means. </a:t>
              </a:r>
            </a:p>
            <a:p>
              <a:r>
                <a:rPr lang="en-US" dirty="0"/>
                <a:t>Subjects in the agenda are defined in close collaboration with the relevant WPs. </a:t>
              </a:r>
            </a:p>
            <a:p>
              <a:r>
                <a:rPr lang="en-US" dirty="0"/>
                <a:t>Interface aspects between systems are clarified through meetings at the forum. To this end, a documentation plan has to be developed and completed.</a:t>
              </a:r>
            </a:p>
            <a:p>
              <a:r>
                <a:rPr lang="en-US" dirty="0"/>
                <a:t>The aim is to prepare a set of functional interface specifications that can be used as input for the design (technical specifications) of the different systems. </a:t>
              </a:r>
            </a:p>
            <a:p>
              <a:r>
                <a:rPr lang="en-US" dirty="0"/>
                <a:t>Assessment on realistic failure scenarios and required mitigation strategies on a global basis is part of the activities of the MCF. </a:t>
              </a:r>
            </a:p>
            <a:p>
              <a:r>
                <a:rPr lang="en-US" dirty="0"/>
                <a:t>The MCF is the meeting where aspects related to high voltage withstand levels are discussed and harmonized. </a:t>
              </a:r>
            </a:p>
            <a:p>
              <a:r>
                <a:rPr lang="en-US" dirty="0"/>
                <a:t>The MCF reports regularly to TCC and takes up any relevant discussion within the domain of cold/warm powering and protection of the HL-LHC circuits in collaboration with the relevant WPs .  </a:t>
              </a:r>
              <a:endParaRPr lang="en-US" b="1" i="1" dirty="0" smtClean="0"/>
            </a:p>
          </p:txBody>
        </p:sp>
      </p:grp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67155" y="0"/>
            <a:ext cx="10560000" cy="720000"/>
          </a:xfrm>
        </p:spPr>
        <p:txBody>
          <a:bodyPr/>
          <a:lstStyle/>
          <a:p>
            <a:r>
              <a:rPr lang="en-GB" sz="3600" dirty="0" smtClean="0"/>
              <a:t>The HL-LHC </a:t>
            </a:r>
            <a:r>
              <a:rPr lang="en-GB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MCF </a:t>
            </a:r>
            <a:r>
              <a:rPr lang="en-GB" sz="3600" dirty="0" smtClean="0"/>
              <a:t>(Magnet Circuit Forum)</a:t>
            </a:r>
            <a:endParaRPr lang="en-GB" sz="3600" dirty="0"/>
          </a:p>
        </p:txBody>
      </p:sp>
      <p:pic>
        <p:nvPicPr>
          <p:cNvPr id="7" name="Picture 6" descr="Screen Shot 2016-11-15 at 18.26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670" y="3222109"/>
            <a:ext cx="4431200" cy="346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06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401" y="112450"/>
            <a:ext cx="10560000" cy="720000"/>
          </a:xfrm>
        </p:spPr>
        <p:txBody>
          <a:bodyPr/>
          <a:lstStyle/>
          <a:p>
            <a:r>
              <a:rPr lang="en-US" dirty="0" smtClean="0"/>
              <a:t>The players at MCF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Felix Rodriguez Mateos, TE/MPE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4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644" y="1129639"/>
            <a:ext cx="8142227" cy="5409320"/>
          </a:xfrm>
          <a:prstGeom prst="rect">
            <a:avLst/>
          </a:prstGeom>
          <a:effectLst/>
        </p:spPr>
      </p:pic>
      <p:sp>
        <p:nvSpPr>
          <p:cNvPr id="6" name="Oval 5"/>
          <p:cNvSpPr/>
          <p:nvPr/>
        </p:nvSpPr>
        <p:spPr>
          <a:xfrm>
            <a:off x="1945586" y="1837356"/>
            <a:ext cx="2553581" cy="553909"/>
          </a:xfrm>
          <a:prstGeom prst="ellipse">
            <a:avLst/>
          </a:prstGeom>
          <a:noFill/>
          <a:ln w="28575" cmpd="sng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395413" y="2395055"/>
            <a:ext cx="2553581" cy="553909"/>
          </a:xfrm>
          <a:prstGeom prst="ellipse">
            <a:avLst/>
          </a:prstGeom>
          <a:noFill/>
          <a:ln w="28575" cmpd="sng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331637" y="4587461"/>
            <a:ext cx="2553581" cy="553909"/>
          </a:xfrm>
          <a:prstGeom prst="ellipse">
            <a:avLst/>
          </a:prstGeom>
          <a:noFill/>
          <a:ln w="28575" cmpd="sng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200305" y="4037342"/>
            <a:ext cx="2553581" cy="553909"/>
          </a:xfrm>
          <a:prstGeom prst="ellipse">
            <a:avLst/>
          </a:prstGeom>
          <a:noFill/>
          <a:ln w="28575" cmpd="sng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511059" y="5253240"/>
            <a:ext cx="2553581" cy="553909"/>
          </a:xfrm>
          <a:prstGeom prst="ellipse">
            <a:avLst/>
          </a:prstGeom>
          <a:noFill/>
          <a:ln w="28575" cmpd="sng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853677" y="2435585"/>
            <a:ext cx="2553581" cy="553909"/>
          </a:xfrm>
          <a:prstGeom prst="ellipse">
            <a:avLst/>
          </a:prstGeom>
          <a:noFill/>
          <a:ln w="28575" cmpd="sng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735856" y="1318048"/>
            <a:ext cx="2553581" cy="553909"/>
          </a:xfrm>
          <a:prstGeom prst="ellipse">
            <a:avLst/>
          </a:prstGeom>
          <a:noFill/>
          <a:ln w="28575" cmpd="sng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388348" y="4658802"/>
            <a:ext cx="2553581" cy="553909"/>
          </a:xfrm>
          <a:prstGeom prst="ellipse">
            <a:avLst/>
          </a:prstGeom>
          <a:noFill/>
          <a:ln w="28575" cmpd="sng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284038" y="5243522"/>
            <a:ext cx="2553581" cy="553909"/>
          </a:xfrm>
          <a:prstGeom prst="ellipse">
            <a:avLst/>
          </a:prstGeom>
          <a:noFill/>
          <a:ln w="28575" cmpd="sng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639287" y="5814732"/>
            <a:ext cx="3196730" cy="553909"/>
          </a:xfrm>
          <a:prstGeom prst="ellipse">
            <a:avLst/>
          </a:prstGeom>
          <a:noFill/>
          <a:ln w="28575" cmpd="sng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827766" y="1260217"/>
            <a:ext cx="2553581" cy="553909"/>
          </a:xfrm>
          <a:prstGeom prst="ellipse">
            <a:avLst/>
          </a:prstGeom>
          <a:noFill/>
          <a:ln w="28575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56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44900"/>
            <a:ext cx="10560000" cy="720000"/>
          </a:xfrm>
        </p:spPr>
        <p:txBody>
          <a:bodyPr/>
          <a:lstStyle/>
          <a:p>
            <a:r>
              <a:rPr lang="en-US" dirty="0" smtClean="0"/>
              <a:t>Recent (major) activities of the MCF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8665" y="678804"/>
            <a:ext cx="10560000" cy="5657373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Circuit definitions and design aspects</a:t>
            </a:r>
          </a:p>
          <a:p>
            <a:pPr lvl="1"/>
            <a:r>
              <a:rPr lang="en-US" b="1" dirty="0" smtClean="0">
                <a:solidFill>
                  <a:srgbClr val="800000"/>
                </a:solidFill>
              </a:rPr>
              <a:t>Inner triplet RQX circuit</a:t>
            </a:r>
          </a:p>
          <a:p>
            <a:pPr lvl="1"/>
            <a:r>
              <a:rPr lang="en-US" b="1" dirty="0" smtClean="0">
                <a:solidFill>
                  <a:srgbClr val="800000"/>
                </a:solidFill>
              </a:rPr>
              <a:t>Powering of the correctors in Matching Section after re-</a:t>
            </a:r>
            <a:r>
              <a:rPr lang="en-US" b="1" dirty="0" err="1" smtClean="0">
                <a:solidFill>
                  <a:srgbClr val="800000"/>
                </a:solidFill>
              </a:rPr>
              <a:t>baselining</a:t>
            </a:r>
            <a:endParaRPr lang="en-US" b="1" dirty="0" smtClean="0">
              <a:solidFill>
                <a:srgbClr val="800000"/>
              </a:solidFill>
            </a:endParaRP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Simulations of the series connection of two MCBY magnets</a:t>
            </a:r>
          </a:p>
          <a:p>
            <a:r>
              <a:rPr lang="en-US" b="1" dirty="0" smtClean="0">
                <a:solidFill>
                  <a:srgbClr val="E56E05"/>
                </a:solidFill>
              </a:rPr>
              <a:t>Documentation</a:t>
            </a:r>
          </a:p>
          <a:p>
            <a:pPr lvl="1"/>
            <a:r>
              <a:rPr lang="en-US" b="1" dirty="0" smtClean="0">
                <a:solidFill>
                  <a:srgbClr val="800000"/>
                </a:solidFill>
              </a:rPr>
              <a:t>Reference Circuits Table (spreadsheet)</a:t>
            </a:r>
          </a:p>
          <a:p>
            <a:pPr lvl="1"/>
            <a:r>
              <a:rPr lang="en-US" b="1" dirty="0" smtClean="0">
                <a:solidFill>
                  <a:srgbClr val="800000"/>
                </a:solidFill>
              </a:rPr>
              <a:t>First version of circuit drawings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Functional specifications in work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11T circuit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High voltage withstand levels</a:t>
            </a:r>
          </a:p>
          <a:p>
            <a:r>
              <a:rPr lang="en-US" b="1" dirty="0" smtClean="0">
                <a:solidFill>
                  <a:srgbClr val="E56E05"/>
                </a:solidFill>
              </a:rPr>
              <a:t>Nomenclature</a:t>
            </a:r>
          </a:p>
          <a:p>
            <a:pPr lvl="1"/>
            <a:r>
              <a:rPr lang="en-US" b="1" dirty="0" smtClean="0">
                <a:solidFill>
                  <a:srgbClr val="800000"/>
                </a:solidFill>
              </a:rPr>
              <a:t>Agreement </a:t>
            </a:r>
            <a:r>
              <a:rPr lang="en-US" b="1" dirty="0">
                <a:solidFill>
                  <a:srgbClr val="800000"/>
                </a:solidFill>
              </a:rPr>
              <a:t>on circuit </a:t>
            </a:r>
            <a:r>
              <a:rPr lang="en-US" b="1" dirty="0" smtClean="0">
                <a:solidFill>
                  <a:srgbClr val="800000"/>
                </a:solidFill>
              </a:rPr>
              <a:t>and power converter names</a:t>
            </a:r>
            <a:endParaRPr lang="en-US" b="1" dirty="0" smtClean="0">
              <a:solidFill>
                <a:srgbClr val="E56E05"/>
              </a:solidFill>
            </a:endParaRPr>
          </a:p>
          <a:p>
            <a:r>
              <a:rPr lang="en-US" b="1" dirty="0" smtClean="0">
                <a:solidFill>
                  <a:srgbClr val="E56E05"/>
                </a:solidFill>
              </a:rPr>
              <a:t>Interfacing EN-EA for dose/</a:t>
            </a:r>
            <a:r>
              <a:rPr lang="en-US" b="1" dirty="0" err="1" smtClean="0">
                <a:solidFill>
                  <a:srgbClr val="E56E05"/>
                </a:solidFill>
              </a:rPr>
              <a:t>fluence</a:t>
            </a:r>
            <a:r>
              <a:rPr lang="en-US" b="1" dirty="0" smtClean="0">
                <a:solidFill>
                  <a:srgbClr val="E56E05"/>
                </a:solidFill>
              </a:rPr>
              <a:t> </a:t>
            </a:r>
            <a:r>
              <a:rPr lang="en-US" b="1" dirty="0" smtClean="0">
                <a:solidFill>
                  <a:srgbClr val="E56E05"/>
                </a:solidFill>
              </a:rPr>
              <a:t>calculations</a:t>
            </a:r>
            <a:endParaRPr lang="en-US" b="1" dirty="0" smtClean="0">
              <a:solidFill>
                <a:srgbClr val="E56E05"/>
              </a:solidFill>
            </a:endParaRP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Cold masses : 11T and RQX diodes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RRs for quench protection equipment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Tunnel in P7: quench heater discharge supplies (HDS)  for 11T magnet, quench detectors and  and HDS for neighboring magnets</a:t>
            </a:r>
          </a:p>
          <a:p>
            <a:r>
              <a:rPr lang="en-US" sz="2900" b="1" dirty="0" smtClean="0">
                <a:solidFill>
                  <a:srgbClr val="E56E05"/>
                </a:solidFill>
              </a:rPr>
              <a:t>Defining </a:t>
            </a:r>
            <a:r>
              <a:rPr lang="en-US" sz="2900" b="1" dirty="0">
                <a:solidFill>
                  <a:srgbClr val="E56E05"/>
                </a:solidFill>
              </a:rPr>
              <a:t>ramp and acceleration </a:t>
            </a:r>
            <a:r>
              <a:rPr lang="en-US" sz="2900" b="1" dirty="0" smtClean="0">
                <a:solidFill>
                  <a:srgbClr val="E56E05"/>
                </a:solidFill>
              </a:rPr>
              <a:t>rates</a:t>
            </a:r>
          </a:p>
          <a:p>
            <a:r>
              <a:rPr lang="en-US" sz="2900" b="1" dirty="0">
                <a:solidFill>
                  <a:srgbClr val="E56E05"/>
                </a:solidFill>
              </a:rPr>
              <a:t>Launching the concept of circuit separators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Taken up by </a:t>
            </a:r>
            <a:r>
              <a:rPr lang="en-US" dirty="0" smtClean="0">
                <a:solidFill>
                  <a:srgbClr val="0000FF"/>
                </a:solidFill>
              </a:rPr>
              <a:t>WP6b</a:t>
            </a:r>
          </a:p>
          <a:p>
            <a:r>
              <a:rPr lang="en-US" sz="2900" b="1" dirty="0">
                <a:solidFill>
                  <a:srgbClr val="E56E05"/>
                </a:solidFill>
              </a:rPr>
              <a:t>Transfer functions V</a:t>
            </a:r>
            <a:r>
              <a:rPr lang="en-US" sz="2900" b="1" baseline="-25000" dirty="0">
                <a:solidFill>
                  <a:srgbClr val="E56E05"/>
                </a:solidFill>
              </a:rPr>
              <a:t>PC</a:t>
            </a:r>
            <a:r>
              <a:rPr lang="en-US" sz="2900" b="1" dirty="0">
                <a:solidFill>
                  <a:srgbClr val="E56E05"/>
                </a:solidFill>
              </a:rPr>
              <a:t>-</a:t>
            </a:r>
            <a:r>
              <a:rPr lang="en-US" sz="2900" b="1" dirty="0" err="1" smtClean="0">
                <a:solidFill>
                  <a:srgbClr val="E56E05"/>
                </a:solidFill>
              </a:rPr>
              <a:t>B</a:t>
            </a:r>
            <a:r>
              <a:rPr lang="en-US" sz="2900" b="1" baseline="-25000" dirty="0" err="1" smtClean="0">
                <a:solidFill>
                  <a:srgbClr val="E56E05"/>
                </a:solidFill>
              </a:rPr>
              <a:t>aperture</a:t>
            </a:r>
            <a:r>
              <a:rPr lang="en-US" sz="2900" b="1" baseline="-25000" dirty="0" smtClean="0">
                <a:solidFill>
                  <a:srgbClr val="E56E05"/>
                </a:solidFill>
              </a:rPr>
              <a:t> </a:t>
            </a:r>
            <a:r>
              <a:rPr lang="en-US" sz="2900" b="1" dirty="0" smtClean="0">
                <a:solidFill>
                  <a:srgbClr val="E56E05"/>
                </a:solidFill>
              </a:rPr>
              <a:t>(ripple effect to beam)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Felix Rodriguez Mateos, TE/MPE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5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8390339" y="1013248"/>
            <a:ext cx="689062" cy="12159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8772426" y="1287237"/>
            <a:ext cx="689062" cy="12159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6141557" y="5127862"/>
            <a:ext cx="689062" cy="12159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7828260" y="5990360"/>
            <a:ext cx="689062" cy="12159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214511" y="891658"/>
            <a:ext cx="2864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 </a:t>
            </a:r>
            <a:r>
              <a:rPr lang="en-US" sz="1600" dirty="0" err="1" smtClean="0"/>
              <a:t>Ravaioli</a:t>
            </a:r>
            <a:r>
              <a:rPr lang="en-US" sz="1600" dirty="0" smtClean="0"/>
              <a:t>, H </a:t>
            </a:r>
            <a:r>
              <a:rPr lang="en-US" sz="1600" dirty="0" err="1" smtClean="0"/>
              <a:t>Thiesen</a:t>
            </a:r>
            <a:r>
              <a:rPr lang="en-US" sz="1600" dirty="0" smtClean="0"/>
              <a:t>, myself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9488510" y="1165648"/>
            <a:ext cx="11656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 </a:t>
            </a:r>
            <a:r>
              <a:rPr lang="en-US" sz="1600" dirty="0" err="1" smtClean="0"/>
              <a:t>Ballarino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8654606" y="5884419"/>
            <a:ext cx="1096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 Martino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888442" y="5010061"/>
            <a:ext cx="10627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 </a:t>
            </a:r>
            <a:r>
              <a:rPr lang="en-US" sz="1600" dirty="0" err="1" smtClean="0"/>
              <a:t>Gamba</a:t>
            </a:r>
            <a:endParaRPr lang="en-US" sz="1600" dirty="0"/>
          </a:p>
        </p:txBody>
      </p:sp>
      <p:sp>
        <p:nvSpPr>
          <p:cNvPr id="16" name="Left Arrow 15"/>
          <p:cNvSpPr/>
          <p:nvPr/>
        </p:nvSpPr>
        <p:spPr>
          <a:xfrm>
            <a:off x="9289621" y="3803882"/>
            <a:ext cx="689062" cy="12159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221884" y="3695803"/>
            <a:ext cx="1188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 </a:t>
            </a:r>
            <a:r>
              <a:rPr lang="en-US" sz="1600" dirty="0" err="1" smtClean="0"/>
              <a:t>Danzeca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62899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19" name="Group 18"/>
          <p:cNvGrpSpPr/>
          <p:nvPr/>
        </p:nvGrpSpPr>
        <p:grpSpPr>
          <a:xfrm>
            <a:off x="245001" y="846302"/>
            <a:ext cx="11464780" cy="2594577"/>
            <a:chOff x="234417" y="2305378"/>
            <a:chExt cx="8598585" cy="2594577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15" y="2305378"/>
              <a:ext cx="8022010" cy="2594577"/>
            </a:xfrm>
            <a:prstGeom prst="rect">
              <a:avLst/>
            </a:prstGeom>
            <a:noFill/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539795" y="3315779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3348107" y="3315779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4572000" y="3356992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5868144" y="3356992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8532683" y="3315779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34417" y="3419145"/>
              <a:ext cx="2250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A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17530" y="3409255"/>
              <a:ext cx="2357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C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31247" y="3440050"/>
              <a:ext cx="2283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B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604691" y="3315779"/>
              <a:ext cx="2283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E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553634" y="3409255"/>
              <a:ext cx="2357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D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cxnSp>
        <p:nvCxnSpPr>
          <p:cNvPr id="7" name="Straight Arrow Connector 6"/>
          <p:cNvCxnSpPr/>
          <p:nvPr/>
        </p:nvCxnSpPr>
        <p:spPr>
          <a:xfrm flipH="1">
            <a:off x="3181650" y="1209313"/>
            <a:ext cx="2016224" cy="0"/>
          </a:xfrm>
          <a:prstGeom prst="straightConnector1">
            <a:avLst/>
          </a:prstGeom>
          <a:ln w="38100" cmpd="sng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triplet’s RQX circuit</a:t>
            </a:r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/>
        </p:nvSpPr>
        <p:spPr>
          <a:xfrm>
            <a:off x="731774" y="3759125"/>
            <a:ext cx="10944629" cy="86128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dirty="0" smtClean="0"/>
              <a:t>In a conservative scenario where one full magnet quenches by effect of beam, what will the currents be in the parallel paths? In other words, what will be the currents, loads and </a:t>
            </a:r>
            <a:r>
              <a:rPr lang="en-GB" dirty="0" err="1" smtClean="0"/>
              <a:t>dI</a:t>
            </a:r>
            <a:r>
              <a:rPr lang="en-GB" dirty="0" smtClean="0"/>
              <a:t>/</a:t>
            </a:r>
            <a:r>
              <a:rPr lang="en-GB" dirty="0" err="1" smtClean="0"/>
              <a:t>dt</a:t>
            </a:r>
            <a:r>
              <a:rPr lang="en-GB" dirty="0" smtClean="0"/>
              <a:t> seen by the bus bars, link and current leads?</a:t>
            </a:r>
            <a:endParaRPr lang="en-GB" dirty="0"/>
          </a:p>
          <a:p>
            <a:endParaRPr lang="en-GB" dirty="0"/>
          </a:p>
        </p:txBody>
      </p:sp>
      <p:sp>
        <p:nvSpPr>
          <p:cNvPr id="22" name="Content Placeholder 2"/>
          <p:cNvSpPr>
            <a:spLocks noGrp="1"/>
          </p:cNvSpPr>
          <p:nvPr/>
        </p:nvSpPr>
        <p:spPr>
          <a:xfrm>
            <a:off x="5174528" y="4762754"/>
            <a:ext cx="6242277" cy="12626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 dirty="0" smtClean="0"/>
              <a:t>Q2b quenches suddenly and completely (4 poles)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15 </a:t>
            </a:r>
            <a:r>
              <a:rPr lang="en-US" dirty="0" err="1" smtClean="0"/>
              <a:t>ms</a:t>
            </a:r>
            <a:r>
              <a:rPr lang="en-US" dirty="0" smtClean="0"/>
              <a:t> detection and validation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</a:t>
            </a:r>
            <a:r>
              <a:rPr lang="en-US" dirty="0" err="1" smtClean="0"/>
              <a:t>ms</a:t>
            </a:r>
            <a:r>
              <a:rPr lang="en-US" dirty="0" smtClean="0"/>
              <a:t> CLIQ firing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5ms heater firing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038707" y="5149240"/>
            <a:ext cx="2622383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Simulation assumptions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787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371" y="-99312"/>
            <a:ext cx="10560000" cy="720000"/>
          </a:xfrm>
        </p:spPr>
        <p:txBody>
          <a:bodyPr/>
          <a:lstStyle/>
          <a:p>
            <a:r>
              <a:rPr lang="en-US" dirty="0" smtClean="0"/>
              <a:t>The nominal scenario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54" y="476672"/>
            <a:ext cx="4650740" cy="26162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54" y="3045048"/>
            <a:ext cx="4650740" cy="261620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118" y="455588"/>
            <a:ext cx="4650740" cy="26162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118" y="3140968"/>
            <a:ext cx="4650740" cy="26162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7328" y="5757695"/>
            <a:ext cx="5436347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Quench </a:t>
            </a:r>
            <a:r>
              <a:rPr lang="en-GB" dirty="0"/>
              <a:t>at nominal current, with zero current in all trim power </a:t>
            </a:r>
            <a:r>
              <a:rPr lang="en-GB" dirty="0" smtClean="0"/>
              <a:t>supplies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096000" y="5757695"/>
            <a:ext cx="6096000" cy="646331"/>
          </a:xfrm>
          <a:prstGeom prst="rect">
            <a:avLst/>
          </a:prstGeom>
          <a:solidFill>
            <a:srgbClr val="FDC08A"/>
          </a:solidFill>
        </p:spPr>
        <p:txBody>
          <a:bodyPr>
            <a:spAutoFit/>
          </a:bodyPr>
          <a:lstStyle/>
          <a:p>
            <a:pPr algn="ctr"/>
            <a:r>
              <a:rPr lang="en-GB" dirty="0" smtClean="0"/>
              <a:t>Quench </a:t>
            </a:r>
            <a:r>
              <a:rPr lang="en-GB" dirty="0"/>
              <a:t>at nominal current, with maximum currents in all trim power </a:t>
            </a:r>
            <a:r>
              <a:rPr lang="en-GB" dirty="0" smtClean="0"/>
              <a:t>supplies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1887229" y="2416158"/>
            <a:ext cx="8745938" cy="96108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CLIQ does not have any implications in the current rating in </a:t>
            </a:r>
            <a:r>
              <a:rPr lang="en-US" dirty="0" err="1" smtClean="0"/>
              <a:t>s.c.</a:t>
            </a:r>
            <a:r>
              <a:rPr lang="en-US" dirty="0" smtClean="0"/>
              <a:t> leads, bus bars or link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807029" y="110020"/>
            <a:ext cx="3062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Emmanuele</a:t>
            </a:r>
            <a:r>
              <a:rPr lang="en-US" dirty="0" smtClean="0"/>
              <a:t>  </a:t>
            </a:r>
            <a:r>
              <a:rPr lang="en-US" dirty="0" err="1" smtClean="0"/>
              <a:t>Ravaioli</a:t>
            </a:r>
            <a:r>
              <a:rPr lang="en-US" dirty="0" smtClean="0"/>
              <a:t>, LBNL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365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pSp>
        <p:nvGrpSpPr>
          <p:cNvPr id="22" name="Group 21"/>
          <p:cNvGrpSpPr/>
          <p:nvPr/>
        </p:nvGrpSpPr>
        <p:grpSpPr>
          <a:xfrm>
            <a:off x="507430" y="407457"/>
            <a:ext cx="11413896" cy="2592288"/>
            <a:chOff x="254381" y="44624"/>
            <a:chExt cx="8560422" cy="2592288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98513575"/>
                </p:ext>
              </p:extLst>
            </p:nvPr>
          </p:nvGraphicFramePr>
          <p:xfrm>
            <a:off x="472127" y="44624"/>
            <a:ext cx="8014931" cy="2592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82" name="Visio" r:id="rId3" imgW="7817590" imgH="2523772" progId="Visio.Drawing.15">
                    <p:embed/>
                  </p:oleObj>
                </mc:Choice>
                <mc:Fallback>
                  <p:oleObj name="Visio" r:id="rId3" imgW="7817590" imgH="2523772" progId="Visio.Drawing.15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2127" y="44624"/>
                          <a:ext cx="8014931" cy="259228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" name="Straight Arrow Connector 6"/>
            <p:cNvCxnSpPr/>
            <p:nvPr/>
          </p:nvCxnSpPr>
          <p:spPr>
            <a:xfrm>
              <a:off x="559759" y="1228692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3368071" y="1228692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4448191" y="1228692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5744335" y="1228692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8552647" y="1228692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54381" y="1332058"/>
              <a:ext cx="2250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A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431331" y="1156684"/>
              <a:ext cx="2357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C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351211" y="1352963"/>
              <a:ext cx="2283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B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586492" y="1352963"/>
              <a:ext cx="2283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E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456303" y="1156684"/>
              <a:ext cx="2357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D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328936" y="747752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TS 1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094199" y="744774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TS 3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39147" y="744775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TS 2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8189" y="0"/>
            <a:ext cx="10560000" cy="720000"/>
          </a:xfrm>
        </p:spPr>
        <p:txBody>
          <a:bodyPr/>
          <a:lstStyle/>
          <a:p>
            <a:r>
              <a:rPr lang="en-US" dirty="0" smtClean="0"/>
              <a:t>Conservative scenario (1/2)</a:t>
            </a:r>
            <a:endParaRPr lang="en-US" dirty="0"/>
          </a:p>
        </p:txBody>
      </p:sp>
      <p:pic>
        <p:nvPicPr>
          <p:cNvPr id="30" name="Picture 2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803" y="3021203"/>
            <a:ext cx="4650740" cy="2616200"/>
          </a:xfrm>
          <a:prstGeom prst="rect">
            <a:avLst/>
          </a:prstGeom>
        </p:spPr>
      </p:pic>
      <p:pic>
        <p:nvPicPr>
          <p:cNvPr id="31" name="Picture 3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331" y="3021203"/>
            <a:ext cx="4650740" cy="26162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829739" y="5637404"/>
            <a:ext cx="89443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u="sng" dirty="0"/>
              <a:t>Worst-case for Leads B and D, and for the three crowbars of the trim power </a:t>
            </a:r>
            <a:r>
              <a:rPr lang="en-GB" u="sng" dirty="0" smtClean="0"/>
              <a:t>supplies</a:t>
            </a:r>
          </a:p>
          <a:p>
            <a:pPr lvl="0" algn="ctr"/>
            <a:r>
              <a:rPr lang="en-GB" dirty="0"/>
              <a:t>I</a:t>
            </a:r>
            <a:r>
              <a:rPr lang="en-GB" dirty="0" smtClean="0"/>
              <a:t>nitial </a:t>
            </a:r>
            <a:r>
              <a:rPr lang="en-GB" dirty="0"/>
              <a:t>currents: I</a:t>
            </a:r>
            <a:r>
              <a:rPr lang="en-GB" baseline="-25000" dirty="0"/>
              <a:t>MS</a:t>
            </a:r>
            <a:r>
              <a:rPr lang="en-GB" dirty="0"/>
              <a:t>=16.5 kA, I</a:t>
            </a:r>
            <a:r>
              <a:rPr lang="en-GB" baseline="-25000" dirty="0"/>
              <a:t>TS1</a:t>
            </a:r>
            <a:r>
              <a:rPr lang="en-GB" dirty="0"/>
              <a:t>=</a:t>
            </a:r>
            <a:r>
              <a:rPr lang="en-GB" dirty="0" smtClean="0"/>
              <a:t>I</a:t>
            </a:r>
            <a:r>
              <a:rPr lang="en-GB" baseline="-25000" dirty="0" smtClean="0"/>
              <a:t>TS3</a:t>
            </a:r>
            <a:r>
              <a:rPr lang="en-GB" dirty="0" smtClean="0"/>
              <a:t>=</a:t>
            </a:r>
            <a:r>
              <a:rPr lang="en-GB" dirty="0"/>
              <a:t>-2 kA, </a:t>
            </a:r>
            <a:r>
              <a:rPr lang="en-GB" dirty="0" smtClean="0"/>
              <a:t>I</a:t>
            </a:r>
            <a:r>
              <a:rPr lang="en-GB" baseline="-25000" dirty="0" smtClean="0"/>
              <a:t>TS2</a:t>
            </a:r>
            <a:r>
              <a:rPr lang="en-GB" dirty="0" smtClean="0"/>
              <a:t>=</a:t>
            </a:r>
            <a:r>
              <a:rPr lang="en-GB" dirty="0"/>
              <a:t>-0.12 kA. Quench of the entire Q2b coil (all four poles</a:t>
            </a:r>
            <a:r>
              <a:rPr lang="en-GB" dirty="0" smtClean="0"/>
              <a:t>)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8901606" y="177570"/>
            <a:ext cx="3062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Emmanuele</a:t>
            </a:r>
            <a:r>
              <a:rPr lang="en-US" dirty="0" smtClean="0"/>
              <a:t>  </a:t>
            </a:r>
            <a:r>
              <a:rPr lang="en-US" dirty="0" err="1" smtClean="0"/>
              <a:t>Ravaioli</a:t>
            </a:r>
            <a:r>
              <a:rPr lang="en-US" dirty="0" smtClean="0"/>
              <a:t>, LBNL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278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pSp>
        <p:nvGrpSpPr>
          <p:cNvPr id="22" name="Group 21"/>
          <p:cNvGrpSpPr/>
          <p:nvPr/>
        </p:nvGrpSpPr>
        <p:grpSpPr>
          <a:xfrm>
            <a:off x="507430" y="407457"/>
            <a:ext cx="11413896" cy="2592288"/>
            <a:chOff x="254381" y="44624"/>
            <a:chExt cx="8560422" cy="2592288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96869186"/>
                </p:ext>
              </p:extLst>
            </p:nvPr>
          </p:nvGraphicFramePr>
          <p:xfrm>
            <a:off x="472127" y="44624"/>
            <a:ext cx="8014931" cy="2592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6" name="Visio" r:id="rId3" imgW="7817590" imgH="2523772" progId="Visio.Drawing.15">
                    <p:embed/>
                  </p:oleObj>
                </mc:Choice>
                <mc:Fallback>
                  <p:oleObj name="Visio" r:id="rId3" imgW="7817590" imgH="2523772" progId="Visio.Drawing.15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2127" y="44624"/>
                          <a:ext cx="8014931" cy="259228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" name="Straight Arrow Connector 6"/>
            <p:cNvCxnSpPr/>
            <p:nvPr/>
          </p:nvCxnSpPr>
          <p:spPr>
            <a:xfrm>
              <a:off x="559759" y="1228692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3368071" y="1228692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4448191" y="1228692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5744335" y="1228692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8552647" y="1228692"/>
              <a:ext cx="0" cy="5760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54381" y="1332058"/>
              <a:ext cx="2250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A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431331" y="1156684"/>
              <a:ext cx="2357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C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351211" y="1352963"/>
              <a:ext cx="2283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B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586492" y="1352963"/>
              <a:ext cx="2283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E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456303" y="1156684"/>
              <a:ext cx="2357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</a:rPr>
                <a:t>D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328936" y="747752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TS 1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094199" y="744774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TS 3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39147" y="744775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>
                      <a:lumMod val="75000"/>
                    </a:schemeClr>
                  </a:solidFill>
                </a:rPr>
                <a:t>TS 2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8189" y="0"/>
            <a:ext cx="10560000" cy="720000"/>
          </a:xfrm>
        </p:spPr>
        <p:txBody>
          <a:bodyPr/>
          <a:lstStyle/>
          <a:p>
            <a:r>
              <a:rPr lang="en-US" dirty="0" smtClean="0"/>
              <a:t>Conservative scenario (2/2)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424408" y="5596873"/>
            <a:ext cx="9424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 smtClean="0"/>
              <a:t>				</a:t>
            </a:r>
            <a:r>
              <a:rPr lang="en-GB" u="sng" dirty="0" smtClean="0"/>
              <a:t>Worst</a:t>
            </a:r>
            <a:r>
              <a:rPr lang="en-GB" u="sng" dirty="0"/>
              <a:t>-case for Lead </a:t>
            </a:r>
            <a:r>
              <a:rPr lang="en-GB" u="sng" dirty="0" smtClean="0"/>
              <a:t>C</a:t>
            </a:r>
          </a:p>
          <a:p>
            <a:pPr lvl="0"/>
            <a:r>
              <a:rPr lang="en-GB" dirty="0" smtClean="0"/>
              <a:t>Initial </a:t>
            </a:r>
            <a:r>
              <a:rPr lang="en-GB" dirty="0"/>
              <a:t>currents: I</a:t>
            </a:r>
            <a:r>
              <a:rPr lang="en-GB" baseline="-25000" dirty="0"/>
              <a:t>MS</a:t>
            </a:r>
            <a:r>
              <a:rPr lang="en-GB" dirty="0"/>
              <a:t>=16.5 kA, I</a:t>
            </a:r>
            <a:r>
              <a:rPr lang="en-GB" baseline="-25000" dirty="0"/>
              <a:t>TS1</a:t>
            </a:r>
            <a:r>
              <a:rPr lang="en-GB" dirty="0"/>
              <a:t>= I</a:t>
            </a:r>
            <a:r>
              <a:rPr lang="en-GB" baseline="-25000" dirty="0"/>
              <a:t>TS2</a:t>
            </a:r>
            <a:r>
              <a:rPr lang="en-GB" dirty="0"/>
              <a:t>=I</a:t>
            </a:r>
            <a:r>
              <a:rPr lang="en-GB" baseline="-25000" dirty="0"/>
              <a:t>TS3</a:t>
            </a:r>
            <a:r>
              <a:rPr lang="en-GB" dirty="0"/>
              <a:t>=0. Quench of the entire Q2b coil (all four poles</a:t>
            </a:r>
            <a:r>
              <a:rPr lang="en-GB" dirty="0" smtClean="0"/>
              <a:t>)</a:t>
            </a:r>
            <a:endParaRPr lang="en-US" dirty="0"/>
          </a:p>
        </p:txBody>
      </p:sp>
      <p:pic>
        <p:nvPicPr>
          <p:cNvPr id="24" name="Picture 2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227" y="2924944"/>
            <a:ext cx="4650740" cy="2616200"/>
          </a:xfrm>
          <a:prstGeom prst="rect">
            <a:avLst/>
          </a:prstGeom>
        </p:spPr>
      </p:pic>
      <p:pic>
        <p:nvPicPr>
          <p:cNvPr id="25" name="Picture 2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537" y="2940787"/>
            <a:ext cx="4650740" cy="26162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9005479" y="231610"/>
            <a:ext cx="3062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Emmanuele</a:t>
            </a:r>
            <a:r>
              <a:rPr lang="en-US" dirty="0" smtClean="0"/>
              <a:t>  </a:t>
            </a:r>
            <a:r>
              <a:rPr lang="en-US" dirty="0" err="1" smtClean="0"/>
              <a:t>Ravaioli</a:t>
            </a:r>
            <a:r>
              <a:rPr lang="en-US" dirty="0" smtClean="0"/>
              <a:t>, LBNL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190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993</TotalTime>
  <Words>1690</Words>
  <Application>Microsoft Macintosh PowerPoint</Application>
  <PresentationFormat>Custom</PresentationFormat>
  <Paragraphs>361</Paragraphs>
  <Slides>21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Thème Office</vt:lpstr>
      <vt:lpstr>Visio</vt:lpstr>
      <vt:lpstr>Coordination of magnet circuits</vt:lpstr>
      <vt:lpstr>Table of contents</vt:lpstr>
      <vt:lpstr>The HL-LHC MCF (Magnet Circuit Forum)</vt:lpstr>
      <vt:lpstr>The players at MCF</vt:lpstr>
      <vt:lpstr>Recent (major) activities of the MCF</vt:lpstr>
      <vt:lpstr>Inner triplet’s RQX circuit</vt:lpstr>
      <vt:lpstr>The nominal scenario</vt:lpstr>
      <vt:lpstr>Conservative scenario (1/2)</vt:lpstr>
      <vt:lpstr>Conservative scenario (2/2)</vt:lpstr>
      <vt:lpstr>Adding resistances to the crowbars</vt:lpstr>
      <vt:lpstr>Adding crowbar resistances &amp; cold diodes</vt:lpstr>
      <vt:lpstr>Optimizing in a global way</vt:lpstr>
      <vt:lpstr>PowerPoint Presentation</vt:lpstr>
      <vt:lpstr>Circuit Layouts and Database</vt:lpstr>
      <vt:lpstr>Circuits Table V6 </vt:lpstr>
      <vt:lpstr>Nomenclature</vt:lpstr>
      <vt:lpstr>Outlook</vt:lpstr>
      <vt:lpstr>Thanks for your attention</vt:lpstr>
      <vt:lpstr>Inner Triplet and Correctors</vt:lpstr>
      <vt:lpstr>D1, D2 and Correctors; 11 Tesla Dipole</vt:lpstr>
      <vt:lpstr>Quadrupoles Q4, Q5 and Q6 and Correctors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Magnet circuits and protection</dc:title>
  <dc:creator>Fernando Menendez Camara</dc:creator>
  <cp:lastModifiedBy>Felix Rodriguez Mateos</cp:lastModifiedBy>
  <cp:revision>289</cp:revision>
  <cp:lastPrinted>2016-10-14T16:27:47Z</cp:lastPrinted>
  <dcterms:created xsi:type="dcterms:W3CDTF">2016-10-06T08:12:20Z</dcterms:created>
  <dcterms:modified xsi:type="dcterms:W3CDTF">2016-11-16T11:18:49Z</dcterms:modified>
</cp:coreProperties>
</file>