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9"/>
  </p:notesMasterIdLst>
  <p:sldIdLst>
    <p:sldId id="284" r:id="rId2"/>
    <p:sldId id="308" r:id="rId3"/>
    <p:sldId id="325" r:id="rId4"/>
    <p:sldId id="324" r:id="rId5"/>
    <p:sldId id="257" r:id="rId6"/>
    <p:sldId id="309" r:id="rId7"/>
    <p:sldId id="311" r:id="rId8"/>
    <p:sldId id="312" r:id="rId9"/>
    <p:sldId id="286" r:id="rId10"/>
    <p:sldId id="326" r:id="rId11"/>
    <p:sldId id="287" r:id="rId12"/>
    <p:sldId id="313" r:id="rId13"/>
    <p:sldId id="314" r:id="rId14"/>
    <p:sldId id="315" r:id="rId15"/>
    <p:sldId id="327" r:id="rId16"/>
    <p:sldId id="293" r:id="rId17"/>
    <p:sldId id="316" r:id="rId18"/>
    <p:sldId id="328" r:id="rId19"/>
    <p:sldId id="317" r:id="rId20"/>
    <p:sldId id="319" r:id="rId21"/>
    <p:sldId id="318" r:id="rId22"/>
    <p:sldId id="300" r:id="rId23"/>
    <p:sldId id="301" r:id="rId24"/>
    <p:sldId id="329" r:id="rId25"/>
    <p:sldId id="306" r:id="rId26"/>
    <p:sldId id="302" r:id="rId27"/>
    <p:sldId id="320" r:id="rId28"/>
    <p:sldId id="321" r:id="rId29"/>
    <p:sldId id="322" r:id="rId30"/>
    <p:sldId id="323" r:id="rId31"/>
    <p:sldId id="295" r:id="rId32"/>
    <p:sldId id="274" r:id="rId33"/>
    <p:sldId id="275" r:id="rId34"/>
    <p:sldId id="278" r:id="rId35"/>
    <p:sldId id="280" r:id="rId36"/>
    <p:sldId id="289" r:id="rId37"/>
    <p:sldId id="290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FF"/>
    <a:srgbClr val="FDE1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265"/>
    <p:restoredTop sz="94676"/>
  </p:normalViewPr>
  <p:slideViewPr>
    <p:cSldViewPr snapToGrid="0" snapToObjects="1">
      <p:cViewPr>
        <p:scale>
          <a:sx n="93" d="100"/>
          <a:sy n="93" d="100"/>
        </p:scale>
        <p:origin x="1152" y="3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notesMaster" Target="notesMasters/notesMaster1.xml"/><Relationship Id="rId40" Type="http://schemas.openxmlformats.org/officeDocument/2006/relationships/presProps" Target="presProps.xml"/><Relationship Id="rId41" Type="http://schemas.openxmlformats.org/officeDocument/2006/relationships/viewProps" Target="viewProps.xml"/><Relationship Id="rId42" Type="http://schemas.openxmlformats.org/officeDocument/2006/relationships/theme" Target="theme/theme1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2D151C-3409-1347-A5A1-5233DDA35F8B}" type="datetimeFigureOut">
              <a:rPr lang="en-US" smtClean="0"/>
              <a:t>11/14/16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BE1145-9267-D149-8BD2-FAAD6EBEFA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6490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7686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BE1145-9267-D149-8BD2-FAAD6EBEFA59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9829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BE1145-9267-D149-8BD2-FAAD6EBEFA59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9996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BE1145-9267-D149-8BD2-FAAD6EBEFA59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6212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BE1145-9267-D149-8BD2-FAAD6EBEFA59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53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BE1145-9267-D149-8BD2-FAAD6EBEFA5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947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BE1145-9267-D149-8BD2-FAAD6EBEFA5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5473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BE1145-9267-D149-8BD2-FAAD6EBEFA5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3874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BE1145-9267-D149-8BD2-FAAD6EBEFA5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1428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BE1145-9267-D149-8BD2-FAAD6EBEFA5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32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BE1145-9267-D149-8BD2-FAAD6EBEFA5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7514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BE1145-9267-D149-8BD2-FAAD6EBEFA5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6605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BE1145-9267-D149-8BD2-FAAD6EBEFA5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293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54BC4-ADFB-0E4E-B070-B8ABFAE7D535}" type="datetimeFigureOut">
              <a:rPr lang="en-US" smtClean="0"/>
              <a:t>11/14/16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A27D-A602-9943-A253-481C7BCF56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54BC4-ADFB-0E4E-B070-B8ABFAE7D535}" type="datetimeFigureOut">
              <a:rPr lang="en-US" smtClean="0"/>
              <a:t>11/14/16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A27D-A602-9943-A253-481C7BCF56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54BC4-ADFB-0E4E-B070-B8ABFAE7D535}" type="datetimeFigureOut">
              <a:rPr lang="en-US" smtClean="0"/>
              <a:t>11/14/16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A27D-A602-9943-A253-481C7BCF56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54BC4-ADFB-0E4E-B070-B8ABFAE7D535}" type="datetimeFigureOut">
              <a:rPr lang="en-US" smtClean="0"/>
              <a:t>11/14/16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A27D-A602-9943-A253-481C7BCF56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54BC4-ADFB-0E4E-B070-B8ABFAE7D535}" type="datetimeFigureOut">
              <a:rPr lang="en-US" smtClean="0"/>
              <a:t>11/14/16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A27D-A602-9943-A253-481C7BCF56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54BC4-ADFB-0E4E-B070-B8ABFAE7D535}" type="datetimeFigureOut">
              <a:rPr lang="en-US" smtClean="0"/>
              <a:t>11/14/16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A27D-A602-9943-A253-481C7BCF56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54BC4-ADFB-0E4E-B070-B8ABFAE7D535}" type="datetimeFigureOut">
              <a:rPr lang="en-US" smtClean="0"/>
              <a:t>11/14/16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A27D-A602-9943-A253-481C7BCF56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54BC4-ADFB-0E4E-B070-B8ABFAE7D535}" type="datetimeFigureOut">
              <a:rPr lang="en-US" smtClean="0"/>
              <a:t>11/14/16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A27D-A602-9943-A253-481C7BCF56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54BC4-ADFB-0E4E-B070-B8ABFAE7D535}" type="datetimeFigureOut">
              <a:rPr lang="en-US" smtClean="0"/>
              <a:t>11/14/16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A27D-A602-9943-A253-481C7BCF56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54BC4-ADFB-0E4E-B070-B8ABFAE7D535}" type="datetimeFigureOut">
              <a:rPr lang="en-US" smtClean="0"/>
              <a:t>11/14/16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A27D-A602-9943-A253-481C7BCF56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54BC4-ADFB-0E4E-B070-B8ABFAE7D535}" type="datetimeFigureOut">
              <a:rPr lang="en-US" smtClean="0"/>
              <a:t>11/14/16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A27D-A602-9943-A253-481C7BCF56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754BC4-ADFB-0E4E-B070-B8ABFAE7D535}" type="datetimeFigureOut">
              <a:rPr lang="en-US" smtClean="0"/>
              <a:t>11/14/16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4A27D-A602-9943-A253-481C7BCF56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286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gi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217217?ln=en" TargetMode="External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Relationship Id="rId7" Type="http://schemas.openxmlformats.org/officeDocument/2006/relationships/image" Target="../media/image21.png"/><Relationship Id="rId8" Type="http://schemas.openxmlformats.org/officeDocument/2006/relationships/image" Target="../media/image22.png"/><Relationship Id="rId9" Type="http://schemas.openxmlformats.org/officeDocument/2006/relationships/image" Target="../media/image23.png"/><Relationship Id="rId10" Type="http://schemas.openxmlformats.org/officeDocument/2006/relationships/image" Target="../media/image24.png"/><Relationship Id="rId11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gi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3" Type="http://schemas.openxmlformats.org/officeDocument/2006/relationships/image" Target="../media/image1.gi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1.gi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6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gi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gif"/><Relationship Id="rId3" Type="http://schemas.openxmlformats.org/officeDocument/2006/relationships/image" Target="../media/image3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1.gif"/><Relationship Id="rId5" Type="http://schemas.openxmlformats.org/officeDocument/2006/relationships/image" Target="../media/image37.png"/><Relationship Id="rId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gi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gi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gi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hyperlink" Target="https://www.evernote.com/l/AnKUaZm-qx9GwZajJaXnv9OecL74FvpLXMo" TargetMode="External"/><Relationship Id="rId5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hyperlink" Target="https://www.evernote.com/l/AnKUaZm-qx9GwZajJaXnv9OecL74FvpLXMo" TargetMode="External"/><Relationship Id="rId5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hyperlink" Target="https://github.com/giadarol/HeatLoadCalculators/" TargetMode="Externa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gif"/><Relationship Id="rId3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gif"/><Relationship Id="rId3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7"/>
          <p:cNvSpPr txBox="1"/>
          <p:nvPr/>
        </p:nvSpPr>
        <p:spPr>
          <a:xfrm>
            <a:off x="0" y="1711152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chemeClr val="tx2"/>
                </a:solidFill>
              </a:rPr>
              <a:t>Expected beam induced heat load </a:t>
            </a:r>
            <a:r>
              <a:rPr lang="en-GB" sz="2800" b="1" dirty="0" smtClean="0">
                <a:solidFill>
                  <a:schemeClr val="tx2"/>
                </a:solidFill>
              </a:rPr>
              <a:t>on the beam screens</a:t>
            </a:r>
          </a:p>
        </p:txBody>
      </p:sp>
      <p:sp>
        <p:nvSpPr>
          <p:cNvPr id="10" name="TextBox 7"/>
          <p:cNvSpPr txBox="1"/>
          <p:nvPr/>
        </p:nvSpPr>
        <p:spPr>
          <a:xfrm>
            <a:off x="418353" y="2663555"/>
            <a:ext cx="8352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G. Iadarola, E. </a:t>
            </a:r>
            <a:r>
              <a:rPr lang="en-US" b="1" dirty="0" err="1" smtClean="0">
                <a:solidFill>
                  <a:schemeClr val="tx2"/>
                </a:solidFill>
                <a:latin typeface="Calibri" pitchFamily="34" charset="0"/>
              </a:rPr>
              <a:t>Metral</a:t>
            </a:r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, G. </a:t>
            </a:r>
            <a:r>
              <a:rPr lang="en-US" b="1" dirty="0" err="1" smtClean="0">
                <a:solidFill>
                  <a:schemeClr val="tx2"/>
                </a:solidFill>
                <a:latin typeface="Calibri" pitchFamily="34" charset="0"/>
              </a:rPr>
              <a:t>Rumolo</a:t>
            </a:r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, G. </a:t>
            </a:r>
            <a:r>
              <a:rPr lang="en-US" b="1" dirty="0" err="1" smtClean="0">
                <a:solidFill>
                  <a:schemeClr val="tx2"/>
                </a:solidFill>
                <a:latin typeface="Calibri" pitchFamily="34" charset="0"/>
              </a:rPr>
              <a:t>Skripka</a:t>
            </a:r>
            <a:endParaRPr lang="en-US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1" name="TextBox 7"/>
          <p:cNvSpPr txBox="1"/>
          <p:nvPr/>
        </p:nvSpPr>
        <p:spPr>
          <a:xfrm>
            <a:off x="0" y="6368475"/>
            <a:ext cx="9144000" cy="349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>
                <a:solidFill>
                  <a:schemeClr val="tx2"/>
                </a:solidFill>
                <a:latin typeface="Calibri" pitchFamily="34" charset="0"/>
              </a:defRPr>
            </a:lvl1pPr>
          </a:lstStyle>
          <a:p>
            <a:pPr>
              <a:lnSpc>
                <a:spcPct val="130000"/>
              </a:lnSpc>
            </a:pPr>
            <a:r>
              <a:rPr lang="en-GB" dirty="0" smtClean="0"/>
              <a:t>HL-LHC Annual Meeting, 14-16 November 2016, Paris</a:t>
            </a:r>
            <a:endParaRPr lang="en-US" dirty="0">
              <a:solidFill>
                <a:srgbClr val="1F497D"/>
              </a:solidFill>
            </a:endParaRPr>
          </a:p>
        </p:txBody>
      </p:sp>
      <p:grpSp>
        <p:nvGrpSpPr>
          <p:cNvPr id="2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1584" y="4465818"/>
            <a:ext cx="3529431" cy="1778131"/>
          </a:xfrm>
          <a:prstGeom prst="rect">
            <a:avLst/>
          </a:prstGeom>
        </p:spPr>
      </p:pic>
      <p:sp>
        <p:nvSpPr>
          <p:cNvPr id="12" name="TextBox 7"/>
          <p:cNvSpPr txBox="1"/>
          <p:nvPr/>
        </p:nvSpPr>
        <p:spPr>
          <a:xfrm>
            <a:off x="290946" y="3328492"/>
            <a:ext cx="8562109" cy="13326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>
                <a:solidFill>
                  <a:schemeClr val="tx2"/>
                </a:solidFill>
                <a:latin typeface="Calibri" pitchFamily="34" charset="0"/>
              </a:defRPr>
            </a:lvl1pPr>
          </a:lstStyle>
          <a:p>
            <a:pPr>
              <a:lnSpc>
                <a:spcPct val="130000"/>
              </a:lnSpc>
            </a:pPr>
            <a:r>
              <a:rPr lang="en-GB" sz="1600" b="1" dirty="0" smtClean="0"/>
              <a:t>Many thanks to:</a:t>
            </a:r>
          </a:p>
          <a:p>
            <a:pPr>
              <a:lnSpc>
                <a:spcPct val="130000"/>
              </a:lnSpc>
            </a:pPr>
            <a:r>
              <a:rPr lang="en-GB" sz="1600" dirty="0" smtClean="0"/>
              <a:t>G. </a:t>
            </a:r>
            <a:r>
              <a:rPr lang="en-GB" sz="1600" dirty="0" err="1" smtClean="0"/>
              <a:t>Arduini</a:t>
            </a:r>
            <a:r>
              <a:rPr lang="en-GB" sz="1600" dirty="0" smtClean="0"/>
              <a:t>, D</a:t>
            </a:r>
            <a:r>
              <a:rPr lang="en-GB" sz="1600" dirty="0"/>
              <a:t>. </a:t>
            </a:r>
            <a:r>
              <a:rPr lang="en-GB" sz="1600" dirty="0" smtClean="0"/>
              <a:t>Berkowitz Zamora, S. </a:t>
            </a:r>
            <a:r>
              <a:rPr lang="en-GB" sz="1600" dirty="0" err="1"/>
              <a:t>Claudet</a:t>
            </a:r>
            <a:r>
              <a:rPr lang="en-GB" sz="1600" dirty="0"/>
              <a:t>, </a:t>
            </a:r>
            <a:r>
              <a:rPr lang="en-US" sz="1600" dirty="0"/>
              <a:t>R. De Maria</a:t>
            </a:r>
            <a:r>
              <a:rPr lang="en-GB" sz="1600" dirty="0" smtClean="0"/>
              <a:t>, P. </a:t>
            </a:r>
            <a:r>
              <a:rPr lang="en-GB" sz="1600" dirty="0" err="1" smtClean="0"/>
              <a:t>Dijkstal</a:t>
            </a:r>
            <a:r>
              <a:rPr lang="en-GB" sz="1600" dirty="0" smtClean="0"/>
              <a:t>, </a:t>
            </a:r>
            <a:r>
              <a:rPr lang="en-US" sz="1600" dirty="0" smtClean="0"/>
              <a:t>P</a:t>
            </a:r>
            <a:r>
              <a:rPr lang="en-US" sz="1600" dirty="0"/>
              <a:t>. </a:t>
            </a:r>
            <a:r>
              <a:rPr lang="en-US" sz="1600" dirty="0" err="1" smtClean="0"/>
              <a:t>Fessia</a:t>
            </a:r>
            <a:r>
              <a:rPr lang="en-US" sz="1600" dirty="0"/>
              <a:t>, L. Medina</a:t>
            </a:r>
            <a:r>
              <a:rPr lang="en-US" sz="1600" dirty="0" smtClean="0"/>
              <a:t>, </a:t>
            </a:r>
            <a:endParaRPr lang="en-GB" sz="1600" dirty="0" smtClean="0"/>
          </a:p>
          <a:p>
            <a:pPr>
              <a:lnSpc>
                <a:spcPct val="130000"/>
              </a:lnSpc>
            </a:pPr>
            <a:r>
              <a:rPr lang="en-GB" sz="1600" dirty="0"/>
              <a:t>L. </a:t>
            </a:r>
            <a:r>
              <a:rPr lang="en-GB" sz="1600" dirty="0" err="1"/>
              <a:t>Mether</a:t>
            </a:r>
            <a:r>
              <a:rPr lang="en-GB" sz="1600" dirty="0" smtClean="0"/>
              <a:t>,  </a:t>
            </a:r>
            <a:r>
              <a:rPr lang="en-GB" sz="1600" dirty="0"/>
              <a:t>A</a:t>
            </a:r>
            <a:r>
              <a:rPr lang="en-GB" sz="1600" dirty="0" smtClean="0"/>
              <a:t>. </a:t>
            </a:r>
            <a:r>
              <a:rPr lang="en-GB" sz="1600" dirty="0" err="1" smtClean="0"/>
              <a:t>Perin</a:t>
            </a:r>
            <a:r>
              <a:rPr lang="en-GB" sz="1600" dirty="0" smtClean="0"/>
              <a:t>, B. </a:t>
            </a:r>
            <a:r>
              <a:rPr lang="en-GB" sz="1600" dirty="0" err="1" smtClean="0"/>
              <a:t>Salvant</a:t>
            </a:r>
            <a:r>
              <a:rPr lang="en-US" sz="1600" dirty="0" smtClean="0"/>
              <a:t>, </a:t>
            </a:r>
            <a:r>
              <a:rPr lang="en-US" sz="1600" dirty="0"/>
              <a:t>R. Tomas</a:t>
            </a:r>
            <a:endParaRPr lang="it-IT" sz="1600" dirty="0"/>
          </a:p>
          <a:p>
            <a:pPr>
              <a:lnSpc>
                <a:spcPct val="130000"/>
              </a:lnSpc>
            </a:pPr>
            <a:endParaRPr lang="en-US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250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3" name="Straight Connector 52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55" name="Straight Connector 5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TextBox 55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400"/>
            <a:r>
              <a:rPr lang="en-US" sz="2400" b="1" dirty="0" smtClean="0">
                <a:solidFill>
                  <a:srgbClr val="44546A"/>
                </a:solidFill>
                <a:latin typeface="Calibri" pitchFamily="34" charset="0"/>
              </a:rPr>
              <a:t>Outline</a:t>
            </a:r>
            <a:endParaRPr lang="en-US" sz="2400" b="1" dirty="0">
              <a:solidFill>
                <a:srgbClr val="44546A"/>
              </a:solidFill>
              <a:latin typeface="Calibri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219200" y="661494"/>
            <a:ext cx="7696199" cy="3699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457200">
              <a:lnSpc>
                <a:spcPct val="120000"/>
              </a:lnSpc>
              <a:spcBef>
                <a:spcPts val="600"/>
              </a:spcBef>
              <a:buClr>
                <a:srgbClr val="1F497D"/>
              </a:buClr>
              <a:buFont typeface="Arial" charset="0"/>
              <a:buChar char="•"/>
            </a:pPr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Introduction</a:t>
            </a:r>
          </a:p>
          <a:p>
            <a:pPr marL="742950" lvl="1" indent="-285750" defTabSz="457200">
              <a:lnSpc>
                <a:spcPct val="120000"/>
              </a:lnSpc>
              <a:spcBef>
                <a:spcPts val="600"/>
              </a:spcBef>
              <a:buClr>
                <a:srgbClr val="1F497D"/>
              </a:buClr>
              <a:buFont typeface="Courier New" charset="0"/>
              <a:buChar char="o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A few cross-checks</a:t>
            </a:r>
          </a:p>
          <a:p>
            <a:pPr marL="285750" indent="-285750" defTabSz="457200">
              <a:lnSpc>
                <a:spcPct val="120000"/>
              </a:lnSpc>
              <a:spcBef>
                <a:spcPts val="600"/>
              </a:spcBef>
              <a:buClr>
                <a:srgbClr val="1F497D"/>
              </a:buClr>
              <a:buFont typeface="Arial" charset="0"/>
              <a:buChar char="•"/>
            </a:pPr>
            <a:r>
              <a:rPr lang="en-US" b="1" dirty="0" smtClean="0">
                <a:solidFill>
                  <a:schemeClr val="tx2"/>
                </a:solidFill>
              </a:rPr>
              <a:t>Heat load estimates </a:t>
            </a:r>
          </a:p>
          <a:p>
            <a:pPr marL="742950" lvl="1" indent="-285750" defTabSz="457200">
              <a:lnSpc>
                <a:spcPct val="120000"/>
              </a:lnSpc>
              <a:spcBef>
                <a:spcPts val="600"/>
              </a:spcBef>
              <a:buClr>
                <a:srgbClr val="1F497D"/>
              </a:buClr>
              <a:buFont typeface="Courier New" charset="0"/>
              <a:buChar char="o"/>
            </a:pPr>
            <a:r>
              <a:rPr lang="en-US" dirty="0" smtClean="0">
                <a:solidFill>
                  <a:schemeClr val="tx2"/>
                </a:solidFill>
              </a:rPr>
              <a:t>Arcs</a:t>
            </a:r>
          </a:p>
          <a:p>
            <a:pPr marL="742950" lvl="1" indent="-285750" defTabSz="457200">
              <a:lnSpc>
                <a:spcPct val="120000"/>
              </a:lnSpc>
              <a:spcBef>
                <a:spcPts val="600"/>
              </a:spcBef>
              <a:buClr>
                <a:srgbClr val="1F497D"/>
              </a:buClr>
              <a:buFont typeface="Courier New" charset="0"/>
              <a:buChar char="o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Inner triplets</a:t>
            </a:r>
          </a:p>
          <a:p>
            <a:pPr marL="742950" lvl="1" indent="-285750" defTabSz="457200">
              <a:lnSpc>
                <a:spcPct val="120000"/>
              </a:lnSpc>
              <a:spcBef>
                <a:spcPts val="600"/>
              </a:spcBef>
              <a:buClr>
                <a:srgbClr val="1F497D"/>
              </a:buClr>
              <a:buFont typeface="Courier New" charset="0"/>
              <a:buChar char="o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Twin-bore IR magnets</a:t>
            </a:r>
          </a:p>
          <a:p>
            <a:pPr marL="285750" indent="-285750" defTabSz="457200">
              <a:lnSpc>
                <a:spcPct val="120000"/>
              </a:lnSpc>
              <a:spcBef>
                <a:spcPts val="600"/>
              </a:spcBef>
              <a:buClr>
                <a:srgbClr val="1F497D"/>
              </a:buClr>
              <a:buFont typeface="Arial" charset="0"/>
              <a:buChar char="•"/>
            </a:pP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B</a:t>
            </a:r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ackup scenarios (8b4e and hybrid schemes)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marL="285750" indent="-285750" defTabSz="457200">
              <a:lnSpc>
                <a:spcPct val="120000"/>
              </a:lnSpc>
              <a:spcBef>
                <a:spcPts val="600"/>
              </a:spcBef>
              <a:buClr>
                <a:srgbClr val="1F497D"/>
              </a:buClr>
              <a:buFont typeface="Arial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 defTabSz="457200">
              <a:lnSpc>
                <a:spcPct val="120000"/>
              </a:lnSpc>
              <a:spcBef>
                <a:spcPts val="600"/>
              </a:spcBef>
              <a:buClr>
                <a:srgbClr val="1F497D"/>
              </a:buClr>
              <a:buFont typeface="Arial" charset="0"/>
              <a:buChar char="•"/>
            </a:pPr>
            <a:endParaRPr lang="en-US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8506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8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1219200" y="0"/>
            <a:ext cx="792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>
                <a:solidFill>
                  <a:srgbClr val="44546A"/>
                </a:solidFill>
                <a:latin typeface="Calibri" pitchFamily="34" charset="0"/>
              </a:rPr>
              <a:t>Heat loads in the arcs: impedance and synchrotron radiation</a:t>
            </a:r>
            <a:endParaRPr lang="en-US" sz="2400" b="1" dirty="0">
              <a:solidFill>
                <a:srgbClr val="44546A"/>
              </a:solidFill>
              <a:latin typeface="Calibri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9520" y="2042130"/>
            <a:ext cx="6664960" cy="41656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171656" y="767935"/>
            <a:ext cx="7515144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 smtClean="0">
                <a:solidFill>
                  <a:schemeClr val="tx2"/>
                </a:solidFill>
              </a:rPr>
              <a:t>With </a:t>
            </a:r>
            <a:r>
              <a:rPr lang="en-US" sz="1600" b="1" dirty="0" smtClean="0">
                <a:solidFill>
                  <a:srgbClr val="FF0000"/>
                </a:solidFill>
              </a:rPr>
              <a:t>HL-LHC beam parameters </a:t>
            </a:r>
            <a:r>
              <a:rPr lang="en-US" sz="1600" dirty="0" smtClean="0">
                <a:solidFill>
                  <a:schemeClr val="tx2"/>
                </a:solidFill>
              </a:rPr>
              <a:t>(Table V 6.1.0, 25 Oct. 2016) a </a:t>
            </a:r>
            <a:r>
              <a:rPr lang="en-US" sz="1600" b="1" dirty="0" smtClean="0">
                <a:solidFill>
                  <a:srgbClr val="FF0000"/>
                </a:solidFill>
              </a:rPr>
              <a:t>significant fraction of the available cooling capacity</a:t>
            </a:r>
            <a:r>
              <a:rPr lang="en-US" sz="1600" dirty="0" smtClean="0">
                <a:solidFill>
                  <a:schemeClr val="tx2"/>
                </a:solidFill>
              </a:rPr>
              <a:t> will be used for </a:t>
            </a:r>
            <a:r>
              <a:rPr lang="en-US" sz="1600" b="1" dirty="0" smtClean="0">
                <a:solidFill>
                  <a:srgbClr val="FF0000"/>
                </a:solidFill>
              </a:rPr>
              <a:t>impedance and synchrotron radiation load</a:t>
            </a:r>
            <a:endParaRPr lang="en-US" sz="1600" dirty="0" smtClean="0">
              <a:solidFill>
                <a:schemeClr val="tx2"/>
              </a:solidFill>
            </a:endParaRPr>
          </a:p>
          <a:p>
            <a:pPr marL="742950" lvl="1" indent="-285750">
              <a:lnSpc>
                <a:spcPct val="120000"/>
              </a:lnSpc>
              <a:buFont typeface="Wingdings" charset="2"/>
              <a:buChar char="à"/>
            </a:pPr>
            <a:r>
              <a:rPr lang="en-US" sz="1600" dirty="0" smtClean="0">
                <a:solidFill>
                  <a:schemeClr val="tx2"/>
                </a:solidFill>
              </a:rPr>
              <a:t>significantly </a:t>
            </a:r>
            <a:r>
              <a:rPr lang="en-US" sz="1600" b="1" dirty="0" smtClean="0">
                <a:solidFill>
                  <a:srgbClr val="FF0000"/>
                </a:solidFill>
              </a:rPr>
              <a:t>less margin to cope with the e-clouds</a:t>
            </a:r>
          </a:p>
          <a:p>
            <a:pPr marL="285750" indent="-285750">
              <a:lnSpc>
                <a:spcPct val="120000"/>
              </a:lnSpc>
              <a:buFont typeface="Wingdings" charset="2"/>
              <a:buChar char="à"/>
            </a:pPr>
            <a:endParaRPr lang="en-US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377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8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1219200" y="0"/>
            <a:ext cx="7689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44546A"/>
                </a:solidFill>
                <a:latin typeface="Calibri" pitchFamily="34" charset="0"/>
              </a:rPr>
              <a:t>Heat loads in the arcs</a:t>
            </a:r>
            <a:r>
              <a:rPr lang="en-US" sz="2400" b="1">
                <a:solidFill>
                  <a:srgbClr val="44546A"/>
                </a:solidFill>
                <a:latin typeface="Calibri" pitchFamily="34" charset="0"/>
              </a:rPr>
              <a:t>: </a:t>
            </a:r>
            <a:r>
              <a:rPr lang="en-US" sz="2400" b="1" smtClean="0">
                <a:solidFill>
                  <a:srgbClr val="44546A"/>
                </a:solidFill>
                <a:latin typeface="Calibri" pitchFamily="34" charset="0"/>
              </a:rPr>
              <a:t>electron cloud</a:t>
            </a:r>
            <a:endParaRPr lang="en-US" sz="2400" b="1" dirty="0">
              <a:solidFill>
                <a:srgbClr val="44546A"/>
              </a:solidFill>
              <a:latin typeface="Calibri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71656" y="551177"/>
            <a:ext cx="7427610" cy="14280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Font typeface="Arial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The </a:t>
            </a:r>
            <a:r>
              <a:rPr lang="en-US" sz="1600" b="1" dirty="0" smtClean="0">
                <a:solidFill>
                  <a:srgbClr val="FF0000"/>
                </a:solidFill>
              </a:rPr>
              <a:t>contribution from the e-cloud depends on the Secondary Electron Yield </a:t>
            </a:r>
            <a:r>
              <a:rPr lang="en-US" sz="1600" dirty="0" smtClean="0">
                <a:solidFill>
                  <a:schemeClr val="tx2"/>
                </a:solidFill>
              </a:rPr>
              <a:t>(SEY) that will be achieved through beam induced </a:t>
            </a:r>
            <a:r>
              <a:rPr lang="en-US" sz="1600" b="1" dirty="0" smtClean="0">
                <a:solidFill>
                  <a:srgbClr val="FF0000"/>
                </a:solidFill>
              </a:rPr>
              <a:t>scrubbing 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Font typeface="Arial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Heat load </a:t>
            </a:r>
            <a:r>
              <a:rPr lang="en-GB" sz="1600" dirty="0" smtClean="0">
                <a:solidFill>
                  <a:schemeClr val="tx2"/>
                </a:solidFill>
              </a:rPr>
              <a:t>from e-cloud scales </a:t>
            </a:r>
            <a:r>
              <a:rPr lang="en-GB" sz="1600" b="1" dirty="0" smtClean="0">
                <a:solidFill>
                  <a:srgbClr val="FF0000"/>
                </a:solidFill>
              </a:rPr>
              <a:t>non-monotonically </a:t>
            </a:r>
            <a:r>
              <a:rPr lang="en-GB" sz="1600" b="1" dirty="0">
                <a:solidFill>
                  <a:srgbClr val="FF0000"/>
                </a:solidFill>
              </a:rPr>
              <a:t>with bunch intensity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GB" sz="1600" dirty="0">
                <a:solidFill>
                  <a:schemeClr val="tx2"/>
                </a:solidFill>
                <a:sym typeface="Wingdings"/>
              </a:rPr>
              <a:t> </a:t>
            </a:r>
            <a:r>
              <a:rPr lang="en-GB" sz="1600" dirty="0">
                <a:solidFill>
                  <a:schemeClr val="tx2"/>
                </a:solidFill>
              </a:rPr>
              <a:t>Start of fill might not be the most critical </a:t>
            </a:r>
            <a:r>
              <a:rPr lang="en-GB" sz="1600" dirty="0" smtClean="0">
                <a:solidFill>
                  <a:schemeClr val="tx2"/>
                </a:solidFill>
              </a:rPr>
              <a:t>moment</a:t>
            </a:r>
            <a:endParaRPr lang="en-US" sz="1600" dirty="0">
              <a:solidFill>
                <a:schemeClr val="tx2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219456" y="2826327"/>
            <a:ext cx="8689686" cy="3056020"/>
            <a:chOff x="219456" y="2525885"/>
            <a:chExt cx="8689686" cy="3056020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448" r="22801"/>
            <a:stretch/>
          </p:blipFill>
          <p:spPr>
            <a:xfrm>
              <a:off x="219456" y="2525885"/>
              <a:ext cx="4395669" cy="3056020"/>
            </a:xfrm>
            <a:prstGeom prst="rect">
              <a:avLst/>
            </a:prstGeom>
          </p:spPr>
        </p:pic>
        <p:grpSp>
          <p:nvGrpSpPr>
            <p:cNvPr id="15" name="Group 14"/>
            <p:cNvGrpSpPr/>
            <p:nvPr/>
          </p:nvGrpSpPr>
          <p:grpSpPr>
            <a:xfrm>
              <a:off x="4523589" y="2525885"/>
              <a:ext cx="4385553" cy="3054125"/>
              <a:chOff x="56092" y="2664381"/>
              <a:chExt cx="4385553" cy="3054125"/>
            </a:xfrm>
          </p:grpSpPr>
          <p:pic>
            <p:nvPicPr>
              <p:cNvPr id="12" name="Picture 11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0404" r="22893"/>
              <a:stretch/>
            </p:blipFill>
            <p:spPr>
              <a:xfrm>
                <a:off x="56092" y="2664381"/>
                <a:ext cx="4385553" cy="3054125"/>
              </a:xfrm>
              <a:prstGeom prst="rect">
                <a:avLst/>
              </a:prstGeom>
            </p:spPr>
          </p:pic>
          <p:pic>
            <p:nvPicPr>
              <p:cNvPr id="14" name="Picture 13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9042" t="14610" r="1981" b="29943"/>
              <a:stretch/>
            </p:blipFill>
            <p:spPr>
              <a:xfrm>
                <a:off x="811782" y="2805875"/>
                <a:ext cx="1023504" cy="1792250"/>
              </a:xfrm>
              <a:prstGeom prst="rect">
                <a:avLst/>
              </a:prstGeom>
            </p:spPr>
          </p:pic>
        </p:grpSp>
      </p:grpSp>
      <p:sp>
        <p:nvSpPr>
          <p:cNvPr id="17" name="Rectangle 16"/>
          <p:cNvSpPr/>
          <p:nvPr/>
        </p:nvSpPr>
        <p:spPr>
          <a:xfrm>
            <a:off x="935263" y="2483309"/>
            <a:ext cx="358832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u="sng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Arc dipole</a:t>
            </a:r>
            <a:endParaRPr lang="en-US" sz="1600" b="1" u="sng" dirty="0"/>
          </a:p>
        </p:txBody>
      </p:sp>
      <p:sp>
        <p:nvSpPr>
          <p:cNvPr id="18" name="Rectangle 17"/>
          <p:cNvSpPr/>
          <p:nvPr/>
        </p:nvSpPr>
        <p:spPr>
          <a:xfrm>
            <a:off x="5212775" y="2483309"/>
            <a:ext cx="358832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u="sng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Arc quadrupole</a:t>
            </a:r>
            <a:endParaRPr lang="en-US" sz="1600" b="1" u="sng" dirty="0"/>
          </a:p>
        </p:txBody>
      </p:sp>
    </p:spTree>
    <p:extLst>
      <p:ext uri="{BB962C8B-B14F-4D97-AF65-F5344CB8AC3E}">
        <p14:creationId xmlns:p14="http://schemas.microsoft.com/office/powerpoint/2010/main" val="190163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8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1219200" y="0"/>
            <a:ext cx="7689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44546A"/>
                </a:solidFill>
                <a:latin typeface="Calibri" pitchFamily="34" charset="0"/>
              </a:rPr>
              <a:t>Heat loads in the arcs: </a:t>
            </a:r>
            <a:r>
              <a:rPr lang="en-US" sz="2400" b="1" dirty="0" smtClean="0">
                <a:solidFill>
                  <a:srgbClr val="44546A"/>
                </a:solidFill>
                <a:latin typeface="Calibri" pitchFamily="34" charset="0"/>
              </a:rPr>
              <a:t>evolution during the fill</a:t>
            </a:r>
            <a:endParaRPr lang="en-US" sz="2400" b="1" dirty="0">
              <a:solidFill>
                <a:srgbClr val="44546A"/>
              </a:solidFill>
              <a:latin typeface="Calibri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528179" y="675701"/>
            <a:ext cx="5407268" cy="6012481"/>
            <a:chOff x="3501874" y="845518"/>
            <a:chExt cx="5407268" cy="6012481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135"/>
            <a:stretch/>
          </p:blipFill>
          <p:spPr>
            <a:xfrm>
              <a:off x="4545874" y="845518"/>
              <a:ext cx="4363268" cy="6012481"/>
            </a:xfrm>
            <a:prstGeom prst="rect">
              <a:avLst/>
            </a:prstGeom>
          </p:spPr>
        </p:pic>
        <p:grpSp>
          <p:nvGrpSpPr>
            <p:cNvPr id="2" name="Group 1"/>
            <p:cNvGrpSpPr/>
            <p:nvPr/>
          </p:nvGrpSpPr>
          <p:grpSpPr>
            <a:xfrm>
              <a:off x="3501874" y="4727270"/>
              <a:ext cx="1044000" cy="1302966"/>
              <a:chOff x="1331481" y="4714208"/>
              <a:chExt cx="1044000" cy="1302966"/>
            </a:xfrm>
          </p:grpSpPr>
          <p:sp>
            <p:nvSpPr>
              <p:cNvPr id="21" name="TextBox 20"/>
              <p:cNvSpPr txBox="1"/>
              <p:nvPr/>
            </p:nvSpPr>
            <p:spPr>
              <a:xfrm>
                <a:off x="1331481" y="4714208"/>
                <a:ext cx="1044000" cy="252000"/>
              </a:xfrm>
              <a:prstGeom prst="rect">
                <a:avLst/>
              </a:prstGeom>
              <a:solidFill>
                <a:srgbClr val="FEBFC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dirty="0">
                    <a:latin typeface="Arial"/>
                    <a:cs typeface="Arial"/>
                  </a:rPr>
                  <a:t>e</a:t>
                </a:r>
                <a:r>
                  <a:rPr lang="en-US" sz="1100" dirty="0" smtClean="0">
                    <a:latin typeface="Arial"/>
                    <a:cs typeface="Arial"/>
                  </a:rPr>
                  <a:t>-cloud quad. </a:t>
                </a:r>
                <a:endParaRPr lang="en-US" sz="1100" dirty="0">
                  <a:latin typeface="Arial"/>
                  <a:cs typeface="Arial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1331481" y="5064530"/>
                <a:ext cx="1044000" cy="252000"/>
              </a:xfrm>
              <a:prstGeom prst="rect">
                <a:avLst/>
              </a:prstGeom>
              <a:solidFill>
                <a:srgbClr val="C1BEFE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>
                    <a:latin typeface="Arial"/>
                    <a:cs typeface="Arial"/>
                  </a:rPr>
                  <a:t>e</a:t>
                </a:r>
                <a:r>
                  <a:rPr lang="en-US" sz="1100" dirty="0" smtClean="0">
                    <a:latin typeface="Arial"/>
                    <a:cs typeface="Arial"/>
                  </a:rPr>
                  <a:t>-cloud dip. </a:t>
                </a:r>
                <a:endParaRPr lang="en-US" sz="1100" dirty="0">
                  <a:latin typeface="Arial"/>
                  <a:cs typeface="Arial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1331481" y="5414852"/>
                <a:ext cx="1044000" cy="252000"/>
              </a:xfrm>
              <a:prstGeom prst="rect">
                <a:avLst/>
              </a:prstGeom>
              <a:solidFill>
                <a:srgbClr val="C2E0C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 smtClean="0">
                    <a:latin typeface="Arial"/>
                    <a:cs typeface="Arial"/>
                  </a:rPr>
                  <a:t>Impedance </a:t>
                </a:r>
                <a:endParaRPr lang="en-US" sz="1100" dirty="0">
                  <a:latin typeface="Arial"/>
                  <a:cs typeface="Arial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1331481" y="5765174"/>
                <a:ext cx="1044000" cy="252000"/>
              </a:xfrm>
              <a:prstGeom prst="rect">
                <a:avLst/>
              </a:prstGeom>
              <a:solidFill>
                <a:srgbClr val="DFDFDF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 smtClean="0">
                    <a:latin typeface="Arial"/>
                    <a:cs typeface="Arial"/>
                  </a:rPr>
                  <a:t>Syn. radiation</a:t>
                </a:r>
                <a:endParaRPr lang="en-US" sz="1100" dirty="0">
                  <a:latin typeface="Arial"/>
                  <a:cs typeface="Arial"/>
                </a:endParaRPr>
              </a:p>
            </p:txBody>
          </p:sp>
        </p:grpSp>
      </p:grpSp>
      <p:sp>
        <p:nvSpPr>
          <p:cNvPr id="4" name="Rectangle 3"/>
          <p:cNvSpPr/>
          <p:nvPr/>
        </p:nvSpPr>
        <p:spPr>
          <a:xfrm>
            <a:off x="5421581" y="4290469"/>
            <a:ext cx="2664464" cy="34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500" b="1" dirty="0" err="1" smtClean="0">
                <a:latin typeface="Arial" charset="0"/>
                <a:ea typeface="Arial" charset="0"/>
                <a:cs typeface="Arial" charset="0"/>
              </a:rPr>
              <a:t>SEY</a:t>
            </a:r>
            <a:r>
              <a:rPr lang="en-US" sz="1500" b="1" baseline="-25000" dirty="0" err="1" smtClean="0">
                <a:latin typeface="Arial" charset="0"/>
                <a:ea typeface="Arial" charset="0"/>
                <a:cs typeface="Arial" charset="0"/>
              </a:rPr>
              <a:t>dip</a:t>
            </a:r>
            <a:r>
              <a:rPr lang="en-US" sz="1500" b="1" dirty="0" smtClean="0">
                <a:latin typeface="Arial" charset="0"/>
                <a:ea typeface="Arial" charset="0"/>
                <a:cs typeface="Arial" charset="0"/>
              </a:rPr>
              <a:t> = 1.3, </a:t>
            </a:r>
            <a:r>
              <a:rPr lang="en-US" sz="1500" b="1" dirty="0" err="1" smtClean="0">
                <a:latin typeface="Arial" charset="0"/>
                <a:ea typeface="Arial" charset="0"/>
                <a:cs typeface="Arial" charset="0"/>
              </a:rPr>
              <a:t>SEY</a:t>
            </a:r>
            <a:r>
              <a:rPr lang="en-US" sz="1500" b="1" baseline="-25000" dirty="0" err="1" smtClean="0">
                <a:latin typeface="Arial" charset="0"/>
                <a:ea typeface="Arial" charset="0"/>
                <a:cs typeface="Arial" charset="0"/>
              </a:rPr>
              <a:t>quad</a:t>
            </a:r>
            <a:r>
              <a:rPr lang="en-US" sz="1500" b="1" baseline="-25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500" b="1" dirty="0" smtClean="0">
                <a:latin typeface="Arial" charset="0"/>
                <a:ea typeface="Arial" charset="0"/>
                <a:cs typeface="Arial" charset="0"/>
              </a:rPr>
              <a:t>= 1.3</a:t>
            </a:r>
            <a:endParaRPr lang="en-US" sz="15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19456" y="1184227"/>
            <a:ext cx="4505121" cy="20190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1600" dirty="0" smtClean="0">
                <a:solidFill>
                  <a:schemeClr val="tx2"/>
                </a:solidFill>
              </a:rPr>
              <a:t>Different </a:t>
            </a:r>
            <a:r>
              <a:rPr lang="en-US" sz="1600" b="1" dirty="0" smtClean="0">
                <a:solidFill>
                  <a:srgbClr val="FF0000"/>
                </a:solidFill>
              </a:rPr>
              <a:t>contributions estimated all along the fill: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Heat load </a:t>
            </a:r>
            <a:r>
              <a:rPr lang="en-US" sz="1600" b="1" dirty="0" smtClean="0">
                <a:solidFill>
                  <a:srgbClr val="FF0000"/>
                </a:solidFill>
              </a:rPr>
              <a:t>increasing in the first part </a:t>
            </a:r>
            <a:r>
              <a:rPr lang="en-US" sz="1600" dirty="0" smtClean="0">
                <a:solidFill>
                  <a:schemeClr val="tx2"/>
                </a:solidFill>
              </a:rPr>
              <a:t>of the fill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Even assuming full e-cloud suppression in the dipole magnets (</a:t>
            </a:r>
            <a:r>
              <a:rPr lang="en-US" sz="1600" dirty="0" err="1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SEY</a:t>
            </a:r>
            <a:r>
              <a:rPr lang="en-US" sz="1600" baseline="-25000" dirty="0" err="1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dip</a:t>
            </a:r>
            <a:r>
              <a:rPr lang="en-US" sz="16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 = </a:t>
            </a:r>
            <a:r>
              <a:rPr lang="en-US" sz="16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1.3) </a:t>
            </a:r>
            <a:r>
              <a:rPr lang="en-US" sz="16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remaining heat load amounts to a large fraction of available cooling capacity</a:t>
            </a:r>
          </a:p>
        </p:txBody>
      </p:sp>
    </p:spTree>
    <p:extLst>
      <p:ext uri="{BB962C8B-B14F-4D97-AF65-F5344CB8AC3E}">
        <p14:creationId xmlns:p14="http://schemas.microsoft.com/office/powerpoint/2010/main" val="2143886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02"/>
          <a:stretch/>
        </p:blipFill>
        <p:spPr>
          <a:xfrm>
            <a:off x="4572247" y="680164"/>
            <a:ext cx="4363200" cy="6008017"/>
          </a:xfrm>
          <a:prstGeom prst="rect">
            <a:avLst/>
          </a:prstGeom>
        </p:spPr>
      </p:pic>
      <p:grpSp>
        <p:nvGrpSpPr>
          <p:cNvPr id="6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8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1219200" y="0"/>
            <a:ext cx="7689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44546A"/>
                </a:solidFill>
                <a:latin typeface="Calibri" pitchFamily="34" charset="0"/>
              </a:rPr>
              <a:t>Heat loads in the arcs: </a:t>
            </a:r>
            <a:r>
              <a:rPr lang="en-US" sz="2400" b="1" dirty="0" smtClean="0">
                <a:solidFill>
                  <a:srgbClr val="44546A"/>
                </a:solidFill>
                <a:latin typeface="Calibri" pitchFamily="34" charset="0"/>
              </a:rPr>
              <a:t>evolution during the fill</a:t>
            </a:r>
            <a:endParaRPr lang="en-US" sz="2400" b="1" dirty="0">
              <a:solidFill>
                <a:srgbClr val="44546A"/>
              </a:solidFill>
              <a:latin typeface="Calibri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528179" y="4557453"/>
            <a:ext cx="1044000" cy="1302966"/>
            <a:chOff x="1331481" y="4714208"/>
            <a:chExt cx="1044000" cy="1302966"/>
          </a:xfrm>
        </p:grpSpPr>
        <p:sp>
          <p:nvSpPr>
            <p:cNvPr id="21" name="TextBox 20"/>
            <p:cNvSpPr txBox="1"/>
            <p:nvPr/>
          </p:nvSpPr>
          <p:spPr>
            <a:xfrm>
              <a:off x="1331481" y="4714208"/>
              <a:ext cx="1044000" cy="252000"/>
            </a:xfrm>
            <a:prstGeom prst="rect">
              <a:avLst/>
            </a:prstGeom>
            <a:solidFill>
              <a:srgbClr val="FEBFC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Arial"/>
                  <a:cs typeface="Arial"/>
                </a:rPr>
                <a:t>e</a:t>
              </a:r>
              <a:r>
                <a:rPr lang="en-US" sz="1100" dirty="0" smtClean="0">
                  <a:latin typeface="Arial"/>
                  <a:cs typeface="Arial"/>
                </a:rPr>
                <a:t>-cloud quad. </a:t>
              </a:r>
              <a:endParaRPr lang="en-US" sz="1100" dirty="0">
                <a:latin typeface="Arial"/>
                <a:cs typeface="Arial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331481" y="5064530"/>
              <a:ext cx="1044000" cy="252000"/>
            </a:xfrm>
            <a:prstGeom prst="rect">
              <a:avLst/>
            </a:prstGeom>
            <a:solidFill>
              <a:srgbClr val="C1BEFE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Arial"/>
                  <a:cs typeface="Arial"/>
                </a:rPr>
                <a:t>e</a:t>
              </a:r>
              <a:r>
                <a:rPr lang="en-US" sz="1100" dirty="0" smtClean="0">
                  <a:latin typeface="Arial"/>
                  <a:cs typeface="Arial"/>
                </a:rPr>
                <a:t>-cloud dip. </a:t>
              </a:r>
              <a:endParaRPr lang="en-US" sz="1100" dirty="0">
                <a:latin typeface="Arial"/>
                <a:cs typeface="Arial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331481" y="5414852"/>
              <a:ext cx="1044000" cy="252000"/>
            </a:xfrm>
            <a:prstGeom prst="rect">
              <a:avLst/>
            </a:prstGeom>
            <a:solidFill>
              <a:srgbClr val="C2E0C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latin typeface="Arial"/>
                  <a:cs typeface="Arial"/>
                </a:rPr>
                <a:t>Impedance </a:t>
              </a:r>
              <a:endParaRPr lang="en-US" sz="1100" dirty="0">
                <a:latin typeface="Arial"/>
                <a:cs typeface="Arial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331481" y="5765174"/>
              <a:ext cx="1044000" cy="252000"/>
            </a:xfrm>
            <a:prstGeom prst="rect">
              <a:avLst/>
            </a:prstGeom>
            <a:solidFill>
              <a:srgbClr val="DFDFD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latin typeface="Arial"/>
                  <a:cs typeface="Arial"/>
                </a:rPr>
                <a:t>Syn. radiation</a:t>
              </a:r>
              <a:endParaRPr lang="en-US" sz="1100" dirty="0">
                <a:latin typeface="Arial"/>
                <a:cs typeface="Arial"/>
              </a:endParaRPr>
            </a:p>
          </p:txBody>
        </p:sp>
      </p:grpSp>
      <p:sp>
        <p:nvSpPr>
          <p:cNvPr id="25" name="Rectangle 24"/>
          <p:cNvSpPr/>
          <p:nvPr/>
        </p:nvSpPr>
        <p:spPr>
          <a:xfrm>
            <a:off x="219456" y="4162118"/>
            <a:ext cx="2933049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16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Effect of e-cloud in dipole correctors, multipoles and drift sections still needs to be added</a:t>
            </a:r>
            <a:r>
              <a:rPr lang="mr-IN" sz="16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…</a:t>
            </a:r>
            <a:endParaRPr lang="en-US" sz="1600" dirty="0" smtClean="0">
              <a:solidFill>
                <a:schemeClr val="tx2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421581" y="4290469"/>
            <a:ext cx="26644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500" b="1" dirty="0" err="1" smtClean="0">
                <a:latin typeface="Arial" charset="0"/>
                <a:ea typeface="Arial" charset="0"/>
                <a:cs typeface="Arial" charset="0"/>
              </a:rPr>
              <a:t>SEY</a:t>
            </a:r>
            <a:r>
              <a:rPr lang="en-US" sz="1500" b="1" baseline="-25000" dirty="0" err="1" smtClean="0">
                <a:latin typeface="Arial" charset="0"/>
                <a:ea typeface="Arial" charset="0"/>
                <a:cs typeface="Arial" charset="0"/>
              </a:rPr>
              <a:t>dip</a:t>
            </a:r>
            <a:r>
              <a:rPr lang="en-US" sz="1500" b="1" dirty="0" smtClean="0">
                <a:latin typeface="Arial" charset="0"/>
                <a:ea typeface="Arial" charset="0"/>
                <a:cs typeface="Arial" charset="0"/>
              </a:rPr>
              <a:t> = 1.4, </a:t>
            </a:r>
            <a:r>
              <a:rPr lang="en-US" sz="1500" b="1" dirty="0" err="1" smtClean="0">
                <a:latin typeface="Arial" charset="0"/>
                <a:ea typeface="Arial" charset="0"/>
                <a:cs typeface="Arial" charset="0"/>
              </a:rPr>
              <a:t>SEY</a:t>
            </a:r>
            <a:r>
              <a:rPr lang="en-US" sz="1500" b="1" baseline="-25000" dirty="0" err="1" smtClean="0">
                <a:latin typeface="Arial" charset="0"/>
                <a:ea typeface="Arial" charset="0"/>
                <a:cs typeface="Arial" charset="0"/>
              </a:rPr>
              <a:t>quad</a:t>
            </a:r>
            <a:r>
              <a:rPr lang="en-US" sz="1500" b="1" baseline="-25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500" b="1" dirty="0" smtClean="0">
                <a:latin typeface="Arial" charset="0"/>
                <a:ea typeface="Arial" charset="0"/>
                <a:cs typeface="Arial" charset="0"/>
              </a:rPr>
              <a:t>= 1.3</a:t>
            </a:r>
            <a:endParaRPr lang="en-US" sz="15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19456" y="1184227"/>
            <a:ext cx="4505121" cy="29823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1600" dirty="0" smtClean="0">
                <a:solidFill>
                  <a:schemeClr val="tx2"/>
                </a:solidFill>
              </a:rPr>
              <a:t>Different </a:t>
            </a:r>
            <a:r>
              <a:rPr lang="en-US" sz="1600" b="1" dirty="0" smtClean="0">
                <a:solidFill>
                  <a:srgbClr val="FF0000"/>
                </a:solidFill>
              </a:rPr>
              <a:t>contributions estimated all along the fill: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Heat load </a:t>
            </a:r>
            <a:r>
              <a:rPr lang="en-US" sz="1600" b="1" dirty="0" smtClean="0">
                <a:solidFill>
                  <a:srgbClr val="FF0000"/>
                </a:solidFill>
              </a:rPr>
              <a:t>increasing in the first part </a:t>
            </a:r>
            <a:r>
              <a:rPr lang="en-US" sz="1600" dirty="0" smtClean="0">
                <a:solidFill>
                  <a:schemeClr val="tx2"/>
                </a:solidFill>
              </a:rPr>
              <a:t>of the fill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Even assuming full e-cloud suppression in the dipole magnets (</a:t>
            </a:r>
            <a:r>
              <a:rPr lang="en-US" sz="1600" dirty="0" err="1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SEY</a:t>
            </a:r>
            <a:r>
              <a:rPr lang="en-US" sz="1600" baseline="-25000" dirty="0" err="1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dip</a:t>
            </a:r>
            <a:r>
              <a:rPr lang="en-US" sz="16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 = </a:t>
            </a:r>
            <a:r>
              <a:rPr lang="en-US" sz="16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1.3) </a:t>
            </a:r>
            <a:r>
              <a:rPr lang="en-US" sz="16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remaining heat load amounts to a large fraction of available cooling capacity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16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The situation becomes </a:t>
            </a:r>
            <a:r>
              <a:rPr lang="en-US" sz="16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even tighter assuming </a:t>
            </a:r>
            <a:r>
              <a:rPr lang="en-US" sz="1600" b="1" dirty="0" err="1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SEY</a:t>
            </a:r>
            <a:r>
              <a:rPr lang="en-US" sz="1600" b="1" baseline="-25000" dirty="0" err="1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dip</a:t>
            </a:r>
            <a:r>
              <a:rPr lang="en-US" sz="16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1600" b="1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= </a:t>
            </a:r>
            <a:r>
              <a:rPr lang="en-US" sz="16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1.4 </a:t>
            </a:r>
            <a:r>
              <a:rPr lang="en-US" sz="16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(as presently estimated from heat load in the LHC)</a:t>
            </a:r>
          </a:p>
        </p:txBody>
      </p:sp>
    </p:spTree>
    <p:extLst>
      <p:ext uri="{BB962C8B-B14F-4D97-AF65-F5344CB8AC3E}">
        <p14:creationId xmlns:p14="http://schemas.microsoft.com/office/powerpoint/2010/main" val="662326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3" name="Straight Connector 52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55" name="Straight Connector 5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TextBox 55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400"/>
            <a:r>
              <a:rPr lang="en-US" sz="2400" b="1" dirty="0" smtClean="0">
                <a:solidFill>
                  <a:srgbClr val="44546A"/>
                </a:solidFill>
                <a:latin typeface="Calibri" pitchFamily="34" charset="0"/>
              </a:rPr>
              <a:t>Outline</a:t>
            </a:r>
            <a:endParaRPr lang="en-US" sz="2400" b="1" dirty="0">
              <a:solidFill>
                <a:srgbClr val="44546A"/>
              </a:solidFill>
              <a:latin typeface="Calibri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219200" y="661494"/>
            <a:ext cx="7696199" cy="3699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457200">
              <a:lnSpc>
                <a:spcPct val="120000"/>
              </a:lnSpc>
              <a:spcBef>
                <a:spcPts val="600"/>
              </a:spcBef>
              <a:buClr>
                <a:srgbClr val="1F497D"/>
              </a:buClr>
              <a:buFont typeface="Arial" charset="0"/>
              <a:buChar char="•"/>
            </a:pPr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Introduction</a:t>
            </a:r>
          </a:p>
          <a:p>
            <a:pPr marL="742950" lvl="1" indent="-285750" defTabSz="457200">
              <a:lnSpc>
                <a:spcPct val="120000"/>
              </a:lnSpc>
              <a:spcBef>
                <a:spcPts val="600"/>
              </a:spcBef>
              <a:buClr>
                <a:srgbClr val="1F497D"/>
              </a:buClr>
              <a:buFont typeface="Courier New" charset="0"/>
              <a:buChar char="o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A few cross-checks</a:t>
            </a:r>
          </a:p>
          <a:p>
            <a:pPr marL="285750" indent="-285750" defTabSz="457200">
              <a:lnSpc>
                <a:spcPct val="120000"/>
              </a:lnSpc>
              <a:spcBef>
                <a:spcPts val="600"/>
              </a:spcBef>
              <a:buClr>
                <a:srgbClr val="1F497D"/>
              </a:buClr>
              <a:buFont typeface="Arial" charset="0"/>
              <a:buChar char="•"/>
            </a:pPr>
            <a:r>
              <a:rPr lang="en-US" b="1" dirty="0" smtClean="0">
                <a:solidFill>
                  <a:schemeClr val="tx2"/>
                </a:solidFill>
              </a:rPr>
              <a:t>Heat load estimates </a:t>
            </a:r>
          </a:p>
          <a:p>
            <a:pPr marL="742950" lvl="1" indent="-285750" defTabSz="457200">
              <a:lnSpc>
                <a:spcPct val="120000"/>
              </a:lnSpc>
              <a:spcBef>
                <a:spcPts val="600"/>
              </a:spcBef>
              <a:buClr>
                <a:srgbClr val="1F497D"/>
              </a:buClr>
              <a:buFont typeface="Courier New" charset="0"/>
              <a:buChar char="o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Arcs</a:t>
            </a:r>
          </a:p>
          <a:p>
            <a:pPr marL="742950" lvl="1" indent="-285750" defTabSz="457200">
              <a:lnSpc>
                <a:spcPct val="120000"/>
              </a:lnSpc>
              <a:spcBef>
                <a:spcPts val="600"/>
              </a:spcBef>
              <a:buClr>
                <a:srgbClr val="1F497D"/>
              </a:buClr>
              <a:buFont typeface="Courier New" charset="0"/>
              <a:buChar char="o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Inner triplets</a:t>
            </a:r>
          </a:p>
          <a:p>
            <a:pPr marL="742950" lvl="1" indent="-285750" defTabSz="457200">
              <a:lnSpc>
                <a:spcPct val="120000"/>
              </a:lnSpc>
              <a:spcBef>
                <a:spcPts val="600"/>
              </a:spcBef>
              <a:buClr>
                <a:srgbClr val="1F497D"/>
              </a:buClr>
              <a:buFont typeface="Courier New" charset="0"/>
              <a:buChar char="o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Twin-bore IR magnets</a:t>
            </a:r>
          </a:p>
          <a:p>
            <a:pPr marL="285750" indent="-285750" defTabSz="457200">
              <a:lnSpc>
                <a:spcPct val="120000"/>
              </a:lnSpc>
              <a:spcBef>
                <a:spcPts val="600"/>
              </a:spcBef>
              <a:buClr>
                <a:srgbClr val="1F497D"/>
              </a:buClr>
              <a:buFont typeface="Arial" charset="0"/>
              <a:buChar char="•"/>
            </a:pP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B</a:t>
            </a:r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ackup scenarios (8b4e and hybrid schemes)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marL="285750" indent="-285750" defTabSz="457200">
              <a:lnSpc>
                <a:spcPct val="120000"/>
              </a:lnSpc>
              <a:spcBef>
                <a:spcPts val="600"/>
              </a:spcBef>
              <a:buClr>
                <a:srgbClr val="1F497D"/>
              </a:buClr>
              <a:buFont typeface="Arial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 defTabSz="457200">
              <a:lnSpc>
                <a:spcPct val="120000"/>
              </a:lnSpc>
              <a:spcBef>
                <a:spcPts val="600"/>
              </a:spcBef>
              <a:buClr>
                <a:srgbClr val="1F497D"/>
              </a:buClr>
              <a:buFont typeface="Arial" charset="0"/>
              <a:buChar char="•"/>
            </a:pPr>
            <a:endParaRPr lang="en-US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906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1219200" y="0"/>
            <a:ext cx="7689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44546A"/>
                </a:solidFill>
                <a:latin typeface="Calibri" pitchFamily="34" charset="0"/>
              </a:rPr>
              <a:t>Inner triplets in IR1&amp;5</a:t>
            </a:r>
            <a:endParaRPr lang="en-US" sz="2400" b="1" dirty="0">
              <a:solidFill>
                <a:srgbClr val="44546A"/>
              </a:solidFill>
              <a:latin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04319" y="4418477"/>
            <a:ext cx="7960807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Estimates </a:t>
            </a:r>
            <a:r>
              <a:rPr lang="en-US" sz="1600" b="1" dirty="0" smtClean="0">
                <a:solidFill>
                  <a:srgbClr val="FF0000"/>
                </a:solidFill>
              </a:rPr>
              <a:t>updated to present optics </a:t>
            </a:r>
            <a:r>
              <a:rPr lang="en-US" sz="1600" dirty="0" smtClean="0">
                <a:solidFill>
                  <a:schemeClr val="tx2"/>
                </a:solidFill>
              </a:rPr>
              <a:t>(HL-LHC v1.2) and </a:t>
            </a:r>
            <a:r>
              <a:rPr lang="en-US" sz="1600" b="1" dirty="0" smtClean="0">
                <a:solidFill>
                  <a:srgbClr val="FF0000"/>
                </a:solidFill>
              </a:rPr>
              <a:t>beam screen design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600" b="1" dirty="0">
                <a:solidFill>
                  <a:srgbClr val="FF0000"/>
                </a:solidFill>
              </a:rPr>
              <a:t>Structure </a:t>
            </a:r>
            <a:r>
              <a:rPr lang="en-US" sz="1600" b="1" dirty="0" smtClean="0">
                <a:solidFill>
                  <a:srgbClr val="FF0000"/>
                </a:solidFill>
              </a:rPr>
              <a:t>is longitudinally sliced </a:t>
            </a:r>
            <a:r>
              <a:rPr lang="en-US" sz="1600" dirty="0" smtClean="0">
                <a:solidFill>
                  <a:schemeClr val="tx2"/>
                </a:solidFill>
              </a:rPr>
              <a:t>to account for different properties at the different locations for the </a:t>
            </a:r>
            <a:r>
              <a:rPr lang="en-US" sz="1600" b="1" dirty="0" smtClean="0">
                <a:solidFill>
                  <a:srgbClr val="FF0000"/>
                </a:solidFill>
              </a:rPr>
              <a:t>two counter-rotating beams </a:t>
            </a:r>
            <a:r>
              <a:rPr lang="en-US" sz="1600" dirty="0" smtClean="0">
                <a:solidFill>
                  <a:schemeClr val="tx2"/>
                </a:solidFill>
              </a:rPr>
              <a:t>(arrival times, beam size, beam position)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e-cloud buildup simulated in the </a:t>
            </a:r>
            <a:r>
              <a:rPr lang="en-US" sz="1600" b="1" dirty="0" smtClean="0">
                <a:solidFill>
                  <a:srgbClr val="FF0000"/>
                </a:solidFill>
              </a:rPr>
              <a:t>main magnets</a:t>
            </a:r>
            <a:r>
              <a:rPr lang="en-US" sz="1600" dirty="0" smtClean="0">
                <a:solidFill>
                  <a:schemeClr val="tx2"/>
                </a:solidFill>
              </a:rPr>
              <a:t>, in the </a:t>
            </a:r>
            <a:r>
              <a:rPr lang="en-US" sz="1600" b="1" dirty="0" smtClean="0">
                <a:solidFill>
                  <a:srgbClr val="FF0000"/>
                </a:solidFill>
              </a:rPr>
              <a:t>dipole correctors </a:t>
            </a:r>
            <a:r>
              <a:rPr lang="en-US" sz="1600" dirty="0" smtClean="0">
                <a:solidFill>
                  <a:schemeClr val="tx2"/>
                </a:solidFill>
              </a:rPr>
              <a:t>and in the </a:t>
            </a:r>
            <a:r>
              <a:rPr lang="en-US" sz="1600" b="1" dirty="0" smtClean="0">
                <a:solidFill>
                  <a:srgbClr val="FF0000"/>
                </a:solidFill>
              </a:rPr>
              <a:t>drift spaces</a:t>
            </a:r>
            <a:r>
              <a:rPr lang="en-US" sz="1600" dirty="0" smtClean="0">
                <a:solidFill>
                  <a:schemeClr val="tx2"/>
                </a:solidFill>
              </a:rPr>
              <a:t> (multipole correctors are simulated as drift for the time being)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1532560" y="557451"/>
            <a:ext cx="7346950" cy="3834765"/>
            <a:chOff x="882650" y="1353608"/>
            <a:chExt cx="7346950" cy="3834765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66" r="18061"/>
            <a:stretch/>
          </p:blipFill>
          <p:spPr>
            <a:xfrm>
              <a:off x="882650" y="1353608"/>
              <a:ext cx="7216321" cy="3834765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/>
          </p:nvSpPr>
          <p:spPr>
            <a:xfrm>
              <a:off x="7943560" y="1632857"/>
              <a:ext cx="286040" cy="9013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523" t="10818" r="5644" b="70395"/>
          <a:stretch/>
        </p:blipFill>
        <p:spPr>
          <a:xfrm>
            <a:off x="206379" y="1067048"/>
            <a:ext cx="1413572" cy="767911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227229" y="2859307"/>
            <a:ext cx="1392722" cy="584777"/>
            <a:chOff x="227229" y="2859307"/>
            <a:chExt cx="1392722" cy="584777"/>
          </a:xfrm>
        </p:grpSpPr>
        <p:sp>
          <p:nvSpPr>
            <p:cNvPr id="12" name="Rectangle 11"/>
            <p:cNvSpPr/>
            <p:nvPr/>
          </p:nvSpPr>
          <p:spPr>
            <a:xfrm>
              <a:off x="227229" y="2943156"/>
              <a:ext cx="277091" cy="124691"/>
            </a:xfrm>
            <a:prstGeom prst="rect">
              <a:avLst/>
            </a:prstGeom>
            <a:solidFill>
              <a:srgbClr val="B2B2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61648" y="2859307"/>
              <a:ext cx="657552" cy="2923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300" dirty="0" smtClean="0">
                  <a:latin typeface="Arial" charset="0"/>
                  <a:ea typeface="Arial" charset="0"/>
                  <a:cs typeface="Arial" charset="0"/>
                </a:rPr>
                <a:t>Dipole</a:t>
              </a:r>
              <a:endParaRPr lang="en-US" sz="13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27229" y="3235545"/>
              <a:ext cx="277091" cy="124691"/>
            </a:xfrm>
            <a:prstGeom prst="rect">
              <a:avLst/>
            </a:prstGeom>
            <a:solidFill>
              <a:srgbClr val="FDE1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61648" y="3151696"/>
              <a:ext cx="1058303" cy="2923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300" dirty="0" smtClean="0">
                  <a:latin typeface="Arial" charset="0"/>
                  <a:ea typeface="Arial" charset="0"/>
                  <a:cs typeface="Arial" charset="0"/>
                </a:rPr>
                <a:t>Quadrupole</a:t>
              </a:r>
              <a:endParaRPr lang="en-US" sz="1300" dirty="0">
                <a:latin typeface="Arial" charset="0"/>
                <a:ea typeface="Arial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36764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1219200" y="0"/>
            <a:ext cx="7689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44546A"/>
                </a:solidFill>
                <a:latin typeface="Calibri" pitchFamily="34" charset="0"/>
              </a:rPr>
              <a:t>Inner triplets in IR1&amp;5</a:t>
            </a:r>
            <a:endParaRPr lang="en-US" sz="2400" b="1" dirty="0">
              <a:solidFill>
                <a:srgbClr val="44546A"/>
              </a:solidFill>
              <a:latin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76610" y="4329164"/>
            <a:ext cx="8432532" cy="20959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1600" b="1" u="sng" dirty="0" smtClean="0">
                <a:solidFill>
                  <a:srgbClr val="FF0000"/>
                </a:solidFill>
              </a:rPr>
              <a:t>Main observations: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600" b="1" dirty="0" smtClean="0">
                <a:solidFill>
                  <a:srgbClr val="FF0000"/>
                </a:solidFill>
              </a:rPr>
              <a:t>Surface treatment with SEY&lt;=1.1  </a:t>
            </a:r>
            <a:r>
              <a:rPr lang="en-US" sz="1600" dirty="0" smtClean="0">
                <a:solidFill>
                  <a:schemeClr val="tx2"/>
                </a:solidFill>
              </a:rPr>
              <a:t>(e.g. a-C coating) </a:t>
            </a:r>
            <a:r>
              <a:rPr lang="en-US" sz="1600" b="1" dirty="0" smtClean="0">
                <a:solidFill>
                  <a:srgbClr val="FF0000"/>
                </a:solidFill>
              </a:rPr>
              <a:t>provides a significant e-cloud </a:t>
            </a:r>
            <a:r>
              <a:rPr lang="en-US" sz="1600" b="1" smtClean="0">
                <a:solidFill>
                  <a:srgbClr val="FF0000"/>
                </a:solidFill>
              </a:rPr>
              <a:t>mitigation </a:t>
            </a:r>
            <a:r>
              <a:rPr lang="en-US" sz="1600" smtClean="0">
                <a:solidFill>
                  <a:schemeClr val="tx2"/>
                </a:solidFill>
              </a:rPr>
              <a:t>compared </a:t>
            </a:r>
            <a:r>
              <a:rPr lang="en-US" sz="1600" dirty="0" smtClean="0">
                <a:solidFill>
                  <a:schemeClr val="tx2"/>
                </a:solidFill>
              </a:rPr>
              <a:t>to a copper like surface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The e-cloud tends to be </a:t>
            </a:r>
            <a:r>
              <a:rPr lang="en-US" sz="1600" b="1" dirty="0" smtClean="0">
                <a:solidFill>
                  <a:srgbClr val="FF0000"/>
                </a:solidFill>
              </a:rPr>
              <a:t>less strong </a:t>
            </a:r>
            <a:r>
              <a:rPr lang="en-US" sz="1600" dirty="0" smtClean="0">
                <a:solidFill>
                  <a:schemeClr val="tx2"/>
                </a:solidFill>
              </a:rPr>
              <a:t>at the location of the </a:t>
            </a:r>
            <a:r>
              <a:rPr lang="en-US" sz="1600" b="1" dirty="0" smtClean="0">
                <a:solidFill>
                  <a:srgbClr val="FF0000"/>
                </a:solidFill>
              </a:rPr>
              <a:t>long-range encounters 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600" b="1" dirty="0" smtClean="0">
                <a:solidFill>
                  <a:srgbClr val="FF0000"/>
                </a:solidFill>
              </a:rPr>
              <a:t>Very high heat loads densities </a:t>
            </a:r>
            <a:r>
              <a:rPr lang="en-US" sz="1600" dirty="0" smtClean="0">
                <a:solidFill>
                  <a:schemeClr val="tx2"/>
                </a:solidFill>
              </a:rPr>
              <a:t>are observed for SEY=1.3 </a:t>
            </a:r>
            <a:r>
              <a:rPr lang="en-US" sz="1600" b="1" dirty="0" smtClean="0">
                <a:solidFill>
                  <a:srgbClr val="FF0000"/>
                </a:solidFill>
              </a:rPr>
              <a:t>at drift sections far from LR encounters </a:t>
            </a:r>
            <a:r>
              <a:rPr lang="en-US" sz="1600" dirty="0" smtClean="0">
                <a:solidFill>
                  <a:schemeClr val="tx2"/>
                </a:solidFill>
                <a:sym typeface="Wingdings"/>
              </a:rPr>
              <a:t> need to </a:t>
            </a:r>
            <a:r>
              <a:rPr lang="en-US" sz="1600" b="1" dirty="0" smtClean="0">
                <a:solidFill>
                  <a:srgbClr val="FF0000"/>
                </a:solidFill>
                <a:sym typeface="Wingdings"/>
              </a:rPr>
              <a:t>crosscheck heat load expected from non coated parts </a:t>
            </a:r>
            <a:r>
              <a:rPr lang="en-US" sz="1600" dirty="0" smtClean="0">
                <a:solidFill>
                  <a:schemeClr val="tx2"/>
                </a:solidFill>
                <a:sym typeface="Wingdings"/>
              </a:rPr>
              <a:t>(interconnects, BPMs)</a:t>
            </a:r>
            <a:endParaRPr lang="en-US" sz="1600" dirty="0" smtClean="0">
              <a:solidFill>
                <a:schemeClr val="tx2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532560" y="557451"/>
            <a:ext cx="7346950" cy="3834765"/>
            <a:chOff x="882650" y="1353608"/>
            <a:chExt cx="7346950" cy="3834765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66" r="18061"/>
            <a:stretch/>
          </p:blipFill>
          <p:spPr>
            <a:xfrm>
              <a:off x="882650" y="1353608"/>
              <a:ext cx="7216321" cy="3834765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/>
          </p:nvSpPr>
          <p:spPr>
            <a:xfrm>
              <a:off x="7943560" y="1632857"/>
              <a:ext cx="286040" cy="9013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523" t="10818" r="5644" b="70395"/>
          <a:stretch/>
        </p:blipFill>
        <p:spPr>
          <a:xfrm>
            <a:off x="206379" y="1067048"/>
            <a:ext cx="1413572" cy="767911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227229" y="2859307"/>
            <a:ext cx="1392722" cy="584777"/>
            <a:chOff x="227229" y="2859307"/>
            <a:chExt cx="1392722" cy="584777"/>
          </a:xfrm>
        </p:grpSpPr>
        <p:sp>
          <p:nvSpPr>
            <p:cNvPr id="12" name="Rectangle 11"/>
            <p:cNvSpPr/>
            <p:nvPr/>
          </p:nvSpPr>
          <p:spPr>
            <a:xfrm>
              <a:off x="227229" y="2943156"/>
              <a:ext cx="277091" cy="124691"/>
            </a:xfrm>
            <a:prstGeom prst="rect">
              <a:avLst/>
            </a:prstGeom>
            <a:solidFill>
              <a:srgbClr val="B2B2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61648" y="2859307"/>
              <a:ext cx="657552" cy="2923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300" dirty="0" smtClean="0">
                  <a:latin typeface="Arial" charset="0"/>
                  <a:ea typeface="Arial" charset="0"/>
                  <a:cs typeface="Arial" charset="0"/>
                </a:rPr>
                <a:t>Dipole</a:t>
              </a:r>
              <a:endParaRPr lang="en-US" sz="13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27229" y="3235545"/>
              <a:ext cx="277091" cy="124691"/>
            </a:xfrm>
            <a:prstGeom prst="rect">
              <a:avLst/>
            </a:prstGeom>
            <a:solidFill>
              <a:srgbClr val="FDE1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61648" y="3151696"/>
              <a:ext cx="1058303" cy="2923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300" dirty="0" smtClean="0">
                  <a:latin typeface="Arial" charset="0"/>
                  <a:ea typeface="Arial" charset="0"/>
                  <a:cs typeface="Arial" charset="0"/>
                </a:rPr>
                <a:t>Quadrupole</a:t>
              </a:r>
              <a:endParaRPr lang="en-US" sz="1300" dirty="0">
                <a:latin typeface="Arial" charset="0"/>
                <a:ea typeface="Arial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726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3" name="Straight Connector 52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55" name="Straight Connector 5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TextBox 55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400"/>
            <a:r>
              <a:rPr lang="en-US" sz="2400" b="1" dirty="0" smtClean="0">
                <a:solidFill>
                  <a:srgbClr val="44546A"/>
                </a:solidFill>
                <a:latin typeface="Calibri" pitchFamily="34" charset="0"/>
              </a:rPr>
              <a:t>Outline</a:t>
            </a:r>
            <a:endParaRPr lang="en-US" sz="2400" b="1" dirty="0">
              <a:solidFill>
                <a:srgbClr val="44546A"/>
              </a:solidFill>
              <a:latin typeface="Calibri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219200" y="661494"/>
            <a:ext cx="7696199" cy="3699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457200">
              <a:lnSpc>
                <a:spcPct val="120000"/>
              </a:lnSpc>
              <a:spcBef>
                <a:spcPts val="600"/>
              </a:spcBef>
              <a:buClr>
                <a:srgbClr val="1F497D"/>
              </a:buClr>
              <a:buFont typeface="Arial" charset="0"/>
              <a:buChar char="•"/>
            </a:pPr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Introduction</a:t>
            </a:r>
          </a:p>
          <a:p>
            <a:pPr marL="742950" lvl="1" indent="-285750" defTabSz="457200">
              <a:lnSpc>
                <a:spcPct val="120000"/>
              </a:lnSpc>
              <a:spcBef>
                <a:spcPts val="600"/>
              </a:spcBef>
              <a:buClr>
                <a:srgbClr val="1F497D"/>
              </a:buClr>
              <a:buFont typeface="Courier New" charset="0"/>
              <a:buChar char="o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A few cross-checks</a:t>
            </a:r>
          </a:p>
          <a:p>
            <a:pPr marL="285750" indent="-285750" defTabSz="457200">
              <a:lnSpc>
                <a:spcPct val="120000"/>
              </a:lnSpc>
              <a:spcBef>
                <a:spcPts val="600"/>
              </a:spcBef>
              <a:buClr>
                <a:srgbClr val="1F497D"/>
              </a:buClr>
              <a:buFont typeface="Arial" charset="0"/>
              <a:buChar char="•"/>
            </a:pPr>
            <a:r>
              <a:rPr lang="en-US" b="1" dirty="0" smtClean="0">
                <a:solidFill>
                  <a:schemeClr val="tx2"/>
                </a:solidFill>
              </a:rPr>
              <a:t>Heat load estimates </a:t>
            </a:r>
          </a:p>
          <a:p>
            <a:pPr marL="742950" lvl="1" indent="-285750" defTabSz="457200">
              <a:lnSpc>
                <a:spcPct val="120000"/>
              </a:lnSpc>
              <a:spcBef>
                <a:spcPts val="600"/>
              </a:spcBef>
              <a:buClr>
                <a:srgbClr val="1F497D"/>
              </a:buClr>
              <a:buFont typeface="Courier New" charset="0"/>
              <a:buChar char="o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Arcs</a:t>
            </a:r>
          </a:p>
          <a:p>
            <a:pPr marL="742950" lvl="1" indent="-285750" defTabSz="457200">
              <a:lnSpc>
                <a:spcPct val="120000"/>
              </a:lnSpc>
              <a:spcBef>
                <a:spcPts val="600"/>
              </a:spcBef>
              <a:buClr>
                <a:srgbClr val="1F497D"/>
              </a:buClr>
              <a:buFont typeface="Courier New" charset="0"/>
              <a:buChar char="o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Inner triplets</a:t>
            </a:r>
          </a:p>
          <a:p>
            <a:pPr marL="742950" lvl="1" indent="-285750" defTabSz="457200">
              <a:lnSpc>
                <a:spcPct val="120000"/>
              </a:lnSpc>
              <a:spcBef>
                <a:spcPts val="600"/>
              </a:spcBef>
              <a:buClr>
                <a:srgbClr val="1F497D"/>
              </a:buClr>
              <a:buFont typeface="Courier New" charset="0"/>
              <a:buChar char="o"/>
            </a:pPr>
            <a:r>
              <a:rPr lang="en-US" dirty="0" smtClean="0">
                <a:solidFill>
                  <a:schemeClr val="tx2"/>
                </a:solidFill>
              </a:rPr>
              <a:t>Twin-bore IR magnets</a:t>
            </a:r>
          </a:p>
          <a:p>
            <a:pPr marL="285750" indent="-285750" defTabSz="457200">
              <a:lnSpc>
                <a:spcPct val="120000"/>
              </a:lnSpc>
              <a:spcBef>
                <a:spcPts val="600"/>
              </a:spcBef>
              <a:buClr>
                <a:srgbClr val="1F497D"/>
              </a:buClr>
              <a:buFont typeface="Arial" charset="0"/>
              <a:buChar char="•"/>
            </a:pP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B</a:t>
            </a:r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ackup scenarios (8b4e and hybrid schemes)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marL="285750" indent="-285750" defTabSz="457200">
              <a:lnSpc>
                <a:spcPct val="120000"/>
              </a:lnSpc>
              <a:spcBef>
                <a:spcPts val="600"/>
              </a:spcBef>
              <a:buClr>
                <a:srgbClr val="1F497D"/>
              </a:buClr>
              <a:buFont typeface="Arial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 defTabSz="457200">
              <a:lnSpc>
                <a:spcPct val="120000"/>
              </a:lnSpc>
              <a:spcBef>
                <a:spcPts val="600"/>
              </a:spcBef>
              <a:buClr>
                <a:srgbClr val="1F497D"/>
              </a:buClr>
              <a:buFont typeface="Arial" charset="0"/>
              <a:buChar char="•"/>
            </a:pPr>
            <a:endParaRPr lang="en-US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415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1219200" y="0"/>
            <a:ext cx="7689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44546A"/>
                </a:solidFill>
                <a:latin typeface="Calibri" pitchFamily="34" charset="0"/>
              </a:rPr>
              <a:t>Other cold elements in the Insertion Regions</a:t>
            </a:r>
            <a:endParaRPr lang="en-US" sz="2400" b="1" dirty="0">
              <a:solidFill>
                <a:srgbClr val="44546A"/>
              </a:solidFill>
              <a:latin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19200" y="529741"/>
            <a:ext cx="7232741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Heat load estimates have been carried out also for all cold </a:t>
            </a:r>
            <a:r>
              <a:rPr lang="en-US" sz="1600" b="1" dirty="0" smtClean="0">
                <a:solidFill>
                  <a:srgbClr val="FF0000"/>
                </a:solidFill>
              </a:rPr>
              <a:t>twin-bore magnets in the insertion regions 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The main results are available at: </a:t>
            </a:r>
            <a:r>
              <a:rPr lang="en-US" sz="1600" dirty="0">
                <a:hlinkClick r:id="rId3"/>
              </a:rPr>
              <a:t>https://</a:t>
            </a:r>
            <a:r>
              <a:rPr lang="en-US" sz="1600" dirty="0" err="1">
                <a:hlinkClick r:id="rId3"/>
              </a:rPr>
              <a:t>cds.cern.ch</a:t>
            </a:r>
            <a:r>
              <a:rPr lang="en-US" sz="1600" dirty="0">
                <a:hlinkClick r:id="rId3"/>
              </a:rPr>
              <a:t>/record/2217217?ln=</a:t>
            </a:r>
            <a:r>
              <a:rPr lang="en-US" sz="1600" dirty="0" err="1">
                <a:hlinkClick r:id="rId3"/>
              </a:rPr>
              <a:t>en</a:t>
            </a:r>
            <a:endParaRPr lang="en-US" sz="1600" dirty="0" smtClean="0">
              <a:solidFill>
                <a:schemeClr val="tx2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3" t="1829" r="-823" b="40362"/>
          <a:stretch/>
        </p:blipFill>
        <p:spPr>
          <a:xfrm>
            <a:off x="1732639" y="2175168"/>
            <a:ext cx="5678722" cy="3865421"/>
          </a:xfrm>
          <a:prstGeom prst="rect">
            <a:avLst/>
          </a:prstGeom>
          <a:ln w="9525">
            <a:solidFill>
              <a:schemeClr val="tx1"/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3008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3" name="Straight Connector 52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55" name="Straight Connector 5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TextBox 55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400"/>
            <a:r>
              <a:rPr lang="en-US" sz="2400" b="1" dirty="0" smtClean="0">
                <a:solidFill>
                  <a:srgbClr val="44546A"/>
                </a:solidFill>
                <a:latin typeface="Calibri" pitchFamily="34" charset="0"/>
              </a:rPr>
              <a:t>Outline</a:t>
            </a:r>
            <a:endParaRPr lang="en-US" sz="2400" b="1" dirty="0">
              <a:solidFill>
                <a:srgbClr val="44546A"/>
              </a:solidFill>
              <a:latin typeface="Calibri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219200" y="661494"/>
            <a:ext cx="7696199" cy="3699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457200">
              <a:lnSpc>
                <a:spcPct val="120000"/>
              </a:lnSpc>
              <a:spcBef>
                <a:spcPts val="600"/>
              </a:spcBef>
              <a:buClr>
                <a:srgbClr val="1F497D"/>
              </a:buClr>
              <a:buFont typeface="Arial" charset="0"/>
              <a:buChar char="•"/>
            </a:pPr>
            <a:r>
              <a:rPr lang="en-US" b="1" dirty="0" smtClean="0">
                <a:solidFill>
                  <a:schemeClr val="tx2"/>
                </a:solidFill>
              </a:rPr>
              <a:t>Introduction</a:t>
            </a:r>
          </a:p>
          <a:p>
            <a:pPr marL="742950" lvl="1" indent="-285750" defTabSz="457200">
              <a:lnSpc>
                <a:spcPct val="120000"/>
              </a:lnSpc>
              <a:spcBef>
                <a:spcPts val="600"/>
              </a:spcBef>
              <a:buClr>
                <a:srgbClr val="1F497D"/>
              </a:buClr>
              <a:buFont typeface="Courier New" charset="0"/>
              <a:buChar char="o"/>
            </a:pPr>
            <a:r>
              <a:rPr lang="en-US" dirty="0" smtClean="0">
                <a:solidFill>
                  <a:schemeClr val="tx2"/>
                </a:solidFill>
              </a:rPr>
              <a:t>A few cross-checks</a:t>
            </a:r>
          </a:p>
          <a:p>
            <a:pPr marL="285750" indent="-285750" defTabSz="457200">
              <a:lnSpc>
                <a:spcPct val="120000"/>
              </a:lnSpc>
              <a:spcBef>
                <a:spcPts val="600"/>
              </a:spcBef>
              <a:buClr>
                <a:srgbClr val="1F497D"/>
              </a:buClr>
              <a:buFont typeface="Arial" charset="0"/>
              <a:buChar char="•"/>
            </a:pPr>
            <a:r>
              <a:rPr lang="en-US" b="1" dirty="0" smtClean="0">
                <a:solidFill>
                  <a:schemeClr val="tx2"/>
                </a:solidFill>
              </a:rPr>
              <a:t>Heat load estimates </a:t>
            </a:r>
          </a:p>
          <a:p>
            <a:pPr marL="742950" lvl="1" indent="-285750" defTabSz="457200">
              <a:lnSpc>
                <a:spcPct val="120000"/>
              </a:lnSpc>
              <a:spcBef>
                <a:spcPts val="600"/>
              </a:spcBef>
              <a:buClr>
                <a:srgbClr val="1F497D"/>
              </a:buClr>
              <a:buFont typeface="Courier New" charset="0"/>
              <a:buChar char="o"/>
            </a:pPr>
            <a:r>
              <a:rPr lang="en-US" dirty="0" smtClean="0">
                <a:solidFill>
                  <a:schemeClr val="tx2"/>
                </a:solidFill>
              </a:rPr>
              <a:t>Arcs</a:t>
            </a:r>
          </a:p>
          <a:p>
            <a:pPr marL="742950" lvl="1" indent="-285750" defTabSz="457200">
              <a:lnSpc>
                <a:spcPct val="120000"/>
              </a:lnSpc>
              <a:spcBef>
                <a:spcPts val="600"/>
              </a:spcBef>
              <a:buClr>
                <a:srgbClr val="1F497D"/>
              </a:buClr>
              <a:buFont typeface="Courier New" charset="0"/>
              <a:buChar char="o"/>
            </a:pPr>
            <a:r>
              <a:rPr lang="en-US" dirty="0" smtClean="0">
                <a:solidFill>
                  <a:schemeClr val="tx2"/>
                </a:solidFill>
              </a:rPr>
              <a:t>Inner triplets</a:t>
            </a:r>
          </a:p>
          <a:p>
            <a:pPr marL="742950" lvl="1" indent="-285750" defTabSz="457200">
              <a:lnSpc>
                <a:spcPct val="120000"/>
              </a:lnSpc>
              <a:spcBef>
                <a:spcPts val="600"/>
              </a:spcBef>
              <a:buClr>
                <a:srgbClr val="1F497D"/>
              </a:buClr>
              <a:buFont typeface="Courier New" charset="0"/>
              <a:buChar char="o"/>
            </a:pPr>
            <a:r>
              <a:rPr lang="en-US" dirty="0" smtClean="0">
                <a:solidFill>
                  <a:schemeClr val="tx2"/>
                </a:solidFill>
              </a:rPr>
              <a:t>Twin-bore IR magnets</a:t>
            </a:r>
          </a:p>
          <a:p>
            <a:pPr marL="285750" indent="-285750" defTabSz="457200">
              <a:lnSpc>
                <a:spcPct val="120000"/>
              </a:lnSpc>
              <a:spcBef>
                <a:spcPts val="600"/>
              </a:spcBef>
              <a:buClr>
                <a:srgbClr val="1F497D"/>
              </a:buClr>
              <a:buFont typeface="Arial" charset="0"/>
              <a:buChar char="•"/>
            </a:pPr>
            <a:r>
              <a:rPr lang="en-US" b="1" dirty="0">
                <a:solidFill>
                  <a:schemeClr val="tx2"/>
                </a:solidFill>
              </a:rPr>
              <a:t>B</a:t>
            </a:r>
            <a:r>
              <a:rPr lang="en-US" b="1" dirty="0" smtClean="0">
                <a:solidFill>
                  <a:schemeClr val="tx2"/>
                </a:solidFill>
              </a:rPr>
              <a:t>ackup scenarios (8b4e and hybrid schemes)</a:t>
            </a:r>
            <a:endParaRPr lang="en-US" b="1" dirty="0">
              <a:solidFill>
                <a:schemeClr val="tx2"/>
              </a:solidFill>
            </a:endParaRPr>
          </a:p>
          <a:p>
            <a:pPr marL="285750" indent="-285750" defTabSz="457200">
              <a:lnSpc>
                <a:spcPct val="120000"/>
              </a:lnSpc>
              <a:spcBef>
                <a:spcPts val="600"/>
              </a:spcBef>
              <a:buClr>
                <a:srgbClr val="1F497D"/>
              </a:buClr>
              <a:buFont typeface="Arial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 defTabSz="457200">
              <a:lnSpc>
                <a:spcPct val="120000"/>
              </a:lnSpc>
              <a:spcBef>
                <a:spcPts val="600"/>
              </a:spcBef>
              <a:buClr>
                <a:srgbClr val="1F497D"/>
              </a:buClr>
              <a:buFont typeface="Arial" charset="0"/>
              <a:buChar char="•"/>
            </a:pPr>
            <a:endParaRPr lang="en-US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953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4" name="Straight Connector 3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HL-LHC beam screens</a:t>
            </a:r>
          </a:p>
        </p:txBody>
      </p:sp>
      <p:sp>
        <p:nvSpPr>
          <p:cNvPr id="9" name="Rectangle 8"/>
          <p:cNvSpPr/>
          <p:nvPr/>
        </p:nvSpPr>
        <p:spPr>
          <a:xfrm>
            <a:off x="1274983" y="713021"/>
            <a:ext cx="7360021" cy="5773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spcBef>
                <a:spcPts val="600"/>
              </a:spcBef>
              <a:buFont typeface="Arial"/>
              <a:buChar char="•"/>
            </a:pPr>
            <a:endParaRPr lang="en-GB" dirty="0" smtClean="0">
              <a:solidFill>
                <a:schemeClr val="tx2"/>
              </a:solidFill>
            </a:endParaRP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Font typeface="Wingdings" charset="0"/>
              <a:buChar char="à"/>
            </a:pPr>
            <a:endParaRPr lang="en-GB" dirty="0" smtClean="0">
              <a:solidFill>
                <a:schemeClr val="tx2"/>
              </a:solidFill>
            </a:endParaRPr>
          </a:p>
        </p:txBody>
      </p:sp>
      <p:pic>
        <p:nvPicPr>
          <p:cNvPr id="10" name="Picture 9" descr="BSHL_D2.png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80" t="20277" r="19556" b="20563"/>
          <a:stretch/>
        </p:blipFill>
        <p:spPr>
          <a:xfrm>
            <a:off x="6380814" y="1144632"/>
            <a:ext cx="2502149" cy="2272028"/>
          </a:xfrm>
          <a:prstGeom prst="rect">
            <a:avLst/>
          </a:prstGeom>
        </p:spPr>
      </p:pic>
      <p:pic>
        <p:nvPicPr>
          <p:cNvPr id="11" name="Picture 10" descr="BSHL_Q1.png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65" t="18563" r="17842" b="19134"/>
          <a:stretch/>
        </p:blipFill>
        <p:spPr>
          <a:xfrm>
            <a:off x="3605884" y="1066234"/>
            <a:ext cx="2677746" cy="2392754"/>
          </a:xfrm>
          <a:prstGeom prst="rect">
            <a:avLst/>
          </a:prstGeom>
        </p:spPr>
      </p:pic>
      <p:pic>
        <p:nvPicPr>
          <p:cNvPr id="12" name="Picture 11" descr="BSHL_Q4.png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52" t="23014" r="24271" b="25829"/>
          <a:stretch/>
        </p:blipFill>
        <p:spPr>
          <a:xfrm>
            <a:off x="376265" y="4227693"/>
            <a:ext cx="2129028" cy="1964693"/>
          </a:xfrm>
          <a:prstGeom prst="rect">
            <a:avLst/>
          </a:prstGeom>
        </p:spPr>
      </p:pic>
      <p:pic>
        <p:nvPicPr>
          <p:cNvPr id="13" name="Picture 12" descr="BSHL_Q23.png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64" t="14290" r="12270" b="11975"/>
          <a:stretch/>
        </p:blipFill>
        <p:spPr>
          <a:xfrm>
            <a:off x="344910" y="909433"/>
            <a:ext cx="3116721" cy="2831792"/>
          </a:xfrm>
          <a:prstGeom prst="rect">
            <a:avLst/>
          </a:prstGeom>
        </p:spPr>
      </p:pic>
      <p:pic>
        <p:nvPicPr>
          <p:cNvPr id="14" name="Picture 13" descr="BSMB_1.png"/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23" t="25707" r="24057" b="29709"/>
          <a:stretch/>
        </p:blipFill>
        <p:spPr>
          <a:xfrm>
            <a:off x="2884697" y="3475056"/>
            <a:ext cx="2008310" cy="1712247"/>
          </a:xfrm>
          <a:prstGeom prst="rect">
            <a:avLst/>
          </a:prstGeom>
        </p:spPr>
      </p:pic>
      <p:pic>
        <p:nvPicPr>
          <p:cNvPr id="15" name="Picture 14" descr="BSMB_2.png"/>
          <p:cNvPicPr>
            <a:picLocks noChangeAspect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94" t="24564" r="29871" b="28280"/>
          <a:stretch/>
        </p:blipFill>
        <p:spPr>
          <a:xfrm>
            <a:off x="2853336" y="4994047"/>
            <a:ext cx="1732519" cy="1811030"/>
          </a:xfrm>
          <a:prstGeom prst="rect">
            <a:avLst/>
          </a:prstGeom>
        </p:spPr>
      </p:pic>
      <p:pic>
        <p:nvPicPr>
          <p:cNvPr id="16" name="Picture 15" descr="BSMQ_1.png"/>
          <p:cNvPicPr>
            <a:picLocks noChangeAspect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23" t="32281" r="28987" b="37139"/>
          <a:stretch/>
        </p:blipFill>
        <p:spPr>
          <a:xfrm>
            <a:off x="7243080" y="4400170"/>
            <a:ext cx="1602259" cy="1174426"/>
          </a:xfrm>
          <a:prstGeom prst="rect">
            <a:avLst/>
          </a:prstGeom>
        </p:spPr>
      </p:pic>
      <p:pic>
        <p:nvPicPr>
          <p:cNvPr id="17" name="Picture 16" descr="BSMQ_2.png"/>
          <p:cNvPicPr>
            <a:picLocks noChangeAspect="1"/>
          </p:cNvPicPr>
          <p:nvPr/>
        </p:nvPicPr>
        <p:blipFill rotWithShape="1"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95" t="30445" r="27915" b="33545"/>
          <a:stretch/>
        </p:blipFill>
        <p:spPr>
          <a:xfrm>
            <a:off x="5236345" y="5246886"/>
            <a:ext cx="1755900" cy="1382968"/>
          </a:xfrm>
          <a:prstGeom prst="rect">
            <a:avLst/>
          </a:prstGeom>
        </p:spPr>
      </p:pic>
      <p:pic>
        <p:nvPicPr>
          <p:cNvPr id="18" name="Picture 17" descr="BSMQ_Q1.png"/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213" t="30731" r="31354" b="33259"/>
          <a:stretch/>
        </p:blipFill>
        <p:spPr>
          <a:xfrm>
            <a:off x="5471509" y="3663216"/>
            <a:ext cx="1404719" cy="1382968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0" y="539797"/>
            <a:ext cx="9144000" cy="41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ts val="600"/>
              </a:spcBef>
            </a:pPr>
            <a:r>
              <a:rPr lang="en-GB" b="1" dirty="0" smtClean="0">
                <a:solidFill>
                  <a:srgbClr val="FF0000"/>
                </a:solidFill>
              </a:rPr>
              <a:t>Naming convention </a:t>
            </a:r>
            <a:r>
              <a:rPr lang="en-GB" dirty="0" smtClean="0">
                <a:solidFill>
                  <a:schemeClr val="tx2"/>
                </a:solidFill>
              </a:rPr>
              <a:t>used in the following</a:t>
            </a: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90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landscape_hl_vs_int_BSMQ_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70"/>
          <a:stretch/>
        </p:blipFill>
        <p:spPr>
          <a:xfrm>
            <a:off x="387927" y="1170715"/>
            <a:ext cx="8229600" cy="5410200"/>
          </a:xfrm>
          <a:prstGeom prst="rect">
            <a:avLst/>
          </a:prstGeom>
        </p:spPr>
      </p:pic>
      <p:grpSp>
        <p:nvGrpSpPr>
          <p:cNvPr id="3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1219200" y="0"/>
            <a:ext cx="7689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44546A"/>
                </a:solidFill>
                <a:latin typeface="Calibri" pitchFamily="34" charset="0"/>
              </a:rPr>
              <a:t>Other cold elements in the Insertion Regions</a:t>
            </a:r>
            <a:endParaRPr lang="en-US" sz="2400" b="1" dirty="0">
              <a:solidFill>
                <a:srgbClr val="44546A"/>
              </a:solidFill>
              <a:latin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19200" y="529741"/>
            <a:ext cx="7398327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For each chamber type the heat load from </a:t>
            </a:r>
            <a:r>
              <a:rPr lang="en-US" sz="1600" b="1" dirty="0" smtClean="0">
                <a:solidFill>
                  <a:srgbClr val="FF0000"/>
                </a:solidFill>
              </a:rPr>
              <a:t>e-cloud has been evaluated for different magnetic field</a:t>
            </a:r>
            <a:r>
              <a:rPr lang="en-US" sz="1600" dirty="0" smtClean="0">
                <a:solidFill>
                  <a:schemeClr val="tx2"/>
                </a:solidFill>
              </a:rPr>
              <a:t> configurations, generating this kind of plots</a:t>
            </a:r>
          </a:p>
        </p:txBody>
      </p:sp>
    </p:spTree>
    <p:extLst>
      <p:ext uri="{BB962C8B-B14F-4D97-AF65-F5344CB8AC3E}">
        <p14:creationId xmlns:p14="http://schemas.microsoft.com/office/powerpoint/2010/main" val="207290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Rectangle 8"/>
          <p:cNvSpPr/>
          <p:nvPr/>
        </p:nvSpPr>
        <p:spPr>
          <a:xfrm>
            <a:off x="1268043" y="636518"/>
            <a:ext cx="7360021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lnSpc>
                <a:spcPct val="120000"/>
              </a:lnSpc>
              <a:spcBef>
                <a:spcPts val="600"/>
              </a:spcBef>
              <a:buFont typeface="Arial"/>
              <a:buChar char="•"/>
            </a:pP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657" y="1411192"/>
            <a:ext cx="6006221" cy="499403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345994" y="524307"/>
            <a:ext cx="7563148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spcBef>
                <a:spcPts val="600"/>
              </a:spcBef>
              <a:buFont typeface="Arial"/>
              <a:buChar char="•"/>
            </a:pPr>
            <a:r>
              <a:rPr lang="en-GB" sz="1600" dirty="0" smtClean="0">
                <a:solidFill>
                  <a:schemeClr val="tx2"/>
                </a:solidFill>
              </a:rPr>
              <a:t>Generated a </a:t>
            </a:r>
            <a:r>
              <a:rPr lang="en-GB" sz="1600" b="1" dirty="0" smtClean="0">
                <a:solidFill>
                  <a:srgbClr val="FF0000"/>
                </a:solidFill>
              </a:rPr>
              <a:t>table</a:t>
            </a:r>
            <a:r>
              <a:rPr lang="en-GB" sz="1600" dirty="0" smtClean="0">
                <a:solidFill>
                  <a:schemeClr val="tx2"/>
                </a:solidFill>
              </a:rPr>
              <a:t> for each IR, combining the estimates from </a:t>
            </a:r>
            <a:r>
              <a:rPr lang="en-GB" sz="1600" b="1" dirty="0" smtClean="0">
                <a:solidFill>
                  <a:srgbClr val="FF0000"/>
                </a:solidFill>
              </a:rPr>
              <a:t>impedance and e-cloud effects</a:t>
            </a:r>
            <a:r>
              <a:rPr lang="en-GB" sz="1600" dirty="0" smtClean="0">
                <a:solidFill>
                  <a:schemeClr val="tx2"/>
                </a:solidFill>
              </a:rPr>
              <a:t> (synchrotron radiation negligible in the Long Straight Sections)</a:t>
            </a:r>
            <a:endParaRPr lang="en-US" sz="1600" dirty="0"/>
          </a:p>
        </p:txBody>
      </p:sp>
      <p:sp>
        <p:nvSpPr>
          <p:cNvPr id="10" name="Rectangle 9"/>
          <p:cNvSpPr/>
          <p:nvPr/>
        </p:nvSpPr>
        <p:spPr>
          <a:xfrm>
            <a:off x="6468066" y="1456823"/>
            <a:ext cx="2472125" cy="2800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</a:rPr>
              <a:t>Dipole correctors and “drifts” </a:t>
            </a:r>
            <a:r>
              <a:rPr lang="en-GB" sz="1600" dirty="0" smtClean="0">
                <a:solidFill>
                  <a:schemeClr val="tx2"/>
                </a:solidFill>
              </a:rPr>
              <a:t>can be non-negligible </a:t>
            </a:r>
            <a:r>
              <a:rPr lang="en-GB" sz="1600" dirty="0" err="1" smtClean="0">
                <a:solidFill>
                  <a:schemeClr val="tx2"/>
                </a:solidFill>
              </a:rPr>
              <a:t>w.r.t</a:t>
            </a:r>
            <a:r>
              <a:rPr lang="en-GB" sz="1600" dirty="0" smtClean="0">
                <a:solidFill>
                  <a:schemeClr val="tx2"/>
                </a:solidFill>
              </a:rPr>
              <a:t>. total!</a:t>
            </a:r>
          </a:p>
          <a:p>
            <a:endParaRPr lang="en-GB" sz="1600" dirty="0">
              <a:solidFill>
                <a:schemeClr val="tx2"/>
              </a:solidFill>
            </a:endParaRPr>
          </a:p>
          <a:p>
            <a:r>
              <a:rPr lang="en-GB" sz="1600" dirty="0" smtClean="0">
                <a:solidFill>
                  <a:schemeClr val="tx2"/>
                </a:solidFill>
              </a:rPr>
              <a:t>For SEY =1.3 </a:t>
            </a:r>
            <a:r>
              <a:rPr lang="en-GB" sz="1600" b="1" dirty="0" smtClean="0">
                <a:solidFill>
                  <a:srgbClr val="FF0000"/>
                </a:solidFill>
              </a:rPr>
              <a:t>e-cloud contribution is dominant</a:t>
            </a:r>
          </a:p>
          <a:p>
            <a:endParaRPr lang="en-GB" sz="1600" b="1" dirty="0">
              <a:solidFill>
                <a:srgbClr val="FF0000"/>
              </a:solidFill>
            </a:endParaRPr>
          </a:p>
          <a:p>
            <a:r>
              <a:rPr lang="en-GB" sz="1600" dirty="0" smtClean="0">
                <a:solidFill>
                  <a:srgbClr val="44546A"/>
                </a:solidFill>
              </a:rPr>
              <a:t>Surface treatment providing </a:t>
            </a:r>
            <a:r>
              <a:rPr lang="en-GB" sz="1600" b="1" dirty="0" smtClean="0">
                <a:solidFill>
                  <a:srgbClr val="FF0000"/>
                </a:solidFill>
              </a:rPr>
              <a:t>SEY=1.1 very effective in reducing the heat load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19200" y="0"/>
            <a:ext cx="7689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44546A"/>
                </a:solidFill>
                <a:latin typeface="Calibri" pitchFamily="34" charset="0"/>
              </a:rPr>
              <a:t>Other cold elements in the Insertion Regions </a:t>
            </a:r>
            <a:endParaRPr lang="en-US" sz="2400" b="1" dirty="0">
              <a:solidFill>
                <a:srgbClr val="44546A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572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at_load_LSS_histogra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032" y="1166888"/>
            <a:ext cx="8149937" cy="3761511"/>
          </a:xfrm>
          <a:prstGeom prst="rect">
            <a:avLst/>
          </a:prstGeom>
        </p:spPr>
      </p:pic>
      <p:grpSp>
        <p:nvGrpSpPr>
          <p:cNvPr id="4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ctangle 14"/>
          <p:cNvSpPr/>
          <p:nvPr/>
        </p:nvSpPr>
        <p:spPr>
          <a:xfrm>
            <a:off x="385332" y="4909460"/>
            <a:ext cx="8373335" cy="11464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spcBef>
                <a:spcPts val="600"/>
              </a:spcBef>
              <a:buFont typeface="Arial"/>
              <a:buChar char="•"/>
            </a:pPr>
            <a:r>
              <a:rPr lang="en-US" sz="1500" dirty="0" smtClean="0">
                <a:solidFill>
                  <a:srgbClr val="44546A"/>
                </a:solidFill>
              </a:rPr>
              <a:t>The </a:t>
            </a:r>
            <a:r>
              <a:rPr lang="en-US" sz="1500" b="1" dirty="0" smtClean="0">
                <a:solidFill>
                  <a:srgbClr val="FF0000"/>
                </a:solidFill>
              </a:rPr>
              <a:t>experimental IRs </a:t>
            </a:r>
            <a:r>
              <a:rPr lang="en-US" sz="1500" dirty="0" smtClean="0">
                <a:solidFill>
                  <a:srgbClr val="44546A"/>
                </a:solidFill>
              </a:rPr>
              <a:t>are by far the most critical</a:t>
            </a:r>
            <a:r>
              <a:rPr lang="en-US" sz="1500" dirty="0" smtClean="0">
                <a:solidFill>
                  <a:schemeClr val="tx2"/>
                </a:solidFill>
              </a:rPr>
              <a:t>, with heat loads of ~</a:t>
            </a:r>
            <a:r>
              <a:rPr lang="en-US" sz="1500" b="1" dirty="0" smtClean="0">
                <a:solidFill>
                  <a:srgbClr val="FF0000"/>
                </a:solidFill>
              </a:rPr>
              <a:t>1 kW per side </a:t>
            </a:r>
            <a:r>
              <a:rPr lang="en-US" sz="1500" dirty="0" smtClean="0">
                <a:solidFill>
                  <a:srgbClr val="44546A"/>
                </a:solidFill>
              </a:rPr>
              <a:t>(including ITs)</a:t>
            </a:r>
            <a:endParaRPr lang="en-US" sz="1500" dirty="0">
              <a:solidFill>
                <a:srgbClr val="44546A"/>
              </a:solidFill>
            </a:endParaRPr>
          </a:p>
          <a:p>
            <a:pPr marL="742950" lvl="1" indent="-285750">
              <a:lnSpc>
                <a:spcPct val="130000"/>
              </a:lnSpc>
              <a:spcBef>
                <a:spcPts val="600"/>
              </a:spcBef>
              <a:buFont typeface="Wingdings" charset="2"/>
              <a:buChar char="à"/>
            </a:pPr>
            <a:r>
              <a:rPr lang="en-US" sz="1500" dirty="0" smtClean="0">
                <a:solidFill>
                  <a:srgbClr val="44546A"/>
                </a:solidFill>
                <a:sym typeface="Wingdings"/>
              </a:rPr>
              <a:t>Less margin for e-cloud in the arcs in the arcs sharing the same </a:t>
            </a:r>
            <a:r>
              <a:rPr lang="en-US" sz="1500" dirty="0" err="1" smtClean="0">
                <a:solidFill>
                  <a:srgbClr val="44546A"/>
                </a:solidFill>
                <a:sym typeface="Wingdings"/>
              </a:rPr>
              <a:t>cryoplants</a:t>
            </a:r>
            <a:endParaRPr lang="en-US" sz="1500" dirty="0" smtClean="0">
              <a:solidFill>
                <a:srgbClr val="44546A"/>
              </a:solidFill>
              <a:sym typeface="Wingdings"/>
            </a:endParaRPr>
          </a:p>
          <a:p>
            <a:pPr marL="285750" indent="-285750">
              <a:lnSpc>
                <a:spcPct val="13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1500" b="1" dirty="0" smtClean="0">
                <a:solidFill>
                  <a:srgbClr val="FF0000"/>
                </a:solidFill>
                <a:sym typeface="Wingdings"/>
              </a:rPr>
              <a:t>Surface treatment </a:t>
            </a:r>
            <a:r>
              <a:rPr lang="en-US" sz="1500" dirty="0" smtClean="0">
                <a:solidFill>
                  <a:srgbClr val="44546A"/>
                </a:solidFill>
                <a:sym typeface="Wingdings"/>
              </a:rPr>
              <a:t>allowing for SEY&lt;=1.1 provides a </a:t>
            </a:r>
            <a:r>
              <a:rPr lang="en-US" sz="1500" b="1" dirty="0" smtClean="0">
                <a:solidFill>
                  <a:srgbClr val="FF0000"/>
                </a:solidFill>
                <a:sym typeface="Wingdings"/>
              </a:rPr>
              <a:t>large heat load reduction </a:t>
            </a:r>
            <a:endParaRPr lang="en-US" sz="1500" b="1" dirty="0" smtClean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19200" y="0"/>
            <a:ext cx="7689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44546A"/>
                </a:solidFill>
                <a:latin typeface="Calibri" pitchFamily="34" charset="0"/>
              </a:rPr>
              <a:t>Other cold elements in the Insertion Regions</a:t>
            </a:r>
            <a:endParaRPr lang="en-US" sz="2400" b="1" dirty="0">
              <a:solidFill>
                <a:srgbClr val="44546A"/>
              </a:solidFill>
              <a:latin typeface="Calibri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238712" y="661430"/>
            <a:ext cx="7670430" cy="3681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spcBef>
                <a:spcPts val="600"/>
              </a:spcBef>
              <a:buFont typeface="Arial"/>
              <a:buChar char="•"/>
            </a:pPr>
            <a:r>
              <a:rPr lang="en-US" sz="1500" dirty="0" smtClean="0">
                <a:solidFill>
                  <a:srgbClr val="44546A"/>
                </a:solidFill>
              </a:rPr>
              <a:t>Expected heat loads for </a:t>
            </a:r>
            <a:r>
              <a:rPr lang="en-US" sz="1500" b="1" dirty="0" smtClean="0">
                <a:solidFill>
                  <a:srgbClr val="FF0000"/>
                </a:solidFill>
              </a:rPr>
              <a:t>all Insertion Regions</a:t>
            </a:r>
            <a:r>
              <a:rPr lang="en-US" sz="1500" dirty="0" smtClean="0">
                <a:solidFill>
                  <a:srgbClr val="44546A"/>
                </a:solidFill>
              </a:rPr>
              <a:t>:</a:t>
            </a:r>
            <a:endParaRPr lang="en-US" sz="1500" dirty="0">
              <a:solidFill>
                <a:srgbClr val="4454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783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3" name="Straight Connector 52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55" name="Straight Connector 5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TextBox 55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400"/>
            <a:r>
              <a:rPr lang="en-US" sz="2400" b="1" dirty="0" smtClean="0">
                <a:solidFill>
                  <a:srgbClr val="44546A"/>
                </a:solidFill>
                <a:latin typeface="Calibri" pitchFamily="34" charset="0"/>
              </a:rPr>
              <a:t>Outline</a:t>
            </a:r>
            <a:endParaRPr lang="en-US" sz="2400" b="1" dirty="0">
              <a:solidFill>
                <a:srgbClr val="44546A"/>
              </a:solidFill>
              <a:latin typeface="Calibri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219200" y="661494"/>
            <a:ext cx="7696199" cy="3699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457200">
              <a:lnSpc>
                <a:spcPct val="120000"/>
              </a:lnSpc>
              <a:spcBef>
                <a:spcPts val="600"/>
              </a:spcBef>
              <a:buClr>
                <a:srgbClr val="1F497D"/>
              </a:buClr>
              <a:buFont typeface="Arial" charset="0"/>
              <a:buChar char="•"/>
            </a:pPr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Introduction</a:t>
            </a:r>
          </a:p>
          <a:p>
            <a:pPr marL="742950" lvl="1" indent="-285750" defTabSz="457200">
              <a:lnSpc>
                <a:spcPct val="120000"/>
              </a:lnSpc>
              <a:spcBef>
                <a:spcPts val="600"/>
              </a:spcBef>
              <a:buClr>
                <a:srgbClr val="1F497D"/>
              </a:buClr>
              <a:buFont typeface="Courier New" charset="0"/>
              <a:buChar char="o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A few cross-checks</a:t>
            </a:r>
          </a:p>
          <a:p>
            <a:pPr marL="285750" indent="-285750" defTabSz="457200">
              <a:lnSpc>
                <a:spcPct val="120000"/>
              </a:lnSpc>
              <a:spcBef>
                <a:spcPts val="600"/>
              </a:spcBef>
              <a:buClr>
                <a:srgbClr val="1F497D"/>
              </a:buClr>
              <a:buFont typeface="Arial" charset="0"/>
              <a:buChar char="•"/>
            </a:pPr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Heat load estimates </a:t>
            </a:r>
          </a:p>
          <a:p>
            <a:pPr marL="742950" lvl="1" indent="-285750" defTabSz="457200">
              <a:lnSpc>
                <a:spcPct val="120000"/>
              </a:lnSpc>
              <a:spcBef>
                <a:spcPts val="600"/>
              </a:spcBef>
              <a:buClr>
                <a:srgbClr val="1F497D"/>
              </a:buClr>
              <a:buFont typeface="Courier New" charset="0"/>
              <a:buChar char="o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Arcs</a:t>
            </a:r>
          </a:p>
          <a:p>
            <a:pPr marL="742950" lvl="1" indent="-285750" defTabSz="457200">
              <a:lnSpc>
                <a:spcPct val="120000"/>
              </a:lnSpc>
              <a:spcBef>
                <a:spcPts val="600"/>
              </a:spcBef>
              <a:buClr>
                <a:srgbClr val="1F497D"/>
              </a:buClr>
              <a:buFont typeface="Courier New" charset="0"/>
              <a:buChar char="o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Inner triplets</a:t>
            </a:r>
          </a:p>
          <a:p>
            <a:pPr marL="742950" lvl="1" indent="-285750" defTabSz="457200">
              <a:lnSpc>
                <a:spcPct val="120000"/>
              </a:lnSpc>
              <a:spcBef>
                <a:spcPts val="600"/>
              </a:spcBef>
              <a:buClr>
                <a:srgbClr val="1F497D"/>
              </a:buClr>
              <a:buFont typeface="Courier New" charset="0"/>
              <a:buChar char="o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Twin-bore IR magnets</a:t>
            </a:r>
          </a:p>
          <a:p>
            <a:pPr marL="285750" indent="-285750" defTabSz="457200">
              <a:lnSpc>
                <a:spcPct val="120000"/>
              </a:lnSpc>
              <a:spcBef>
                <a:spcPts val="600"/>
              </a:spcBef>
              <a:buClr>
                <a:srgbClr val="1F497D"/>
              </a:buClr>
              <a:buFont typeface="Arial" charset="0"/>
              <a:buChar char="•"/>
            </a:pPr>
            <a:r>
              <a:rPr lang="en-US" b="1" dirty="0">
                <a:solidFill>
                  <a:schemeClr val="tx2"/>
                </a:solidFill>
              </a:rPr>
              <a:t>B</a:t>
            </a:r>
            <a:r>
              <a:rPr lang="en-US" b="1" dirty="0" smtClean="0">
                <a:solidFill>
                  <a:schemeClr val="tx2"/>
                </a:solidFill>
              </a:rPr>
              <a:t>ackup scenarios (8b4e and hybrid schemes)</a:t>
            </a:r>
            <a:endParaRPr lang="en-US" b="1" dirty="0">
              <a:solidFill>
                <a:schemeClr val="tx2"/>
              </a:solidFill>
            </a:endParaRPr>
          </a:p>
          <a:p>
            <a:pPr marL="285750" indent="-285750" defTabSz="457200">
              <a:lnSpc>
                <a:spcPct val="120000"/>
              </a:lnSpc>
              <a:spcBef>
                <a:spcPts val="600"/>
              </a:spcBef>
              <a:buClr>
                <a:srgbClr val="1F497D"/>
              </a:buClr>
              <a:buFont typeface="Arial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 defTabSz="457200">
              <a:lnSpc>
                <a:spcPct val="120000"/>
              </a:lnSpc>
              <a:spcBef>
                <a:spcPts val="600"/>
              </a:spcBef>
              <a:buClr>
                <a:srgbClr val="1F497D"/>
              </a:buClr>
              <a:buFont typeface="Arial" charset="0"/>
              <a:buChar char="•"/>
            </a:pPr>
            <a:endParaRPr lang="en-US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9649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8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1219200" y="0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8b+4e scheme</a:t>
            </a:r>
          </a:p>
          <a:p>
            <a:pPr algn="r"/>
            <a:endParaRPr lang="en-GB" sz="2400" b="1" dirty="0">
              <a:solidFill>
                <a:schemeClr val="tx2"/>
              </a:solidFill>
            </a:endParaRPr>
          </a:p>
        </p:txBody>
      </p:sp>
      <p:pic>
        <p:nvPicPr>
          <p:cNvPr id="13" name="Picture 12" descr="C:\Heiko\Presentations\2013-10_InjectorChainExoticOptionsRLIUP\BunchPattern8b4e_3split.pn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0866" y="2419963"/>
            <a:ext cx="3821545" cy="5096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1068374" y="594947"/>
            <a:ext cx="7964757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/>
              <a:buChar char="•"/>
            </a:pPr>
            <a:r>
              <a:rPr lang="en-GB" sz="1600" dirty="0" smtClean="0">
                <a:solidFill>
                  <a:schemeClr val="tx2"/>
                </a:solidFill>
              </a:rPr>
              <a:t>Filling pattern designed to </a:t>
            </a:r>
            <a:r>
              <a:rPr lang="en-GB" sz="1600" b="1" dirty="0" smtClean="0">
                <a:solidFill>
                  <a:srgbClr val="FF0000"/>
                </a:solidFill>
              </a:rPr>
              <a:t>suppress the e-cloud build-up </a:t>
            </a:r>
            <a:r>
              <a:rPr lang="en-GB" sz="1600" dirty="0" smtClean="0">
                <a:solidFill>
                  <a:schemeClr val="tx2"/>
                </a:solidFill>
              </a:rPr>
              <a:t>(lower thresholds expected from simulations)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Wingdings" charset="2"/>
              <a:buChar char="à"/>
            </a:pPr>
            <a:r>
              <a:rPr lang="en-GB" sz="1600" b="1" dirty="0">
                <a:solidFill>
                  <a:srgbClr val="FF0000"/>
                </a:solidFill>
                <a:sym typeface="Wingdings"/>
              </a:rPr>
              <a:t>C</a:t>
            </a:r>
            <a:r>
              <a:rPr lang="en-GB" sz="1600" b="1" dirty="0" smtClean="0">
                <a:solidFill>
                  <a:srgbClr val="FF0000"/>
                </a:solidFill>
                <a:sym typeface="Wingdings"/>
              </a:rPr>
              <a:t>onfirmed experimentally in the LHC </a:t>
            </a:r>
            <a:r>
              <a:rPr lang="en-GB" sz="1600" dirty="0" smtClean="0">
                <a:solidFill>
                  <a:schemeClr val="tx2"/>
                </a:solidFill>
                <a:sym typeface="Wingdings"/>
              </a:rPr>
              <a:t>in 2015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Wingdings" charset="2"/>
              <a:buChar char="à"/>
            </a:pPr>
            <a:r>
              <a:rPr lang="en-GB" sz="1600" dirty="0" smtClean="0">
                <a:solidFill>
                  <a:schemeClr val="tx2"/>
                </a:solidFill>
                <a:sym typeface="Wingdings"/>
              </a:rPr>
              <a:t>Included in the </a:t>
            </a:r>
            <a:r>
              <a:rPr lang="en-GB" sz="1600" b="1" dirty="0" smtClean="0">
                <a:solidFill>
                  <a:srgbClr val="FF0000"/>
                </a:solidFill>
                <a:sym typeface="Wingdings"/>
              </a:rPr>
              <a:t>HL-LHC TDR as backup scenario </a:t>
            </a:r>
            <a:r>
              <a:rPr lang="en-GB" sz="1600" dirty="0" smtClean="0">
                <a:solidFill>
                  <a:schemeClr val="tx2"/>
                </a:solidFill>
                <a:sym typeface="Wingdings"/>
              </a:rPr>
              <a:t>in case issues with e-cloud</a:t>
            </a:r>
            <a:endParaRPr lang="en-GB" sz="1600" dirty="0">
              <a:solidFill>
                <a:schemeClr val="tx2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086516" y="6095022"/>
            <a:ext cx="7203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Arial"/>
                <a:cs typeface="Arial"/>
              </a:rPr>
              <a:t>Average</a:t>
            </a:r>
            <a:endParaRPr lang="en-US" sz="1100" dirty="0">
              <a:latin typeface="Arial"/>
              <a:cs typeface="Arial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3883316" y="6227102"/>
            <a:ext cx="193040" cy="0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086516" y="6305159"/>
            <a:ext cx="16157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 smtClean="0">
                <a:latin typeface="Arial"/>
                <a:cs typeface="Arial"/>
              </a:rPr>
              <a:t>Impedan</a:t>
            </a:r>
            <a:r>
              <a:rPr lang="en-US" sz="1100" dirty="0" err="1">
                <a:latin typeface="Arial"/>
                <a:cs typeface="Arial"/>
              </a:rPr>
              <a:t>c</a:t>
            </a:r>
            <a:r>
              <a:rPr lang="en-US" sz="1100" dirty="0" err="1" smtClean="0">
                <a:latin typeface="Arial"/>
                <a:cs typeface="Arial"/>
              </a:rPr>
              <a:t>e+synch</a:t>
            </a:r>
            <a:r>
              <a:rPr lang="en-US" sz="1100" dirty="0" smtClean="0">
                <a:latin typeface="Arial"/>
                <a:cs typeface="Arial"/>
              </a:rPr>
              <a:t>. rad</a:t>
            </a:r>
            <a:endParaRPr lang="en-US" sz="1100" dirty="0">
              <a:latin typeface="Arial"/>
              <a:cs typeface="Arial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3883316" y="6437239"/>
            <a:ext cx="193040" cy="0"/>
          </a:xfrm>
          <a:prstGeom prst="line">
            <a:avLst/>
          </a:prstGeom>
          <a:ln w="19050" cmpd="sng">
            <a:solidFill>
              <a:srgbClr val="A6A6A6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7" name="Group 26"/>
          <p:cNvGrpSpPr/>
          <p:nvPr/>
        </p:nvGrpSpPr>
        <p:grpSpPr>
          <a:xfrm>
            <a:off x="-105404" y="3010341"/>
            <a:ext cx="4609760" cy="3262484"/>
            <a:chOff x="-105404" y="2144426"/>
            <a:chExt cx="4609760" cy="326248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6709" r="24492" b="34445"/>
            <a:stretch/>
          </p:blipFill>
          <p:spPr>
            <a:xfrm>
              <a:off x="-105404" y="2449908"/>
              <a:ext cx="4574206" cy="2701637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4299089" y="3853813"/>
              <a:ext cx="205267" cy="13853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02013" y="2144426"/>
              <a:ext cx="355118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chemeClr val="tx2"/>
                  </a:solidFill>
                  <a:latin typeface="Calibri"/>
                  <a:cs typeface="Calibri"/>
                </a:rPr>
                <a:t>Standard 25 ns beam</a:t>
              </a:r>
              <a:endParaRPr lang="en-US" sz="1600" dirty="0">
                <a:solidFill>
                  <a:schemeClr val="tx2"/>
                </a:solidFill>
                <a:latin typeface="Calibri"/>
                <a:cs typeface="Calibri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94376" y="3887197"/>
              <a:ext cx="2788442" cy="2923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300" b="1" dirty="0" smtClean="0">
                  <a:solidFill>
                    <a:srgbClr val="FF0000"/>
                  </a:solidFill>
                  <a:sym typeface="Wingdings"/>
                </a:rPr>
                <a:t>Dipoles </a:t>
              </a:r>
              <a:r>
                <a:rPr lang="en-GB" sz="1300" dirty="0" smtClean="0">
                  <a:solidFill>
                    <a:srgbClr val="44546A"/>
                  </a:solidFill>
                  <a:sym typeface="Wingdings"/>
                </a:rPr>
                <a:t>(instrumented cells in S45)</a:t>
              </a:r>
              <a:endParaRPr lang="en-US" sz="1300" dirty="0"/>
            </a:p>
          </p:txBody>
        </p:sp>
        <p:cxnSp>
          <p:nvCxnSpPr>
            <p:cNvPr id="22" name="Straight Connector 21"/>
            <p:cNvCxnSpPr/>
            <p:nvPr/>
          </p:nvCxnSpPr>
          <p:spPr>
            <a:xfrm>
              <a:off x="2089740" y="4805080"/>
              <a:ext cx="2066624" cy="0"/>
            </a:xfrm>
            <a:prstGeom prst="line">
              <a:avLst/>
            </a:prstGeom>
            <a:ln w="19050" cmpd="sng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94674" r="24512" b="338"/>
            <a:stretch/>
          </p:blipFill>
          <p:spPr>
            <a:xfrm>
              <a:off x="-105404" y="5177591"/>
              <a:ext cx="4577781" cy="229319"/>
            </a:xfrm>
            <a:prstGeom prst="rect">
              <a:avLst/>
            </a:prstGeom>
          </p:spPr>
        </p:pic>
      </p:grpSp>
      <p:grpSp>
        <p:nvGrpSpPr>
          <p:cNvPr id="28" name="Group 27"/>
          <p:cNvGrpSpPr/>
          <p:nvPr/>
        </p:nvGrpSpPr>
        <p:grpSpPr>
          <a:xfrm>
            <a:off x="4358286" y="3010340"/>
            <a:ext cx="4645036" cy="3262485"/>
            <a:chOff x="4358286" y="2144425"/>
            <a:chExt cx="4645036" cy="3262485"/>
          </a:xfrm>
        </p:grpSpPr>
        <p:grpSp>
          <p:nvGrpSpPr>
            <p:cNvPr id="3" name="Group 2"/>
            <p:cNvGrpSpPr/>
            <p:nvPr/>
          </p:nvGrpSpPr>
          <p:grpSpPr>
            <a:xfrm>
              <a:off x="4358286" y="2445256"/>
              <a:ext cx="4645036" cy="2785837"/>
              <a:chOff x="4268473" y="1925997"/>
              <a:chExt cx="4645036" cy="2785837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 rotWithShape="1">
              <a:blip r:embed="rId6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t="6598" r="24614" b="34536"/>
              <a:stretch/>
            </p:blipFill>
            <p:spPr>
              <a:xfrm>
                <a:off x="4268473" y="1925997"/>
                <a:ext cx="4585964" cy="2706289"/>
              </a:xfrm>
              <a:prstGeom prst="rect">
                <a:avLst/>
              </a:prstGeom>
            </p:spPr>
          </p:pic>
          <p:sp>
            <p:nvSpPr>
              <p:cNvPr id="12" name="Rectangle 11"/>
              <p:cNvSpPr/>
              <p:nvPr/>
            </p:nvSpPr>
            <p:spPr>
              <a:xfrm>
                <a:off x="8708242" y="3326444"/>
                <a:ext cx="205267" cy="138539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5072578" y="2144425"/>
              <a:ext cx="355118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chemeClr val="tx2"/>
                  </a:solidFill>
                  <a:latin typeface="Calibri"/>
                  <a:cs typeface="Calibri"/>
                </a:rPr>
                <a:t>“8b+4e” beam</a:t>
              </a:r>
              <a:endParaRPr lang="en-US" sz="1600" dirty="0">
                <a:solidFill>
                  <a:schemeClr val="tx2"/>
                </a:solidFill>
                <a:latin typeface="Calibri"/>
                <a:cs typeface="Calibri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064776" y="3887197"/>
              <a:ext cx="2788442" cy="2923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300" b="1" dirty="0" smtClean="0">
                  <a:solidFill>
                    <a:srgbClr val="FF0000"/>
                  </a:solidFill>
                  <a:sym typeface="Wingdings"/>
                </a:rPr>
                <a:t>Dipoles </a:t>
              </a:r>
              <a:r>
                <a:rPr lang="en-GB" sz="1300" dirty="0" smtClean="0">
                  <a:solidFill>
                    <a:srgbClr val="44546A"/>
                  </a:solidFill>
                  <a:sym typeface="Wingdings"/>
                </a:rPr>
                <a:t>(instrumented cells in S45)</a:t>
              </a:r>
              <a:endParaRPr lang="en-US" sz="1300" dirty="0"/>
            </a:p>
          </p:txBody>
        </p:sp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94674" r="24512" b="338"/>
            <a:stretch/>
          </p:blipFill>
          <p:spPr>
            <a:xfrm>
              <a:off x="4358286" y="5177591"/>
              <a:ext cx="4577781" cy="229319"/>
            </a:xfrm>
            <a:prstGeom prst="rect">
              <a:avLst/>
            </a:prstGeom>
          </p:spPr>
        </p:pic>
      </p:grpSp>
      <p:cxnSp>
        <p:nvCxnSpPr>
          <p:cNvPr id="29" name="Straight Connector 28"/>
          <p:cNvCxnSpPr/>
          <p:nvPr/>
        </p:nvCxnSpPr>
        <p:spPr>
          <a:xfrm>
            <a:off x="6571686" y="5661758"/>
            <a:ext cx="2066624" cy="0"/>
          </a:xfrm>
          <a:prstGeom prst="line">
            <a:avLst/>
          </a:prstGeom>
          <a:ln w="19050" cmpd="sng">
            <a:solidFill>
              <a:schemeClr val="bg1">
                <a:lumMod val="65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4888223" y="2125297"/>
            <a:ext cx="381986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dirty="0" smtClean="0">
                <a:solidFill>
                  <a:schemeClr val="tx2"/>
                </a:solidFill>
                <a:sym typeface="Wingdings"/>
              </a:rPr>
              <a:t>Up to ~1900b. in the LHC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55592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4" name="Straight Connector 3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Tests combined filling schemes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331648" y="2677142"/>
            <a:ext cx="4697552" cy="3222288"/>
            <a:chOff x="219456" y="2284358"/>
            <a:chExt cx="4697552" cy="3222288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9456" y="2284358"/>
              <a:ext cx="4697552" cy="3222288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498763" y="2549236"/>
              <a:ext cx="387927" cy="2770909"/>
            </a:xfrm>
            <a:prstGeom prst="rect">
              <a:avLst/>
            </a:prstGeom>
            <a:noFill/>
            <a:ln w="19050">
              <a:solidFill>
                <a:srgbClr val="92D05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6495" y="2444863"/>
            <a:ext cx="5629645" cy="3765222"/>
          </a:xfrm>
          <a:prstGeom prst="rect">
            <a:avLst/>
          </a:prstGeom>
          <a:ln w="19050">
            <a:solidFill>
              <a:srgbClr val="92D050"/>
            </a:solidFill>
            <a:prstDash val="dash"/>
          </a:ln>
        </p:spPr>
      </p:pic>
      <p:cxnSp>
        <p:nvCxnSpPr>
          <p:cNvPr id="13" name="Straight Connector 12"/>
          <p:cNvCxnSpPr>
            <a:stCxn id="9" idx="0"/>
          </p:cNvCxnSpPr>
          <p:nvPr/>
        </p:nvCxnSpPr>
        <p:spPr>
          <a:xfrm flipV="1">
            <a:off x="804919" y="2444863"/>
            <a:ext cx="1875505" cy="497157"/>
          </a:xfrm>
          <a:prstGeom prst="line">
            <a:avLst/>
          </a:prstGeom>
          <a:ln w="19050">
            <a:solidFill>
              <a:srgbClr val="92D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9" idx="2"/>
          </p:cNvCxnSpPr>
          <p:nvPr/>
        </p:nvCxnSpPr>
        <p:spPr>
          <a:xfrm>
            <a:off x="804919" y="5712929"/>
            <a:ext cx="1891576" cy="497156"/>
          </a:xfrm>
          <a:prstGeom prst="line">
            <a:avLst/>
          </a:prstGeom>
          <a:ln w="19050">
            <a:solidFill>
              <a:srgbClr val="92D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171655" y="515496"/>
            <a:ext cx="754689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 charset="0"/>
              <a:buChar char="•"/>
            </a:pPr>
            <a:r>
              <a:rPr lang="en-US" sz="15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In 2016 we explored possibilities to </a:t>
            </a:r>
            <a:r>
              <a:rPr lang="en-US" sz="15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further minimize the loss of performance </a:t>
            </a:r>
            <a:r>
              <a:rPr lang="en-US" sz="15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in case of limitations on the beam screen heat loads are encountered</a:t>
            </a:r>
          </a:p>
          <a:p>
            <a:pPr marL="285750" indent="-285750">
              <a:lnSpc>
                <a:spcPct val="120000"/>
              </a:lnSpc>
              <a:buFont typeface="Arial" charset="0"/>
              <a:buChar char="•"/>
            </a:pPr>
            <a:r>
              <a:rPr lang="en-US" sz="15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The strategy is to </a:t>
            </a:r>
            <a:r>
              <a:rPr lang="en-US" sz="15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combine standard 25 ns trains and 8b4e tra</a:t>
            </a:r>
            <a:r>
              <a:rPr lang="en-US" sz="15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ins in order to adapt the heat load to the available cooling capacity</a:t>
            </a:r>
            <a:endParaRPr lang="en-US" sz="1500" dirty="0">
              <a:solidFill>
                <a:schemeClr val="tx2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742950" lvl="1" indent="-285750">
              <a:lnSpc>
                <a:spcPct val="120000"/>
              </a:lnSpc>
              <a:buFont typeface="Wingdings" charset="2"/>
              <a:buChar char="à"/>
            </a:pPr>
            <a:r>
              <a:rPr lang="en-US" sz="15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Tested in the LHC with </a:t>
            </a:r>
            <a:r>
              <a:rPr lang="en-US" sz="1500" b="1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1908 </a:t>
            </a:r>
            <a:r>
              <a:rPr lang="en-US" sz="15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bunches </a:t>
            </a:r>
            <a:r>
              <a:rPr lang="en-US" sz="15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(share 45% 8b4e vs. 55% 25ns BCMS) </a:t>
            </a:r>
            <a:endParaRPr lang="en-US" sz="1500" dirty="0" smtClean="0">
              <a:solidFill>
                <a:schemeClr val="tx2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285750" lvl="0" indent="-285750">
              <a:lnSpc>
                <a:spcPct val="120000"/>
              </a:lnSpc>
              <a:buFont typeface="Arial" charset="0"/>
              <a:buChar char="•"/>
            </a:pPr>
            <a:endParaRPr lang="en-US" sz="1500" b="1" dirty="0">
              <a:solidFill>
                <a:srgbClr val="00B050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285750" indent="-285750">
              <a:lnSpc>
                <a:spcPct val="120000"/>
              </a:lnSpc>
              <a:buFont typeface="Arial" charset="0"/>
              <a:buChar char="•"/>
            </a:pPr>
            <a:endParaRPr lang="en-US" sz="1500" dirty="0" smtClean="0">
              <a:solidFill>
                <a:schemeClr val="tx2"/>
              </a:solidFill>
              <a:latin typeface="Calibri" charset="0"/>
              <a:ea typeface="Calibri" charset="0"/>
              <a:cs typeface="Calibri" charset="0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7674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4" name="Straight Connector 3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Tests combined filling schemes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4460" t="51969"/>
          <a:stretch/>
        </p:blipFill>
        <p:spPr>
          <a:xfrm>
            <a:off x="545128" y="3435197"/>
            <a:ext cx="8173418" cy="309038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71655" y="515496"/>
            <a:ext cx="754689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 charset="0"/>
              <a:buChar char="•"/>
            </a:pPr>
            <a:r>
              <a:rPr lang="en-US" sz="15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In 2016 we explored possibilities to </a:t>
            </a:r>
            <a:r>
              <a:rPr lang="en-US" sz="15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further minimize the loss of performance </a:t>
            </a:r>
            <a:r>
              <a:rPr lang="en-US" sz="15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in case of limitations on the beam screen heat loads are encountered</a:t>
            </a:r>
          </a:p>
          <a:p>
            <a:pPr marL="285750" indent="-285750">
              <a:lnSpc>
                <a:spcPct val="120000"/>
              </a:lnSpc>
              <a:buFont typeface="Arial" charset="0"/>
              <a:buChar char="•"/>
            </a:pPr>
            <a:r>
              <a:rPr lang="en-US" sz="15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The strategy is to </a:t>
            </a:r>
            <a:r>
              <a:rPr lang="en-US" sz="15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combine standard 25 ns trains and 8b4e tra</a:t>
            </a:r>
            <a:r>
              <a:rPr lang="en-US" sz="15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ins in order to adapt the heat load to the available cooling capacity</a:t>
            </a:r>
            <a:endParaRPr lang="en-US" sz="1500" dirty="0">
              <a:solidFill>
                <a:schemeClr val="tx2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742950" lvl="1" indent="-285750">
              <a:lnSpc>
                <a:spcPct val="120000"/>
              </a:lnSpc>
              <a:buFont typeface="Wingdings" charset="2"/>
              <a:buChar char="à"/>
            </a:pPr>
            <a:r>
              <a:rPr lang="en-US" sz="15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Tested in the LHC with </a:t>
            </a:r>
            <a:r>
              <a:rPr lang="en-US" sz="1500" b="1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1908 </a:t>
            </a:r>
            <a:r>
              <a:rPr lang="en-US" sz="15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bunches </a:t>
            </a:r>
            <a:r>
              <a:rPr lang="en-US" sz="15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(share 45% 8b4e vs. 55% 25ns BCMS) </a:t>
            </a:r>
            <a:endParaRPr lang="en-US" sz="1500" dirty="0" smtClean="0">
              <a:solidFill>
                <a:schemeClr val="tx2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285750" lvl="0" indent="-285750">
              <a:lnSpc>
                <a:spcPct val="120000"/>
              </a:lnSpc>
              <a:buFont typeface="Arial" charset="0"/>
              <a:buChar char="•"/>
            </a:pPr>
            <a:r>
              <a:rPr lang="en-US" sz="15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Stable phase data showed </a:t>
            </a:r>
            <a:r>
              <a:rPr lang="en-US" sz="15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that </a:t>
            </a:r>
            <a:r>
              <a:rPr lang="en-US" sz="1500" b="1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e-cloud buildup from standard beam does not “leak” into the 8b4e </a:t>
            </a:r>
            <a:r>
              <a:rPr lang="en-US" sz="15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trains</a:t>
            </a:r>
          </a:p>
          <a:p>
            <a:pPr marL="285750" lvl="0" indent="-285750">
              <a:lnSpc>
                <a:spcPct val="120000"/>
              </a:lnSpc>
              <a:buFont typeface="Arial" charset="0"/>
              <a:buChar char="•"/>
            </a:pPr>
            <a:endParaRPr lang="en-US" sz="1500" b="1" dirty="0">
              <a:solidFill>
                <a:srgbClr val="00B050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285750" indent="-285750">
              <a:lnSpc>
                <a:spcPct val="120000"/>
              </a:lnSpc>
              <a:buFont typeface="Arial" charset="0"/>
              <a:buChar char="•"/>
            </a:pPr>
            <a:endParaRPr lang="en-US" sz="1500" dirty="0" smtClean="0">
              <a:solidFill>
                <a:schemeClr val="tx2"/>
              </a:solidFill>
              <a:latin typeface="Calibri" charset="0"/>
              <a:ea typeface="Calibri" charset="0"/>
              <a:cs typeface="Calibri" charset="0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29555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870" b="34236"/>
          <a:stretch/>
        </p:blipFill>
        <p:spPr>
          <a:xfrm>
            <a:off x="4352518" y="3559896"/>
            <a:ext cx="4599731" cy="2959391"/>
          </a:xfrm>
          <a:prstGeom prst="rect">
            <a:avLst/>
          </a:prstGeom>
        </p:spPr>
      </p:pic>
      <p:grpSp>
        <p:nvGrpSpPr>
          <p:cNvPr id="3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4" name="Straight Connector 3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Tests combined filling schemes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71655" y="515496"/>
            <a:ext cx="754689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 charset="0"/>
              <a:buChar char="•"/>
            </a:pPr>
            <a:r>
              <a:rPr lang="en-US" sz="15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In 2016 we explored possibilities to </a:t>
            </a:r>
            <a:r>
              <a:rPr lang="en-US" sz="15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further minimize the loss of performance </a:t>
            </a:r>
            <a:r>
              <a:rPr lang="en-US" sz="15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in case of limitations on the beam screen heat loads are encountered</a:t>
            </a:r>
          </a:p>
          <a:p>
            <a:pPr marL="285750" indent="-285750">
              <a:lnSpc>
                <a:spcPct val="120000"/>
              </a:lnSpc>
              <a:buFont typeface="Arial" charset="0"/>
              <a:buChar char="•"/>
            </a:pPr>
            <a:r>
              <a:rPr lang="en-US" sz="15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The strategy is to </a:t>
            </a:r>
            <a:r>
              <a:rPr lang="en-US" sz="15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combine standard 25 ns trains and 8b4e tra</a:t>
            </a:r>
            <a:r>
              <a:rPr lang="en-US" sz="15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ins in order to adapt the heat load to the available cooling capacity</a:t>
            </a:r>
            <a:endParaRPr lang="en-US" sz="1500" dirty="0">
              <a:solidFill>
                <a:schemeClr val="tx2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742950" lvl="1" indent="-285750">
              <a:lnSpc>
                <a:spcPct val="120000"/>
              </a:lnSpc>
              <a:buFont typeface="Wingdings" charset="2"/>
              <a:buChar char="à"/>
            </a:pPr>
            <a:r>
              <a:rPr lang="en-US" sz="15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Tested in the LHC with </a:t>
            </a:r>
            <a:r>
              <a:rPr lang="en-US" sz="1500" b="1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1908 </a:t>
            </a:r>
            <a:r>
              <a:rPr lang="en-US" sz="15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bunches </a:t>
            </a:r>
            <a:r>
              <a:rPr lang="en-US" sz="15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(share 45% 8b4e vs. 55% 25ns BCMS) </a:t>
            </a:r>
            <a:endParaRPr lang="en-US" sz="1500" dirty="0" smtClean="0">
              <a:solidFill>
                <a:schemeClr val="tx2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285750" lvl="0" indent="-285750">
              <a:lnSpc>
                <a:spcPct val="120000"/>
              </a:lnSpc>
              <a:buFont typeface="Arial" charset="0"/>
              <a:buChar char="•"/>
            </a:pPr>
            <a:r>
              <a:rPr lang="en-US" sz="15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Stable phase data showed </a:t>
            </a:r>
            <a:r>
              <a:rPr lang="en-US" sz="15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that </a:t>
            </a:r>
            <a:r>
              <a:rPr lang="en-US" sz="1500" b="1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e-cloud buildup from standard beam does not “leak” into the 8b4e </a:t>
            </a:r>
            <a:r>
              <a:rPr lang="en-US" sz="15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trains</a:t>
            </a:r>
          </a:p>
          <a:p>
            <a:pPr marL="285750" indent="-285750">
              <a:lnSpc>
                <a:spcPct val="120000"/>
              </a:lnSpc>
              <a:buFont typeface="Arial" charset="0"/>
              <a:buChar char="•"/>
            </a:pPr>
            <a:r>
              <a:rPr lang="en-US" sz="15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O</a:t>
            </a:r>
            <a:r>
              <a:rPr lang="en-US" sz="15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n </a:t>
            </a:r>
            <a:r>
              <a:rPr lang="en-US" sz="15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the most critical sector </a:t>
            </a:r>
            <a:r>
              <a:rPr lang="en-US" sz="15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observed </a:t>
            </a:r>
            <a:r>
              <a:rPr lang="en-US" sz="15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40</a:t>
            </a:r>
            <a:r>
              <a:rPr lang="en-US" sz="1500" b="1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% heat load reduction </a:t>
            </a:r>
            <a:r>
              <a:rPr lang="en-US" sz="15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at  </a:t>
            </a:r>
            <a:r>
              <a:rPr lang="en-US" sz="1500" b="1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the price </a:t>
            </a:r>
            <a:r>
              <a:rPr lang="en-US" sz="15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of 15</a:t>
            </a:r>
            <a:r>
              <a:rPr lang="en-US" sz="1500" b="1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% loss in number of bunches</a:t>
            </a:r>
          </a:p>
          <a:p>
            <a:pPr marL="285750" lvl="0" indent="-285750">
              <a:lnSpc>
                <a:spcPct val="120000"/>
              </a:lnSpc>
              <a:buFont typeface="Arial" charset="0"/>
              <a:buChar char="•"/>
            </a:pPr>
            <a:endParaRPr lang="en-US" sz="1500" b="1" dirty="0">
              <a:solidFill>
                <a:srgbClr val="00B050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285750" indent="-285750">
              <a:lnSpc>
                <a:spcPct val="120000"/>
              </a:lnSpc>
              <a:buFont typeface="Arial" charset="0"/>
              <a:buChar char="•"/>
            </a:pPr>
            <a:endParaRPr lang="en-US" sz="1500" dirty="0" smtClean="0">
              <a:solidFill>
                <a:schemeClr val="tx2"/>
              </a:solidFill>
              <a:latin typeface="Calibri" charset="0"/>
              <a:ea typeface="Calibri" charset="0"/>
              <a:cs typeface="Calibri" charset="0"/>
              <a:sym typeface="Wingding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6" r="24444" b="34236"/>
          <a:stretch/>
        </p:blipFill>
        <p:spPr>
          <a:xfrm>
            <a:off x="152400" y="3559896"/>
            <a:ext cx="4366029" cy="295939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568034" y="3195075"/>
            <a:ext cx="358832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u="sng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Combined scheme </a:t>
            </a:r>
            <a:endParaRPr lang="en-US" sz="1600" b="1" u="sng" dirty="0"/>
          </a:p>
        </p:txBody>
      </p:sp>
      <p:sp>
        <p:nvSpPr>
          <p:cNvPr id="12" name="Rectangle 11"/>
          <p:cNvSpPr/>
          <p:nvPr/>
        </p:nvSpPr>
        <p:spPr>
          <a:xfrm>
            <a:off x="5058974" y="3216878"/>
            <a:ext cx="358832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u="sng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25 ns (BCMS)</a:t>
            </a:r>
            <a:endParaRPr lang="en-US" sz="1600" b="1" u="sng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/>
          <a:srcRect l="36441" t="94725" r="54128" b="746"/>
          <a:stretch/>
        </p:blipFill>
        <p:spPr>
          <a:xfrm>
            <a:off x="2208596" y="6531699"/>
            <a:ext cx="609601" cy="21590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6"/>
          <a:srcRect l="36441" t="94725" r="54128" b="746"/>
          <a:stretch/>
        </p:blipFill>
        <p:spPr>
          <a:xfrm>
            <a:off x="6652383" y="6531699"/>
            <a:ext cx="609601" cy="21590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7658" t="40302" r="8661" b="45183"/>
          <a:stretch/>
        </p:blipFill>
        <p:spPr>
          <a:xfrm>
            <a:off x="5134863" y="5356514"/>
            <a:ext cx="884221" cy="69191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7658" t="54817" r="8661" b="29614"/>
          <a:stretch/>
        </p:blipFill>
        <p:spPr>
          <a:xfrm>
            <a:off x="5823976" y="5317005"/>
            <a:ext cx="884221" cy="74212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7658" t="70884" r="8661" b="23000"/>
          <a:stretch/>
        </p:blipFill>
        <p:spPr>
          <a:xfrm>
            <a:off x="6412700" y="5342659"/>
            <a:ext cx="884221" cy="291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130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4" name="Straight Connector 3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Summary and conclusions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43000" y="845519"/>
            <a:ext cx="7546891" cy="439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16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The LHC operation with 25 ns beam  </a:t>
            </a:r>
            <a:r>
              <a:rPr lang="en-US" sz="16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in </a:t>
            </a:r>
            <a:r>
              <a:rPr lang="en-US" sz="16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2015-16 has shown that </a:t>
            </a:r>
            <a:r>
              <a:rPr lang="en-US" sz="16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beam induced heat loads on the beam screens</a:t>
            </a:r>
            <a:r>
              <a:rPr lang="en-US" sz="16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, due primarily to e-cloud, can pose </a:t>
            </a:r>
            <a:r>
              <a:rPr lang="en-US" sz="16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significant performance limitations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16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In collaboration with WP9 we are performing a </a:t>
            </a:r>
            <a:r>
              <a:rPr lang="en-US" sz="16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detailed survey of all heat loads</a:t>
            </a:r>
            <a:r>
              <a:rPr lang="en-US" sz="16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 on the beam </a:t>
            </a:r>
            <a:r>
              <a:rPr lang="en-US" sz="16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screens </a:t>
            </a:r>
            <a:r>
              <a:rPr lang="en-US" sz="16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expected for the HL-LHC era</a:t>
            </a:r>
            <a:endParaRPr lang="en-US" sz="1600" dirty="0">
              <a:solidFill>
                <a:schemeClr val="tx2"/>
              </a:solidFill>
              <a:latin typeface="Calibri" charset="0"/>
              <a:ea typeface="Calibri" charset="0"/>
              <a:cs typeface="Calibri" charset="0"/>
              <a:sym typeface="Wingdings"/>
            </a:endParaRPr>
          </a:p>
          <a:p>
            <a:pPr marL="742950" lvl="1" indent="-285750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Wingdings" charset="2"/>
              <a:buChar char="à"/>
            </a:pPr>
            <a:r>
              <a:rPr lang="en-US" sz="16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Tools</a:t>
            </a:r>
            <a:r>
              <a:rPr lang="en-US" sz="16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 being used for this analysis have been </a:t>
            </a:r>
            <a:r>
              <a:rPr lang="en-US" sz="16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cross-checked</a:t>
            </a:r>
            <a:r>
              <a:rPr lang="en-US" sz="16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 </a:t>
            </a:r>
            <a:r>
              <a:rPr lang="en-US" sz="1600" dirty="0" err="1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w.r.t</a:t>
            </a:r>
            <a:r>
              <a:rPr lang="en-US" sz="16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. estimates made at the time of the LHC design and with experimental data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16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The </a:t>
            </a:r>
            <a:r>
              <a:rPr lang="en-US" sz="16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arc beam screens </a:t>
            </a:r>
            <a:r>
              <a:rPr lang="en-US" sz="16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will constitute a </a:t>
            </a:r>
            <a:r>
              <a:rPr lang="en-US" sz="16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major load for the </a:t>
            </a:r>
            <a:r>
              <a:rPr lang="en-US" sz="1600" b="1" dirty="0" err="1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cryoplants</a:t>
            </a:r>
            <a:r>
              <a:rPr lang="en-US" sz="16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:</a:t>
            </a:r>
          </a:p>
          <a:p>
            <a:pPr marL="742950" lvl="1" indent="-285750">
              <a:lnSpc>
                <a:spcPct val="120000"/>
              </a:lnSpc>
              <a:spcBef>
                <a:spcPts val="600"/>
              </a:spcBef>
              <a:buFont typeface="Courier New" charset="0"/>
              <a:buChar char="o"/>
            </a:pPr>
            <a:r>
              <a:rPr lang="en-US" sz="16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Even </a:t>
            </a:r>
            <a:r>
              <a:rPr lang="en-US" sz="16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assuming that full e-cloud suppression is achieved in the dipoles </a:t>
            </a:r>
            <a:r>
              <a:rPr lang="en-US" sz="16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through scrubbing, remaining load from impedance, synchrotron radiation and e-cloud in the quadrupoles will require a </a:t>
            </a:r>
            <a:r>
              <a:rPr lang="en-US" sz="16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large fraction of the available capacity</a:t>
            </a:r>
          </a:p>
          <a:p>
            <a:pPr marL="1200150" lvl="2" indent="-285750">
              <a:lnSpc>
                <a:spcPct val="120000"/>
              </a:lnSpc>
              <a:spcBef>
                <a:spcPts val="600"/>
              </a:spcBef>
              <a:buFont typeface="Wingdings" charset="2"/>
              <a:buChar char="à"/>
            </a:pPr>
            <a:r>
              <a:rPr lang="en-US" sz="16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Scrubbing recovery after Long Shutdowns will be challenging!</a:t>
            </a:r>
          </a:p>
          <a:p>
            <a:pPr marL="1200150" lvl="2" indent="-285750">
              <a:lnSpc>
                <a:spcPct val="120000"/>
              </a:lnSpc>
              <a:spcBef>
                <a:spcPts val="600"/>
              </a:spcBef>
              <a:buFont typeface="Wingdings" charset="2"/>
              <a:buChar char="à"/>
            </a:pPr>
            <a:endParaRPr lang="en-US" sz="1600" dirty="0" smtClean="0">
              <a:solidFill>
                <a:schemeClr val="tx2"/>
              </a:solidFill>
              <a:latin typeface="Calibri" charset="0"/>
              <a:ea typeface="Calibri" charset="0"/>
              <a:cs typeface="Calibri" charset="0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1089600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3" name="Straight Connector 52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55" name="Straight Connector 5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TextBox 55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400"/>
            <a:r>
              <a:rPr lang="en-US" sz="2400" b="1" dirty="0" smtClean="0">
                <a:solidFill>
                  <a:srgbClr val="44546A"/>
                </a:solidFill>
                <a:latin typeface="Calibri" pitchFamily="34" charset="0"/>
              </a:rPr>
              <a:t>Outline</a:t>
            </a:r>
            <a:endParaRPr lang="en-US" sz="2400" b="1" dirty="0">
              <a:solidFill>
                <a:srgbClr val="44546A"/>
              </a:solidFill>
              <a:latin typeface="Calibri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219200" y="661494"/>
            <a:ext cx="7696199" cy="3699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457200">
              <a:lnSpc>
                <a:spcPct val="120000"/>
              </a:lnSpc>
              <a:spcBef>
                <a:spcPts val="600"/>
              </a:spcBef>
              <a:buClr>
                <a:srgbClr val="1F497D"/>
              </a:buClr>
              <a:buFont typeface="Arial" charset="0"/>
              <a:buChar char="•"/>
            </a:pPr>
            <a:r>
              <a:rPr lang="en-US" b="1" dirty="0" smtClean="0">
                <a:solidFill>
                  <a:schemeClr val="tx2"/>
                </a:solidFill>
              </a:rPr>
              <a:t>Introduction</a:t>
            </a:r>
          </a:p>
          <a:p>
            <a:pPr marL="742950" lvl="1" indent="-285750" defTabSz="457200">
              <a:lnSpc>
                <a:spcPct val="120000"/>
              </a:lnSpc>
              <a:spcBef>
                <a:spcPts val="600"/>
              </a:spcBef>
              <a:buClr>
                <a:srgbClr val="1F497D"/>
              </a:buClr>
              <a:buFont typeface="Courier New" charset="0"/>
              <a:buChar char="o"/>
            </a:pPr>
            <a:r>
              <a:rPr lang="en-US" dirty="0" smtClean="0">
                <a:solidFill>
                  <a:schemeClr val="tx2"/>
                </a:solidFill>
              </a:rPr>
              <a:t>A few cross-checks</a:t>
            </a:r>
          </a:p>
          <a:p>
            <a:pPr marL="285750" indent="-285750" defTabSz="457200">
              <a:lnSpc>
                <a:spcPct val="120000"/>
              </a:lnSpc>
              <a:spcBef>
                <a:spcPts val="600"/>
              </a:spcBef>
              <a:buClr>
                <a:srgbClr val="1F497D"/>
              </a:buClr>
              <a:buFont typeface="Arial" charset="0"/>
              <a:buChar char="•"/>
            </a:pPr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Heat load estimates </a:t>
            </a:r>
          </a:p>
          <a:p>
            <a:pPr marL="742950" lvl="1" indent="-285750" defTabSz="457200">
              <a:lnSpc>
                <a:spcPct val="120000"/>
              </a:lnSpc>
              <a:spcBef>
                <a:spcPts val="600"/>
              </a:spcBef>
              <a:buClr>
                <a:srgbClr val="1F497D"/>
              </a:buClr>
              <a:buFont typeface="Courier New" charset="0"/>
              <a:buChar char="o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Arcs</a:t>
            </a:r>
          </a:p>
          <a:p>
            <a:pPr marL="742950" lvl="1" indent="-285750" defTabSz="457200">
              <a:lnSpc>
                <a:spcPct val="120000"/>
              </a:lnSpc>
              <a:spcBef>
                <a:spcPts val="600"/>
              </a:spcBef>
              <a:buClr>
                <a:srgbClr val="1F497D"/>
              </a:buClr>
              <a:buFont typeface="Courier New" charset="0"/>
              <a:buChar char="o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Inner triplets</a:t>
            </a:r>
          </a:p>
          <a:p>
            <a:pPr marL="742950" lvl="1" indent="-285750" defTabSz="457200">
              <a:lnSpc>
                <a:spcPct val="120000"/>
              </a:lnSpc>
              <a:spcBef>
                <a:spcPts val="600"/>
              </a:spcBef>
              <a:buClr>
                <a:srgbClr val="1F497D"/>
              </a:buClr>
              <a:buFont typeface="Courier New" charset="0"/>
              <a:buChar char="o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Twin-bore IR magnets</a:t>
            </a:r>
          </a:p>
          <a:p>
            <a:pPr marL="285750" indent="-285750" defTabSz="457200">
              <a:lnSpc>
                <a:spcPct val="120000"/>
              </a:lnSpc>
              <a:spcBef>
                <a:spcPts val="600"/>
              </a:spcBef>
              <a:buClr>
                <a:srgbClr val="1F497D"/>
              </a:buClr>
              <a:buFont typeface="Arial" charset="0"/>
              <a:buChar char="•"/>
            </a:pP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B</a:t>
            </a:r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ackup scenarios (8b4e and hybrid schemes)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marL="285750" indent="-285750" defTabSz="457200">
              <a:lnSpc>
                <a:spcPct val="120000"/>
              </a:lnSpc>
              <a:spcBef>
                <a:spcPts val="600"/>
              </a:spcBef>
              <a:buClr>
                <a:srgbClr val="1F497D"/>
              </a:buClr>
              <a:buFont typeface="Arial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 defTabSz="457200">
              <a:lnSpc>
                <a:spcPct val="120000"/>
              </a:lnSpc>
              <a:spcBef>
                <a:spcPts val="600"/>
              </a:spcBef>
              <a:buClr>
                <a:srgbClr val="1F497D"/>
              </a:buClr>
              <a:buFont typeface="Arial" charset="0"/>
              <a:buChar char="•"/>
            </a:pPr>
            <a:endParaRPr lang="en-US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612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4" name="Straight Connector 3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Summary and conclusions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4910" y="1378918"/>
            <a:ext cx="7994072" cy="3801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16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Estimates for the </a:t>
            </a:r>
            <a:r>
              <a:rPr lang="en-US" sz="16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Inner Triplets in IR1&amp;5 </a:t>
            </a:r>
            <a:r>
              <a:rPr lang="en-US" sz="16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have been </a:t>
            </a:r>
            <a:r>
              <a:rPr lang="en-US" sz="16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updated</a:t>
            </a:r>
            <a:r>
              <a:rPr lang="en-US" sz="16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 with present optics and beam screen design and including </a:t>
            </a:r>
            <a:r>
              <a:rPr lang="en-US" sz="16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field free spaces </a:t>
            </a:r>
            <a:r>
              <a:rPr lang="en-US" sz="16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and </a:t>
            </a:r>
            <a:r>
              <a:rPr lang="en-US" sz="16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dipole correctors</a:t>
            </a:r>
          </a:p>
          <a:p>
            <a:pPr marL="742950" lvl="1" indent="-285750">
              <a:lnSpc>
                <a:spcPct val="120000"/>
              </a:lnSpc>
              <a:spcBef>
                <a:spcPts val="600"/>
              </a:spcBef>
              <a:buFont typeface="Courier New" charset="0"/>
              <a:buChar char="o"/>
            </a:pPr>
            <a:r>
              <a:rPr lang="en-US" sz="16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Surface treatment (SEY&lt;=1.1) confirmed to provide strong reduction of the heat load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16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Heat loads have been estimated also for </a:t>
            </a:r>
            <a:r>
              <a:rPr lang="en-US" sz="16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all the twin-bore magnets in all IRs</a:t>
            </a:r>
          </a:p>
          <a:p>
            <a:pPr marL="742950" lvl="1" indent="-285750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US" sz="16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Experimental IRs are by far the most critical </a:t>
            </a:r>
            <a:r>
              <a:rPr lang="en-US" sz="16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and can have a </a:t>
            </a:r>
            <a:r>
              <a:rPr lang="en-US" sz="16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non-negligible impact on the cooling capacity </a:t>
            </a:r>
            <a:r>
              <a:rPr lang="en-US" sz="1600" dirty="0">
                <a:solidFill>
                  <a:schemeClr val="tx2"/>
                </a:solidFill>
              </a:rPr>
              <a:t>(in particular those around point 2 and 8 where no cryogenics upgrade is planned</a:t>
            </a:r>
            <a:r>
              <a:rPr lang="en-US" sz="1600" dirty="0" smtClean="0">
                <a:solidFill>
                  <a:schemeClr val="tx2"/>
                </a:solidFill>
              </a:rPr>
              <a:t>) </a:t>
            </a:r>
            <a:r>
              <a:rPr lang="en-US" sz="16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available </a:t>
            </a:r>
            <a:r>
              <a:rPr lang="en-US" sz="16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in the arcs sharing their same </a:t>
            </a:r>
            <a:r>
              <a:rPr lang="en-US" sz="1600" dirty="0" err="1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cryoplant</a:t>
            </a:r>
            <a:endParaRPr lang="en-US" sz="1600" dirty="0" smtClean="0">
              <a:solidFill>
                <a:schemeClr val="tx2"/>
              </a:solidFill>
              <a:latin typeface="Calibri" charset="0"/>
              <a:ea typeface="Calibri" charset="0"/>
              <a:cs typeface="Calibri" charset="0"/>
              <a:sym typeface="Wingdings"/>
            </a:endParaRP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16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After experimental validation in 2015, the </a:t>
            </a:r>
            <a:r>
              <a:rPr lang="en-US" sz="16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8b4e scheme has been included in the TDR </a:t>
            </a:r>
            <a:r>
              <a:rPr lang="en-US" sz="16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as </a:t>
            </a:r>
            <a:r>
              <a:rPr lang="en-US" sz="16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backup </a:t>
            </a:r>
            <a:r>
              <a:rPr lang="en-US" sz="16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scenario in </a:t>
            </a:r>
            <a:r>
              <a:rPr lang="en-US" sz="16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case of limitations from the e-cloud</a:t>
            </a:r>
            <a:endParaRPr lang="en-US" sz="1600" dirty="0" smtClean="0">
              <a:solidFill>
                <a:schemeClr val="tx2"/>
              </a:solidFill>
              <a:latin typeface="Calibri" charset="0"/>
              <a:ea typeface="Calibri" charset="0"/>
              <a:cs typeface="Calibri" charset="0"/>
              <a:sym typeface="Wingdings"/>
            </a:endParaRPr>
          </a:p>
          <a:p>
            <a:pPr marL="742950" lvl="1" indent="-285750">
              <a:lnSpc>
                <a:spcPct val="120000"/>
              </a:lnSpc>
              <a:spcBef>
                <a:spcPts val="600"/>
              </a:spcBef>
              <a:buFont typeface="Courier New" charset="0"/>
              <a:buChar char="o"/>
            </a:pPr>
            <a:r>
              <a:rPr lang="en-US" sz="16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Possibility of </a:t>
            </a:r>
            <a:r>
              <a:rPr lang="en-US" sz="16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hybrid schemes </a:t>
            </a:r>
            <a:r>
              <a:rPr lang="en-US" sz="16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to further reduce the loss of performance have been </a:t>
            </a:r>
            <a:r>
              <a:rPr lang="en-US" sz="16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tested successfully in the LHC in 2016</a:t>
            </a:r>
          </a:p>
        </p:txBody>
      </p:sp>
    </p:spTree>
    <p:extLst>
      <p:ext uri="{BB962C8B-B14F-4D97-AF65-F5344CB8AC3E}">
        <p14:creationId xmlns:p14="http://schemas.microsoft.com/office/powerpoint/2010/main" val="1249622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7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0" y="3025588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chemeClr val="tx2"/>
                </a:solidFill>
              </a:rPr>
              <a:t>Thank you for you attention!</a:t>
            </a:r>
          </a:p>
        </p:txBody>
      </p:sp>
    </p:spTree>
    <p:extLst>
      <p:ext uri="{BB962C8B-B14F-4D97-AF65-F5344CB8AC3E}">
        <p14:creationId xmlns:p14="http://schemas.microsoft.com/office/powerpoint/2010/main" val="599094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455"/>
          <a:stretch/>
        </p:blipFill>
        <p:spPr>
          <a:xfrm>
            <a:off x="0" y="1681200"/>
            <a:ext cx="5303520" cy="5176800"/>
          </a:xfrm>
          <a:prstGeom prst="rect">
            <a:avLst/>
          </a:prstGeom>
        </p:spPr>
      </p:pic>
      <p:grpSp>
        <p:nvGrpSpPr>
          <p:cNvPr id="5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7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Comparison against machine data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398326" y="476187"/>
            <a:ext cx="1440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More </a:t>
            </a:r>
            <a:r>
              <a:rPr lang="en-US" dirty="0" smtClean="0">
                <a:solidFill>
                  <a:schemeClr val="tx2"/>
                </a:solidFill>
                <a:hlinkClick r:id="rId4"/>
              </a:rPr>
              <a:t>here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81801" y="1082932"/>
            <a:ext cx="20049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50ns, physics </a:t>
            </a:r>
            <a:r>
              <a:rPr lang="en-US" b="1" dirty="0">
                <a:solidFill>
                  <a:schemeClr val="tx2"/>
                </a:solidFill>
              </a:rPr>
              <a:t>2015</a:t>
            </a:r>
            <a:endParaRPr lang="en-US" b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47" t="40311" r="12405" b="29553"/>
          <a:stretch/>
        </p:blipFill>
        <p:spPr>
          <a:xfrm>
            <a:off x="6819153" y="1993966"/>
            <a:ext cx="723898" cy="1559739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5421024" y="2589170"/>
            <a:ext cx="12128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Measured:</a:t>
            </a:r>
            <a:endParaRPr lang="en-US" b="1" dirty="0"/>
          </a:p>
        </p:txBody>
      </p:sp>
      <p:sp>
        <p:nvSpPr>
          <p:cNvPr id="15" name="Rectangle 14"/>
          <p:cNvSpPr/>
          <p:nvPr/>
        </p:nvSpPr>
        <p:spPr>
          <a:xfrm>
            <a:off x="5396458" y="4716675"/>
            <a:ext cx="12442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Calculated:</a:t>
            </a:r>
            <a:endParaRPr lang="en-US" b="1" dirty="0"/>
          </a:p>
        </p:txBody>
      </p:sp>
      <p:sp>
        <p:nvSpPr>
          <p:cNvPr id="16" name="Rectangle 15"/>
          <p:cNvSpPr/>
          <p:nvPr/>
        </p:nvSpPr>
        <p:spPr>
          <a:xfrm>
            <a:off x="7114381" y="5602435"/>
            <a:ext cx="17248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err="1" smtClean="0">
                <a:solidFill>
                  <a:schemeClr val="tx2"/>
                </a:solidFill>
              </a:rPr>
              <a:t>HeatLoadCalculators</a:t>
            </a:r>
            <a:endParaRPr lang="en-US" sz="1400" b="1" dirty="0" smtClean="0">
              <a:solidFill>
                <a:schemeClr val="tx2"/>
              </a:solidFill>
            </a:endParaRPr>
          </a:p>
          <a:p>
            <a:r>
              <a:rPr lang="en-US" sz="1400" dirty="0" smtClean="0">
                <a:solidFill>
                  <a:schemeClr val="tx2"/>
                </a:solidFill>
              </a:rPr>
              <a:t>Module (used now)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6819153" y="5836024"/>
            <a:ext cx="295228" cy="112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47" t="71356" r="18566" b="25748"/>
          <a:stretch/>
        </p:blipFill>
        <p:spPr>
          <a:xfrm>
            <a:off x="6733647" y="4640647"/>
            <a:ext cx="374198" cy="194301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7114381" y="4117376"/>
            <a:ext cx="208392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</a:rPr>
              <a:t>Timber </a:t>
            </a:r>
          </a:p>
          <a:p>
            <a:r>
              <a:rPr lang="en-US" sz="1400" b="1" dirty="0" smtClean="0">
                <a:solidFill>
                  <a:schemeClr val="tx2"/>
                </a:solidFill>
              </a:rPr>
              <a:t>(</a:t>
            </a:r>
            <a:r>
              <a:rPr lang="en-US" sz="1400" dirty="0" smtClean="0">
                <a:solidFill>
                  <a:schemeClr val="tx2"/>
                </a:solidFill>
              </a:rPr>
              <a:t>SR overestimated by factor 2, different assumptions for impedance)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2038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814"/>
          <a:stretch/>
        </p:blipFill>
        <p:spPr>
          <a:xfrm>
            <a:off x="1" y="1681200"/>
            <a:ext cx="5303519" cy="5176800"/>
          </a:xfrm>
          <a:prstGeom prst="rect">
            <a:avLst/>
          </a:prstGeom>
        </p:spPr>
      </p:pic>
      <p:grpSp>
        <p:nvGrpSpPr>
          <p:cNvPr id="5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7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Comparison against machine data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398326" y="476187"/>
            <a:ext cx="1440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More </a:t>
            </a:r>
            <a:r>
              <a:rPr lang="en-US" dirty="0" smtClean="0">
                <a:solidFill>
                  <a:schemeClr val="tx2"/>
                </a:solidFill>
                <a:hlinkClick r:id="rId4"/>
              </a:rPr>
              <a:t>here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81801" y="1082932"/>
            <a:ext cx="15931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8b4e test 2015</a:t>
            </a:r>
            <a:endParaRPr lang="en-US" b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47" t="40311" r="12405" b="29553"/>
          <a:stretch/>
        </p:blipFill>
        <p:spPr>
          <a:xfrm>
            <a:off x="6819153" y="1993966"/>
            <a:ext cx="723898" cy="1559739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5421024" y="2589170"/>
            <a:ext cx="12128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Measured:</a:t>
            </a:r>
            <a:endParaRPr lang="en-US" b="1" dirty="0"/>
          </a:p>
        </p:txBody>
      </p:sp>
      <p:sp>
        <p:nvSpPr>
          <p:cNvPr id="15" name="Rectangle 14"/>
          <p:cNvSpPr/>
          <p:nvPr/>
        </p:nvSpPr>
        <p:spPr>
          <a:xfrm>
            <a:off x="5396458" y="4716675"/>
            <a:ext cx="12442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Calculated:</a:t>
            </a:r>
            <a:endParaRPr lang="en-US" b="1" dirty="0"/>
          </a:p>
        </p:txBody>
      </p:sp>
      <p:sp>
        <p:nvSpPr>
          <p:cNvPr id="16" name="Rectangle 15"/>
          <p:cNvSpPr/>
          <p:nvPr/>
        </p:nvSpPr>
        <p:spPr>
          <a:xfrm>
            <a:off x="7114381" y="5602435"/>
            <a:ext cx="17248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err="1" smtClean="0">
                <a:solidFill>
                  <a:schemeClr val="tx2"/>
                </a:solidFill>
              </a:rPr>
              <a:t>HeatLoadCalculators</a:t>
            </a:r>
            <a:endParaRPr lang="en-US" sz="1400" b="1" dirty="0" smtClean="0">
              <a:solidFill>
                <a:schemeClr val="tx2"/>
              </a:solidFill>
            </a:endParaRPr>
          </a:p>
          <a:p>
            <a:r>
              <a:rPr lang="en-US" sz="1400" dirty="0" smtClean="0">
                <a:solidFill>
                  <a:schemeClr val="tx2"/>
                </a:solidFill>
              </a:rPr>
              <a:t>Module (used now)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6819153" y="5836024"/>
            <a:ext cx="295228" cy="112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47" t="71356" r="18566" b="25748"/>
          <a:stretch/>
        </p:blipFill>
        <p:spPr>
          <a:xfrm>
            <a:off x="6733647" y="4640647"/>
            <a:ext cx="374198" cy="194301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7114381" y="4117376"/>
            <a:ext cx="208392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</a:rPr>
              <a:t>Timber </a:t>
            </a:r>
          </a:p>
          <a:p>
            <a:r>
              <a:rPr lang="en-US" sz="1400" b="1" dirty="0" smtClean="0">
                <a:solidFill>
                  <a:schemeClr val="tx2"/>
                </a:solidFill>
              </a:rPr>
              <a:t>(</a:t>
            </a:r>
            <a:r>
              <a:rPr lang="en-US" sz="1400" dirty="0" smtClean="0">
                <a:solidFill>
                  <a:schemeClr val="tx2"/>
                </a:solidFill>
              </a:rPr>
              <a:t>SR overestimated by factor 2, different assumptions for impedance)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84767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48100"/>
            <a:ext cx="5040000" cy="3024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5000"/>
            <a:ext cx="5040000" cy="3024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4000" y="3659000"/>
            <a:ext cx="5040000" cy="3024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4000" y="635000"/>
            <a:ext cx="5040000" cy="30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087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83"/>
          <a:stretch/>
        </p:blipFill>
        <p:spPr>
          <a:xfrm>
            <a:off x="0" y="273132"/>
            <a:ext cx="4572000" cy="658486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83"/>
          <a:stretch/>
        </p:blipFill>
        <p:spPr>
          <a:xfrm>
            <a:off x="4572000" y="273132"/>
            <a:ext cx="4572000" cy="6584868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973776" y="4393871"/>
            <a:ext cx="2398816" cy="760020"/>
            <a:chOff x="1401288" y="4524499"/>
            <a:chExt cx="2398816" cy="760020"/>
          </a:xfrm>
        </p:grpSpPr>
        <p:sp>
          <p:nvSpPr>
            <p:cNvPr id="16" name="Rectangle 15"/>
            <p:cNvSpPr/>
            <p:nvPr/>
          </p:nvSpPr>
          <p:spPr>
            <a:xfrm>
              <a:off x="1401288" y="4524499"/>
              <a:ext cx="2398816" cy="7600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1510799" y="4603348"/>
              <a:ext cx="2179795" cy="602322"/>
              <a:chOff x="1492888" y="4583874"/>
              <a:chExt cx="2179795" cy="602322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1492888" y="4583874"/>
                <a:ext cx="1044000" cy="252000"/>
              </a:xfrm>
              <a:prstGeom prst="rect">
                <a:avLst/>
              </a:prstGeom>
              <a:solidFill>
                <a:srgbClr val="FEBFC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dirty="0">
                    <a:latin typeface="Arial"/>
                    <a:cs typeface="Arial"/>
                  </a:rPr>
                  <a:t>e</a:t>
                </a:r>
                <a:r>
                  <a:rPr lang="en-US" sz="1100" dirty="0" smtClean="0">
                    <a:latin typeface="Arial"/>
                    <a:cs typeface="Arial"/>
                  </a:rPr>
                  <a:t>-cloud quad. </a:t>
                </a:r>
                <a:endParaRPr lang="en-US" sz="1100" dirty="0">
                  <a:latin typeface="Arial"/>
                  <a:cs typeface="Arial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1492888" y="4934196"/>
                <a:ext cx="1044000" cy="252000"/>
              </a:xfrm>
              <a:prstGeom prst="rect">
                <a:avLst/>
              </a:prstGeom>
              <a:solidFill>
                <a:srgbClr val="C1BEFE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>
                    <a:latin typeface="Arial"/>
                    <a:cs typeface="Arial"/>
                  </a:rPr>
                  <a:t>e</a:t>
                </a:r>
                <a:r>
                  <a:rPr lang="en-US" sz="1100" dirty="0" smtClean="0">
                    <a:latin typeface="Arial"/>
                    <a:cs typeface="Arial"/>
                  </a:rPr>
                  <a:t>-cloud dip. </a:t>
                </a:r>
                <a:endParaRPr lang="en-US" sz="1100" dirty="0">
                  <a:latin typeface="Arial"/>
                  <a:cs typeface="Arial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2628683" y="4599974"/>
                <a:ext cx="1044000" cy="252000"/>
              </a:xfrm>
              <a:prstGeom prst="rect">
                <a:avLst/>
              </a:prstGeom>
              <a:solidFill>
                <a:srgbClr val="C2E0C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 smtClean="0">
                    <a:latin typeface="Arial"/>
                    <a:cs typeface="Arial"/>
                  </a:rPr>
                  <a:t>Impedance </a:t>
                </a:r>
                <a:endParaRPr lang="en-US" sz="1100" dirty="0">
                  <a:latin typeface="Arial"/>
                  <a:cs typeface="Arial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2628683" y="4927449"/>
                <a:ext cx="1044000" cy="252000"/>
              </a:xfrm>
              <a:prstGeom prst="rect">
                <a:avLst/>
              </a:prstGeom>
              <a:solidFill>
                <a:srgbClr val="DFDFDF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 smtClean="0">
                    <a:latin typeface="Arial"/>
                    <a:cs typeface="Arial"/>
                  </a:rPr>
                  <a:t>Syn. radiation</a:t>
                </a:r>
                <a:endParaRPr lang="en-US" sz="1100" dirty="0">
                  <a:latin typeface="Arial"/>
                  <a:cs typeface="Arial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0522705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51691" y="439176"/>
            <a:ext cx="7635861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Output from the </a:t>
            </a:r>
            <a:r>
              <a:rPr lang="en-US" sz="2200" b="1" dirty="0" err="1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HeatLoadCalculators</a:t>
            </a:r>
            <a:r>
              <a:rPr lang="en-US" sz="2200" b="1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 module </a:t>
            </a:r>
            <a:r>
              <a:rPr lang="mr-IN" sz="2200" b="1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–</a:t>
            </a:r>
            <a:r>
              <a:rPr lang="en-US" sz="2200" b="1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 Nominal LHC:</a:t>
            </a:r>
          </a:p>
          <a:p>
            <a:endParaRPr lang="en-US" sz="1600" b="1" dirty="0">
              <a:solidFill>
                <a:srgbClr val="353535"/>
              </a:solidFill>
              <a:latin typeface="AppleSystemUIFont" charset="0"/>
            </a:endParaRPr>
          </a:p>
          <a:p>
            <a:endParaRPr lang="en-US" sz="1600" b="1" dirty="0" smtClean="0">
              <a:solidFill>
                <a:srgbClr val="353535"/>
              </a:solidFill>
              <a:latin typeface="AppleSystemUIFont" charset="0"/>
            </a:endParaRPr>
          </a:p>
          <a:p>
            <a:r>
              <a:rPr lang="en-US" sz="1600" b="1" dirty="0" smtClean="0">
                <a:solidFill>
                  <a:srgbClr val="353535"/>
                </a:solidFill>
                <a:latin typeface="AppleSystemUIFont" charset="0"/>
              </a:rPr>
              <a:t>Evaluated scenario: Design report</a:t>
            </a:r>
          </a:p>
          <a:p>
            <a:r>
              <a:rPr lang="en-US" sz="1600" dirty="0" smtClean="0">
                <a:solidFill>
                  <a:srgbClr val="353535"/>
                </a:solidFill>
                <a:latin typeface="AppleSystemUIFont" charset="0"/>
              </a:rPr>
              <a:t> - Beam energy 7000.0 GeV</a:t>
            </a:r>
          </a:p>
          <a:p>
            <a:r>
              <a:rPr lang="en-US" sz="1600" dirty="0" smtClean="0">
                <a:solidFill>
                  <a:srgbClr val="353535"/>
                </a:solidFill>
                <a:latin typeface="AppleSystemUIFont" charset="0"/>
              </a:rPr>
              <a:t> - Bunch intensity: 1.15e+11 p</a:t>
            </a:r>
          </a:p>
          <a:p>
            <a:r>
              <a:rPr lang="en-US" sz="1600" dirty="0" smtClean="0">
                <a:solidFill>
                  <a:srgbClr val="353535"/>
                </a:solidFill>
                <a:latin typeface="AppleSystemUIFont" charset="0"/>
              </a:rPr>
              <a:t> - Bunch length (4*sigma): 1.00 ns</a:t>
            </a:r>
          </a:p>
          <a:p>
            <a:r>
              <a:rPr lang="en-US" sz="1600" dirty="0" smtClean="0">
                <a:solidFill>
                  <a:srgbClr val="353535"/>
                </a:solidFill>
                <a:latin typeface="AppleSystemUIFont" charset="0"/>
              </a:rPr>
              <a:t> - N. bunches: 2808</a:t>
            </a:r>
          </a:p>
          <a:p>
            <a:endParaRPr lang="en-US" sz="1600" dirty="0" smtClean="0">
              <a:solidFill>
                <a:srgbClr val="353535"/>
              </a:solidFill>
              <a:latin typeface="AppleSystemUIFont" charset="0"/>
            </a:endParaRPr>
          </a:p>
          <a:p>
            <a:r>
              <a:rPr lang="en-US" sz="1600" b="1" dirty="0" smtClean="0">
                <a:solidFill>
                  <a:srgbClr val="353535"/>
                </a:solidFill>
                <a:latin typeface="AppleSystemUIFont" charset="0"/>
              </a:rPr>
              <a:t>Heat load contribution:</a:t>
            </a:r>
          </a:p>
          <a:p>
            <a:r>
              <a:rPr lang="en-US" sz="1600" dirty="0" smtClean="0">
                <a:solidFill>
                  <a:srgbClr val="353535"/>
                </a:solidFill>
                <a:latin typeface="AppleSystemUIFont" charset="0"/>
              </a:rPr>
              <a:t> - Impedance load (average half-cell): 115.0 </a:t>
            </a:r>
            <a:r>
              <a:rPr lang="en-US" sz="1600" dirty="0" err="1" smtClean="0">
                <a:solidFill>
                  <a:srgbClr val="353535"/>
                </a:solidFill>
                <a:latin typeface="AppleSystemUIFont" charset="0"/>
              </a:rPr>
              <a:t>mW</a:t>
            </a:r>
            <a:r>
              <a:rPr lang="en-US" sz="1600" dirty="0" smtClean="0">
                <a:solidFill>
                  <a:srgbClr val="353535"/>
                </a:solidFill>
                <a:latin typeface="AppleSystemUIFont" charset="0"/>
              </a:rPr>
              <a:t>/m/beam</a:t>
            </a:r>
          </a:p>
          <a:p>
            <a:r>
              <a:rPr lang="en-US" sz="1600" dirty="0" smtClean="0">
                <a:solidFill>
                  <a:srgbClr val="353535"/>
                </a:solidFill>
                <a:latin typeface="AppleSystemUIFont" charset="0"/>
              </a:rPr>
              <a:t> - Synchrotron radiation load (average half-cell): 173.0 </a:t>
            </a:r>
            <a:r>
              <a:rPr lang="en-US" sz="1600" dirty="0" err="1" smtClean="0">
                <a:solidFill>
                  <a:srgbClr val="353535"/>
                </a:solidFill>
                <a:latin typeface="AppleSystemUIFont" charset="0"/>
              </a:rPr>
              <a:t>mW</a:t>
            </a:r>
            <a:r>
              <a:rPr lang="en-US" sz="1600" dirty="0" smtClean="0">
                <a:solidFill>
                  <a:srgbClr val="353535"/>
                </a:solidFill>
                <a:latin typeface="AppleSystemUIFont" charset="0"/>
              </a:rPr>
              <a:t>/m/beam</a:t>
            </a:r>
          </a:p>
          <a:p>
            <a:endParaRPr lang="en-US" sz="1600" dirty="0" smtClean="0">
              <a:solidFill>
                <a:srgbClr val="353535"/>
              </a:solidFill>
              <a:latin typeface="AppleSystemUIFont" charset="0"/>
            </a:endParaRPr>
          </a:p>
          <a:p>
            <a:r>
              <a:rPr lang="en-US" sz="1600" b="1" dirty="0" smtClean="0">
                <a:solidFill>
                  <a:srgbClr val="353535"/>
                </a:solidFill>
                <a:latin typeface="AppleSystemUIFont" charset="0"/>
              </a:rPr>
              <a:t>Impedance contribution breakdown:</a:t>
            </a:r>
          </a:p>
          <a:p>
            <a:r>
              <a:rPr lang="en-US" sz="1600" dirty="0" smtClean="0">
                <a:solidFill>
                  <a:srgbClr val="353535"/>
                </a:solidFill>
                <a:latin typeface="AppleSystemUIFont" charset="0"/>
              </a:rPr>
              <a:t> - Impedance load in the dipoles: 119.5 </a:t>
            </a:r>
            <a:r>
              <a:rPr lang="en-US" sz="1600" dirty="0" err="1" smtClean="0">
                <a:solidFill>
                  <a:srgbClr val="353535"/>
                </a:solidFill>
                <a:latin typeface="AppleSystemUIFont" charset="0"/>
              </a:rPr>
              <a:t>mW</a:t>
            </a:r>
            <a:r>
              <a:rPr lang="en-US" sz="1600" dirty="0" smtClean="0">
                <a:solidFill>
                  <a:srgbClr val="353535"/>
                </a:solidFill>
                <a:latin typeface="AppleSystemUIFont" charset="0"/>
              </a:rPr>
              <a:t>/m/beam</a:t>
            </a:r>
          </a:p>
          <a:p>
            <a:r>
              <a:rPr lang="en-US" sz="1600" dirty="0" smtClean="0">
                <a:solidFill>
                  <a:srgbClr val="353535"/>
                </a:solidFill>
                <a:latin typeface="AppleSystemUIFont" charset="0"/>
              </a:rPr>
              <a:t> - Impedance load in the quadrupoles: 105.2 </a:t>
            </a:r>
            <a:r>
              <a:rPr lang="en-US" sz="1600" dirty="0" err="1" smtClean="0">
                <a:solidFill>
                  <a:srgbClr val="353535"/>
                </a:solidFill>
                <a:latin typeface="AppleSystemUIFont" charset="0"/>
              </a:rPr>
              <a:t>mW</a:t>
            </a:r>
            <a:r>
              <a:rPr lang="en-US" sz="1600" dirty="0" smtClean="0">
                <a:solidFill>
                  <a:srgbClr val="353535"/>
                </a:solidFill>
                <a:latin typeface="AppleSystemUIFont" charset="0"/>
              </a:rPr>
              <a:t>/m/beam</a:t>
            </a:r>
          </a:p>
          <a:p>
            <a:r>
              <a:rPr lang="en-US" sz="1600" dirty="0" smtClean="0">
                <a:solidFill>
                  <a:srgbClr val="353535"/>
                </a:solidFill>
                <a:latin typeface="AppleSystemUIFont" charset="0"/>
              </a:rPr>
              <a:t> - Impedance load in the drifts: 91.7 </a:t>
            </a:r>
            <a:r>
              <a:rPr lang="en-US" sz="1600" dirty="0" err="1" smtClean="0">
                <a:solidFill>
                  <a:srgbClr val="353535"/>
                </a:solidFill>
                <a:latin typeface="AppleSystemUIFont" charset="0"/>
              </a:rPr>
              <a:t>mW</a:t>
            </a:r>
            <a:r>
              <a:rPr lang="en-US" sz="1600" dirty="0" smtClean="0">
                <a:solidFill>
                  <a:srgbClr val="353535"/>
                </a:solidFill>
                <a:latin typeface="AppleSystemUIFont" charset="0"/>
              </a:rPr>
              <a:t>/m/beam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545175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51691" y="439176"/>
            <a:ext cx="7635861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Output from the </a:t>
            </a:r>
            <a:r>
              <a:rPr lang="en-US" sz="2200" b="1" dirty="0" err="1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HeatLoadCalculators</a:t>
            </a:r>
            <a:r>
              <a:rPr lang="en-US" sz="2200" b="1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 module </a:t>
            </a:r>
            <a:r>
              <a:rPr lang="mr-IN" sz="2200" b="1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–</a:t>
            </a:r>
            <a:r>
              <a:rPr lang="en-US" sz="2200" b="1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 HL-LHC:</a:t>
            </a:r>
          </a:p>
          <a:p>
            <a:endParaRPr lang="en-US" sz="1600" b="1" dirty="0">
              <a:solidFill>
                <a:srgbClr val="353535"/>
              </a:solidFill>
              <a:latin typeface="AppleSystemUIFont" charset="0"/>
            </a:endParaRPr>
          </a:p>
          <a:p>
            <a:endParaRPr lang="en-US" sz="1600" b="1" dirty="0" smtClean="0">
              <a:solidFill>
                <a:srgbClr val="353535"/>
              </a:solidFill>
              <a:latin typeface="AppleSystemUIFont" charset="0"/>
            </a:endParaRPr>
          </a:p>
          <a:p>
            <a:r>
              <a:rPr lang="en-US" sz="1600" b="1" dirty="0" smtClean="0">
                <a:solidFill>
                  <a:srgbClr val="353535"/>
                </a:solidFill>
                <a:latin typeface="AppleSystemUIFont" charset="0"/>
              </a:rPr>
              <a:t>Evaluated scenario: HL-LHC</a:t>
            </a:r>
          </a:p>
          <a:p>
            <a:r>
              <a:rPr lang="en-US" sz="1600" dirty="0" smtClean="0">
                <a:solidFill>
                  <a:srgbClr val="353535"/>
                </a:solidFill>
                <a:latin typeface="AppleSystemUIFont" charset="0"/>
              </a:rPr>
              <a:t> - Beam energy 7000.0 GeV</a:t>
            </a:r>
          </a:p>
          <a:p>
            <a:r>
              <a:rPr lang="en-US" sz="1600" dirty="0" smtClean="0">
                <a:solidFill>
                  <a:srgbClr val="353535"/>
                </a:solidFill>
                <a:latin typeface="AppleSystemUIFont" charset="0"/>
              </a:rPr>
              <a:t> - Bunch intensity: 2.20e+11 p</a:t>
            </a:r>
          </a:p>
          <a:p>
            <a:r>
              <a:rPr lang="en-US" sz="1600" dirty="0" smtClean="0">
                <a:solidFill>
                  <a:srgbClr val="353535"/>
                </a:solidFill>
                <a:latin typeface="AppleSystemUIFont" charset="0"/>
              </a:rPr>
              <a:t> - Bunch length (4*sigma): 1.20 ns</a:t>
            </a:r>
          </a:p>
          <a:p>
            <a:r>
              <a:rPr lang="en-US" sz="1600" dirty="0" smtClean="0">
                <a:solidFill>
                  <a:srgbClr val="353535"/>
                </a:solidFill>
                <a:latin typeface="AppleSystemUIFont" charset="0"/>
              </a:rPr>
              <a:t> - N. bunches: 2748</a:t>
            </a:r>
          </a:p>
          <a:p>
            <a:endParaRPr lang="en-US" sz="1600" dirty="0" smtClean="0">
              <a:solidFill>
                <a:srgbClr val="353535"/>
              </a:solidFill>
              <a:latin typeface="AppleSystemUIFont" charset="0"/>
            </a:endParaRPr>
          </a:p>
          <a:p>
            <a:endParaRPr lang="en-US" sz="1600" dirty="0" smtClean="0">
              <a:solidFill>
                <a:srgbClr val="353535"/>
              </a:solidFill>
              <a:latin typeface="AppleSystemUIFont" charset="0"/>
            </a:endParaRPr>
          </a:p>
          <a:p>
            <a:r>
              <a:rPr lang="en-US" sz="1600" b="1" dirty="0" smtClean="0">
                <a:solidFill>
                  <a:srgbClr val="353535"/>
                </a:solidFill>
                <a:latin typeface="AppleSystemUIFont" charset="0"/>
              </a:rPr>
              <a:t>Heat load contribution:</a:t>
            </a:r>
          </a:p>
          <a:p>
            <a:r>
              <a:rPr lang="en-US" sz="1600" dirty="0" smtClean="0">
                <a:solidFill>
                  <a:srgbClr val="353535"/>
                </a:solidFill>
                <a:latin typeface="AppleSystemUIFont" charset="0"/>
              </a:rPr>
              <a:t> - Impedance load (average half-cell): 313.4 </a:t>
            </a:r>
            <a:r>
              <a:rPr lang="en-US" sz="1600" dirty="0" err="1" smtClean="0">
                <a:solidFill>
                  <a:srgbClr val="353535"/>
                </a:solidFill>
                <a:latin typeface="AppleSystemUIFont" charset="0"/>
              </a:rPr>
              <a:t>mW</a:t>
            </a:r>
            <a:r>
              <a:rPr lang="en-US" sz="1600" dirty="0" smtClean="0">
                <a:solidFill>
                  <a:srgbClr val="353535"/>
                </a:solidFill>
                <a:latin typeface="AppleSystemUIFont" charset="0"/>
              </a:rPr>
              <a:t>/m/beam, 1.76 kW/arc</a:t>
            </a:r>
          </a:p>
          <a:p>
            <a:r>
              <a:rPr lang="en-US" sz="1600" dirty="0" smtClean="0">
                <a:solidFill>
                  <a:srgbClr val="353535"/>
                </a:solidFill>
                <a:latin typeface="AppleSystemUIFont" charset="0"/>
              </a:rPr>
              <a:t> - Synchrotron radiation load (average half-cell): 323.9 </a:t>
            </a:r>
            <a:r>
              <a:rPr lang="en-US" sz="1600" dirty="0" err="1" smtClean="0">
                <a:solidFill>
                  <a:srgbClr val="353535"/>
                </a:solidFill>
                <a:latin typeface="AppleSystemUIFont" charset="0"/>
              </a:rPr>
              <a:t>mW</a:t>
            </a:r>
            <a:r>
              <a:rPr lang="en-US" sz="1600" dirty="0" smtClean="0">
                <a:solidFill>
                  <a:srgbClr val="353535"/>
                </a:solidFill>
                <a:latin typeface="AppleSystemUIFont" charset="0"/>
              </a:rPr>
              <a:t>/m/beam, 1.81 kW/arc</a:t>
            </a:r>
          </a:p>
          <a:p>
            <a:endParaRPr lang="en-US" sz="1600" dirty="0" smtClean="0">
              <a:solidFill>
                <a:srgbClr val="353535"/>
              </a:solidFill>
              <a:latin typeface="AppleSystemUIFont" charset="0"/>
            </a:endParaRPr>
          </a:p>
          <a:p>
            <a:endParaRPr lang="en-US" sz="1600" dirty="0" smtClean="0">
              <a:solidFill>
                <a:srgbClr val="353535"/>
              </a:solidFill>
              <a:latin typeface="AppleSystemUIFont" charset="0"/>
            </a:endParaRPr>
          </a:p>
          <a:p>
            <a:r>
              <a:rPr lang="en-US" sz="1600" b="1" dirty="0" smtClean="0">
                <a:solidFill>
                  <a:srgbClr val="353535"/>
                </a:solidFill>
                <a:latin typeface="AppleSystemUIFont" charset="0"/>
              </a:rPr>
              <a:t>Impedance contribution breakdown:</a:t>
            </a:r>
          </a:p>
          <a:p>
            <a:r>
              <a:rPr lang="en-US" sz="1600" dirty="0" smtClean="0">
                <a:solidFill>
                  <a:srgbClr val="353535"/>
                </a:solidFill>
                <a:latin typeface="AppleSystemUIFont" charset="0"/>
              </a:rPr>
              <a:t> - Impedance load in the dipoles: 325.7 </a:t>
            </a:r>
            <a:r>
              <a:rPr lang="en-US" sz="1600" dirty="0" err="1" smtClean="0">
                <a:solidFill>
                  <a:srgbClr val="353535"/>
                </a:solidFill>
                <a:latin typeface="AppleSystemUIFont" charset="0"/>
              </a:rPr>
              <a:t>mW</a:t>
            </a:r>
            <a:r>
              <a:rPr lang="en-US" sz="1600" dirty="0" smtClean="0">
                <a:solidFill>
                  <a:srgbClr val="353535"/>
                </a:solidFill>
                <a:latin typeface="AppleSystemUIFont" charset="0"/>
              </a:rPr>
              <a:t>/m/beam</a:t>
            </a:r>
          </a:p>
          <a:p>
            <a:r>
              <a:rPr lang="en-US" sz="1600" dirty="0" smtClean="0">
                <a:solidFill>
                  <a:srgbClr val="353535"/>
                </a:solidFill>
                <a:latin typeface="AppleSystemUIFont" charset="0"/>
              </a:rPr>
              <a:t> - Impedance load in the quadrupoles: 286.6 </a:t>
            </a:r>
            <a:r>
              <a:rPr lang="en-US" sz="1600" dirty="0" err="1" smtClean="0">
                <a:solidFill>
                  <a:srgbClr val="353535"/>
                </a:solidFill>
                <a:latin typeface="AppleSystemUIFont" charset="0"/>
              </a:rPr>
              <a:t>mW</a:t>
            </a:r>
            <a:r>
              <a:rPr lang="en-US" sz="1600" dirty="0" smtClean="0">
                <a:solidFill>
                  <a:srgbClr val="353535"/>
                </a:solidFill>
                <a:latin typeface="AppleSystemUIFont" charset="0"/>
              </a:rPr>
              <a:t>/m/beam</a:t>
            </a:r>
          </a:p>
          <a:p>
            <a:r>
              <a:rPr lang="en-US" sz="1600" dirty="0" smtClean="0">
                <a:solidFill>
                  <a:srgbClr val="353535"/>
                </a:solidFill>
                <a:latin typeface="AppleSystemUIFont" charset="0"/>
              </a:rPr>
              <a:t> - Impedance load in the drifts: 250.0 </a:t>
            </a:r>
            <a:r>
              <a:rPr lang="en-US" sz="1600" dirty="0" err="1" smtClean="0">
                <a:solidFill>
                  <a:srgbClr val="353535"/>
                </a:solidFill>
                <a:latin typeface="AppleSystemUIFont" charset="0"/>
              </a:rPr>
              <a:t>mW</a:t>
            </a:r>
            <a:r>
              <a:rPr lang="en-US" sz="1600" dirty="0" smtClean="0">
                <a:solidFill>
                  <a:srgbClr val="353535"/>
                </a:solidFill>
                <a:latin typeface="AppleSystemUIFont" charset="0"/>
              </a:rPr>
              <a:t>/m/beam</a:t>
            </a:r>
            <a:endParaRPr lang="en-US" sz="1600" dirty="0">
              <a:solidFill>
                <a:srgbClr val="353535"/>
              </a:solidFill>
              <a:latin typeface="AppleSystemUIFon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288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3" name="Straight Connector 52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55" name="Straight Connector 5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TextBox 55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400"/>
            <a:r>
              <a:rPr lang="en-US" sz="2400" b="1" dirty="0" smtClean="0">
                <a:solidFill>
                  <a:srgbClr val="44546A"/>
                </a:solidFill>
                <a:latin typeface="Calibri" pitchFamily="34" charset="0"/>
              </a:rPr>
              <a:t>Introduction</a:t>
            </a:r>
            <a:endParaRPr lang="en-US" sz="2400" b="1" dirty="0">
              <a:solidFill>
                <a:srgbClr val="44546A"/>
              </a:solidFill>
              <a:latin typeface="Calibri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143001" y="558596"/>
            <a:ext cx="7696199" cy="1865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lnSpc>
                <a:spcPct val="120000"/>
              </a:lnSpc>
              <a:buClr>
                <a:srgbClr val="1F497D"/>
              </a:buClr>
            </a:pPr>
            <a:r>
              <a:rPr lang="en-US" sz="1600" b="1" dirty="0" smtClean="0">
                <a:solidFill>
                  <a:srgbClr val="FF0000"/>
                </a:solidFill>
              </a:rPr>
              <a:t>Heat load on the arc beam screens </a:t>
            </a:r>
            <a:r>
              <a:rPr lang="en-US" sz="1600" dirty="0" smtClean="0">
                <a:solidFill>
                  <a:srgbClr val="1F497D"/>
                </a:solidFill>
              </a:rPr>
              <a:t>have been one of the major </a:t>
            </a:r>
            <a:r>
              <a:rPr lang="en-US" sz="1600" b="1" dirty="0" smtClean="0">
                <a:solidFill>
                  <a:srgbClr val="FF0000"/>
                </a:solidFill>
              </a:rPr>
              <a:t>performance limitations during the 2015-16 run</a:t>
            </a:r>
          </a:p>
          <a:p>
            <a:pPr marL="755650" lvl="2" indent="-285750" defTabSz="457200">
              <a:lnSpc>
                <a:spcPct val="120000"/>
              </a:lnSpc>
              <a:buClr>
                <a:srgbClr val="1F497D"/>
              </a:buClr>
              <a:buFont typeface="Wingdings" charset="2"/>
              <a:buChar char="à"/>
            </a:pPr>
            <a:r>
              <a:rPr lang="en-US" sz="1600" dirty="0" smtClean="0">
                <a:solidFill>
                  <a:srgbClr val="1F497D"/>
                </a:solidFill>
                <a:sym typeface="Wingdings"/>
              </a:rPr>
              <a:t>Important to understand how this will </a:t>
            </a:r>
            <a:r>
              <a:rPr lang="en-US" sz="1600" b="1" dirty="0" smtClean="0">
                <a:solidFill>
                  <a:srgbClr val="FF0000"/>
                </a:solidFill>
                <a:sym typeface="Wingdings"/>
              </a:rPr>
              <a:t>evolve for the HL-LHC era</a:t>
            </a:r>
          </a:p>
          <a:p>
            <a:pPr marL="755650" lvl="2" indent="-285750" defTabSz="457200">
              <a:lnSpc>
                <a:spcPct val="120000"/>
              </a:lnSpc>
              <a:buClr>
                <a:srgbClr val="1F497D"/>
              </a:buClr>
              <a:buFont typeface="Wingdings" charset="2"/>
              <a:buChar char="à"/>
            </a:pPr>
            <a:r>
              <a:rPr lang="en-US" sz="1600" dirty="0" smtClean="0">
                <a:solidFill>
                  <a:srgbClr val="1F497D"/>
                </a:solidFill>
              </a:rPr>
              <a:t>Working in collaboration with WP9 on a complete </a:t>
            </a:r>
            <a:r>
              <a:rPr lang="en-US" sz="1600" b="1" dirty="0">
                <a:solidFill>
                  <a:srgbClr val="FF0000"/>
                </a:solidFill>
              </a:rPr>
              <a:t>survey of </a:t>
            </a:r>
            <a:r>
              <a:rPr lang="en-US" sz="1600" b="1" dirty="0" smtClean="0">
                <a:solidFill>
                  <a:srgbClr val="FF0000"/>
                </a:solidFill>
              </a:rPr>
              <a:t>the heat loads expected on the beams screens of all cold elements</a:t>
            </a:r>
            <a:r>
              <a:rPr lang="en-US" sz="1600" dirty="0" smtClean="0">
                <a:solidFill>
                  <a:srgbClr val="1F497D"/>
                </a:solidFill>
              </a:rPr>
              <a:t> (more in the contribution by S. </a:t>
            </a:r>
            <a:r>
              <a:rPr lang="en-US" sz="1600" dirty="0" err="1" smtClean="0">
                <a:solidFill>
                  <a:srgbClr val="1F497D"/>
                </a:solidFill>
              </a:rPr>
              <a:t>Claudet</a:t>
            </a:r>
            <a:r>
              <a:rPr lang="en-US" sz="1600" dirty="0" smtClean="0">
                <a:solidFill>
                  <a:srgbClr val="1F497D"/>
                </a:solidFill>
              </a:rPr>
              <a:t>)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39539" y="2560976"/>
            <a:ext cx="4587568" cy="3380729"/>
            <a:chOff x="455439" y="2683557"/>
            <a:chExt cx="4587568" cy="3380729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 rotWithShape="1">
            <a:blip r:embed="rId4"/>
            <a:srcRect l="3576" r="25446" b="34405"/>
            <a:stretch/>
          </p:blipFill>
          <p:spPr>
            <a:xfrm>
              <a:off x="455439" y="2683557"/>
              <a:ext cx="4587568" cy="3126728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>
              <a:off x="986381" y="4489690"/>
              <a:ext cx="15151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charset="0"/>
                  <a:ea typeface="Arial" charset="0"/>
                  <a:cs typeface="Arial" charset="0"/>
                </a:rPr>
                <a:t>Avg. per half-cell</a:t>
              </a:r>
              <a:endParaRPr lang="en-US" sz="1400" dirty="0">
                <a:latin typeface="Arial" charset="0"/>
                <a:ea typeface="Arial" charset="0"/>
                <a:cs typeface="Arial" charset="0"/>
              </a:endParaRPr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4"/>
            <a:srcRect l="36441" t="94725" r="54128" b="746"/>
            <a:stretch/>
          </p:blipFill>
          <p:spPr>
            <a:xfrm>
              <a:off x="2604605" y="5848385"/>
              <a:ext cx="609601" cy="215901"/>
            </a:xfrm>
            <a:prstGeom prst="rect">
              <a:avLst/>
            </a:prstGeom>
          </p:spPr>
        </p:pic>
      </p:grpSp>
      <p:sp>
        <p:nvSpPr>
          <p:cNvPr id="4" name="Rectangle 3"/>
          <p:cNvSpPr/>
          <p:nvPr/>
        </p:nvSpPr>
        <p:spPr>
          <a:xfrm>
            <a:off x="4936435" y="2796369"/>
            <a:ext cx="4055165" cy="32580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lnSpc>
                <a:spcPct val="120000"/>
              </a:lnSpc>
              <a:spcBef>
                <a:spcPts val="600"/>
              </a:spcBef>
              <a:buClr>
                <a:srgbClr val="1F497D"/>
              </a:buClr>
            </a:pPr>
            <a:r>
              <a:rPr lang="en-US" sz="1600" dirty="0" smtClean="0">
                <a:solidFill>
                  <a:srgbClr val="1F497D"/>
                </a:solidFill>
              </a:rPr>
              <a:t>Situation at the </a:t>
            </a:r>
            <a:r>
              <a:rPr lang="en-US" sz="1600" b="1" dirty="0" smtClean="0">
                <a:solidFill>
                  <a:srgbClr val="FF0000"/>
                </a:solidFill>
              </a:rPr>
              <a:t>end of 2016 p-p run</a:t>
            </a:r>
            <a:r>
              <a:rPr lang="en-US" sz="1600" dirty="0" smtClean="0">
                <a:solidFill>
                  <a:srgbClr val="1F497D"/>
                </a:solidFill>
              </a:rPr>
              <a:t>:</a:t>
            </a:r>
          </a:p>
          <a:p>
            <a:pPr marL="298450" lvl="1" indent="-285750" defTabSz="457200">
              <a:lnSpc>
                <a:spcPct val="120000"/>
              </a:lnSpc>
              <a:spcBef>
                <a:spcPts val="600"/>
              </a:spcBef>
              <a:buClr>
                <a:srgbClr val="1F497D"/>
              </a:buClr>
              <a:buFont typeface="Arial" charset="0"/>
              <a:buChar char="•"/>
            </a:pPr>
            <a:r>
              <a:rPr lang="en-US" sz="1600" dirty="0" smtClean="0">
                <a:solidFill>
                  <a:srgbClr val="1F497D"/>
                </a:solidFill>
              </a:rPr>
              <a:t>Available </a:t>
            </a:r>
            <a:r>
              <a:rPr lang="en-US" sz="1600" b="1" dirty="0" smtClean="0">
                <a:solidFill>
                  <a:srgbClr val="FF0000"/>
                </a:solidFill>
              </a:rPr>
              <a:t>cooling </a:t>
            </a:r>
            <a:r>
              <a:rPr lang="en-US" sz="1600" b="1" dirty="0">
                <a:solidFill>
                  <a:srgbClr val="FF0000"/>
                </a:solidFill>
              </a:rPr>
              <a:t>capacity </a:t>
            </a:r>
            <a:r>
              <a:rPr lang="en-US" sz="1600" dirty="0" smtClean="0">
                <a:solidFill>
                  <a:srgbClr val="1F497D"/>
                </a:solidFill>
              </a:rPr>
              <a:t>for </a:t>
            </a:r>
            <a:r>
              <a:rPr lang="en-US" sz="1600" dirty="0">
                <a:solidFill>
                  <a:srgbClr val="1F497D"/>
                </a:solidFill>
              </a:rPr>
              <a:t>the beam screens </a:t>
            </a:r>
            <a:r>
              <a:rPr lang="en-US" sz="1600" dirty="0" smtClean="0">
                <a:solidFill>
                  <a:srgbClr val="1F497D"/>
                </a:solidFill>
              </a:rPr>
              <a:t>of </a:t>
            </a:r>
            <a:r>
              <a:rPr lang="en-US" sz="1600" dirty="0">
                <a:solidFill>
                  <a:srgbClr val="1F497D"/>
                </a:solidFill>
              </a:rPr>
              <a:t>the order of </a:t>
            </a:r>
            <a:r>
              <a:rPr lang="en-US" sz="1600" b="1" dirty="0">
                <a:solidFill>
                  <a:srgbClr val="FF0000"/>
                </a:solidFill>
              </a:rPr>
              <a:t>8 kW/arc </a:t>
            </a:r>
            <a:r>
              <a:rPr lang="en-US" sz="1600" dirty="0">
                <a:solidFill>
                  <a:srgbClr val="1F497D"/>
                </a:solidFill>
              </a:rPr>
              <a:t>(corresponding to 160 W/half-cell)</a:t>
            </a:r>
          </a:p>
          <a:p>
            <a:pPr marL="285750" indent="-285750" defTabSz="457200">
              <a:lnSpc>
                <a:spcPct val="120000"/>
              </a:lnSpc>
              <a:spcBef>
                <a:spcPts val="600"/>
              </a:spcBef>
              <a:buClr>
                <a:srgbClr val="1F497D"/>
              </a:buClr>
              <a:buFont typeface="Arial" charset="0"/>
              <a:buChar char="•"/>
            </a:pPr>
            <a:r>
              <a:rPr lang="en-US" sz="1600" dirty="0">
                <a:solidFill>
                  <a:srgbClr val="1F497D"/>
                </a:solidFill>
              </a:rPr>
              <a:t>Load </a:t>
            </a:r>
            <a:r>
              <a:rPr lang="en-US" sz="1600" b="1" dirty="0">
                <a:solidFill>
                  <a:srgbClr val="FF0000"/>
                </a:solidFill>
              </a:rPr>
              <a:t>from impedance and synchrotron radiation within 15% </a:t>
            </a:r>
            <a:r>
              <a:rPr lang="en-US" sz="1600" dirty="0">
                <a:solidFill>
                  <a:srgbClr val="1F497D"/>
                </a:solidFill>
              </a:rPr>
              <a:t>of the available capacity</a:t>
            </a:r>
          </a:p>
          <a:p>
            <a:pPr marL="298450" lvl="1" indent="-285750" defTabSz="457200">
              <a:lnSpc>
                <a:spcPct val="120000"/>
              </a:lnSpc>
              <a:spcBef>
                <a:spcPts val="600"/>
              </a:spcBef>
              <a:buClr>
                <a:srgbClr val="1F497D"/>
              </a:buClr>
              <a:buFont typeface="Arial" charset="0"/>
              <a:buChar char="•"/>
            </a:pPr>
            <a:r>
              <a:rPr lang="en-US" sz="1600" b="1" dirty="0" smtClean="0">
                <a:solidFill>
                  <a:srgbClr val="FF0000"/>
                </a:solidFill>
              </a:rPr>
              <a:t>Strong </a:t>
            </a:r>
            <a:r>
              <a:rPr lang="en-US" sz="1600" b="1" dirty="0">
                <a:solidFill>
                  <a:srgbClr val="FF0000"/>
                </a:solidFill>
              </a:rPr>
              <a:t>load from e-cloud </a:t>
            </a:r>
            <a:r>
              <a:rPr lang="en-US" sz="1600" dirty="0" smtClean="0">
                <a:solidFill>
                  <a:srgbClr val="1F497D"/>
                </a:solidFill>
              </a:rPr>
              <a:t>amounting </a:t>
            </a:r>
            <a:r>
              <a:rPr lang="en-US" sz="1600" dirty="0">
                <a:solidFill>
                  <a:srgbClr val="1F497D"/>
                </a:solidFill>
              </a:rPr>
              <a:t>to a large fraction of the available capacity (especially for S12, S23 and S81)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7658" t="40302" r="8661" b="45183"/>
          <a:stretch/>
        </p:blipFill>
        <p:spPr>
          <a:xfrm>
            <a:off x="393506" y="5995844"/>
            <a:ext cx="884221" cy="69191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7658" t="54817" r="8661" b="29614"/>
          <a:stretch/>
        </p:blipFill>
        <p:spPr>
          <a:xfrm>
            <a:off x="1082619" y="5956335"/>
            <a:ext cx="884221" cy="74212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/>
          <a:srcRect l="77658" t="70884" r="8661" b="23000"/>
          <a:stretch/>
        </p:blipFill>
        <p:spPr>
          <a:xfrm>
            <a:off x="1735662" y="6181622"/>
            <a:ext cx="884221" cy="291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240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75471" y="630741"/>
            <a:ext cx="76091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</a:rPr>
              <a:t>A </a:t>
            </a:r>
            <a:r>
              <a:rPr lang="en-US" sz="1600" b="1" dirty="0" smtClean="0">
                <a:solidFill>
                  <a:srgbClr val="FF0000"/>
                </a:solidFill>
              </a:rPr>
              <a:t>simple tool </a:t>
            </a:r>
            <a:r>
              <a:rPr lang="en-US" sz="1600" dirty="0" smtClean="0">
                <a:solidFill>
                  <a:schemeClr val="tx2"/>
                </a:solidFill>
              </a:rPr>
              <a:t>has been developed for the </a:t>
            </a:r>
            <a:r>
              <a:rPr lang="en-US" sz="1600" b="1" dirty="0" smtClean="0">
                <a:solidFill>
                  <a:srgbClr val="FF0000"/>
                </a:solidFill>
              </a:rPr>
              <a:t>evaluation of the different heat load contributions</a:t>
            </a:r>
            <a:r>
              <a:rPr lang="en-US" sz="1600" dirty="0" smtClean="0">
                <a:solidFill>
                  <a:schemeClr val="tx2"/>
                </a:solidFill>
              </a:rPr>
              <a:t> in the different operational scenarios</a:t>
            </a:r>
          </a:p>
          <a:p>
            <a:endParaRPr lang="en-US" sz="1600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b="30252"/>
          <a:stretch/>
        </p:blipFill>
        <p:spPr>
          <a:xfrm>
            <a:off x="210383" y="2176667"/>
            <a:ext cx="8819317" cy="3517901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grpSp>
        <p:nvGrpSpPr>
          <p:cNvPr id="5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8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400"/>
            <a:r>
              <a:rPr lang="en-US" sz="2400" b="1" dirty="0" smtClean="0">
                <a:solidFill>
                  <a:srgbClr val="44546A"/>
                </a:solidFill>
                <a:latin typeface="Calibri" pitchFamily="34" charset="0"/>
              </a:rPr>
              <a:t>Introduction</a:t>
            </a:r>
            <a:endParaRPr lang="en-US" sz="2400" b="1" dirty="0">
              <a:solidFill>
                <a:srgbClr val="44546A"/>
              </a:solidFill>
              <a:latin typeface="Calibri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9456" y="1820397"/>
            <a:ext cx="8810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mtClean="0"/>
              <a:t>Available </a:t>
            </a:r>
            <a:r>
              <a:rPr lang="en-US" sz="1600" dirty="0"/>
              <a:t>at: </a:t>
            </a:r>
            <a:r>
              <a:rPr lang="en-US" sz="1600" dirty="0">
                <a:hlinkClick r:id="rId4"/>
              </a:rPr>
              <a:t>https://github.com/giadarol/HeatLoadCalculators/ </a:t>
            </a: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728863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8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400"/>
            <a:r>
              <a:rPr lang="en-US" sz="2400" b="1" dirty="0" smtClean="0">
                <a:solidFill>
                  <a:srgbClr val="44546A"/>
                </a:solidFill>
                <a:latin typeface="Calibri" pitchFamily="34" charset="0"/>
              </a:rPr>
              <a:t>A few cross-checks: synchrotron radiation</a:t>
            </a:r>
            <a:endParaRPr lang="en-US" sz="2400" b="1" dirty="0">
              <a:solidFill>
                <a:srgbClr val="44546A"/>
              </a:solidFill>
              <a:latin typeface="Calibri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477617" y="662610"/>
            <a:ext cx="6858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</a:rPr>
              <a:t>Method presently implemented :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Compute </a:t>
            </a:r>
            <a:r>
              <a:rPr lang="en-US" sz="1600" b="1" dirty="0" smtClean="0">
                <a:solidFill>
                  <a:srgbClr val="FF0000"/>
                </a:solidFill>
              </a:rPr>
              <a:t>energy loss per particle and per turn </a:t>
            </a:r>
            <a:r>
              <a:rPr lang="en-US" sz="1600" dirty="0" smtClean="0">
                <a:solidFill>
                  <a:schemeClr val="tx2"/>
                </a:solidFill>
              </a:rPr>
              <a:t>(formula)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Rescale </a:t>
            </a:r>
            <a:r>
              <a:rPr lang="en-US" sz="1600" dirty="0">
                <a:solidFill>
                  <a:schemeClr val="tx2"/>
                </a:solidFill>
              </a:rPr>
              <a:t>to get total power loss </a:t>
            </a:r>
            <a:r>
              <a:rPr lang="en-US" sz="1600" dirty="0" smtClean="0">
                <a:solidFill>
                  <a:schemeClr val="tx2"/>
                </a:solidFill>
              </a:rPr>
              <a:t>(P = </a:t>
            </a:r>
            <a:r>
              <a:rPr lang="en-US" sz="1600" dirty="0" err="1" smtClean="0">
                <a:solidFill>
                  <a:schemeClr val="tx2"/>
                </a:solidFill>
              </a:rPr>
              <a:t>E</a:t>
            </a:r>
            <a:r>
              <a:rPr lang="en-US" sz="1600" baseline="-25000" dirty="0" err="1" smtClean="0">
                <a:solidFill>
                  <a:schemeClr val="tx2"/>
                </a:solidFill>
              </a:rPr>
              <a:t>loss</a:t>
            </a:r>
            <a:r>
              <a:rPr lang="en-US" sz="1600" dirty="0" smtClean="0">
                <a:solidFill>
                  <a:schemeClr val="tx2"/>
                </a:solidFill>
              </a:rPr>
              <a:t>*</a:t>
            </a:r>
            <a:r>
              <a:rPr lang="en-US" sz="1600" dirty="0" err="1" smtClean="0">
                <a:solidFill>
                  <a:schemeClr val="tx2"/>
                </a:solidFill>
              </a:rPr>
              <a:t>N</a:t>
            </a:r>
            <a:r>
              <a:rPr lang="en-US" sz="1600" baseline="-25000" dirty="0" err="1" smtClean="0">
                <a:solidFill>
                  <a:schemeClr val="tx2"/>
                </a:solidFill>
              </a:rPr>
              <a:t>beam</a:t>
            </a:r>
            <a:r>
              <a:rPr lang="en-US" sz="1600" dirty="0" smtClean="0">
                <a:solidFill>
                  <a:schemeClr val="tx2"/>
                </a:solidFill>
              </a:rPr>
              <a:t>/T</a:t>
            </a:r>
            <a:r>
              <a:rPr lang="en-US" sz="1600" baseline="-25000" dirty="0" smtClean="0">
                <a:solidFill>
                  <a:schemeClr val="tx2"/>
                </a:solidFill>
              </a:rPr>
              <a:t>rev</a:t>
            </a:r>
            <a:r>
              <a:rPr lang="en-US" sz="1600" dirty="0">
                <a:solidFill>
                  <a:schemeClr val="tx2"/>
                </a:solidFill>
              </a:rPr>
              <a:t>)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Assume that it is </a:t>
            </a:r>
            <a:r>
              <a:rPr lang="en-US" sz="1600" b="1" dirty="0">
                <a:solidFill>
                  <a:srgbClr val="FF0000"/>
                </a:solidFill>
              </a:rPr>
              <a:t>all deposited in the arcs </a:t>
            </a:r>
            <a:r>
              <a:rPr lang="en-US" sz="1600" dirty="0">
                <a:solidFill>
                  <a:schemeClr val="tx2"/>
                </a:solidFill>
              </a:rPr>
              <a:t>(divide by 8*</a:t>
            </a:r>
            <a:r>
              <a:rPr lang="en-US" sz="1600" dirty="0" err="1">
                <a:solidFill>
                  <a:schemeClr val="tx2"/>
                </a:solidFill>
              </a:rPr>
              <a:t>L</a:t>
            </a:r>
            <a:r>
              <a:rPr lang="en-US" sz="1600" baseline="-25000" dirty="0" err="1">
                <a:solidFill>
                  <a:schemeClr val="tx2"/>
                </a:solidFill>
              </a:rPr>
              <a:t>arc</a:t>
            </a:r>
            <a:r>
              <a:rPr lang="en-US" sz="1600" dirty="0">
                <a:solidFill>
                  <a:schemeClr val="tx2"/>
                </a:solidFill>
              </a:rPr>
              <a:t> to get average deposited power)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1199321" y="3354429"/>
            <a:ext cx="6966496" cy="2532331"/>
            <a:chOff x="34168" y="3271718"/>
            <a:chExt cx="6966496" cy="2532331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168" y="3271718"/>
              <a:ext cx="6966496" cy="2520715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2107517" y="5434717"/>
              <a:ext cx="27885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u="sng" dirty="0" smtClean="0"/>
                <a:t>Values </a:t>
              </a:r>
              <a:r>
                <a:rPr lang="en-US" i="1" u="sng" smtClean="0"/>
                <a:t>here are for </a:t>
              </a:r>
              <a:r>
                <a:rPr lang="en-US" i="1" u="sng" dirty="0" smtClean="0"/>
                <a:t>2 beams</a:t>
              </a:r>
              <a:endParaRPr lang="en-US" i="1" u="sng" dirty="0"/>
            </a:p>
          </p:txBody>
        </p:sp>
        <p:sp>
          <p:nvSpPr>
            <p:cNvPr id="28" name="Oval 27"/>
            <p:cNvSpPr/>
            <p:nvPr/>
          </p:nvSpPr>
          <p:spPr>
            <a:xfrm>
              <a:off x="2476167" y="4052030"/>
              <a:ext cx="510639" cy="291920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545866" y="2624276"/>
            <a:ext cx="82707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Estimation for nominal LHC </a:t>
            </a:r>
            <a:r>
              <a:rPr lang="en-US" sz="1600" dirty="0" smtClean="0">
                <a:solidFill>
                  <a:schemeClr val="tx2"/>
                </a:solidFill>
              </a:rPr>
              <a:t>beam (</a:t>
            </a:r>
            <a:r>
              <a:rPr lang="en-US" sz="16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173.0 </a:t>
            </a:r>
            <a:r>
              <a:rPr lang="en-US" sz="1600" dirty="0" err="1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mW</a:t>
            </a:r>
            <a:r>
              <a:rPr lang="en-US" sz="16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/m/beam</a:t>
            </a:r>
            <a:r>
              <a:rPr lang="en-US" sz="1600" dirty="0" smtClean="0">
                <a:solidFill>
                  <a:schemeClr val="tx2"/>
                </a:solidFill>
              </a:rPr>
              <a:t>) </a:t>
            </a:r>
            <a:r>
              <a:rPr lang="en-US" sz="1600" b="1" dirty="0" smtClean="0">
                <a:solidFill>
                  <a:srgbClr val="FF0000"/>
                </a:solidFill>
              </a:rPr>
              <a:t>consistent values in LHC Design Report</a:t>
            </a:r>
            <a:r>
              <a:rPr lang="en-US" sz="1600" dirty="0" smtClean="0">
                <a:solidFill>
                  <a:schemeClr val="tx2"/>
                </a:solidFill>
              </a:rPr>
              <a:t>: </a:t>
            </a:r>
            <a:endParaRPr lang="en-US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615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8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400"/>
            <a:r>
              <a:rPr lang="en-US" sz="2400" b="1" dirty="0" smtClean="0">
                <a:solidFill>
                  <a:srgbClr val="44546A"/>
                </a:solidFill>
                <a:latin typeface="Calibri" pitchFamily="34" charset="0"/>
              </a:rPr>
              <a:t>A few cross-checks: synchrotron radiation</a:t>
            </a:r>
            <a:endParaRPr lang="en-US" sz="2400" b="1" dirty="0">
              <a:solidFill>
                <a:srgbClr val="44546A"/>
              </a:solidFill>
              <a:latin typeface="Calibri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2082680" y="3003171"/>
            <a:ext cx="5647873" cy="3554755"/>
            <a:chOff x="3418025" y="2816644"/>
            <a:chExt cx="5647873" cy="3554755"/>
          </a:xfrm>
        </p:grpSpPr>
        <p:sp>
          <p:nvSpPr>
            <p:cNvPr id="15" name="TextBox 14"/>
            <p:cNvSpPr txBox="1"/>
            <p:nvPr/>
          </p:nvSpPr>
          <p:spPr>
            <a:xfrm>
              <a:off x="8142376" y="3647641"/>
              <a:ext cx="92352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 smtClean="0"/>
                <a:t>Present</a:t>
              </a:r>
            </a:p>
            <a:p>
              <a:pPr algn="ctr"/>
              <a:r>
                <a:rPr lang="en-US" sz="1600" b="1" dirty="0" smtClean="0"/>
                <a:t>estimate</a:t>
              </a:r>
              <a:endParaRPr lang="en-US" sz="1600" b="1" dirty="0"/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3616806" y="2816644"/>
              <a:ext cx="4478698" cy="3554755"/>
              <a:chOff x="2377814" y="2276602"/>
              <a:chExt cx="4478698" cy="3554755"/>
            </a:xfrm>
          </p:grpSpPr>
          <p:pic>
            <p:nvPicPr>
              <p:cNvPr id="18" name="Picture 17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77814" y="2276602"/>
                <a:ext cx="4478698" cy="3400627"/>
              </a:xfrm>
              <a:prstGeom prst="rect">
                <a:avLst/>
              </a:prstGeom>
            </p:spPr>
          </p:pic>
          <p:pic>
            <p:nvPicPr>
              <p:cNvPr id="19" name="Picture 18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84689" y="5617853"/>
                <a:ext cx="4230371" cy="213504"/>
              </a:xfrm>
              <a:prstGeom prst="rect">
                <a:avLst/>
              </a:prstGeom>
            </p:spPr>
          </p:pic>
        </p:grpSp>
        <p:cxnSp>
          <p:nvCxnSpPr>
            <p:cNvPr id="17" name="Straight Connector 16"/>
            <p:cNvCxnSpPr/>
            <p:nvPr/>
          </p:nvCxnSpPr>
          <p:spPr>
            <a:xfrm>
              <a:off x="3418025" y="3942208"/>
              <a:ext cx="4718811" cy="28599"/>
            </a:xfrm>
            <a:prstGeom prst="line">
              <a:avLst/>
            </a:prstGeom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Rectangle 19"/>
          <p:cNvSpPr/>
          <p:nvPr/>
        </p:nvSpPr>
        <p:spPr>
          <a:xfrm>
            <a:off x="1477617" y="662610"/>
            <a:ext cx="6858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</a:rPr>
              <a:t>Method presently implemented :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Compute </a:t>
            </a:r>
            <a:r>
              <a:rPr lang="en-US" sz="1600" b="1" dirty="0" smtClean="0">
                <a:solidFill>
                  <a:srgbClr val="FF0000"/>
                </a:solidFill>
              </a:rPr>
              <a:t>energy loss per particle and per turn </a:t>
            </a:r>
            <a:r>
              <a:rPr lang="en-US" sz="1600" dirty="0" smtClean="0">
                <a:solidFill>
                  <a:schemeClr val="tx2"/>
                </a:solidFill>
              </a:rPr>
              <a:t>(formula)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Rescale </a:t>
            </a:r>
            <a:r>
              <a:rPr lang="en-US" sz="1600" dirty="0">
                <a:solidFill>
                  <a:schemeClr val="tx2"/>
                </a:solidFill>
              </a:rPr>
              <a:t>to get total </a:t>
            </a:r>
            <a:r>
              <a:rPr lang="en-US" sz="1600" b="1" dirty="0">
                <a:solidFill>
                  <a:srgbClr val="FF0000"/>
                </a:solidFill>
              </a:rPr>
              <a:t>power loss </a:t>
            </a:r>
            <a:r>
              <a:rPr lang="en-US" sz="1600" dirty="0" smtClean="0">
                <a:solidFill>
                  <a:schemeClr val="tx2"/>
                </a:solidFill>
              </a:rPr>
              <a:t>(P = </a:t>
            </a:r>
            <a:r>
              <a:rPr lang="en-US" sz="1600" dirty="0" err="1" smtClean="0">
                <a:solidFill>
                  <a:schemeClr val="tx2"/>
                </a:solidFill>
              </a:rPr>
              <a:t>E</a:t>
            </a:r>
            <a:r>
              <a:rPr lang="en-US" sz="1600" baseline="-25000" dirty="0" err="1" smtClean="0">
                <a:solidFill>
                  <a:schemeClr val="tx2"/>
                </a:solidFill>
              </a:rPr>
              <a:t>loss</a:t>
            </a:r>
            <a:r>
              <a:rPr lang="en-US" sz="1600" dirty="0" smtClean="0">
                <a:solidFill>
                  <a:schemeClr val="tx2"/>
                </a:solidFill>
              </a:rPr>
              <a:t>*</a:t>
            </a:r>
            <a:r>
              <a:rPr lang="en-US" sz="1600" dirty="0" err="1" smtClean="0">
                <a:solidFill>
                  <a:schemeClr val="tx2"/>
                </a:solidFill>
              </a:rPr>
              <a:t>N</a:t>
            </a:r>
            <a:r>
              <a:rPr lang="en-US" sz="1600" baseline="-25000" dirty="0" err="1" smtClean="0">
                <a:solidFill>
                  <a:schemeClr val="tx2"/>
                </a:solidFill>
              </a:rPr>
              <a:t>beam</a:t>
            </a:r>
            <a:r>
              <a:rPr lang="en-US" sz="1600" dirty="0" smtClean="0">
                <a:solidFill>
                  <a:schemeClr val="tx2"/>
                </a:solidFill>
              </a:rPr>
              <a:t>/T</a:t>
            </a:r>
            <a:r>
              <a:rPr lang="en-US" sz="1600" baseline="-25000" dirty="0" smtClean="0">
                <a:solidFill>
                  <a:schemeClr val="tx2"/>
                </a:solidFill>
              </a:rPr>
              <a:t>rev</a:t>
            </a:r>
            <a:r>
              <a:rPr lang="en-US" sz="1600" dirty="0">
                <a:solidFill>
                  <a:schemeClr val="tx2"/>
                </a:solidFill>
              </a:rPr>
              <a:t>)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Assume that it is </a:t>
            </a:r>
            <a:r>
              <a:rPr lang="en-US" sz="1600" b="1" dirty="0">
                <a:solidFill>
                  <a:srgbClr val="FF0000"/>
                </a:solidFill>
              </a:rPr>
              <a:t>all deposited in the arcs </a:t>
            </a:r>
            <a:r>
              <a:rPr lang="en-US" sz="1600" dirty="0">
                <a:solidFill>
                  <a:schemeClr val="tx2"/>
                </a:solidFill>
              </a:rPr>
              <a:t>(divide by 8*</a:t>
            </a:r>
            <a:r>
              <a:rPr lang="en-US" sz="1600" dirty="0" err="1">
                <a:solidFill>
                  <a:schemeClr val="tx2"/>
                </a:solidFill>
              </a:rPr>
              <a:t>L</a:t>
            </a:r>
            <a:r>
              <a:rPr lang="en-US" sz="1600" baseline="-25000" dirty="0" err="1">
                <a:solidFill>
                  <a:schemeClr val="tx2"/>
                </a:solidFill>
              </a:rPr>
              <a:t>arc</a:t>
            </a:r>
            <a:r>
              <a:rPr lang="en-US" sz="1600" dirty="0">
                <a:solidFill>
                  <a:schemeClr val="tx2"/>
                </a:solidFill>
              </a:rPr>
              <a:t> to get average deposited power)</a:t>
            </a:r>
          </a:p>
        </p:txBody>
      </p:sp>
      <p:sp>
        <p:nvSpPr>
          <p:cNvPr id="21" name="Rectangle 20"/>
          <p:cNvSpPr/>
          <p:nvPr/>
        </p:nvSpPr>
        <p:spPr>
          <a:xfrm>
            <a:off x="545866" y="2624276"/>
            <a:ext cx="82707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Estimation for nominal LHC </a:t>
            </a:r>
            <a:r>
              <a:rPr lang="en-US" sz="1600" dirty="0" smtClean="0">
                <a:solidFill>
                  <a:schemeClr val="tx2"/>
                </a:solidFill>
              </a:rPr>
              <a:t>beam (</a:t>
            </a:r>
            <a:r>
              <a:rPr lang="en-US" sz="16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173.0 </a:t>
            </a:r>
            <a:r>
              <a:rPr lang="en-US" sz="1600" dirty="0" err="1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mW</a:t>
            </a:r>
            <a:r>
              <a:rPr lang="en-US" sz="16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/m/beam</a:t>
            </a:r>
            <a:r>
              <a:rPr lang="en-US" sz="1600" dirty="0" smtClean="0">
                <a:solidFill>
                  <a:schemeClr val="tx2"/>
                </a:solidFill>
              </a:rPr>
              <a:t>) </a:t>
            </a:r>
            <a:r>
              <a:rPr lang="en-US" sz="1600" b="1" dirty="0" smtClean="0">
                <a:solidFill>
                  <a:srgbClr val="FF0000"/>
                </a:solidFill>
              </a:rPr>
              <a:t>consistent values in LHC Design Report</a:t>
            </a:r>
            <a:r>
              <a:rPr lang="en-US" sz="1600" dirty="0" smtClean="0">
                <a:solidFill>
                  <a:schemeClr val="tx2"/>
                </a:solidFill>
              </a:rPr>
              <a:t>: </a:t>
            </a:r>
            <a:endParaRPr lang="en-US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146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8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400"/>
            <a:r>
              <a:rPr lang="en-US" sz="2400" b="1" dirty="0" smtClean="0">
                <a:solidFill>
                  <a:srgbClr val="44546A"/>
                </a:solidFill>
                <a:latin typeface="Calibri" pitchFamily="34" charset="0"/>
              </a:rPr>
              <a:t>A few cross-checks: impedance</a:t>
            </a:r>
            <a:endParaRPr lang="en-US" sz="2400" b="1" dirty="0">
              <a:solidFill>
                <a:srgbClr val="44546A"/>
              </a:solidFill>
              <a:latin typeface="Calibri" pitchFamily="34" charset="0"/>
            </a:endParaRPr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508511" y="3181468"/>
            <a:ext cx="8090755" cy="1971720"/>
            <a:chOff x="885028" y="2564198"/>
            <a:chExt cx="8090755" cy="1971720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5028" y="2564198"/>
              <a:ext cx="8090755" cy="1795238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2539357" y="4166586"/>
              <a:ext cx="46670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i="1" u="sng" dirty="0" smtClean="0"/>
                <a:t>Values here are for 1 beam</a:t>
              </a:r>
              <a:endParaRPr lang="en-US" i="1" u="sng" dirty="0"/>
            </a:p>
          </p:txBody>
        </p:sp>
        <p:sp>
          <p:nvSpPr>
            <p:cNvPr id="23" name="Oval 22"/>
            <p:cNvSpPr/>
            <p:nvPr/>
          </p:nvSpPr>
          <p:spPr>
            <a:xfrm>
              <a:off x="5799960" y="3431662"/>
              <a:ext cx="510639" cy="291920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sp>
        <p:nvSpPr>
          <p:cNvPr id="7" name="Rectangle 6"/>
          <p:cNvSpPr/>
          <p:nvPr/>
        </p:nvSpPr>
        <p:spPr>
          <a:xfrm>
            <a:off x="1362082" y="650544"/>
            <a:ext cx="72371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tx2"/>
                </a:solidFill>
              </a:rPr>
              <a:t>Classical </a:t>
            </a:r>
            <a:r>
              <a:rPr lang="en-US" sz="1600" b="1" dirty="0" smtClean="0">
                <a:solidFill>
                  <a:srgbClr val="FF0000"/>
                </a:solidFill>
              </a:rPr>
              <a:t>resistive-wall formula</a:t>
            </a:r>
            <a:r>
              <a:rPr lang="en-US" sz="1600" b="1" dirty="0" smtClean="0">
                <a:solidFill>
                  <a:schemeClr val="tx2"/>
                </a:solidFill>
              </a:rPr>
              <a:t>:</a:t>
            </a:r>
            <a:endParaRPr lang="en-US" sz="1600" b="1" dirty="0">
              <a:solidFill>
                <a:schemeClr val="tx2"/>
              </a:solidFill>
            </a:endParaRPr>
          </a:p>
          <a:p>
            <a:pPr marL="742950" lvl="1" indent="-285750">
              <a:buFont typeface="Arial" charset="0"/>
              <a:buChar char="•"/>
            </a:pPr>
            <a:r>
              <a:rPr lang="en-US" sz="1600" b="1" dirty="0" smtClean="0">
                <a:solidFill>
                  <a:srgbClr val="FF0000"/>
                </a:solidFill>
              </a:rPr>
              <a:t>Resistivity</a:t>
            </a:r>
            <a:r>
              <a:rPr lang="en-US" sz="1600" dirty="0" smtClean="0">
                <a:solidFill>
                  <a:schemeClr val="tx2"/>
                </a:solidFill>
              </a:rPr>
              <a:t> evaluated taking into account:</a:t>
            </a:r>
            <a:endParaRPr lang="en-US" sz="1600" dirty="0">
              <a:solidFill>
                <a:schemeClr val="tx2"/>
              </a:solidFill>
            </a:endParaRPr>
          </a:p>
          <a:p>
            <a:pPr marL="1200150" lvl="2" indent="-285750">
              <a:buFont typeface="Courier New" charset="0"/>
              <a:buChar char="o"/>
            </a:pPr>
            <a:r>
              <a:rPr lang="en-US" sz="1600" dirty="0">
                <a:solidFill>
                  <a:schemeClr val="tx2"/>
                </a:solidFill>
              </a:rPr>
              <a:t>Dependence of </a:t>
            </a:r>
            <a:r>
              <a:rPr lang="en-US" sz="1600" b="1" dirty="0" smtClean="0">
                <a:solidFill>
                  <a:srgbClr val="FF0000"/>
                </a:solidFill>
              </a:rPr>
              <a:t>temperature</a:t>
            </a:r>
          </a:p>
          <a:p>
            <a:pPr marL="1200150" lvl="2" indent="-285750">
              <a:buFont typeface="Courier New" charset="0"/>
              <a:buChar char="o"/>
            </a:pPr>
            <a:r>
              <a:rPr lang="en-US" sz="1600" dirty="0" smtClean="0">
                <a:solidFill>
                  <a:schemeClr val="tx2"/>
                </a:solidFill>
              </a:rPr>
              <a:t>Dependence </a:t>
            </a:r>
            <a:r>
              <a:rPr lang="en-US" sz="1600" dirty="0">
                <a:solidFill>
                  <a:schemeClr val="tx2"/>
                </a:solidFill>
              </a:rPr>
              <a:t>on </a:t>
            </a:r>
            <a:r>
              <a:rPr lang="en-US" sz="1600" b="1" dirty="0">
                <a:solidFill>
                  <a:srgbClr val="FF0000"/>
                </a:solidFill>
              </a:rPr>
              <a:t>magnetic </a:t>
            </a:r>
            <a:r>
              <a:rPr lang="en-US" sz="1600" b="1" dirty="0" smtClean="0">
                <a:solidFill>
                  <a:srgbClr val="FF0000"/>
                </a:solidFill>
              </a:rPr>
              <a:t>field</a:t>
            </a:r>
          </a:p>
          <a:p>
            <a:pPr marL="1200150" lvl="2" indent="-285750">
              <a:buFont typeface="Courier New" charset="0"/>
              <a:buChar char="o"/>
            </a:pPr>
            <a:r>
              <a:rPr lang="en-US" sz="1600" dirty="0" smtClean="0">
                <a:solidFill>
                  <a:schemeClr val="tx2"/>
                </a:solidFill>
              </a:rPr>
              <a:t>Different </a:t>
            </a:r>
            <a:r>
              <a:rPr lang="en-US" sz="1600" dirty="0">
                <a:solidFill>
                  <a:schemeClr val="tx2"/>
                </a:solidFill>
              </a:rPr>
              <a:t>values evaluated for dipoles, quadrupoles and drifts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Effect of the </a:t>
            </a:r>
            <a:r>
              <a:rPr lang="en-US" sz="1600" b="1" dirty="0" smtClean="0">
                <a:solidFill>
                  <a:srgbClr val="FF0000"/>
                </a:solidFill>
              </a:rPr>
              <a:t>longitudinal weld </a:t>
            </a:r>
            <a:r>
              <a:rPr lang="en-US" sz="1600" dirty="0" smtClean="0">
                <a:solidFill>
                  <a:schemeClr val="tx2"/>
                </a:solidFill>
              </a:rPr>
              <a:t>in the beam screen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45866" y="2624276"/>
            <a:ext cx="812645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Estimation for nominal LHC beam </a:t>
            </a:r>
            <a:r>
              <a:rPr lang="en-US" sz="1600" dirty="0" smtClean="0">
                <a:solidFill>
                  <a:schemeClr val="tx2"/>
                </a:solidFill>
              </a:rPr>
              <a:t>(</a:t>
            </a:r>
            <a:r>
              <a:rPr lang="en-US" sz="16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115 </a:t>
            </a:r>
            <a:r>
              <a:rPr lang="en-US" sz="1600" dirty="0" err="1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mW</a:t>
            </a:r>
            <a:r>
              <a:rPr lang="en-US" sz="16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/m/beam</a:t>
            </a:r>
            <a:r>
              <a:rPr lang="en-US" sz="1600" dirty="0" smtClean="0">
                <a:solidFill>
                  <a:schemeClr val="tx2"/>
                </a:solidFill>
              </a:rPr>
              <a:t>) </a:t>
            </a:r>
            <a:r>
              <a:rPr lang="en-US" sz="1600" b="1" dirty="0" smtClean="0">
                <a:solidFill>
                  <a:srgbClr val="FF0000"/>
                </a:solidFill>
              </a:rPr>
              <a:t>consistent values in LHC Design Report: 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772535" y="5414750"/>
            <a:ext cx="617467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L</a:t>
            </a:r>
            <a:r>
              <a:rPr lang="en-US" sz="14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arger values are reported in Chapter 11 of  the LHC-DR, being investigated by the impedance team</a:t>
            </a:r>
            <a:r>
              <a:rPr lang="mr-IN" sz="14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…</a:t>
            </a:r>
            <a:endParaRPr lang="en-US" sz="1400" dirty="0">
              <a:solidFill>
                <a:schemeClr val="tx2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1063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2321" y="2015956"/>
            <a:ext cx="6459359" cy="469894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1623614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Bunch spacing: 100 ns, b*=90m run in 2015</a:t>
            </a:r>
            <a:endParaRPr lang="en-US" sz="1600" b="1" dirty="0">
              <a:solidFill>
                <a:schemeClr val="tx2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grpSp>
        <p:nvGrpSpPr>
          <p:cNvPr id="6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8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400"/>
            <a:r>
              <a:rPr lang="en-US" sz="2400" b="1" dirty="0" smtClean="0">
                <a:solidFill>
                  <a:srgbClr val="44546A"/>
                </a:solidFill>
                <a:latin typeface="Calibri" pitchFamily="34" charset="0"/>
              </a:rPr>
              <a:t>A few cross-checks: experimental data</a:t>
            </a:r>
            <a:endParaRPr lang="en-US" sz="2400" b="1" dirty="0">
              <a:solidFill>
                <a:srgbClr val="44546A"/>
              </a:solidFill>
              <a:latin typeface="Calibri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171656" y="493060"/>
            <a:ext cx="742761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smtClean="0">
                <a:solidFill>
                  <a:schemeClr val="tx2"/>
                </a:solidFill>
              </a:rPr>
              <a:t>Estimations from </a:t>
            </a:r>
            <a:r>
              <a:rPr lang="en-US" sz="1600" b="1" dirty="0" smtClean="0">
                <a:solidFill>
                  <a:srgbClr val="FF0000"/>
                </a:solidFill>
              </a:rPr>
              <a:t>impedance and synchrotron radiation agree very well with data </a:t>
            </a:r>
            <a:r>
              <a:rPr lang="en-US" sz="1600" dirty="0" smtClean="0">
                <a:solidFill>
                  <a:schemeClr val="tx2"/>
                </a:solidFill>
              </a:rPr>
              <a:t>collected during machine operations with large bunch spacing (no e-cloud expected)</a:t>
            </a:r>
            <a:endParaRPr lang="en-US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423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1994</TotalTime>
  <Words>2135</Words>
  <Application>Microsoft Macintosh PowerPoint</Application>
  <PresentationFormat>On-screen Show (4:3)</PresentationFormat>
  <Paragraphs>269</Paragraphs>
  <Slides>37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4" baseType="lpstr">
      <vt:lpstr>AppleSystemUIFont</vt:lpstr>
      <vt:lpstr>Calibri</vt:lpstr>
      <vt:lpstr>Calibri Light</vt:lpstr>
      <vt:lpstr>Courier New</vt:lpstr>
      <vt:lpstr>Wingdings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113</cp:revision>
  <dcterms:created xsi:type="dcterms:W3CDTF">2016-11-12T11:39:49Z</dcterms:created>
  <dcterms:modified xsi:type="dcterms:W3CDTF">2016-11-15T07:41:20Z</dcterms:modified>
</cp:coreProperties>
</file>