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303" r:id="rId3"/>
    <p:sldId id="316" r:id="rId4"/>
    <p:sldId id="317" r:id="rId5"/>
    <p:sldId id="337" r:id="rId6"/>
    <p:sldId id="318" r:id="rId7"/>
    <p:sldId id="319" r:id="rId8"/>
    <p:sldId id="322" r:id="rId9"/>
    <p:sldId id="323" r:id="rId10"/>
    <p:sldId id="324" r:id="rId11"/>
    <p:sldId id="327" r:id="rId12"/>
    <p:sldId id="328" r:id="rId13"/>
    <p:sldId id="329" r:id="rId14"/>
    <p:sldId id="333" r:id="rId15"/>
    <p:sldId id="332" r:id="rId16"/>
    <p:sldId id="336" r:id="rId17"/>
    <p:sldId id="331" r:id="rId18"/>
    <p:sldId id="339" r:id="rId19"/>
    <p:sldId id="343" r:id="rId20"/>
    <p:sldId id="342" r:id="rId21"/>
    <p:sldId id="330" r:id="rId22"/>
    <p:sldId id="334" r:id="rId23"/>
    <p:sldId id="33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55CA4"/>
    <a:srgbClr val="0D13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08"/>
    <p:restoredTop sz="86436"/>
  </p:normalViewPr>
  <p:slideViewPr>
    <p:cSldViewPr snapToObjects="1">
      <p:cViewPr varScale="1">
        <p:scale>
          <a:sx n="124" d="100"/>
          <a:sy n="124" d="100"/>
        </p:scale>
        <p:origin x="1088" y="168"/>
      </p:cViewPr>
      <p:guideLst>
        <p:guide orient="horz" pos="193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09" d="100"/>
          <a:sy n="109" d="100"/>
        </p:scale>
        <p:origin x="264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262A6-09FA-3F44-A364-C66478EFFC47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20FA9-6D7D-8141-AAD1-EA1ED676E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67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76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76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9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7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410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4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18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3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83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614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067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1"/>
            <a:ext cx="6535414" cy="764704"/>
          </a:xfrm>
          <a:prstGeom prst="rect">
            <a:avLst/>
          </a:prstGeom>
          <a:solidFill>
            <a:srgbClr val="255CA4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2011-10-04_logoHiLumi561px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022" y="10330"/>
            <a:ext cx="1564977" cy="75437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507066" y="228162"/>
            <a:ext cx="7653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Times"/>
                <a:cs typeface="Times"/>
              </a:rPr>
              <a:t>LARP</a:t>
            </a:r>
            <a:endParaRPr lang="en-US" sz="1400" b="1" i="1" dirty="0">
              <a:solidFill>
                <a:srgbClr val="FF0000"/>
              </a:solidFill>
              <a:latin typeface="Times"/>
              <a:cs typeface="Times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/>
          <a:srcRect b="25533"/>
          <a:stretch/>
        </p:blipFill>
        <p:spPr>
          <a:xfrm>
            <a:off x="0" y="2"/>
            <a:ext cx="778291" cy="764703"/>
          </a:xfrm>
          <a:prstGeom prst="rect">
            <a:avLst/>
          </a:prstGeom>
        </p:spPr>
      </p:pic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0" y="6669387"/>
            <a:ext cx="3419872" cy="215997"/>
          </a:xfrm>
          <a:prstGeom prst="rect">
            <a:avLst/>
          </a:prstGeom>
          <a:solidFill>
            <a:srgbClr val="255CA4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ct val="100000"/>
              </a:lnSpc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0" dirty="0" smtClean="0"/>
              <a:t>Effects on core from hollow e-lens</a:t>
            </a:r>
            <a:endParaRPr lang="en-US" dirty="0"/>
          </a:p>
        </p:txBody>
      </p:sp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3419872" y="6669387"/>
            <a:ext cx="5142866" cy="215997"/>
          </a:xfrm>
          <a:prstGeom prst="rect">
            <a:avLst/>
          </a:prstGeom>
          <a:solidFill>
            <a:srgbClr val="255CA4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lnSpc>
                <a:spcPct val="100000"/>
              </a:lnSpc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HL-LHC Collaboration meeting, Paris, 15/11/2016</a:t>
            </a:r>
            <a:endParaRPr lang="en-US" dirty="0"/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562738" y="6669387"/>
            <a:ext cx="581261" cy="215997"/>
          </a:xfrm>
          <a:prstGeom prst="rect">
            <a:avLst/>
          </a:prstGeom>
          <a:solidFill>
            <a:srgbClr val="255CA4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lnSpc>
                <a:spcPct val="100000"/>
              </a:lnSpc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2B79CF8-DBA1-C14A-B07A-CC59568350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4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Helvetica" charset="0"/>
          <a:ea typeface="Helvetica" charset="0"/>
          <a:cs typeface="Helvetica" charset="0"/>
        </a:defRPr>
      </a:lvl1pPr>
    </p:titleStyle>
    <p:bodyStyle>
      <a:lvl1pPr marL="270000" indent="-270000" algn="l" defTabSz="457200" rtl="0" eaLnBrk="1" latinLnBrk="0" hangingPunct="1">
        <a:lnSpc>
          <a:spcPct val="100000"/>
        </a:lnSpc>
        <a:spcBef>
          <a:spcPts val="0"/>
        </a:spcBef>
        <a:spcAft>
          <a:spcPts val="432"/>
        </a:spcAft>
        <a:buFont typeface="Arial"/>
        <a:buChar char="•"/>
        <a:defRPr sz="18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marL="742950" indent="-285750" algn="l" defTabSz="457200" rtl="0" eaLnBrk="1" latinLnBrk="0" hangingPunct="1">
        <a:lnSpc>
          <a:spcPct val="100000"/>
        </a:lnSpc>
        <a:spcBef>
          <a:spcPts val="0"/>
        </a:spcBef>
        <a:buFont typeface="Arial"/>
        <a:buChar char="–"/>
        <a:defRPr sz="18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2pPr>
      <a:lvl3pPr marL="1143000" indent="-228600" algn="l" defTabSz="457200" rtl="0" eaLnBrk="1" latinLnBrk="0" hangingPunct="1">
        <a:lnSpc>
          <a:spcPct val="100000"/>
        </a:lnSpc>
        <a:spcBef>
          <a:spcPts val="0"/>
        </a:spcBef>
        <a:buFont typeface="Arial"/>
        <a:buChar char="•"/>
        <a:defRPr sz="18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3pPr>
      <a:lvl4pPr marL="1600200" indent="-228600" algn="l" defTabSz="457200" rtl="0" eaLnBrk="1" latinLnBrk="0" hangingPunct="1">
        <a:lnSpc>
          <a:spcPct val="100000"/>
        </a:lnSpc>
        <a:spcBef>
          <a:spcPts val="0"/>
        </a:spcBef>
        <a:buFont typeface="Arial"/>
        <a:buChar char="–"/>
        <a:defRPr sz="18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4pPr>
      <a:lvl5pPr marL="2057400" indent="-228600" algn="l" defTabSz="457200" rtl="0" eaLnBrk="1" latinLnBrk="0" hangingPunct="1">
        <a:lnSpc>
          <a:spcPct val="100000"/>
        </a:lnSpc>
        <a:spcBef>
          <a:spcPts val="0"/>
        </a:spcBef>
        <a:buFont typeface="Arial"/>
        <a:buChar char="»"/>
        <a:defRPr sz="18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tags" Target="../tags/tag11.x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gif"/><Relationship Id="rId3" Type="http://schemas.openxmlformats.org/officeDocument/2006/relationships/image" Target="../media/image25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tags" Target="../tags/tag13.x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tags" Target="../tags/tag14.x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tags" Target="../tags/tag15.x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57391"/>
          </a:xfrm>
        </p:spPr>
        <p:txBody>
          <a:bodyPr anchor="t" anchorCtr="0"/>
          <a:lstStyle/>
          <a:p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47279" y="3058904"/>
            <a:ext cx="48613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Miriam Fitterer</a:t>
            </a: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, G. </a:t>
            </a:r>
            <a:r>
              <a:rPr lang="en-US" sz="24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Stancari</a:t>
            </a: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, A. </a:t>
            </a:r>
            <a:r>
              <a:rPr lang="en-US" sz="2400" dirty="0" err="1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Valishev</a:t>
            </a: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(</a:t>
            </a:r>
            <a:r>
              <a:rPr lang="en-US" sz="2400" dirty="0" err="1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Fermilab</a:t>
            </a: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)</a:t>
            </a:r>
            <a:endParaRPr lang="en-US" sz="2400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R. Bruce, S. </a:t>
            </a:r>
            <a:r>
              <a:rPr lang="en-US" sz="24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Papadopoulou</a:t>
            </a: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, G. </a:t>
            </a:r>
            <a:r>
              <a:rPr lang="en-US" sz="24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Papotti</a:t>
            </a: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, D. Pellegrini, S. </a:t>
            </a:r>
            <a:r>
              <a:rPr lang="en-US" sz="24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Redaelli</a:t>
            </a: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, D. </a:t>
            </a:r>
            <a:r>
              <a:rPr lang="en-US" sz="2400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Valuch</a:t>
            </a:r>
            <a:r>
              <a:rPr lang="en-US" sz="2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, J. F. </a:t>
            </a: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Wagner (CERN)</a:t>
            </a:r>
            <a:endParaRPr lang="en-US" sz="2400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58" y="528499"/>
            <a:ext cx="3505200" cy="232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679" y="2673797"/>
            <a:ext cx="3492500" cy="23241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50629" y="66588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Effects </a:t>
            </a:r>
            <a:r>
              <a:rPr lang="en-US" sz="36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on the beam core </a:t>
            </a:r>
            <a:br>
              <a:rPr lang="en-US" sz="36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r>
              <a:rPr lang="en-US" sz="36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from hollow e-lens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8810" y="5536906"/>
            <a:ext cx="8597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Many thanks to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G. </a:t>
            </a:r>
            <a:r>
              <a:rPr lang="en-US" sz="2400" dirty="0" err="1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Apollinari</a:t>
            </a: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, V. </a:t>
            </a:r>
            <a:r>
              <a:rPr lang="en-US" sz="2400" dirty="0" err="1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Shiltsev</a:t>
            </a: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(</a:t>
            </a:r>
            <a:r>
              <a:rPr lang="en-US" sz="2400" dirty="0" err="1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Fermilab</a:t>
            </a: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), O. </a:t>
            </a:r>
            <a:r>
              <a:rPr lang="en-US" sz="2400" dirty="0" err="1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Brüning</a:t>
            </a: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, A. Rossi, L. Rossi, D. Perini (CERN) and the OP team</a:t>
            </a:r>
            <a:endParaRPr lang="en-US" sz="2400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12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dirty="0" smtClean="0"/>
              <a:t>First experimental results – 7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turn H</a:t>
            </a:r>
            <a:endParaRPr lang="en-US" sz="28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04800" y="990600"/>
            <a:ext cx="2895600" cy="449580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excitation of 7Q</a:t>
            </a:r>
            <a:r>
              <a:rPr lang="en-US" sz="1800" baseline="-25000" dirty="0" smtClean="0">
                <a:solidFill>
                  <a:schemeClr val="tx1"/>
                </a:solidFill>
              </a:rPr>
              <a:t>x</a:t>
            </a:r>
            <a:r>
              <a:rPr lang="en-US" sz="1800" dirty="0" smtClean="0">
                <a:solidFill>
                  <a:schemeClr val="tx1"/>
                </a:solidFill>
              </a:rPr>
              <a:t> resonance</a:t>
            </a:r>
          </a:p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quadratic scaling of losses</a:t>
            </a:r>
          </a:p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no effect of transverse damper </a:t>
            </a:r>
          </a:p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maximum excitation amplitude was increased from 6 </a:t>
            </a:r>
            <a:r>
              <a:rPr lang="en-US" sz="1800" dirty="0" err="1" smtClean="0">
                <a:solidFill>
                  <a:schemeClr val="tx1"/>
                </a:solidFill>
              </a:rPr>
              <a:t>nrad</a:t>
            </a:r>
            <a:r>
              <a:rPr lang="en-US" sz="1800" dirty="0" smtClean="0">
                <a:solidFill>
                  <a:schemeClr val="tx1"/>
                </a:solidFill>
              </a:rPr>
              <a:t> to 24 </a:t>
            </a:r>
            <a:r>
              <a:rPr lang="en-US" sz="1800" dirty="0" err="1" smtClean="0">
                <a:solidFill>
                  <a:schemeClr val="tx1"/>
                </a:solidFill>
              </a:rPr>
              <a:t>nrad</a:t>
            </a:r>
            <a:r>
              <a:rPr lang="en-US" sz="1800" dirty="0" smtClean="0">
                <a:solidFill>
                  <a:schemeClr val="tx1"/>
                </a:solidFill>
              </a:rPr>
              <a:t>                          ⟹ the distribution is already changed for 12 and 24 </a:t>
            </a:r>
            <a:r>
              <a:rPr lang="en-US" sz="1800" dirty="0" err="1" smtClean="0">
                <a:solidFill>
                  <a:schemeClr val="tx1"/>
                </a:solidFill>
              </a:rPr>
              <a:t>nrad</a:t>
            </a:r>
            <a:r>
              <a:rPr lang="en-US" sz="1800" dirty="0" smtClean="0">
                <a:solidFill>
                  <a:schemeClr val="tx1"/>
                </a:solidFill>
              </a:rPr>
              <a:t> (smaller losses)</a:t>
            </a:r>
          </a:p>
          <a:p>
            <a:endParaRPr lang="en-US" sz="1800" dirty="0" smtClean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04800" y="5968556"/>
            <a:ext cx="8429573" cy="321808"/>
            <a:chOff x="303461" y="5592739"/>
            <a:chExt cx="8429573" cy="321808"/>
          </a:xfrm>
        </p:grpSpPr>
        <p:sp>
          <p:nvSpPr>
            <p:cNvPr id="8" name="Content Placeholder 2"/>
            <p:cNvSpPr txBox="1">
              <a:spLocks/>
            </p:cNvSpPr>
            <p:nvPr/>
          </p:nvSpPr>
          <p:spPr>
            <a:xfrm>
              <a:off x="676275" y="5595292"/>
              <a:ext cx="8056759" cy="319255"/>
            </a:xfrm>
            <a:prstGeom prst="rect">
              <a:avLst/>
            </a:prstGeom>
          </p:spPr>
          <p:txBody>
            <a:bodyPr lIns="0" tIns="0" rIns="0" bIns="0"/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rgbClr val="FF0000"/>
                  </a:solidFill>
                </a:rPr>
                <a:t>between 7-17%/h losses for 15 </a:t>
              </a:r>
              <a:r>
                <a:rPr lang="en-US" sz="1800" dirty="0" err="1" smtClean="0">
                  <a:solidFill>
                    <a:srgbClr val="FF0000"/>
                  </a:solidFill>
                </a:rPr>
                <a:t>nrad</a:t>
              </a:r>
              <a:endParaRPr lang="en-US" sz="1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303461" y="5592739"/>
              <a:ext cx="297951" cy="321808"/>
            </a:xfrm>
            <a:prstGeom prst="rightArrow">
              <a:avLst/>
            </a:prstGeom>
            <a:gradFill>
              <a:gsLst>
                <a:gs pos="0">
                  <a:srgbClr val="FF0000"/>
                </a:gs>
                <a:gs pos="84000">
                  <a:schemeClr val="bg1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04800" y="5306491"/>
            <a:ext cx="4884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higher losses than predicted by 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simulations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112" y="721987"/>
            <a:ext cx="6169631" cy="462722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5652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dirty="0" smtClean="0"/>
              <a:t>First experimental results – 7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turn H</a:t>
            </a:r>
            <a:endParaRPr lang="en-US" sz="28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86400" y="2286000"/>
            <a:ext cx="3505200" cy="243840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increase of emittance growth by ~7%/h in H over full excitation length, no increase in V</a:t>
            </a:r>
          </a:p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amplitude scaling not obvious</a:t>
            </a:r>
          </a:p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similar emittance growth also with transverse damper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5556504" cy="409121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7796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dirty="0" smtClean="0"/>
              <a:t>First experimental results – 10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turn V</a:t>
            </a:r>
            <a:endParaRPr lang="en-US" sz="28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33703" y="2209800"/>
            <a:ext cx="3124200" cy="449580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excitation of 10Q</a:t>
            </a:r>
            <a:r>
              <a:rPr lang="en-US" sz="1800" baseline="-25000" dirty="0" smtClean="0">
                <a:solidFill>
                  <a:schemeClr val="tx1"/>
                </a:solidFill>
              </a:rPr>
              <a:t>y</a:t>
            </a:r>
            <a:r>
              <a:rPr lang="en-US" sz="1800" dirty="0" smtClean="0">
                <a:solidFill>
                  <a:schemeClr val="tx1"/>
                </a:solidFill>
              </a:rPr>
              <a:t> resonance</a:t>
            </a:r>
          </a:p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much smaller losses</a:t>
            </a:r>
            <a:r>
              <a:rPr lang="en-US" sz="1800" dirty="0">
                <a:solidFill>
                  <a:schemeClr val="tx1"/>
                </a:solidFill>
              </a:rPr>
              <a:t>:     </a:t>
            </a:r>
            <a:r>
              <a:rPr lang="en-US" sz="1800" dirty="0" smtClean="0">
                <a:solidFill>
                  <a:schemeClr val="tx1"/>
                </a:solidFill>
              </a:rPr>
              <a:t>10</a:t>
            </a:r>
            <a:r>
              <a:rPr lang="en-US" sz="1800" baseline="30000" dirty="0" smtClean="0">
                <a:solidFill>
                  <a:schemeClr val="tx1"/>
                </a:solidFill>
              </a:rPr>
              <a:t>th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turn: 7%/h for 48 </a:t>
            </a:r>
            <a:r>
              <a:rPr lang="en-US" sz="1800" dirty="0" err="1" smtClean="0">
                <a:solidFill>
                  <a:schemeClr val="tx1"/>
                </a:solidFill>
              </a:rPr>
              <a:t>nrad</a:t>
            </a:r>
            <a:r>
              <a:rPr lang="en-US" sz="1800" dirty="0" smtClean="0">
                <a:solidFill>
                  <a:schemeClr val="tx1"/>
                </a:solidFill>
              </a:rPr>
              <a:t> 7</a:t>
            </a:r>
            <a:r>
              <a:rPr lang="en-US" sz="1800" baseline="30000" dirty="0" smtClean="0">
                <a:solidFill>
                  <a:schemeClr val="tx1"/>
                </a:solidFill>
              </a:rPr>
              <a:t>th</a:t>
            </a:r>
            <a:r>
              <a:rPr lang="en-US" sz="1800" dirty="0" smtClean="0">
                <a:solidFill>
                  <a:schemeClr val="tx1"/>
                </a:solidFill>
              </a:rPr>
              <a:t> turn: 20%/h for 24 </a:t>
            </a:r>
            <a:r>
              <a:rPr lang="en-US" sz="1800" dirty="0" err="1" smtClean="0">
                <a:solidFill>
                  <a:schemeClr val="tx1"/>
                </a:solidFill>
              </a:rPr>
              <a:t>nrad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higher losses than in simulations</a:t>
            </a:r>
            <a:endParaRPr lang="en-US" sz="1800" dirty="0">
              <a:solidFill>
                <a:schemeClr val="tx1"/>
              </a:solidFill>
            </a:endParaRPr>
          </a:p>
          <a:p>
            <a:pPr marL="400050">
              <a:spcAft>
                <a:spcPts val="600"/>
              </a:spcAft>
            </a:pP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685800"/>
            <a:ext cx="5992192" cy="4494144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04800" y="5552439"/>
            <a:ext cx="8429573" cy="321808"/>
            <a:chOff x="303461" y="5592739"/>
            <a:chExt cx="8429573" cy="321808"/>
          </a:xfrm>
        </p:grpSpPr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676275" y="5595292"/>
              <a:ext cx="8056759" cy="319255"/>
            </a:xfrm>
            <a:prstGeom prst="rect">
              <a:avLst/>
            </a:prstGeom>
          </p:spPr>
          <p:txBody>
            <a:bodyPr lIns="0" tIns="0" rIns="0" bIns="0"/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rgbClr val="FF0000"/>
                  </a:solidFill>
                </a:rPr>
                <a:t>between 2-3%/h losses for 15 </a:t>
              </a:r>
              <a:r>
                <a:rPr lang="en-US" sz="1800" dirty="0" err="1" smtClean="0">
                  <a:solidFill>
                    <a:srgbClr val="FF0000"/>
                  </a:solidFill>
                </a:rPr>
                <a:t>nrad</a:t>
              </a:r>
              <a:endParaRPr lang="en-US" sz="1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" name="Right Arrow 7"/>
            <p:cNvSpPr/>
            <p:nvPr/>
          </p:nvSpPr>
          <p:spPr>
            <a:xfrm>
              <a:off x="303461" y="5592739"/>
              <a:ext cx="297951" cy="321808"/>
            </a:xfrm>
            <a:prstGeom prst="rightArrow">
              <a:avLst/>
            </a:prstGeom>
            <a:gradFill>
              <a:gsLst>
                <a:gs pos="0">
                  <a:srgbClr val="FF0000"/>
                </a:gs>
                <a:gs pos="84000">
                  <a:schemeClr val="bg1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1043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dirty="0" smtClean="0"/>
              <a:t>First experimental results – 10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turn V</a:t>
            </a:r>
            <a:endParaRPr lang="en-US" sz="28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86400" y="1066800"/>
            <a:ext cx="2895600" cy="449580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“fast” and “slow” regime</a:t>
            </a:r>
          </a:p>
          <a:p>
            <a:pPr marL="400050"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</a:rPr>
              <a:t>similar emittance growth also with transverse damper</a:t>
            </a:r>
          </a:p>
          <a:p>
            <a:pPr marL="400050">
              <a:spcAft>
                <a:spcPts val="600"/>
              </a:spcAft>
            </a:pPr>
            <a:endParaRPr lang="en-US" sz="1800" dirty="0" smtClean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76200" y="733274"/>
            <a:ext cx="5179407" cy="4143526"/>
            <a:chOff x="171515" y="841877"/>
            <a:chExt cx="5179407" cy="4143526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515" y="841877"/>
              <a:ext cx="5179407" cy="4143526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2365700" y="2620583"/>
              <a:ext cx="776991" cy="1676400"/>
            </a:xfrm>
            <a:prstGeom prst="rect">
              <a:avLst/>
            </a:prstGeom>
            <a:noFill/>
            <a:ln w="38100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44324" y="1325922"/>
              <a:ext cx="1937276" cy="2971800"/>
            </a:xfrm>
            <a:prstGeom prst="rect">
              <a:avLst/>
            </a:prstGeom>
            <a:noFill/>
            <a:ln w="38100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1898550" y="3052272"/>
              <a:ext cx="1232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rgbClr val="0070C0"/>
                  </a:solidFill>
                </a:rPr>
                <a:t>fast regime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2736392" y="1784835"/>
              <a:ext cx="13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slow regime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5" r="6659"/>
          <a:stretch/>
        </p:blipFill>
        <p:spPr>
          <a:xfrm>
            <a:off x="4646041" y="3316140"/>
            <a:ext cx="4457220" cy="3319424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8" name="Group 17"/>
          <p:cNvGrpSpPr/>
          <p:nvPr/>
        </p:nvGrpSpPr>
        <p:grpSpPr>
          <a:xfrm>
            <a:off x="228600" y="4911771"/>
            <a:ext cx="4267201" cy="1260429"/>
            <a:chOff x="303461" y="5592739"/>
            <a:chExt cx="4267201" cy="1260429"/>
          </a:xfrm>
        </p:grpSpPr>
        <p:sp>
          <p:nvSpPr>
            <p:cNvPr id="19" name="Content Placeholder 2"/>
            <p:cNvSpPr txBox="1">
              <a:spLocks/>
            </p:cNvSpPr>
            <p:nvPr/>
          </p:nvSpPr>
          <p:spPr>
            <a:xfrm>
              <a:off x="676276" y="5595292"/>
              <a:ext cx="3894386" cy="1257876"/>
            </a:xfrm>
            <a:prstGeom prst="rect">
              <a:avLst/>
            </a:prstGeom>
          </p:spPr>
          <p:txBody>
            <a:bodyPr lIns="0" tIns="0" rIns="0" bIns="0"/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rgbClr val="FF0000"/>
                  </a:solidFill>
                </a:rPr>
                <a:t>between 27-55%/h emittance growth for 15 </a:t>
              </a:r>
              <a:r>
                <a:rPr lang="en-US" sz="1800" dirty="0" err="1" smtClean="0">
                  <a:solidFill>
                    <a:srgbClr val="FF0000"/>
                  </a:solidFill>
                </a:rPr>
                <a:t>nrad</a:t>
              </a:r>
              <a:r>
                <a:rPr lang="en-US" sz="1800" dirty="0" smtClean="0">
                  <a:solidFill>
                    <a:srgbClr val="FF0000"/>
                  </a:solidFill>
                </a:rPr>
                <a:t> in V, no emittance growth in H</a:t>
              </a:r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303461" y="5592739"/>
              <a:ext cx="297951" cy="321808"/>
            </a:xfrm>
            <a:prstGeom prst="rightArrow">
              <a:avLst/>
            </a:prstGeom>
            <a:gradFill>
              <a:gsLst>
                <a:gs pos="0">
                  <a:srgbClr val="FF0000"/>
                </a:gs>
                <a:gs pos="84000">
                  <a:schemeClr val="bg1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613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dirty="0" smtClean="0"/>
              <a:t>First experimental results – n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turn</a:t>
            </a:r>
            <a:endParaRPr lang="en-US" sz="28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09600" y="1143000"/>
            <a:ext cx="7924800" cy="449580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spcAft>
                <a:spcPts val="60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other pulsing patterns</a:t>
            </a:r>
          </a:p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8</a:t>
            </a:r>
            <a:r>
              <a:rPr lang="en-US" sz="1800" baseline="30000" dirty="0" smtClean="0">
                <a:solidFill>
                  <a:schemeClr val="tx1"/>
                </a:solidFill>
              </a:rPr>
              <a:t>th</a:t>
            </a:r>
            <a:r>
              <a:rPr lang="en-US" sz="1800" dirty="0" smtClean="0">
                <a:solidFill>
                  <a:schemeClr val="tx1"/>
                </a:solidFill>
              </a:rPr>
              <a:t> turn H, 24 </a:t>
            </a:r>
            <a:r>
              <a:rPr lang="en-US" sz="1800" dirty="0" err="1" smtClean="0">
                <a:solidFill>
                  <a:schemeClr val="tx1"/>
                </a:solidFill>
              </a:rPr>
              <a:t>nrad</a:t>
            </a:r>
            <a:r>
              <a:rPr lang="en-US" sz="1800" dirty="0" smtClean="0">
                <a:solidFill>
                  <a:schemeClr val="tx1"/>
                </a:solidFill>
              </a:rPr>
              <a:t> max. amplitude: </a:t>
            </a:r>
          </a:p>
          <a:p>
            <a:pPr marL="800100" lvl="1"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around 4%/h emittance growth in H, no emittance growth in V</a:t>
            </a:r>
          </a:p>
          <a:p>
            <a:pPr marL="800100" lvl="1"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no losses</a:t>
            </a:r>
          </a:p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3</a:t>
            </a:r>
            <a:r>
              <a:rPr lang="en-US" sz="1800" baseline="30000" dirty="0" smtClean="0">
                <a:solidFill>
                  <a:schemeClr val="tx1"/>
                </a:solidFill>
              </a:rPr>
              <a:t>rd</a:t>
            </a:r>
            <a:r>
              <a:rPr lang="en-US" sz="1800" dirty="0" smtClean="0">
                <a:solidFill>
                  <a:schemeClr val="tx1"/>
                </a:solidFill>
              </a:rPr>
              <a:t> turn H, 3</a:t>
            </a:r>
            <a:r>
              <a:rPr lang="en-US" sz="1800" baseline="30000" dirty="0" smtClean="0">
                <a:solidFill>
                  <a:schemeClr val="tx1"/>
                </a:solidFill>
              </a:rPr>
              <a:t>rd</a:t>
            </a:r>
            <a:r>
              <a:rPr lang="en-US" sz="1800" dirty="0" smtClean="0">
                <a:solidFill>
                  <a:schemeClr val="tx1"/>
                </a:solidFill>
              </a:rPr>
              <a:t> turn V, 24 </a:t>
            </a:r>
            <a:r>
              <a:rPr lang="en-US" sz="1800" dirty="0" err="1" smtClean="0">
                <a:solidFill>
                  <a:schemeClr val="tx1"/>
                </a:solidFill>
              </a:rPr>
              <a:t>nrad</a:t>
            </a:r>
            <a:r>
              <a:rPr lang="en-US" sz="1800" dirty="0" smtClean="0">
                <a:solidFill>
                  <a:schemeClr val="tx1"/>
                </a:solidFill>
              </a:rPr>
              <a:t> max. amplitude</a:t>
            </a:r>
          </a:p>
          <a:p>
            <a:pPr marL="800100" lvl="1"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no emittance growth</a:t>
            </a:r>
          </a:p>
          <a:p>
            <a:pPr marL="800100" lvl="1"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no increased losses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28600" y="4038600"/>
            <a:ext cx="8762999" cy="321808"/>
            <a:chOff x="303461" y="5592739"/>
            <a:chExt cx="8762999" cy="321808"/>
          </a:xfrm>
        </p:grpSpPr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676275" y="5595292"/>
              <a:ext cx="8390185" cy="319255"/>
            </a:xfrm>
            <a:prstGeom prst="rect">
              <a:avLst/>
            </a:prstGeom>
          </p:spPr>
          <p:txBody>
            <a:bodyPr lIns="0" tIns="0" rIns="0" bIns="0"/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rgbClr val="FF0000"/>
                  </a:solidFill>
                </a:rPr>
                <a:t>small effect for these pulsing patterns agrees with prediction from simulations</a:t>
              </a:r>
            </a:p>
          </p:txBody>
        </p:sp>
        <p:sp>
          <p:nvSpPr>
            <p:cNvPr id="6" name="Right Arrow 5"/>
            <p:cNvSpPr/>
            <p:nvPr/>
          </p:nvSpPr>
          <p:spPr>
            <a:xfrm>
              <a:off x="303461" y="5592739"/>
              <a:ext cx="297951" cy="321808"/>
            </a:xfrm>
            <a:prstGeom prst="rightArrow">
              <a:avLst/>
            </a:prstGeom>
            <a:gradFill>
              <a:gsLst>
                <a:gs pos="0">
                  <a:srgbClr val="FF0000"/>
                </a:gs>
                <a:gs pos="84000">
                  <a:schemeClr val="bg1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9464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Conclusion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39477" y="1032994"/>
            <a:ext cx="8406197" cy="548210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tx1"/>
                </a:solidFill>
              </a:rPr>
              <a:t>DC operation: no effect on the beam core is expected from the hollow electron lens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pulsed operation (random, resonant): due to e-lens bends and profile imperfections noise can be introduced </a:t>
            </a:r>
          </a:p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experiment at LHC to test resonant mode: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</a:rPr>
              <a:t>sensitivity to pulsing patterns in terms of losses could be reproduced in experiment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losses and emittance growth are much larger than the values predicted by simulations, reasons could be: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</a:rPr>
              <a:t>diffusion processes like e.g. IBS are neglected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</a:rPr>
              <a:t>non-</a:t>
            </a:r>
            <a:r>
              <a:rPr lang="en-US" sz="1400" dirty="0" err="1" smtClean="0">
                <a:solidFill>
                  <a:schemeClr val="tx1"/>
                </a:solidFill>
              </a:rPr>
              <a:t>gaussian</a:t>
            </a:r>
            <a:r>
              <a:rPr lang="en-US" sz="1400" dirty="0" smtClean="0">
                <a:solidFill>
                  <a:schemeClr val="tx1"/>
                </a:solidFill>
              </a:rPr>
              <a:t> distributions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</a:rPr>
              <a:t>simulations only for one seed = one machine configuration</a:t>
            </a:r>
          </a:p>
          <a:p>
            <a:pPr lvl="1"/>
            <a:endParaRPr lang="en-US" sz="1200" dirty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experimental results for the estimated kick amplitude of 15 </a:t>
            </a:r>
            <a:r>
              <a:rPr lang="en-US" sz="1800" dirty="0" err="1" smtClean="0">
                <a:solidFill>
                  <a:schemeClr val="tx1"/>
                </a:solidFill>
              </a:rPr>
              <a:t>nrad</a:t>
            </a:r>
            <a:endParaRPr lang="en-US" sz="1800" dirty="0" smtClean="0">
              <a:solidFill>
                <a:schemeClr val="tx1"/>
              </a:solidFill>
            </a:endParaRPr>
          </a:p>
          <a:p>
            <a:endParaRPr lang="en-US" sz="1800" dirty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  <a:p>
            <a:endParaRPr lang="en-US" sz="1800" dirty="0">
              <a:solidFill>
                <a:schemeClr val="tx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92000"/>
              </p:ext>
            </p:extLst>
          </p:nvPr>
        </p:nvGraphicFramePr>
        <p:xfrm>
          <a:off x="872097" y="5029200"/>
          <a:ext cx="7738503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2791"/>
                <a:gridCol w="2570512"/>
                <a:gridCol w="3505200"/>
              </a:tblGrid>
              <a:tr h="3064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pulsing</a:t>
                      </a:r>
                      <a:r>
                        <a:rPr lang="en-US" sz="1600" baseline="0" dirty="0" smtClean="0"/>
                        <a:t> pattern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exp. losses (15 </a:t>
                      </a:r>
                      <a:r>
                        <a:rPr lang="en-US" sz="1600" dirty="0" err="1" smtClean="0"/>
                        <a:t>nrad</a:t>
                      </a:r>
                      <a:r>
                        <a:rPr lang="en-US" sz="1600" dirty="0" smtClean="0"/>
                        <a:t>) [%/h]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exp. max. emit. growth (15 </a:t>
                      </a:r>
                      <a:r>
                        <a:rPr lang="en-US" sz="1600" dirty="0" err="1" smtClean="0"/>
                        <a:t>nrad</a:t>
                      </a:r>
                      <a:r>
                        <a:rPr lang="en-US" sz="1600" dirty="0" smtClean="0"/>
                        <a:t>) [%/h]</a:t>
                      </a:r>
                    </a:p>
                  </a:txBody>
                  <a:tcPr/>
                </a:tc>
              </a:tr>
              <a:tr h="3064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  <a:r>
                        <a:rPr lang="en-US" sz="1600" baseline="30000" dirty="0" smtClean="0"/>
                        <a:t>th</a:t>
                      </a:r>
                      <a:r>
                        <a:rPr lang="en-US" sz="1600" baseline="0" dirty="0" smtClean="0"/>
                        <a:t> turn 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7-17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~7 (only H)</a:t>
                      </a:r>
                      <a:endParaRPr lang="en-US" sz="1600" dirty="0"/>
                    </a:p>
                  </a:txBody>
                  <a:tcPr/>
                </a:tc>
              </a:tr>
              <a:tr h="3064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th</a:t>
                      </a:r>
                      <a:r>
                        <a:rPr lang="en-US" sz="1600" dirty="0" smtClean="0"/>
                        <a:t> turn 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2-3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27-55 (only V)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339477" y="6224823"/>
            <a:ext cx="8762999" cy="321808"/>
            <a:chOff x="303461" y="5592739"/>
            <a:chExt cx="8762999" cy="32180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676275" y="5595292"/>
              <a:ext cx="8390185" cy="319255"/>
            </a:xfrm>
            <a:prstGeom prst="rect">
              <a:avLst/>
            </a:prstGeom>
          </p:spPr>
          <p:txBody>
            <a:bodyPr lIns="0" tIns="0" rIns="0" bIns="0"/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rgbClr val="FF0000"/>
                  </a:solidFill>
                </a:rPr>
                <a:t>15 </a:t>
              </a:r>
              <a:r>
                <a:rPr lang="en-US" sz="1800" dirty="0" err="1" smtClean="0">
                  <a:solidFill>
                    <a:srgbClr val="FF0000"/>
                  </a:solidFill>
                </a:rPr>
                <a:t>nrad</a:t>
              </a:r>
              <a:r>
                <a:rPr lang="en-US" sz="1800" dirty="0" smtClean="0">
                  <a:solidFill>
                    <a:srgbClr val="FF0000"/>
                  </a:solidFill>
                </a:rPr>
                <a:t> are not negligible!</a:t>
              </a:r>
            </a:p>
          </p:txBody>
        </p:sp>
        <p:sp>
          <p:nvSpPr>
            <p:cNvPr id="8" name="Right Arrow 7"/>
            <p:cNvSpPr/>
            <p:nvPr/>
          </p:nvSpPr>
          <p:spPr>
            <a:xfrm>
              <a:off x="303461" y="5592739"/>
              <a:ext cx="297951" cy="321808"/>
            </a:xfrm>
            <a:prstGeom prst="rightArrow">
              <a:avLst/>
            </a:prstGeom>
            <a:gradFill>
              <a:gsLst>
                <a:gs pos="0">
                  <a:srgbClr val="FF0000"/>
                </a:gs>
                <a:gs pos="84000">
                  <a:schemeClr val="bg1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445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Next steps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39477" y="1032994"/>
            <a:ext cx="8406197" cy="548210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Analysis: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BSRT profile analysis in order to better understand beam distribution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losses from diamond detectors in order to cross-check FBCT data</a:t>
            </a:r>
          </a:p>
          <a:p>
            <a:pPr marL="0" indent="0">
              <a:buNone/>
            </a:pPr>
            <a:endParaRPr lang="en-US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Future MDs: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repeat MD for remaining pulsing patterns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+ random mode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repeat MD at flat top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e-beam profile measurements of new e-gun + WARP simulations for propagation in solenoid for a better estimate of residual kick</a:t>
            </a:r>
          </a:p>
          <a:p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Simulations: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understand better differences between experimental and simulation results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modeling of e-lens bends and profile imperfections, consider also higher harmonics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study effect on beam core for different HL-LHC scenarios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73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1675" y="2765810"/>
            <a:ext cx="6532039" cy="641739"/>
          </a:xfrm>
          <a:noFill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Thank you for your attention!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1224" y="3176717"/>
            <a:ext cx="710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bg1"/>
                </a:solidFill>
              </a:rPr>
              <a:t>Gun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07453" y="987531"/>
            <a:ext cx="1326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Collector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HEL Design Parameters</a:t>
            </a:r>
            <a:endParaRPr lang="en-US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3507453" y="987531"/>
            <a:ext cx="1326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Collector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"/>
          <a:stretch/>
        </p:blipFill>
        <p:spPr>
          <a:xfrm>
            <a:off x="1433332" y="856129"/>
            <a:ext cx="6303268" cy="53128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1591879" y="3287896"/>
            <a:ext cx="5423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FERMILAB-TM-2572-APC, </a:t>
            </a:r>
            <a:r>
              <a:rPr lang="en-US" sz="1600" dirty="0"/>
              <a:t>CERN-ACC-2014-0248 </a:t>
            </a:r>
          </a:p>
        </p:txBody>
      </p:sp>
    </p:spTree>
    <p:extLst>
      <p:ext uri="{BB962C8B-B14F-4D97-AF65-F5344CB8AC3E}">
        <p14:creationId xmlns:p14="http://schemas.microsoft.com/office/powerpoint/2010/main" val="59519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en-US" sz="2400" dirty="0" smtClean="0"/>
              <a:t>Change distribution 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and 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turn pulsing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07453" y="987531"/>
            <a:ext cx="1326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Collector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91915" y="5804199"/>
            <a:ext cx="2053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smtClean="0"/>
              <a:t>turn pulsing H+V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15000" y="5804199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turn pulsing H+V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481" y="1092581"/>
            <a:ext cx="4481895" cy="45223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21484"/>
            <a:ext cx="4371984" cy="446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36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184576"/>
          </a:xfrm>
        </p:spPr>
        <p:txBody>
          <a:bodyPr>
            <a:normAutofit fontScale="85000" lnSpcReduction="10000"/>
          </a:bodyPr>
          <a:lstStyle/>
          <a:p>
            <a:pPr marL="472950" lvl="1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sz="2800" dirty="0" smtClean="0"/>
              <a:t>Principle of hollow e-lens</a:t>
            </a:r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rabicParenR"/>
            </a:pPr>
            <a:endParaRPr lang="en-US" sz="2800" dirty="0" smtClean="0"/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sz="2800" dirty="0" smtClean="0"/>
              <a:t>Effects on the beam core</a:t>
            </a:r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rabicParenR"/>
            </a:pPr>
            <a:endParaRPr lang="en-US" sz="2800" dirty="0" smtClean="0"/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sz="2800" dirty="0" smtClean="0"/>
              <a:t>LHC MD on effects on the beam core in case of pulsed e-lens operation</a:t>
            </a:r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rabicParenR"/>
            </a:pPr>
            <a:endParaRPr lang="en-US" sz="2800" dirty="0"/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sz="2800" dirty="0" smtClean="0"/>
              <a:t>Conclusion and Outlook</a:t>
            </a:r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162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en-US" sz="2400" dirty="0" smtClean="0"/>
              <a:t>Change distribution 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and 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turn pulsing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07453" y="987531"/>
            <a:ext cx="1326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Collector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4115" y="1449196"/>
            <a:ext cx="4267200" cy="4724335"/>
            <a:chOff x="4495800" y="1449196"/>
            <a:chExt cx="4267200" cy="472433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800" y="1449196"/>
              <a:ext cx="4267200" cy="426720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5943600" y="5804199"/>
              <a:ext cx="20537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r>
                <a:rPr lang="en-US" smtClean="0"/>
                <a:t>turn pulsing H+V</a:t>
              </a:r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495800" y="1476905"/>
            <a:ext cx="4343400" cy="4696626"/>
            <a:chOff x="312640" y="411501"/>
            <a:chExt cx="4343400" cy="469662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640" y="411501"/>
              <a:ext cx="4343400" cy="43434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531840" y="4738795"/>
              <a:ext cx="21707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turn pulsing H+V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8043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dirty="0" smtClean="0"/>
              <a:t>First experimental results – 8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turn H</a:t>
            </a:r>
            <a:endParaRPr lang="en-US" sz="28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86400" y="914400"/>
            <a:ext cx="2895600" cy="167640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no increased losses</a:t>
            </a:r>
          </a:p>
          <a:p>
            <a:pPr marL="400050">
              <a:spcAft>
                <a:spcPts val="600"/>
              </a:spcAft>
            </a:pPr>
            <a:r>
              <a:rPr lang="en-US" sz="1800" dirty="0">
                <a:solidFill>
                  <a:srgbClr val="FF0000"/>
                </a:solidFill>
              </a:rPr>
              <a:t>increase of emittance growth by </a:t>
            </a:r>
            <a:r>
              <a:rPr lang="en-US" sz="1800" dirty="0" smtClean="0">
                <a:solidFill>
                  <a:srgbClr val="FF0000"/>
                </a:solidFill>
              </a:rPr>
              <a:t>~4%/</a:t>
            </a:r>
            <a:r>
              <a:rPr lang="en-US" sz="1800" dirty="0">
                <a:solidFill>
                  <a:srgbClr val="FF0000"/>
                </a:solidFill>
              </a:rPr>
              <a:t>h in H, no increase in V</a:t>
            </a:r>
          </a:p>
          <a:p>
            <a:pPr marL="400050">
              <a:spcAft>
                <a:spcPts val="600"/>
              </a:spcAft>
            </a:pP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5410200" cy="4057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2576512"/>
            <a:ext cx="5227266" cy="4038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287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dirty="0" smtClean="0"/>
              <a:t>First experimental results – 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turn H</a:t>
            </a:r>
            <a:endParaRPr lang="en-US" sz="28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86400" y="914400"/>
            <a:ext cx="2895600" cy="167640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no increased losses</a:t>
            </a:r>
          </a:p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no emittance growth</a:t>
            </a:r>
            <a:endParaRPr lang="en-US" sz="1800" dirty="0">
              <a:solidFill>
                <a:schemeClr val="tx1"/>
              </a:solidFill>
            </a:endParaRPr>
          </a:p>
          <a:p>
            <a:pPr marL="400050">
              <a:spcAft>
                <a:spcPts val="600"/>
              </a:spcAft>
            </a:pP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64704"/>
            <a:ext cx="5638800" cy="42290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752" y="2971800"/>
            <a:ext cx="4540871" cy="355701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779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dirty="0" smtClean="0"/>
              <a:t>First experimental results – 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turn V</a:t>
            </a:r>
            <a:endParaRPr lang="en-US" sz="28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86400" y="914400"/>
            <a:ext cx="2895600" cy="167640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no increased losses</a:t>
            </a:r>
          </a:p>
          <a:p>
            <a:pPr marL="400050"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no emittance growth</a:t>
            </a:r>
            <a:endParaRPr lang="en-US" sz="1800" dirty="0">
              <a:solidFill>
                <a:schemeClr val="tx1"/>
              </a:solidFill>
            </a:endParaRPr>
          </a:p>
          <a:p>
            <a:pPr marL="400050">
              <a:spcAft>
                <a:spcPts val="600"/>
              </a:spcAft>
            </a:pP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745655"/>
            <a:ext cx="6096000" cy="457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773832"/>
            <a:ext cx="5029200" cy="378195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0568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Principle of HEBC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5693" y="1278698"/>
            <a:ext cx="5288890" cy="1775200"/>
          </a:xfrm>
        </p:spPr>
        <p:txBody>
          <a:bodyPr/>
          <a:lstStyle/>
          <a:p>
            <a:r>
              <a:rPr lang="en-US" sz="1800" dirty="0" smtClean="0"/>
              <a:t>proton beam (p-beam) traveling inside a hollow electron beam (e-beam)</a:t>
            </a:r>
          </a:p>
          <a:p>
            <a:r>
              <a:rPr lang="en-US" sz="1800" dirty="0" smtClean="0"/>
              <a:t>hollow profile of e-beam =&gt; p-beam core (ideally) not affected</a:t>
            </a:r>
          </a:p>
          <a:p>
            <a:r>
              <a:rPr lang="en-US" sz="1800" dirty="0"/>
              <a:t>halo particles kicked to higher amplitudes by electromagnetic field of </a:t>
            </a:r>
            <a:r>
              <a:rPr lang="en-US" sz="1800" dirty="0" smtClean="0"/>
              <a:t>e-beam</a:t>
            </a:r>
            <a:r>
              <a:rPr lang="en-US" dirty="0"/>
              <a:t> </a:t>
            </a:r>
            <a:r>
              <a:rPr lang="en-US" dirty="0" smtClean="0"/>
              <a:t>=&gt; cleaning of halo particles</a:t>
            </a:r>
            <a:endParaRPr lang="en-US" sz="18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136926" y="814000"/>
            <a:ext cx="3232998" cy="3289676"/>
            <a:chOff x="136926" y="814000"/>
            <a:chExt cx="3232998" cy="3289676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9878"/>
            <a:stretch/>
          </p:blipFill>
          <p:spPr bwMode="auto">
            <a:xfrm>
              <a:off x="136926" y="814000"/>
              <a:ext cx="3232998" cy="3289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676275" y="3777886"/>
              <a:ext cx="8564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G. </a:t>
              </a:r>
              <a:r>
                <a:rPr lang="en-US" sz="1200" dirty="0" err="1" smtClean="0"/>
                <a:t>Stancari</a:t>
              </a:r>
              <a:endParaRPr lang="en-US" sz="1200" dirty="0"/>
            </a:p>
          </p:txBody>
        </p:sp>
      </p:grpSp>
      <p:sp>
        <p:nvSpPr>
          <p:cNvPr id="31" name="Content Placeholder 2"/>
          <p:cNvSpPr txBox="1">
            <a:spLocks/>
          </p:cNvSpPr>
          <p:nvPr/>
        </p:nvSpPr>
        <p:spPr>
          <a:xfrm>
            <a:off x="327779" y="4432460"/>
            <a:ext cx="4093121" cy="1484277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magnetically confined, low-energy e-beam</a:t>
            </a:r>
          </a:p>
          <a:p>
            <a:r>
              <a:rPr lang="en-US" sz="1800" dirty="0" smtClean="0"/>
              <a:t>tunable transverse kicks of approx. 0.3 µrad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678604" y="3448050"/>
            <a:ext cx="4312996" cy="3028950"/>
            <a:chOff x="4176257" y="3371850"/>
            <a:chExt cx="4312996" cy="3028950"/>
          </a:xfrm>
        </p:grpSpPr>
        <p:grpSp>
          <p:nvGrpSpPr>
            <p:cNvPr id="34" name="Group 33"/>
            <p:cNvGrpSpPr/>
            <p:nvPr/>
          </p:nvGrpSpPr>
          <p:grpSpPr>
            <a:xfrm>
              <a:off x="4176257" y="3371850"/>
              <a:ext cx="4312996" cy="3028950"/>
              <a:chOff x="4176257" y="3150109"/>
              <a:chExt cx="4312996" cy="302895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6257" y="3150109"/>
                <a:ext cx="4267200" cy="3028950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6858678" y="3295294"/>
                <a:ext cx="16305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1" dirty="0" smtClean="0">
                    <a:solidFill>
                      <a:schemeClr val="bg1"/>
                    </a:solidFill>
                  </a:rPr>
                  <a:t>Gun + Solenoid</a:t>
                </a:r>
                <a:endParaRPr lang="en-US" sz="1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255278" y="5549435"/>
                <a:ext cx="10370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1" smtClean="0">
                    <a:solidFill>
                      <a:schemeClr val="bg1"/>
                    </a:solidFill>
                  </a:rPr>
                  <a:t>Collector</a:t>
                </a:r>
                <a:endParaRPr lang="en-US" sz="18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flipV="1">
                <a:off x="4390828" y="3882883"/>
                <a:ext cx="3953368" cy="159192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 rot="20276367">
                <a:off x="4247051" y="4817697"/>
                <a:ext cx="11673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p-beam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20343086">
                <a:off x="5512389" y="4288744"/>
                <a:ext cx="195617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Bef>
                    <a:spcPts val="0"/>
                  </a:spcBef>
                </a:pPr>
                <a:r>
                  <a:rPr lang="en-US" sz="2000" b="1" dirty="0" smtClean="0">
                    <a:solidFill>
                      <a:schemeClr val="bg1"/>
                    </a:solidFill>
                  </a:rPr>
                  <a:t>superconducting</a:t>
                </a:r>
              </a:p>
              <a:p>
                <a:pPr algn="ctr">
                  <a:spcBef>
                    <a:spcPts val="0"/>
                  </a:spcBef>
                </a:pPr>
                <a:r>
                  <a:rPr lang="en-US" sz="2000" b="1" dirty="0" smtClean="0">
                    <a:solidFill>
                      <a:schemeClr val="bg1"/>
                    </a:solidFill>
                  </a:rPr>
                  <a:t>solenoid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4798611" y="3734348"/>
                <a:ext cx="3274757" cy="1769647"/>
                <a:chOff x="4798611" y="3703526"/>
                <a:chExt cx="3274757" cy="1769647"/>
              </a:xfrm>
            </p:grpSpPr>
            <p:sp>
              <p:nvSpPr>
                <p:cNvPr id="28" name="Freeform 27"/>
                <p:cNvSpPr/>
                <p:nvPr/>
              </p:nvSpPr>
              <p:spPr>
                <a:xfrm rot="10258678">
                  <a:off x="7497154" y="3703526"/>
                  <a:ext cx="576214" cy="470972"/>
                </a:xfrm>
                <a:custGeom>
                  <a:avLst/>
                  <a:gdLst>
                    <a:gd name="connsiteX0" fmla="*/ 482886 w 482886"/>
                    <a:gd name="connsiteY0" fmla="*/ 0 h 503434"/>
                    <a:gd name="connsiteX1" fmla="*/ 195209 w 482886"/>
                    <a:gd name="connsiteY1" fmla="*/ 174660 h 503434"/>
                    <a:gd name="connsiteX2" fmla="*/ 0 w 482886"/>
                    <a:gd name="connsiteY2" fmla="*/ 503434 h 50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2886" h="503434">
                      <a:moveTo>
                        <a:pt x="482886" y="0"/>
                      </a:moveTo>
                      <a:cubicBezTo>
                        <a:pt x="379288" y="45377"/>
                        <a:pt x="275690" y="90754"/>
                        <a:pt x="195209" y="174660"/>
                      </a:cubicBezTo>
                      <a:cubicBezTo>
                        <a:pt x="114728" y="258566"/>
                        <a:pt x="0" y="503434"/>
                        <a:pt x="0" y="503434"/>
                      </a:cubicBezTo>
                    </a:path>
                  </a:pathLst>
                </a:custGeom>
                <a:noFill/>
                <a:ln w="38100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5423391" y="4216696"/>
                  <a:ext cx="2114472" cy="834017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Freeform 29"/>
                <p:cNvSpPr/>
                <p:nvPr/>
              </p:nvSpPr>
              <p:spPr>
                <a:xfrm rot="21058678">
                  <a:off x="4798611" y="5082649"/>
                  <a:ext cx="679074" cy="390524"/>
                </a:xfrm>
                <a:custGeom>
                  <a:avLst/>
                  <a:gdLst>
                    <a:gd name="connsiteX0" fmla="*/ 482886 w 482886"/>
                    <a:gd name="connsiteY0" fmla="*/ 0 h 503434"/>
                    <a:gd name="connsiteX1" fmla="*/ 195209 w 482886"/>
                    <a:gd name="connsiteY1" fmla="*/ 174660 h 503434"/>
                    <a:gd name="connsiteX2" fmla="*/ 0 w 482886"/>
                    <a:gd name="connsiteY2" fmla="*/ 503434 h 50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2886" h="503434">
                      <a:moveTo>
                        <a:pt x="482886" y="0"/>
                      </a:moveTo>
                      <a:cubicBezTo>
                        <a:pt x="379288" y="45377"/>
                        <a:pt x="275690" y="90754"/>
                        <a:pt x="195209" y="174660"/>
                      </a:cubicBezTo>
                      <a:cubicBezTo>
                        <a:pt x="114728" y="258566"/>
                        <a:pt x="0" y="503434"/>
                        <a:pt x="0" y="503434"/>
                      </a:cubicBezTo>
                    </a:path>
                  </a:pathLst>
                </a:custGeom>
                <a:noFill/>
                <a:ln w="38100"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7" name="TextBox 26"/>
              <p:cNvSpPr txBox="1"/>
              <p:nvPr/>
            </p:nvSpPr>
            <p:spPr>
              <a:xfrm>
                <a:off x="5229524" y="5150233"/>
                <a:ext cx="11743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1" dirty="0" smtClean="0">
                    <a:solidFill>
                      <a:schemeClr val="bg1"/>
                    </a:solidFill>
                  </a:rPr>
                  <a:t>Correctors</a:t>
                </a:r>
                <a:endParaRPr lang="en-US" sz="1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20030992">
                <a:off x="7258538" y="4027129"/>
                <a:ext cx="1157689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82D2E7"/>
                    </a:solidFill>
                  </a:rPr>
                  <a:t>e</a:t>
                </a:r>
                <a:r>
                  <a:rPr lang="en-US" b="1" dirty="0" smtClean="0">
                    <a:solidFill>
                      <a:srgbClr val="82D2E7"/>
                    </a:solidFill>
                  </a:rPr>
                  <a:t>-beam</a:t>
                </a:r>
                <a:endParaRPr lang="en-US" b="1" dirty="0">
                  <a:solidFill>
                    <a:srgbClr val="82D2E7"/>
                  </a:solidFill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4255278" y="3429000"/>
              <a:ext cx="8811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D. Perini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0701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Effects of HEL on beam </a:t>
            </a:r>
            <a:r>
              <a:rPr lang="en-US" sz="3200" dirty="0"/>
              <a:t>c</a:t>
            </a:r>
            <a:r>
              <a:rPr lang="en-US" sz="3200" dirty="0" smtClean="0"/>
              <a:t>ore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04800" y="1285632"/>
            <a:ext cx="8406197" cy="299799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tx1"/>
                </a:solidFill>
              </a:rPr>
              <a:t>for a perfect uniform, radially symmetric e-beam profile, the field at the beam core is zero and the HEL </a:t>
            </a:r>
            <a:r>
              <a:rPr lang="en-US" sz="1800" u="sng" dirty="0" smtClean="0">
                <a:solidFill>
                  <a:srgbClr val="FF0000"/>
                </a:solidFill>
              </a:rPr>
              <a:t>does not </a:t>
            </a:r>
            <a:r>
              <a:rPr lang="en-US" sz="1800" dirty="0" smtClean="0">
                <a:solidFill>
                  <a:schemeClr val="tx1"/>
                </a:solidFill>
              </a:rPr>
              <a:t>effect the beam core!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residual field at p-beam core from </a:t>
            </a:r>
            <a:r>
              <a:rPr lang="en-US" sz="1800" dirty="0" smtClean="0">
                <a:solidFill>
                  <a:srgbClr val="0070C0"/>
                </a:solidFill>
              </a:rPr>
              <a:t>e-lens bends and profile imperfections</a:t>
            </a:r>
          </a:p>
          <a:p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rgbClr val="0070C0"/>
                </a:solidFill>
              </a:rPr>
              <a:t>pulsed </a:t>
            </a:r>
            <a:r>
              <a:rPr lang="en-US" sz="1800" dirty="0">
                <a:solidFill>
                  <a:srgbClr val="0070C0"/>
                </a:solidFill>
              </a:rPr>
              <a:t>operation of HEL </a:t>
            </a:r>
            <a:r>
              <a:rPr lang="en-US" sz="1800" dirty="0">
                <a:solidFill>
                  <a:schemeClr val="tx1"/>
                </a:solidFill>
              </a:rPr>
              <a:t>increases diffusion in tails: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random mode: uniform modulation of current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resonant mode: pulse e-lens every n</a:t>
            </a:r>
            <a:r>
              <a:rPr lang="en-US" sz="1600" baseline="30000" dirty="0">
                <a:solidFill>
                  <a:schemeClr val="tx1"/>
                </a:solidFill>
              </a:rPr>
              <a:t>th</a:t>
            </a:r>
            <a:r>
              <a:rPr lang="en-US" sz="1600" dirty="0">
                <a:solidFill>
                  <a:schemeClr val="tx1"/>
                </a:solidFill>
              </a:rPr>
              <a:t> turn -&gt; drives n</a:t>
            </a:r>
            <a:r>
              <a:rPr lang="en-US" sz="1600" baseline="30000" dirty="0">
                <a:solidFill>
                  <a:schemeClr val="tx1"/>
                </a:solidFill>
              </a:rPr>
              <a:t>th</a:t>
            </a:r>
            <a:r>
              <a:rPr lang="en-US" sz="1600" dirty="0">
                <a:solidFill>
                  <a:schemeClr val="tx1"/>
                </a:solidFill>
              </a:rPr>
              <a:t> order </a:t>
            </a:r>
            <a:r>
              <a:rPr lang="en-US" sz="1600" dirty="0" smtClean="0">
                <a:solidFill>
                  <a:schemeClr val="tx1"/>
                </a:solidFill>
              </a:rPr>
              <a:t>resonances [1]</a:t>
            </a:r>
            <a:endParaRPr lang="en-US" sz="1600" dirty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particularly interesting for separated beams, in which case halo removal rates are small </a:t>
            </a:r>
            <a:r>
              <a:rPr lang="en-US" sz="1800" dirty="0" smtClean="0">
                <a:solidFill>
                  <a:schemeClr val="tx1"/>
                </a:solidFill>
              </a:rPr>
              <a:t>but </a:t>
            </a:r>
            <a:r>
              <a:rPr lang="en-US" sz="1800" dirty="0">
                <a:solidFill>
                  <a:schemeClr val="tx1"/>
                </a:solidFill>
              </a:rPr>
              <a:t>a fast removal is needed e.g. before the </a:t>
            </a:r>
            <a:r>
              <a:rPr lang="en-US" sz="1800" smtClean="0">
                <a:solidFill>
                  <a:schemeClr val="tx1"/>
                </a:solidFill>
              </a:rPr>
              <a:t>squeeze [2,3]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0" y="4572000"/>
            <a:ext cx="8429573" cy="639902"/>
            <a:chOff x="303461" y="5592739"/>
            <a:chExt cx="8429573" cy="639902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676275" y="5595292"/>
              <a:ext cx="8056759" cy="637349"/>
            </a:xfrm>
            <a:prstGeom prst="rect">
              <a:avLst/>
            </a:prstGeom>
          </p:spPr>
          <p:txBody>
            <a:bodyPr lIns="0" tIns="0" rIns="0" bIns="0"/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rgbClr val="FF0000"/>
                  </a:solidFill>
                </a:rPr>
                <a:t>in case of pulsed operation noise is induced on the p-beam originating from the e-lens bends and e-beam profile imperfections</a:t>
              </a:r>
            </a:p>
          </p:txBody>
        </p:sp>
        <p:sp>
          <p:nvSpPr>
            <p:cNvPr id="27" name="Right Arrow 26"/>
            <p:cNvSpPr/>
            <p:nvPr/>
          </p:nvSpPr>
          <p:spPr>
            <a:xfrm>
              <a:off x="303461" y="5592739"/>
              <a:ext cx="297951" cy="321808"/>
            </a:xfrm>
            <a:prstGeom prst="rightArrow">
              <a:avLst/>
            </a:prstGeom>
            <a:gradFill>
              <a:gsLst>
                <a:gs pos="0">
                  <a:srgbClr val="FF0000"/>
                </a:gs>
                <a:gs pos="84000">
                  <a:schemeClr val="bg1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2098" y="6172200"/>
            <a:ext cx="8991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[1] A. </a:t>
            </a:r>
            <a:r>
              <a:rPr lang="en-US" sz="1200" dirty="0" err="1" smtClean="0">
                <a:latin typeface="Helvetica" charset="0"/>
                <a:ea typeface="Helvetica" charset="0"/>
                <a:cs typeface="Helvetica" charset="0"/>
              </a:rPr>
              <a:t>Valishev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i="1" dirty="0" smtClean="0">
                <a:latin typeface="Helvetica" charset="0"/>
                <a:ea typeface="Helvetica" charset="0"/>
                <a:cs typeface="Helvetica" charset="0"/>
              </a:rPr>
              <a:t>Simulation Study of Hollow Electron Beam Collimation for LHC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, FERMILAB- 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TM-2584-APC </a:t>
            </a:r>
          </a:p>
          <a:p>
            <a:pPr marL="0" lvl="1"/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[2] M. 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Fitterer,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G.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Stancari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A.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Valishev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i="1" dirty="0">
                <a:latin typeface="Helvetica" charset="0"/>
                <a:ea typeface="Helvetica" charset="0"/>
                <a:cs typeface="Helvetica" charset="0"/>
              </a:rPr>
              <a:t>Simulation Study of Hollow Electron Beam </a:t>
            </a:r>
            <a:r>
              <a:rPr lang="en-US" sz="1200" i="1" dirty="0" smtClean="0">
                <a:latin typeface="Helvetica" charset="0"/>
                <a:ea typeface="Helvetica" charset="0"/>
                <a:cs typeface="Helvetica" charset="0"/>
              </a:rPr>
              <a:t>Collimation </a:t>
            </a:r>
            <a:r>
              <a:rPr lang="en-US" sz="1200" i="1" dirty="0">
                <a:latin typeface="Helvetica" charset="0"/>
                <a:ea typeface="Helvetica" charset="0"/>
                <a:cs typeface="Helvetica" charset="0"/>
              </a:rPr>
              <a:t>in HL-LHC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FERMILAB-TM-2636-AD </a:t>
            </a:r>
            <a:endParaRPr lang="en-US" sz="1200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22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"/>
          <p:cNvSpPr txBox="1">
            <a:spLocks/>
          </p:cNvSpPr>
          <p:nvPr/>
        </p:nvSpPr>
        <p:spPr>
          <a:xfrm>
            <a:off x="311597" y="1805412"/>
            <a:ext cx="5251003" cy="452199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Noise due to uncompensated kicks from e-lens bends [4]:</a:t>
            </a:r>
          </a:p>
          <a:p>
            <a:pPr marL="0" indent="-34290">
              <a:buNone/>
            </a:pPr>
            <a:r>
              <a:rPr lang="en-US" sz="1800" dirty="0">
                <a:solidFill>
                  <a:schemeClr val="tx1"/>
                </a:solidFill>
              </a:rPr>
              <a:t>estimate based on derivation of </a:t>
            </a:r>
            <a:r>
              <a:rPr lang="en-US" sz="1800" dirty="0" err="1">
                <a:solidFill>
                  <a:schemeClr val="tx1"/>
                </a:solidFill>
              </a:rPr>
              <a:t>symplectic</a:t>
            </a:r>
            <a:r>
              <a:rPr lang="en-US" sz="1800" dirty="0">
                <a:solidFill>
                  <a:schemeClr val="tx1"/>
                </a:solidFill>
              </a:rPr>
              <a:t> map for e-lens </a:t>
            </a:r>
            <a:r>
              <a:rPr lang="en-US" sz="1800" dirty="0" smtClean="0">
                <a:solidFill>
                  <a:schemeClr val="tx1"/>
                </a:solidFill>
              </a:rPr>
              <a:t>bends </a:t>
            </a:r>
            <a:r>
              <a:rPr lang="en-US" sz="1800" dirty="0">
                <a:solidFill>
                  <a:schemeClr val="tx1"/>
                </a:solidFill>
              </a:rPr>
              <a:t>[5</a:t>
            </a:r>
            <a:r>
              <a:rPr lang="en-US" sz="1800" dirty="0" smtClean="0">
                <a:solidFill>
                  <a:schemeClr val="tx1"/>
                </a:solidFill>
              </a:rPr>
              <a:t>], scale to design parameters, assume 10% fluctuation between entrance/exit kick</a:t>
            </a:r>
            <a:endParaRPr lang="en-US" sz="1800" dirty="0" smtClean="0">
              <a:solidFill>
                <a:srgbClr val="0070C0"/>
              </a:solidFill>
            </a:endParaRPr>
          </a:p>
          <a:p>
            <a:endParaRPr lang="en-US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Noise </a:t>
            </a:r>
            <a:r>
              <a:rPr lang="en-US" sz="1800" dirty="0">
                <a:solidFill>
                  <a:srgbClr val="0070C0"/>
                </a:solidFill>
              </a:rPr>
              <a:t>due to </a:t>
            </a:r>
            <a:r>
              <a:rPr lang="en-US" sz="1800" dirty="0" smtClean="0">
                <a:solidFill>
                  <a:srgbClr val="0070C0"/>
                </a:solidFill>
              </a:rPr>
              <a:t>profile imperfections </a:t>
            </a:r>
            <a:r>
              <a:rPr lang="en-US" sz="1800" dirty="0">
                <a:solidFill>
                  <a:srgbClr val="0070C0"/>
                </a:solidFill>
              </a:rPr>
              <a:t>[4</a:t>
            </a:r>
            <a:r>
              <a:rPr lang="en-US" sz="1800" dirty="0" smtClean="0">
                <a:solidFill>
                  <a:srgbClr val="0070C0"/>
                </a:solidFill>
              </a:rPr>
              <a:t>]: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scaled from measured profile, kick increases linearly with main solenoid field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Effects of HEL on beam </a:t>
            </a:r>
            <a:r>
              <a:rPr lang="en-US" sz="3200" dirty="0"/>
              <a:t>c</a:t>
            </a:r>
            <a:r>
              <a:rPr lang="en-US" sz="3200" dirty="0" smtClean="0"/>
              <a:t>ore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26837" y="964405"/>
            <a:ext cx="8406197" cy="78819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Estimates for HL-LHC e-lens design parameters [3]: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E</a:t>
            </a:r>
            <a:r>
              <a:rPr lang="en-US" sz="1800" baseline="-25000" dirty="0">
                <a:solidFill>
                  <a:schemeClr val="tx1"/>
                </a:solidFill>
              </a:rPr>
              <a:t>p-beam</a:t>
            </a:r>
            <a:r>
              <a:rPr lang="en-US" sz="1800" dirty="0">
                <a:solidFill>
                  <a:schemeClr val="tx1"/>
                </a:solidFill>
              </a:rPr>
              <a:t>=7 </a:t>
            </a:r>
            <a:r>
              <a:rPr lang="en-US" sz="1800" dirty="0" err="1">
                <a:solidFill>
                  <a:schemeClr val="tx1"/>
                </a:solidFill>
              </a:rPr>
              <a:t>TeV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dirty="0" err="1" smtClean="0">
                <a:solidFill>
                  <a:schemeClr val="tx1"/>
                </a:solidFill>
              </a:rPr>
              <a:t>E</a:t>
            </a:r>
            <a:r>
              <a:rPr lang="en-US" sz="1800" baseline="-25000" dirty="0" err="1" smtClean="0">
                <a:solidFill>
                  <a:schemeClr val="tx1"/>
                </a:solidFill>
              </a:rPr>
              <a:t>e</a:t>
            </a:r>
            <a:r>
              <a:rPr lang="en-US" sz="1800" baseline="-25000" dirty="0" smtClean="0">
                <a:solidFill>
                  <a:schemeClr val="tx1"/>
                </a:solidFill>
              </a:rPr>
              <a:t>-beam</a:t>
            </a:r>
            <a:r>
              <a:rPr lang="en-US" sz="1800" dirty="0" smtClean="0">
                <a:solidFill>
                  <a:schemeClr val="tx1"/>
                </a:solidFill>
              </a:rPr>
              <a:t> = 10 </a:t>
            </a:r>
            <a:r>
              <a:rPr lang="en-US" sz="1800" dirty="0" err="1" smtClean="0">
                <a:solidFill>
                  <a:schemeClr val="tx1"/>
                </a:solidFill>
              </a:rPr>
              <a:t>keV</a:t>
            </a:r>
            <a:r>
              <a:rPr lang="en-US" sz="1800" dirty="0" smtClean="0">
                <a:solidFill>
                  <a:schemeClr val="tx1"/>
                </a:solidFill>
              </a:rPr>
              <a:t>, </a:t>
            </a:r>
            <a:r>
              <a:rPr lang="en-US" sz="1800" dirty="0" err="1" smtClean="0">
                <a:solidFill>
                  <a:schemeClr val="tx1"/>
                </a:solidFill>
              </a:rPr>
              <a:t>I</a:t>
            </a:r>
            <a:r>
              <a:rPr lang="en-US" sz="1800" baseline="-25000" dirty="0" err="1" smtClean="0">
                <a:solidFill>
                  <a:schemeClr val="tx1"/>
                </a:solidFill>
              </a:rPr>
              <a:t>e</a:t>
            </a:r>
            <a:r>
              <a:rPr lang="en-US" sz="1800" baseline="-25000" dirty="0" smtClean="0">
                <a:solidFill>
                  <a:schemeClr val="tx1"/>
                </a:solidFill>
              </a:rPr>
              <a:t>-beam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= 5</a:t>
            </a:r>
            <a:r>
              <a:rPr lang="en-US" sz="1800" dirty="0" smtClean="0">
                <a:solidFill>
                  <a:schemeClr val="tx1"/>
                </a:solidFill>
              </a:rPr>
              <a:t> A, L</a:t>
            </a:r>
            <a:r>
              <a:rPr lang="en-US" sz="1800" baseline="-25000" dirty="0" smtClean="0">
                <a:solidFill>
                  <a:schemeClr val="tx1"/>
                </a:solidFill>
              </a:rPr>
              <a:t>e-lens</a:t>
            </a:r>
            <a:r>
              <a:rPr lang="en-US" sz="1800" dirty="0" smtClean="0">
                <a:solidFill>
                  <a:schemeClr val="tx1"/>
                </a:solidFill>
              </a:rPr>
              <a:t> = 3 m, </a:t>
            </a:r>
            <a:r>
              <a:rPr lang="en-US" sz="1800" dirty="0" err="1" smtClean="0">
                <a:solidFill>
                  <a:schemeClr val="tx1"/>
                </a:solidFill>
              </a:rPr>
              <a:t>B</a:t>
            </a:r>
            <a:r>
              <a:rPr lang="en-US" sz="1800" baseline="-25000" dirty="0" err="1" smtClean="0">
                <a:solidFill>
                  <a:schemeClr val="tx1"/>
                </a:solidFill>
              </a:rPr>
              <a:t>main</a:t>
            </a:r>
            <a:r>
              <a:rPr lang="en-US" sz="1800" baseline="-25000" dirty="0" smtClean="0">
                <a:solidFill>
                  <a:schemeClr val="tx1"/>
                </a:solidFill>
              </a:rPr>
              <a:t> solenoid</a:t>
            </a:r>
            <a:r>
              <a:rPr lang="en-US" sz="1800" dirty="0" smtClean="0">
                <a:solidFill>
                  <a:schemeClr val="tx1"/>
                </a:solidFill>
              </a:rPr>
              <a:t> = 5 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2401" y="5669262"/>
            <a:ext cx="8991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[3]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G.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Stancari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V.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Previtali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A.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Valishev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R. 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Bruce,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S.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Redaelli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A. 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Rossi,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B. S.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Ferrando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i="1" dirty="0">
                <a:latin typeface="Helvetica" charset="0"/>
                <a:ea typeface="Helvetica" charset="0"/>
                <a:cs typeface="Helvetica" charset="0"/>
              </a:rPr>
              <a:t>Conceptual design of hollow electron lenses for beam halo control in the Large Hadron Collider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FERMILAB-TM-2572-APC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CERN-ACC-2014-0248 </a:t>
            </a:r>
          </a:p>
          <a:p>
            <a:pPr marL="0" lvl="1"/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[4] M. 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Fitterer,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G.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Stancari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A.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Valishev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i="1" dirty="0">
                <a:latin typeface="Helvetica" charset="0"/>
                <a:ea typeface="Helvetica" charset="0"/>
                <a:cs typeface="Helvetica" charset="0"/>
              </a:rPr>
              <a:t>Effect of pulsed hollow electron-lens operation on the proton beam core in </a:t>
            </a:r>
            <a:r>
              <a:rPr lang="en-US" sz="1200" i="1" dirty="0" smtClean="0">
                <a:latin typeface="Helvetica" charset="0"/>
                <a:ea typeface="Helvetica" charset="0"/>
                <a:cs typeface="Helvetica" charset="0"/>
              </a:rPr>
              <a:t>LHC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, FERMILAB-TM-2635-AD</a:t>
            </a:r>
          </a:p>
          <a:p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[5] G.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Stancari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i="1" dirty="0">
                <a:latin typeface="Helvetica" charset="0"/>
                <a:ea typeface="Helvetica" charset="0"/>
                <a:cs typeface="Helvetica" charset="0"/>
              </a:rPr>
              <a:t>Calculation of the Transverse Kicks Generated by the Bends of a Hollow Electron Lens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FERMILAB-FN-0972-APC</a:t>
            </a:r>
            <a:endParaRPr lang="en-US" sz="1200" dirty="0">
              <a:latin typeface="Helvetica" charset="0"/>
              <a:ea typeface="Helvetica" charset="0"/>
              <a:cs typeface="Helvetica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562600" y="1805413"/>
            <a:ext cx="3581400" cy="3506332"/>
            <a:chOff x="5592224" y="1379179"/>
            <a:chExt cx="3023289" cy="302328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2224" y="1379179"/>
              <a:ext cx="3023289" cy="3023289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539980" y="3628460"/>
              <a:ext cx="8564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G. </a:t>
              </a:r>
              <a:r>
                <a:rPr lang="en-US" sz="1200" dirty="0" err="1" smtClean="0"/>
                <a:t>Stancari</a:t>
              </a:r>
              <a:endParaRPr lang="en-US" sz="12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3352536"/>
            <a:ext cx="1663700" cy="21590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876649" y="4818883"/>
            <a:ext cx="2434666" cy="591317"/>
            <a:chOff x="1876649" y="4818883"/>
            <a:chExt cx="2434666" cy="591317"/>
          </a:xfrm>
        </p:grpSpPr>
        <p:sp>
          <p:nvSpPr>
            <p:cNvPr id="15" name="Rectangle 14"/>
            <p:cNvSpPr/>
            <p:nvPr/>
          </p:nvSpPr>
          <p:spPr>
            <a:xfrm>
              <a:off x="1876649" y="4818883"/>
              <a:ext cx="2434666" cy="591317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28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57400" y="4991100"/>
              <a:ext cx="2120900" cy="2667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51261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Experiment at the LHC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26837" y="1169886"/>
            <a:ext cx="8406197" cy="5230914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Motivation: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derive </a:t>
            </a:r>
            <a:r>
              <a:rPr lang="en-US" sz="1800" dirty="0">
                <a:solidFill>
                  <a:schemeClr val="tx1"/>
                </a:solidFill>
              </a:rPr>
              <a:t>limits on tolerable kick from profile imperfections and e-lens </a:t>
            </a:r>
            <a:r>
              <a:rPr lang="en-US" sz="1800" dirty="0" smtClean="0">
                <a:solidFill>
                  <a:schemeClr val="tx1"/>
                </a:solidFill>
              </a:rPr>
              <a:t>bends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effects depending on non-linear dynamics in general difficult to predict precisely in simulations </a:t>
            </a:r>
            <a:r>
              <a:rPr lang="en-US" sz="1800" dirty="0" smtClean="0">
                <a:solidFill>
                  <a:srgbClr val="0070C0"/>
                </a:solidFill>
              </a:rPr>
              <a:t>-&gt; verify simulations with experimental results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first test of resonant mode </a:t>
            </a:r>
            <a:r>
              <a:rPr lang="en-US" sz="1800" dirty="0" smtClean="0">
                <a:solidFill>
                  <a:schemeClr val="tx1"/>
                </a:solidFill>
              </a:rPr>
              <a:t>as random mode is to first order white dipole noise (better understood from analytical formulas and other experiments at the LHC)</a:t>
            </a:r>
          </a:p>
          <a:p>
            <a:endParaRPr lang="en-U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LHC experiment - resonant mode:</a:t>
            </a:r>
          </a:p>
          <a:p>
            <a:r>
              <a:rPr lang="en-US" sz="1800" dirty="0">
                <a:solidFill>
                  <a:schemeClr val="tx1"/>
                </a:solidFill>
              </a:rPr>
              <a:t>first test at </a:t>
            </a:r>
            <a:r>
              <a:rPr lang="en-US" sz="1800" dirty="0" smtClean="0">
                <a:solidFill>
                  <a:schemeClr val="tx1"/>
                </a:solidFill>
              </a:rPr>
              <a:t>injection with Q’=15, </a:t>
            </a:r>
            <a:r>
              <a:rPr lang="en-US" sz="1800" dirty="0" err="1" smtClean="0">
                <a:solidFill>
                  <a:schemeClr val="tx1"/>
                </a:solidFill>
              </a:rPr>
              <a:t>I</a:t>
            </a:r>
            <a:r>
              <a:rPr lang="en-US" sz="1800" baseline="-25000" dirty="0" err="1" smtClean="0">
                <a:solidFill>
                  <a:schemeClr val="tx1"/>
                </a:solidFill>
              </a:rPr>
              <a:t>octupoles</a:t>
            </a:r>
            <a:r>
              <a:rPr lang="en-US" sz="1800" dirty="0" smtClean="0">
                <a:solidFill>
                  <a:schemeClr val="tx1"/>
                </a:solidFill>
              </a:rPr>
              <a:t>=+19.6 A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kick </a:t>
            </a:r>
            <a:r>
              <a:rPr lang="en-US" sz="1800" dirty="0">
                <a:solidFill>
                  <a:schemeClr val="tx1"/>
                </a:solidFill>
              </a:rPr>
              <a:t>in first order can be modeled as dipole </a:t>
            </a:r>
            <a:r>
              <a:rPr lang="en-US" sz="1800" dirty="0" smtClean="0">
                <a:solidFill>
                  <a:schemeClr val="tx1"/>
                </a:solidFill>
              </a:rPr>
              <a:t>kick, higher orders neglected 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dipole kick with almost arbitrary frequency spectrum can be applied bunch-by-bunch with the kickers of the LHC transverse damper (ADT), H and V not synchronized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use low intensity bunches in order to reduce emittance growth due to IBS (</a:t>
            </a:r>
            <a:r>
              <a:rPr lang="en-US" sz="1800" dirty="0" err="1" smtClean="0">
                <a:solidFill>
                  <a:schemeClr val="tx1"/>
                </a:solidFill>
              </a:rPr>
              <a:t>N</a:t>
            </a:r>
            <a:r>
              <a:rPr lang="en-US" sz="1800" baseline="-25000" dirty="0" err="1" smtClean="0">
                <a:solidFill>
                  <a:schemeClr val="tx1"/>
                </a:solidFill>
              </a:rPr>
              <a:t>b</a:t>
            </a:r>
            <a:r>
              <a:rPr lang="en-US" sz="1800" dirty="0" smtClean="0">
                <a:solidFill>
                  <a:schemeClr val="tx1"/>
                </a:solidFill>
              </a:rPr>
              <a:t>=0.7x10</a:t>
            </a:r>
            <a:r>
              <a:rPr lang="en-US" sz="1800" baseline="30000" dirty="0" smtClean="0">
                <a:solidFill>
                  <a:schemeClr val="tx1"/>
                </a:solidFill>
              </a:rPr>
              <a:t>11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dirty="0" err="1">
                <a:solidFill>
                  <a:schemeClr val="tx1"/>
                </a:solidFill>
              </a:rPr>
              <a:t>ε</a:t>
            </a:r>
            <a:r>
              <a:rPr lang="en-US" sz="1800" baseline="-25000" dirty="0" err="1">
                <a:solidFill>
                  <a:schemeClr val="tx1"/>
                </a:solidFill>
              </a:rPr>
              <a:t>N</a:t>
            </a:r>
            <a:r>
              <a:rPr lang="en-US" sz="1800" dirty="0">
                <a:solidFill>
                  <a:schemeClr val="tx1"/>
                </a:solidFill>
              </a:rPr>
              <a:t>=2.5 </a:t>
            </a:r>
            <a:r>
              <a:rPr lang="en-US" sz="1800" dirty="0" smtClean="0">
                <a:solidFill>
                  <a:schemeClr val="tx1"/>
                </a:solidFill>
              </a:rPr>
              <a:t>µm =&gt; 4.6 %/h emittance growth), in MD emittances were around 2.5-3.5 µm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186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Experiment at the LHC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26837" y="1169886"/>
            <a:ext cx="8406197" cy="5076802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LHC experiment – resonant mode: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filling scheme to test different excitation amplitudes </a:t>
            </a:r>
            <a:r>
              <a:rPr lang="en-US" sz="1800" dirty="0">
                <a:solidFill>
                  <a:schemeClr val="tx1"/>
                </a:solidFill>
              </a:rPr>
              <a:t>and effect of transverse </a:t>
            </a:r>
            <a:r>
              <a:rPr lang="en-US" sz="1800" dirty="0" smtClean="0">
                <a:solidFill>
                  <a:schemeClr val="tx1"/>
                </a:solidFill>
              </a:rPr>
              <a:t>damper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358846"/>
            <a:ext cx="7732605" cy="290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32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Simulation results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39479" y="1149338"/>
            <a:ext cx="4633214" cy="5076802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120 </a:t>
            </a:r>
            <a:r>
              <a:rPr lang="en-US" sz="1800" dirty="0" err="1" smtClean="0">
                <a:solidFill>
                  <a:srgbClr val="0070C0"/>
                </a:solidFill>
              </a:rPr>
              <a:t>nrad</a:t>
            </a:r>
            <a:r>
              <a:rPr lang="en-US" sz="1800" dirty="0" smtClean="0">
                <a:solidFill>
                  <a:srgbClr val="0070C0"/>
                </a:solidFill>
              </a:rPr>
              <a:t>, pulsing every 7</a:t>
            </a:r>
            <a:r>
              <a:rPr lang="en-US" sz="1800" baseline="30000" dirty="0" smtClean="0">
                <a:solidFill>
                  <a:srgbClr val="0070C0"/>
                </a:solidFill>
              </a:rPr>
              <a:t>th</a:t>
            </a:r>
            <a:r>
              <a:rPr lang="en-US" sz="1800" dirty="0" smtClean="0">
                <a:solidFill>
                  <a:srgbClr val="0070C0"/>
                </a:solidFill>
              </a:rPr>
              <a:t> and 10</a:t>
            </a:r>
            <a:r>
              <a:rPr lang="en-US" sz="1800" baseline="30000" dirty="0" smtClean="0">
                <a:solidFill>
                  <a:srgbClr val="0070C0"/>
                </a:solidFill>
              </a:rPr>
              <a:t>th</a:t>
            </a:r>
            <a:r>
              <a:rPr lang="en-US" sz="1800" dirty="0" smtClean="0">
                <a:solidFill>
                  <a:srgbClr val="0070C0"/>
                </a:solidFill>
              </a:rPr>
              <a:t> turn: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large losses + decrease of bunch length </a:t>
            </a:r>
          </a:p>
          <a:p>
            <a:pPr marL="400050" lvl="1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-&gt; mainly longitudinal losses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adjustment of beam distribution over first 10</a:t>
            </a:r>
            <a:r>
              <a:rPr lang="en-US" sz="1800" baseline="30000" dirty="0" smtClean="0">
                <a:solidFill>
                  <a:schemeClr val="tx1"/>
                </a:solidFill>
              </a:rPr>
              <a:t>4</a:t>
            </a:r>
            <a:r>
              <a:rPr lang="en-US" sz="1800" dirty="0" smtClean="0">
                <a:solidFill>
                  <a:schemeClr val="tx1"/>
                </a:solidFill>
              </a:rPr>
              <a:t> turns</a:t>
            </a:r>
          </a:p>
          <a:p>
            <a:pPr marL="400050" lvl="1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-&gt; emittance growth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similar observation also without magnet errors</a:t>
            </a:r>
          </a:p>
          <a:p>
            <a:pPr marL="400050" lvl="1" inden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-&gt; losses and emittance behavior driven by </a:t>
            </a:r>
            <a:r>
              <a:rPr lang="en-US" sz="1600" dirty="0" err="1" smtClean="0">
                <a:solidFill>
                  <a:srgbClr val="FF0000"/>
                </a:solidFill>
              </a:rPr>
              <a:t>sextupoles</a:t>
            </a:r>
            <a:r>
              <a:rPr lang="en-US" sz="1600" dirty="0" smtClean="0">
                <a:solidFill>
                  <a:srgbClr val="FF0000"/>
                </a:solidFill>
              </a:rPr>
              <a:t>, octupoles and high chromaticity </a:t>
            </a:r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120 </a:t>
            </a:r>
            <a:r>
              <a:rPr lang="en-US" sz="1800" dirty="0" err="1" smtClean="0">
                <a:solidFill>
                  <a:srgbClr val="0070C0"/>
                </a:solidFill>
              </a:rPr>
              <a:t>nrad</a:t>
            </a:r>
            <a:r>
              <a:rPr lang="en-US" sz="1800" dirty="0" smtClean="0">
                <a:solidFill>
                  <a:srgbClr val="0070C0"/>
                </a:solidFill>
              </a:rPr>
              <a:t>, other pulsing patterns: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small or no losses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no change in emittance</a:t>
            </a: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12 nard: </a:t>
            </a:r>
            <a:r>
              <a:rPr lang="en-US" sz="1800" dirty="0" smtClean="0">
                <a:solidFill>
                  <a:schemeClr val="tx1"/>
                </a:solidFill>
              </a:rPr>
              <a:t>no visible effect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051" y="3133614"/>
            <a:ext cx="3665139" cy="29380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643" y="1091680"/>
            <a:ext cx="3489081" cy="279126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386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Simulation results - FMA</a:t>
            </a:r>
            <a:endParaRPr lang="en-US" sz="3200" dirty="0"/>
          </a:p>
        </p:txBody>
      </p:sp>
      <p:grpSp>
        <p:nvGrpSpPr>
          <p:cNvPr id="3" name="Group 2"/>
          <p:cNvGrpSpPr/>
          <p:nvPr/>
        </p:nvGrpSpPr>
        <p:grpSpPr>
          <a:xfrm>
            <a:off x="0" y="1047142"/>
            <a:ext cx="3426597" cy="3480812"/>
            <a:chOff x="0" y="1047142"/>
            <a:chExt cx="3426597" cy="3480812"/>
          </a:xfrm>
        </p:grpSpPr>
        <p:sp>
          <p:nvSpPr>
            <p:cNvPr id="41" name="Content Placeholder 2"/>
            <p:cNvSpPr txBox="1">
              <a:spLocks/>
            </p:cNvSpPr>
            <p:nvPr/>
          </p:nvSpPr>
          <p:spPr>
            <a:xfrm>
              <a:off x="384080" y="4122735"/>
              <a:ext cx="2504326" cy="405219"/>
            </a:xfrm>
            <a:prstGeom prst="rect">
              <a:avLst/>
            </a:prstGeom>
          </p:spPr>
          <p:txBody>
            <a:bodyPr lIns="0" tIns="0" rIns="0" bIns="0"/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chemeClr val="tx1"/>
                  </a:solidFill>
                </a:rPr>
                <a:t>no excitation, no errors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047142"/>
              <a:ext cx="3426597" cy="3066660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3395888" y="1863434"/>
            <a:ext cx="3404750" cy="3397577"/>
            <a:chOff x="3395888" y="1863434"/>
            <a:chExt cx="3404750" cy="339757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5888" y="2213903"/>
              <a:ext cx="3404750" cy="3047108"/>
            </a:xfrm>
            <a:prstGeom prst="rect">
              <a:avLst/>
            </a:prstGeom>
          </p:spPr>
        </p:pic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3695180" y="1863434"/>
              <a:ext cx="2096019" cy="405219"/>
            </a:xfrm>
            <a:prstGeom prst="rect">
              <a:avLst/>
            </a:prstGeom>
          </p:spPr>
          <p:txBody>
            <a:bodyPr lIns="0" tIns="0" rIns="0" bIns="0"/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chemeClr val="tx1"/>
                  </a:solidFill>
                </a:rPr>
                <a:t>7</a:t>
              </a:r>
              <a:r>
                <a:rPr lang="en-US" sz="1800" baseline="30000" dirty="0" smtClean="0">
                  <a:solidFill>
                    <a:schemeClr val="tx1"/>
                  </a:solidFill>
                </a:rPr>
                <a:t>th</a:t>
              </a:r>
              <a:r>
                <a:rPr lang="en-US" sz="1800" dirty="0" smtClean="0">
                  <a:solidFill>
                    <a:schemeClr val="tx1"/>
                  </a:solidFill>
                </a:rPr>
                <a:t> </a:t>
              </a:r>
              <a:r>
                <a:rPr lang="en-US" sz="1800" smtClean="0">
                  <a:solidFill>
                    <a:schemeClr val="tx1"/>
                  </a:solidFill>
                </a:rPr>
                <a:t>turn pulsing H+V</a:t>
              </a:r>
              <a:endParaRPr lang="en-US" sz="18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636454" y="745403"/>
            <a:ext cx="3404070" cy="3571008"/>
            <a:chOff x="5636454" y="745403"/>
            <a:chExt cx="3404070" cy="357100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6454" y="745403"/>
              <a:ext cx="3404070" cy="3046501"/>
            </a:xfrm>
            <a:prstGeom prst="rect">
              <a:avLst/>
            </a:prstGeom>
          </p:spPr>
        </p:pic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7069222" y="3911192"/>
              <a:ext cx="1702718" cy="405219"/>
            </a:xfrm>
            <a:prstGeom prst="rect">
              <a:avLst/>
            </a:prstGeom>
          </p:spPr>
          <p:txBody>
            <a:bodyPr lIns="0" tIns="0" rIns="0" bIns="0"/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chemeClr val="tx1"/>
                  </a:solidFill>
                </a:rPr>
                <a:t>10</a:t>
              </a:r>
              <a:r>
                <a:rPr lang="en-US" sz="1800" baseline="30000" dirty="0" smtClean="0">
                  <a:solidFill>
                    <a:schemeClr val="tx1"/>
                  </a:solidFill>
                </a:rPr>
                <a:t>th</a:t>
              </a:r>
              <a:r>
                <a:rPr lang="en-US" sz="1800" dirty="0" smtClean="0">
                  <a:solidFill>
                    <a:schemeClr val="tx1"/>
                  </a:solidFill>
                </a:rPr>
                <a:t> turn pulsing</a:t>
              </a:r>
            </a:p>
            <a:p>
              <a:pPr marL="0" indent="0">
                <a:buNone/>
              </a:pPr>
              <a:r>
                <a:rPr lang="en-US" sz="1800" dirty="0" smtClean="0">
                  <a:solidFill>
                    <a:schemeClr val="tx1"/>
                  </a:solidFill>
                </a:rPr>
                <a:t>H+V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03461" y="5592739"/>
            <a:ext cx="8429573" cy="321808"/>
            <a:chOff x="303461" y="5592739"/>
            <a:chExt cx="8429573" cy="321808"/>
          </a:xfrm>
        </p:grpSpPr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676275" y="5595292"/>
              <a:ext cx="8056759" cy="319255"/>
            </a:xfrm>
            <a:prstGeom prst="rect">
              <a:avLst/>
            </a:prstGeom>
          </p:spPr>
          <p:txBody>
            <a:bodyPr lIns="0" tIns="0" rIns="0" bIns="0"/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rgbClr val="FF0000"/>
                  </a:solidFill>
                </a:rPr>
                <a:t>7</a:t>
              </a:r>
              <a:r>
                <a:rPr lang="en-US" sz="1800" baseline="30000" dirty="0" smtClean="0">
                  <a:solidFill>
                    <a:srgbClr val="FF0000"/>
                  </a:solidFill>
                </a:rPr>
                <a:t>th</a:t>
              </a:r>
              <a:r>
                <a:rPr lang="en-US" sz="1800" dirty="0" smtClean="0">
                  <a:solidFill>
                    <a:srgbClr val="FF0000"/>
                  </a:solidFill>
                </a:rPr>
                <a:t> turn pulsing drives 7Q</a:t>
              </a:r>
              <a:r>
                <a:rPr lang="en-US" sz="1800" baseline="-25000" dirty="0" smtClean="0">
                  <a:solidFill>
                    <a:srgbClr val="FF0000"/>
                  </a:solidFill>
                </a:rPr>
                <a:t>x</a:t>
              </a:r>
              <a:r>
                <a:rPr lang="en-US" sz="1800" dirty="0" smtClean="0">
                  <a:solidFill>
                    <a:srgbClr val="FF0000"/>
                  </a:solidFill>
                </a:rPr>
                <a:t> resonance</a:t>
              </a: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303461" y="5592739"/>
              <a:ext cx="297951" cy="321808"/>
            </a:xfrm>
            <a:prstGeom prst="rightArrow">
              <a:avLst/>
            </a:prstGeom>
            <a:gradFill>
              <a:gsLst>
                <a:gs pos="0">
                  <a:srgbClr val="FF0000"/>
                </a:gs>
                <a:gs pos="84000">
                  <a:schemeClr val="bg1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601412" y="5926732"/>
            <a:ext cx="8056759" cy="386134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10</a:t>
            </a:r>
            <a:r>
              <a:rPr lang="en-US" sz="1800" baseline="30000" dirty="0" smtClean="0">
                <a:solidFill>
                  <a:srgbClr val="FF0000"/>
                </a:solidFill>
              </a:rPr>
              <a:t>th</a:t>
            </a:r>
            <a:r>
              <a:rPr lang="en-US" sz="1800" dirty="0" smtClean="0">
                <a:solidFill>
                  <a:srgbClr val="FF0000"/>
                </a:solidFill>
              </a:rPr>
              <a:t> turn pulsing drives 10Q</a:t>
            </a:r>
            <a:r>
              <a:rPr lang="en-US" sz="1800" baseline="-25000" dirty="0">
                <a:solidFill>
                  <a:srgbClr val="FF0000"/>
                </a:solidFill>
              </a:rPr>
              <a:t>x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and 10Q</a:t>
            </a:r>
            <a:r>
              <a:rPr lang="en-US" sz="1800" baseline="-25000" dirty="0">
                <a:solidFill>
                  <a:srgbClr val="FF0000"/>
                </a:solidFill>
              </a:rPr>
              <a:t>y </a:t>
            </a:r>
            <a:r>
              <a:rPr lang="en-US" sz="1800" dirty="0" smtClean="0">
                <a:solidFill>
                  <a:srgbClr val="FF0000"/>
                </a:solidFill>
              </a:rPr>
              <a:t>resonance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436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3|0.2|0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8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8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8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8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8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8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6|0.3|0.4|0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6|0.3|0.4|0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1.5|18.5|14.4|14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6.3|8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8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8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yTemplate_blue_helvetica" id="{81FAAD92-F7C0-8E4E-844A-3AB0BC2D4F72}" vid="{38047F13-EB23-B24A-B3EB-A10CD31D5E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MyTemplate_blue_helvetica</Template>
  <TotalTime>1130</TotalTime>
  <Words>1438</Words>
  <Application>Microsoft Macintosh PowerPoint</Application>
  <PresentationFormat>On-screen Show (4:3)</PresentationFormat>
  <Paragraphs>179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Calibri</vt:lpstr>
      <vt:lpstr>Helvetica</vt:lpstr>
      <vt:lpstr>ＭＳ Ｐゴシック</vt:lpstr>
      <vt:lpstr>Times</vt:lpstr>
      <vt:lpstr>Arial</vt:lpstr>
      <vt:lpstr>Office Theme</vt:lpstr>
      <vt:lpstr>PowerPoint Presentation</vt:lpstr>
      <vt:lpstr>Outline</vt:lpstr>
      <vt:lpstr>Principle of HEBC</vt:lpstr>
      <vt:lpstr>Effects of HEL on beam core</vt:lpstr>
      <vt:lpstr>Effects of HEL on beam core</vt:lpstr>
      <vt:lpstr>Experiment at the LHC</vt:lpstr>
      <vt:lpstr>Experiment at the LHC</vt:lpstr>
      <vt:lpstr>Simulation results</vt:lpstr>
      <vt:lpstr>Simulation results - FMA</vt:lpstr>
      <vt:lpstr>First experimental results – 7th turn H</vt:lpstr>
      <vt:lpstr>First experimental results – 7th turn H</vt:lpstr>
      <vt:lpstr>First experimental results – 10th turn V</vt:lpstr>
      <vt:lpstr>First experimental results – 10th turn V</vt:lpstr>
      <vt:lpstr>First experimental results – nth turn</vt:lpstr>
      <vt:lpstr>Conclusion</vt:lpstr>
      <vt:lpstr>Next steps</vt:lpstr>
      <vt:lpstr>Thank you for your attention!</vt:lpstr>
      <vt:lpstr>HEL Design Parameters</vt:lpstr>
      <vt:lpstr>Change distribution 7th and 10th turn pulsing</vt:lpstr>
      <vt:lpstr>Change distribution 7th and 10th turn pulsing</vt:lpstr>
      <vt:lpstr>First experimental results – 8th turn H</vt:lpstr>
      <vt:lpstr>First experimental results – 3rd turn H</vt:lpstr>
      <vt:lpstr>First experimental results – 3rd turn V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Effects on core from hollow e-lens</dc:title>
  <dc:creator>Miriam Fitterer</dc:creator>
  <cp:lastModifiedBy>Miriam Fitterer</cp:lastModifiedBy>
  <cp:revision>160</cp:revision>
  <dcterms:created xsi:type="dcterms:W3CDTF">2016-11-09T23:21:30Z</dcterms:created>
  <dcterms:modified xsi:type="dcterms:W3CDTF">2016-11-15T10:53:50Z</dcterms:modified>
</cp:coreProperties>
</file>