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257" r:id="rId2"/>
    <p:sldId id="287" r:id="rId3"/>
    <p:sldId id="288" r:id="rId4"/>
    <p:sldId id="263" r:id="rId5"/>
    <p:sldId id="299" r:id="rId6"/>
    <p:sldId id="306" r:id="rId7"/>
    <p:sldId id="305" r:id="rId8"/>
    <p:sldId id="303" r:id="rId9"/>
    <p:sldId id="304" r:id="rId10"/>
    <p:sldId id="300" r:id="rId11"/>
    <p:sldId id="307" r:id="rId12"/>
    <p:sldId id="294" r:id="rId13"/>
    <p:sldId id="313" r:id="rId14"/>
    <p:sldId id="333" r:id="rId15"/>
    <p:sldId id="308" r:id="rId16"/>
    <p:sldId id="309" r:id="rId17"/>
    <p:sldId id="321" r:id="rId18"/>
    <p:sldId id="310" r:id="rId19"/>
    <p:sldId id="314" r:id="rId20"/>
    <p:sldId id="315" r:id="rId21"/>
    <p:sldId id="316" r:id="rId22"/>
    <p:sldId id="317" r:id="rId23"/>
    <p:sldId id="322" r:id="rId24"/>
    <p:sldId id="336" r:id="rId25"/>
    <p:sldId id="319" r:id="rId26"/>
    <p:sldId id="324" r:id="rId27"/>
    <p:sldId id="326" r:id="rId28"/>
    <p:sldId id="327" r:id="rId29"/>
    <p:sldId id="329" r:id="rId30"/>
    <p:sldId id="332" r:id="rId31"/>
    <p:sldId id="291" r:id="rId32"/>
    <p:sldId id="334" r:id="rId33"/>
    <p:sldId id="281" r:id="rId3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90445-F4DD-4EB7-90FB-AC4D5F6B52CA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40BBA-4C11-47BA-B3DD-DE33B70FC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40BBA-4C11-47BA-B3DD-DE33B70FC8B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257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326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475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942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542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432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26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846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1412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0483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411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9485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1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6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650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191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678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98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34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416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6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9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3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9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6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srgbClr val="64BCD9"/>
                </a:solidFill>
              </a:rPr>
              <a:t>H. Thiesen – 6th HL-LHC Collaboration Meeting - 15/11/2016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6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HL-LHC-Technical-coordination/MC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Visio_Drawing2.vsdx"/><Relationship Id="rId4" Type="http://schemas.openxmlformats.org/officeDocument/2006/relationships/image" Target="../media/image27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Visio_Drawing3.vsdx"/><Relationship Id="rId4" Type="http://schemas.openxmlformats.org/officeDocument/2006/relationships/image" Target="../media/image29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4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Visio_Drawing5.vsdx"/><Relationship Id="rId4" Type="http://schemas.openxmlformats.org/officeDocument/2006/relationships/image" Target="../media/image32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6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97367" y="2941312"/>
            <a:ext cx="10718334" cy="180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 On Powering Of Inner Triplet Circuit</a:t>
            </a:r>
            <a:endParaRPr lang="en-GB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97367" y="4055512"/>
            <a:ext cx="6514633" cy="990600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Hugues Thiesen – Samer Yammine on behalf of HL-MCF</a:t>
            </a:r>
          </a:p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b="1" baseline="30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97367" y="4871487"/>
            <a:ext cx="2704633" cy="65724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November 2016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Paris,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Espace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 Martin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5043766" y="5528733"/>
            <a:ext cx="5638725" cy="99060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from contributors of the Magnet Circuit Forum: Felix Rodriguez Mateos, Emmanuele Ravaioli, Susana Izquierdo, WP2, WP3, WP6a, WP6b, WP7, WP9, WP15, WP16, WP17</a:t>
            </a:r>
          </a:p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espace.cern.ch/project-HL-LHC-Technical-coordination/MCF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8039" y="3776133"/>
            <a:ext cx="1930400" cy="7958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803030"/>
              </p:ext>
            </p:extLst>
          </p:nvPr>
        </p:nvGraphicFramePr>
        <p:xfrm>
          <a:off x="409575" y="1531642"/>
          <a:ext cx="10658784" cy="4039424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24015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306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38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32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14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14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214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10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90923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27490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77506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Circuits for </a:t>
                      </a:r>
                      <a:r>
                        <a:rPr lang="en-GB" sz="900" b="1" u="none" strike="noStrike" dirty="0" err="1">
                          <a:effectLst/>
                        </a:rPr>
                        <a:t>HiLumi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Magnet Type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Number of circuits per IP side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 err="1">
                          <a:effectLst/>
                        </a:rPr>
                        <a:t>I_nominal</a:t>
                      </a:r>
                      <a:r>
                        <a:rPr lang="en-GB" sz="900" b="1" u="none" strike="noStrike" dirty="0">
                          <a:effectLst/>
                        </a:rPr>
                        <a:t> (7 TeV) [kA]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 err="1">
                          <a:effectLst/>
                        </a:rPr>
                        <a:t>I_ultimate</a:t>
                      </a:r>
                      <a:r>
                        <a:rPr lang="en-GB" sz="900" b="1" u="none" strike="noStrike" dirty="0">
                          <a:effectLst/>
                        </a:rPr>
                        <a:t>   [kA]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L per circuit [</a:t>
                      </a:r>
                      <a:r>
                        <a:rPr lang="en-GB" sz="900" b="1" u="none" strike="noStrike" dirty="0" err="1">
                          <a:effectLst/>
                        </a:rPr>
                        <a:t>mH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R per circuit [m</a:t>
                      </a:r>
                      <a:r>
                        <a:rPr lang="el-GR" sz="900" b="1" u="none" strike="noStrike" dirty="0">
                          <a:effectLst/>
                        </a:rPr>
                        <a:t>Ω]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Time constant</a:t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[s]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E</a:t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[kJ]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Protection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u="none" strike="noStrike">
                          <a:effectLst/>
                        </a:rPr>
                        <a:t>Triplet Q1, Q2a, Q2b, Q3 </a:t>
                      </a:r>
                      <a:endParaRPr lang="fr-F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MQXFA / MQFXB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16.5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17.82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255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0.264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965.91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40487.9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OQH + CLIQ + IQH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Q1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47.92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Q3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47.92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Q2a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58.5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4.37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Orbit correctors Q2a/b  - vertical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MCBXFB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1.512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39.02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88.3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QH (+ EE)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Orbit correctors Q2a/b  - horizontal 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MCBXFB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135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1.656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81.52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170.6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QH (+ EE)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Orbit correctors CP  - vertical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MCBXFA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1.728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63.08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163.1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QH (+ EE)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Orbit correctors CP  - horizontal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MCBXFA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1.728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142.94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312.2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QH (+ EE)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2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MQSXF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9.853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126.56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24.9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3, normal and skew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MCSXF / MCSSXF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8.82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4, normal and skew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MCOXF / MCOSXF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152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11.37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5, normal and skew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MCDXF / MCDSXF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8.00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6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MCTXF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229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17.13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78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Superferric, order 6, skew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MCTSXF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3.89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PCC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379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Separation dipole D1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MBXF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12.96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0.27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100.00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2267.5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QH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3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518517" y="1840916"/>
            <a:ext cx="2318048" cy="2914653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21333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lang="fr-FR" sz="21333" b="1" dirty="0">
              <a:solidFill>
                <a:srgbClr val="0093B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None/>
            </a:pPr>
            <a:r>
              <a:rPr lang="fr-FR" sz="5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518516" y="3525011"/>
            <a:ext cx="10063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of the Main Quadrupoles Circuit</a:t>
            </a:r>
            <a:endParaRPr lang="fr-FR" sz="4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1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046" y="1607225"/>
            <a:ext cx="6688354" cy="377440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4" b="29489"/>
          <a:stretch/>
        </p:blipFill>
        <p:spPr>
          <a:xfrm>
            <a:off x="2334996" y="3721148"/>
            <a:ext cx="5118100" cy="252010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re 7"/>
          <p:cNvSpPr txBox="1">
            <a:spLocks/>
          </p:cNvSpPr>
          <p:nvPr/>
        </p:nvSpPr>
        <p:spPr>
          <a:xfrm>
            <a:off x="816000" y="83544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Converters for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40" y="2190360"/>
            <a:ext cx="3683010" cy="207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6"/>
          <p:cNvSpPr txBox="1">
            <a:spLocks/>
          </p:cNvSpPr>
          <p:nvPr/>
        </p:nvSpPr>
        <p:spPr>
          <a:xfrm>
            <a:off x="816000" y="1219201"/>
            <a:ext cx="1056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triplet PCs will be placed in the URs at points 1 and 5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 of </a:t>
            </a:r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idx="1"/>
          </p:nvPr>
        </p:nvSpPr>
        <p:spPr>
          <a:xfrm>
            <a:off x="816000" y="1219201"/>
            <a:ext cx="10560000" cy="4906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DFHX → DSH (SC Link)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DFX → Magnets (via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busbars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35763" y="1929060"/>
            <a:ext cx="6876256" cy="3487244"/>
            <a:chOff x="2267744" y="1780442"/>
            <a:chExt cx="6876256" cy="3487244"/>
          </a:xfrm>
        </p:grpSpPr>
        <p:grpSp>
          <p:nvGrpSpPr>
            <p:cNvPr id="9" name="Group 8"/>
            <p:cNvGrpSpPr/>
            <p:nvPr/>
          </p:nvGrpSpPr>
          <p:grpSpPr>
            <a:xfrm>
              <a:off x="2267744" y="1780442"/>
              <a:ext cx="6876256" cy="3487244"/>
              <a:chOff x="2267744" y="1780442"/>
              <a:chExt cx="6876256" cy="348724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267744" y="1780442"/>
                <a:ext cx="6876256" cy="3358967"/>
                <a:chOff x="1" y="2387876"/>
                <a:chExt cx="9144000" cy="4466732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3436"/>
                <a:stretch/>
              </p:blipFill>
              <p:spPr>
                <a:xfrm>
                  <a:off x="1" y="2387876"/>
                  <a:ext cx="9144000" cy="4466732"/>
                </a:xfrm>
                <a:prstGeom prst="rect">
                  <a:avLst/>
                </a:prstGeom>
              </p:spPr>
            </p:pic>
            <p:grpSp>
              <p:nvGrpSpPr>
                <p:cNvPr id="17" name="Group 16"/>
                <p:cNvGrpSpPr/>
                <p:nvPr/>
              </p:nvGrpSpPr>
              <p:grpSpPr>
                <a:xfrm>
                  <a:off x="2486808" y="3302617"/>
                  <a:ext cx="5017168" cy="3003918"/>
                  <a:chOff x="4196514" y="4223252"/>
                  <a:chExt cx="3728655" cy="2232449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4196514" y="5170673"/>
                    <a:ext cx="3728655" cy="1285028"/>
                    <a:chOff x="5543621" y="4494853"/>
                    <a:chExt cx="5010525" cy="1726806"/>
                  </a:xfrm>
                </p:grpSpPr>
                <p:sp>
                  <p:nvSpPr>
                    <p:cNvPr id="24" name="TextBox 23"/>
                    <p:cNvSpPr txBox="1"/>
                    <p:nvPr/>
                  </p:nvSpPr>
                  <p:spPr>
                    <a:xfrm rot="21022299">
                      <a:off x="6577396" y="5762257"/>
                      <a:ext cx="598712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D1</a:t>
                      </a:r>
                      <a:endParaRPr lang="en-GB" sz="1200" b="1" dirty="0"/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 rot="20947841">
                      <a:off x="7132949" y="5628843"/>
                      <a:ext cx="577442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CP</a:t>
                      </a:r>
                      <a:endParaRPr lang="en-GB" sz="1200" b="1" dirty="0"/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 rot="20988596">
                      <a:off x="7878406" y="5470019"/>
                      <a:ext cx="612005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Q3</a:t>
                      </a:r>
                      <a:endParaRPr lang="en-GB" sz="1200" b="1" dirty="0"/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 rot="20956418">
                      <a:off x="8573579" y="5307037"/>
                      <a:ext cx="750251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Q2b</a:t>
                      </a:r>
                      <a:endParaRPr lang="en-GB" sz="1200" b="1" dirty="0"/>
                    </a:p>
                  </p:txBody>
                </p:sp>
                <p:sp>
                  <p:nvSpPr>
                    <p:cNvPr id="28" name="TextBox 27"/>
                    <p:cNvSpPr txBox="1"/>
                    <p:nvPr/>
                  </p:nvSpPr>
                  <p:spPr>
                    <a:xfrm rot="20821435">
                      <a:off x="9243535" y="5154697"/>
                      <a:ext cx="736956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Q2a</a:t>
                      </a:r>
                      <a:endParaRPr lang="en-GB" sz="1200" b="1" dirty="0"/>
                    </a:p>
                  </p:txBody>
                </p:sp>
                <p:sp>
                  <p:nvSpPr>
                    <p:cNvPr id="29" name="TextBox 28"/>
                    <p:cNvSpPr txBox="1"/>
                    <p:nvPr/>
                  </p:nvSpPr>
                  <p:spPr>
                    <a:xfrm rot="21053899">
                      <a:off x="9942141" y="5031386"/>
                      <a:ext cx="612005" cy="459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smtClean="0"/>
                        <a:t>Q1</a:t>
                      </a:r>
                      <a:endParaRPr lang="en-GB" sz="1200" b="1" dirty="0"/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5916327" y="5370943"/>
                      <a:ext cx="801759" cy="3678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DFX</a:t>
                      </a:r>
                      <a:endParaRPr lang="en-GB" sz="12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p:txBody>
                </p:sp>
                <p:cxnSp>
                  <p:nvCxnSpPr>
                    <p:cNvPr id="33" name="Straight Connector 32"/>
                    <p:cNvCxnSpPr>
                      <a:stCxn id="32" idx="2"/>
                      <a:endCxn id="13" idx="0"/>
                    </p:cNvCxnSpPr>
                    <p:nvPr/>
                  </p:nvCxnSpPr>
                  <p:spPr>
                    <a:xfrm flipH="1">
                      <a:off x="6307006" y="5738806"/>
                      <a:ext cx="10201" cy="358567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5543621" y="4494853"/>
                      <a:ext cx="1573639" cy="36786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b="1" dirty="0" err="1" smtClean="0">
                          <a:solidFill>
                            <a:schemeClr val="accent2"/>
                          </a:solidFill>
                        </a:rPr>
                        <a:t>SCLink</a:t>
                      </a:r>
                      <a:r>
                        <a:rPr lang="en-GB" sz="1200" b="1" dirty="0" smtClean="0">
                          <a:solidFill>
                            <a:schemeClr val="accent2"/>
                          </a:solidFill>
                        </a:rPr>
                        <a:t> DSHX</a:t>
                      </a:r>
                      <a:endParaRPr lang="en-GB" sz="1200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 flipH="1">
                      <a:off x="5543621" y="4799741"/>
                      <a:ext cx="288961" cy="18613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Oval 18"/>
                  <p:cNvSpPr/>
                  <p:nvPr/>
                </p:nvSpPr>
                <p:spPr>
                  <a:xfrm>
                    <a:off x="5243987" y="4450080"/>
                    <a:ext cx="657948" cy="627017"/>
                  </a:xfrm>
                  <a:prstGeom prst="ellipse">
                    <a:avLst/>
                  </a:prstGeom>
                  <a:noFill/>
                  <a:ln>
                    <a:solidFill>
                      <a:schemeClr val="accent6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5539179" y="4223252"/>
                    <a:ext cx="595979" cy="2737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r>
                      <a:rPr lang="en-GB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DFHX</a:t>
                    </a:r>
                    <a:endParaRPr lang="en-GB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12" name="Rounded Rectangle 11"/>
              <p:cNvSpPr/>
              <p:nvPr/>
            </p:nvSpPr>
            <p:spPr>
              <a:xfrm rot="20868910">
                <a:off x="3964228" y="4797965"/>
                <a:ext cx="247975" cy="107760"/>
              </a:xfrm>
              <a:prstGeom prst="roundRect">
                <a:avLst/>
              </a:prstGeom>
              <a:solidFill>
                <a:srgbClr val="92D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344404" y="5021465"/>
                <a:ext cx="20794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i="1" dirty="0" smtClean="0">
                    <a:solidFill>
                      <a:schemeClr val="tx2"/>
                    </a:solidFill>
                  </a:rPr>
                  <a:t>For Illustration (not latest version)</a:t>
                </a:r>
                <a:endParaRPr lang="en-GB" sz="1000" i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 rot="21053899">
              <a:off x="8295330" y="3772875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IP</a:t>
              </a:r>
              <a:endParaRPr lang="en-GB" sz="1200" b="1" dirty="0"/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84" y="2496264"/>
            <a:ext cx="3719763" cy="1863545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815631" y="3920542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chemeClr val="accent2"/>
                </a:solidFill>
              </a:rPr>
              <a:t>SCLink</a:t>
            </a:r>
            <a:r>
              <a:rPr lang="en-GB" sz="1200" b="1" dirty="0" smtClean="0">
                <a:solidFill>
                  <a:schemeClr val="accent2"/>
                </a:solidFill>
              </a:rPr>
              <a:t> DSHX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87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 of </a:t>
            </a:r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1616" y="3074177"/>
            <a:ext cx="3970784" cy="1107996"/>
          </a:xfrm>
          <a:prstGeom prst="rect">
            <a:avLst/>
          </a:prstGeom>
          <a:noFill/>
          <a:ln w="34925">
            <a:noFill/>
          </a:ln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Helium Cooling in DFHX and DSHX</a:t>
            </a:r>
          </a:p>
          <a:p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 Helium Cooling in DFX</a:t>
            </a:r>
            <a:endParaRPr lang="en-GB" sz="2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25" y="1224366"/>
            <a:ext cx="7081337" cy="4700184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1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10" y="1065338"/>
            <a:ext cx="7799139" cy="24786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6" name="Espace réservé du contenu 8"/>
          <p:cNvSpPr txBox="1">
            <a:spLocks/>
          </p:cNvSpPr>
          <p:nvPr/>
        </p:nvSpPr>
        <p:spPr>
          <a:xfrm>
            <a:off x="8634794" y="1126992"/>
            <a:ext cx="3557206" cy="297325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 Power Converter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Q1, Q2a, Q2b and Q3 powered in series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[18 kA / ±8 V]</a:t>
            </a: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Trim Power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onverters: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[±2 kA / ±10V] (Q1 and Q3)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[±0.12 kA / ±10V] (Q2a)</a:t>
            </a:r>
          </a:p>
          <a:p>
            <a:pPr algn="l"/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Energy of 41 MJ</a:t>
            </a:r>
          </a:p>
          <a:p>
            <a:pPr algn="l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Diodes over Q2b for Quench Protection (not necessary for warm powering)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72244"/>
              </p:ext>
            </p:extLst>
          </p:nvPr>
        </p:nvGraphicFramePr>
        <p:xfrm>
          <a:off x="816000" y="4265584"/>
          <a:ext cx="10560052" cy="1500994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4276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051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40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40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40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090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65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2403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4501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4501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5421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Circuits for </a:t>
                      </a:r>
                      <a:r>
                        <a:rPr lang="en-GB" sz="900" b="1" u="none" strike="noStrike" dirty="0" err="1">
                          <a:effectLst/>
                        </a:rPr>
                        <a:t>HiLumi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Magnet Type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 err="1" smtClean="0">
                          <a:effectLst/>
                        </a:rPr>
                        <a:t>I_nom</a:t>
                      </a:r>
                      <a:r>
                        <a:rPr lang="en-GB" sz="900" b="1" u="none" strike="noStrike" dirty="0" smtClean="0">
                          <a:effectLst/>
                        </a:rPr>
                        <a:t> (7 </a:t>
                      </a:r>
                      <a:r>
                        <a:rPr lang="en-GB" sz="900" b="1" u="none" strike="noStrike" dirty="0" err="1" smtClean="0">
                          <a:effectLst/>
                        </a:rPr>
                        <a:t>TeV</a:t>
                      </a:r>
                      <a:r>
                        <a:rPr lang="en-GB" sz="900" b="1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GB" sz="900" b="1" u="none" strike="noStrike" dirty="0" smtClean="0">
                          <a:effectLst/>
                        </a:rPr>
                        <a:t>[kA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 err="1" smtClean="0">
                          <a:effectLst/>
                        </a:rPr>
                        <a:t>I_ultimate</a:t>
                      </a:r>
                      <a:endParaRPr lang="en-GB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900" b="1" u="none" strike="noStrike" dirty="0" smtClean="0">
                          <a:effectLst/>
                        </a:rPr>
                        <a:t>[kA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L per circuit [</a:t>
                      </a:r>
                      <a:r>
                        <a:rPr lang="en-GB" sz="900" b="1" u="none" strike="noStrike" dirty="0" err="1">
                          <a:effectLst/>
                        </a:rPr>
                        <a:t>mH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>
                          <a:effectLst/>
                        </a:rPr>
                        <a:t>R per circuit [m</a:t>
                      </a:r>
                      <a:r>
                        <a:rPr lang="el-GR" sz="900" b="1" u="none" strike="noStrike">
                          <a:effectLst/>
                        </a:rPr>
                        <a:t>Ω]</a:t>
                      </a:r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Time constant</a:t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[s]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 smtClean="0">
                          <a:effectLst/>
                        </a:rPr>
                        <a:t>di/</a:t>
                      </a:r>
                      <a:r>
                        <a:rPr lang="en-GB" sz="900" b="1" u="none" strike="noStrike" dirty="0" err="1" smtClean="0">
                          <a:effectLst/>
                        </a:rPr>
                        <a:t>dt</a:t>
                      </a:r>
                      <a:r>
                        <a:rPr lang="en-GB" sz="1200" b="1" u="none" strike="noStrike" dirty="0" smtClean="0">
                          <a:effectLst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</a:rPr>
                        <a:t/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[A/s]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>
                          <a:effectLst/>
                        </a:rPr>
                        <a:t>V_PC</a:t>
                      </a:r>
                      <a:br>
                        <a:rPr lang="en-GB" sz="900" b="1" u="none" strike="noStrike">
                          <a:effectLst/>
                        </a:rPr>
                      </a:br>
                      <a:r>
                        <a:rPr lang="en-GB" sz="900" b="1" u="none" strike="noStrike">
                          <a:effectLst/>
                        </a:rPr>
                        <a:t>[V]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E</a:t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[kJ]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R Crowbar</a:t>
                      </a:r>
                      <a:br>
                        <a:rPr lang="en-GB" sz="900" b="1" u="none" strike="noStrike" dirty="0">
                          <a:effectLst/>
                        </a:rPr>
                      </a:br>
                      <a:r>
                        <a:rPr lang="en-GB" sz="900" b="1" u="none" strike="noStrike" dirty="0">
                          <a:effectLst/>
                        </a:rPr>
                        <a:t>[</a:t>
                      </a:r>
                      <a:r>
                        <a:rPr lang="en-GB" sz="900" b="1" u="none" strike="noStrike" dirty="0" err="1">
                          <a:effectLst/>
                        </a:rPr>
                        <a:t>mW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313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u="none" strike="noStrike" dirty="0" smtClean="0">
                          <a:effectLst/>
                        </a:rPr>
                        <a:t>MQ</a:t>
                      </a:r>
                      <a:r>
                        <a:rPr lang="fr-FR" sz="900" b="1" u="none" strike="noStrike" baseline="0" dirty="0" smtClean="0">
                          <a:effectLst/>
                        </a:rPr>
                        <a:t> (</a:t>
                      </a:r>
                      <a:r>
                        <a:rPr lang="fr-FR" sz="900" b="1" u="none" strike="noStrike" dirty="0" smtClean="0">
                          <a:effectLst/>
                        </a:rPr>
                        <a:t>Q1, Q2a, Q2b, Q3)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MQXFA / MQFXB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16.5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17.82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255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0.264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965.91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13.8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±8.2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40488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 smtClean="0">
                          <a:effectLst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31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Q1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MQXFA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69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47.92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±3.9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10956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31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Q3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MQXFA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69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47.92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±3.9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10956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31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>
                          <a:effectLst/>
                        </a:rPr>
                        <a:t>Trim Q2a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MQXFB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0.12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±0.12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58.5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13.372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4.37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±2.4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9288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635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</a:rPr>
                        <a:t>Q2b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MQXFB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58.5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13.8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±0.8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9288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868581" y="5929402"/>
            <a:ext cx="2507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Estimated value to be verified by WP2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Espace réservé du contenu 8"/>
          <p:cNvSpPr txBox="1">
            <a:spLocks/>
          </p:cNvSpPr>
          <p:nvPr/>
        </p:nvSpPr>
        <p:spPr>
          <a:xfrm>
            <a:off x="4972003" y="962815"/>
            <a:ext cx="628188" cy="42753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8V ?</a:t>
            </a:r>
            <a:endParaRPr lang="en-US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06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</a:t>
            </a:r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idx="1"/>
          </p:nvPr>
        </p:nvSpPr>
        <p:spPr>
          <a:xfrm>
            <a:off x="816000" y="1219201"/>
            <a:ext cx="10560000" cy="4906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Output Voltage of Power Converters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97001" y="4307056"/>
            <a:ext cx="10185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9138" algn="l"/>
                <a:tab pos="2243138" algn="l"/>
                <a:tab pos="4038600" algn="l"/>
                <a:tab pos="5562600" algn="l"/>
                <a:tab pos="7180263" algn="l"/>
                <a:tab pos="8610600" algn="l"/>
              </a:tabLst>
            </a:pPr>
            <a:r>
              <a:rPr lang="en-GB" sz="1600" i="1" dirty="0" err="1" smtClean="0"/>
              <a:t>V</a:t>
            </a:r>
            <a:r>
              <a:rPr lang="en-GB" sz="1200" i="1" dirty="0" err="1" smtClean="0"/>
              <a:t>_qx</a:t>
            </a:r>
            <a:r>
              <a:rPr lang="en-GB" sz="1600" i="1" dirty="0"/>
              <a:t>	</a:t>
            </a:r>
            <a:r>
              <a:rPr lang="en-GB" sz="1600" i="1" dirty="0" smtClean="0"/>
              <a:t>= </a:t>
            </a:r>
            <a:r>
              <a:rPr lang="en-GB" sz="1600" i="1" dirty="0" err="1" smtClean="0"/>
              <a:t>R</a:t>
            </a:r>
            <a:r>
              <a:rPr lang="en-GB" sz="1200" i="1" dirty="0" err="1" smtClean="0"/>
              <a:t>_qx</a:t>
            </a:r>
            <a:r>
              <a:rPr lang="en-GB" sz="1600" i="1" dirty="0" smtClean="0"/>
              <a:t> * </a:t>
            </a:r>
            <a:r>
              <a:rPr lang="en-GB" sz="1600" i="1" dirty="0" err="1" smtClean="0"/>
              <a:t>I</a:t>
            </a:r>
            <a:r>
              <a:rPr lang="en-GB" sz="1200" i="1" dirty="0" err="1" smtClean="0"/>
              <a:t>_qx</a:t>
            </a:r>
            <a:r>
              <a:rPr lang="en-GB" sz="1600" i="1" dirty="0" smtClean="0"/>
              <a:t>	+ </a:t>
            </a:r>
            <a:r>
              <a:rPr lang="en-GB" sz="1600" i="1" dirty="0" err="1" smtClean="0"/>
              <a:t>L</a:t>
            </a:r>
            <a:r>
              <a:rPr lang="en-GB" sz="1200" i="1" dirty="0" err="1" smtClean="0"/>
              <a:t>_qx</a:t>
            </a:r>
            <a:r>
              <a:rPr lang="en-GB" sz="1600" i="1" dirty="0" smtClean="0"/>
              <a:t> * </a:t>
            </a:r>
            <a:r>
              <a:rPr lang="en-GB" sz="1600" i="1" dirty="0" err="1" smtClean="0"/>
              <a:t>didt</a:t>
            </a:r>
            <a:r>
              <a:rPr lang="en-GB" sz="1200" i="1" dirty="0" err="1" smtClean="0"/>
              <a:t>_qx</a:t>
            </a:r>
            <a:r>
              <a:rPr lang="en-GB" sz="1600" i="1" dirty="0" smtClean="0"/>
              <a:t> 	</a:t>
            </a:r>
            <a:r>
              <a:rPr lang="en-GB" sz="1600" i="1" dirty="0" smtClean="0">
                <a:solidFill>
                  <a:srgbClr val="0070C0"/>
                </a:solidFill>
              </a:rPr>
              <a:t>+ L</a:t>
            </a:r>
            <a:r>
              <a:rPr lang="en-GB" sz="1200" i="1" dirty="0" smtClean="0">
                <a:solidFill>
                  <a:srgbClr val="0070C0"/>
                </a:solidFill>
              </a:rPr>
              <a:t>_q1</a:t>
            </a:r>
            <a:r>
              <a:rPr lang="en-GB" sz="1600" i="1" dirty="0" smtClean="0">
                <a:solidFill>
                  <a:srgbClr val="0070C0"/>
                </a:solidFill>
              </a:rPr>
              <a:t>*didt</a:t>
            </a:r>
            <a:r>
              <a:rPr lang="en-GB" sz="1200" i="1" dirty="0" smtClean="0">
                <a:solidFill>
                  <a:srgbClr val="0070C0"/>
                </a:solidFill>
              </a:rPr>
              <a:t>_q1</a:t>
            </a:r>
            <a:r>
              <a:rPr lang="en-GB" sz="1600" i="1" dirty="0" smtClean="0">
                <a:solidFill>
                  <a:srgbClr val="0070C0"/>
                </a:solidFill>
              </a:rPr>
              <a:t> 	+ L</a:t>
            </a:r>
            <a:r>
              <a:rPr lang="en-GB" sz="1200" i="1" dirty="0" smtClean="0">
                <a:solidFill>
                  <a:srgbClr val="0070C0"/>
                </a:solidFill>
              </a:rPr>
              <a:t>_q2a</a:t>
            </a:r>
            <a:r>
              <a:rPr lang="en-GB" sz="1600" i="1" dirty="0" smtClean="0">
                <a:solidFill>
                  <a:srgbClr val="0070C0"/>
                </a:solidFill>
              </a:rPr>
              <a:t>*didt</a:t>
            </a:r>
            <a:r>
              <a:rPr lang="en-GB" sz="1200" i="1" dirty="0" smtClean="0">
                <a:solidFill>
                  <a:srgbClr val="0070C0"/>
                </a:solidFill>
              </a:rPr>
              <a:t>_q2a</a:t>
            </a:r>
            <a:r>
              <a:rPr lang="en-GB" sz="1600" i="1" dirty="0" smtClean="0">
                <a:solidFill>
                  <a:srgbClr val="0070C0"/>
                </a:solidFill>
              </a:rPr>
              <a:t> 	+ L_q3*didt</a:t>
            </a:r>
            <a:r>
              <a:rPr lang="en-GB" sz="1200" i="1" dirty="0" smtClean="0">
                <a:solidFill>
                  <a:srgbClr val="0070C0"/>
                </a:solidFill>
              </a:rPr>
              <a:t>_q3	</a:t>
            </a:r>
            <a:r>
              <a:rPr lang="en-GB" sz="1600" i="1" dirty="0" smtClean="0">
                <a:solidFill>
                  <a:srgbClr val="0070C0"/>
                </a:solidFill>
              </a:rPr>
              <a:t>~ 8.2V</a:t>
            </a:r>
          </a:p>
          <a:p>
            <a:pPr>
              <a:tabLst>
                <a:tab pos="719138" algn="l"/>
                <a:tab pos="2243138" algn="l"/>
                <a:tab pos="4038600" algn="l"/>
                <a:tab pos="8610600" algn="l"/>
              </a:tabLst>
            </a:pPr>
            <a:r>
              <a:rPr lang="en-GB" sz="1600" i="1" dirty="0" smtClean="0"/>
              <a:t>V</a:t>
            </a:r>
            <a:r>
              <a:rPr lang="en-GB" sz="1200" i="1" dirty="0" smtClean="0"/>
              <a:t>_q1</a:t>
            </a:r>
            <a:r>
              <a:rPr lang="en-GB" sz="1600" i="1" dirty="0" smtClean="0"/>
              <a:t>	= R</a:t>
            </a:r>
            <a:r>
              <a:rPr lang="en-GB" sz="1200" i="1" dirty="0" smtClean="0"/>
              <a:t>_q1</a:t>
            </a:r>
            <a:r>
              <a:rPr lang="en-GB" sz="1600" i="1" dirty="0" smtClean="0"/>
              <a:t> </a:t>
            </a:r>
            <a:r>
              <a:rPr lang="en-GB" sz="1600" i="1" dirty="0"/>
              <a:t>* </a:t>
            </a:r>
            <a:r>
              <a:rPr lang="en-GB" sz="1600" i="1" dirty="0" smtClean="0"/>
              <a:t>I</a:t>
            </a:r>
            <a:r>
              <a:rPr lang="en-GB" sz="1200" i="1" dirty="0" smtClean="0"/>
              <a:t>_q1</a:t>
            </a:r>
            <a:r>
              <a:rPr lang="en-GB" sz="1600" i="1" dirty="0" smtClean="0"/>
              <a:t>	+ L</a:t>
            </a:r>
            <a:r>
              <a:rPr lang="en-GB" sz="1200" i="1" dirty="0" smtClean="0"/>
              <a:t>_q1</a:t>
            </a:r>
            <a:r>
              <a:rPr lang="en-GB" sz="1600" i="1" dirty="0" smtClean="0"/>
              <a:t> </a:t>
            </a:r>
            <a:r>
              <a:rPr lang="en-GB" sz="1600" i="1" dirty="0"/>
              <a:t>* </a:t>
            </a:r>
            <a:r>
              <a:rPr lang="en-GB" sz="1600" i="1" dirty="0" smtClean="0"/>
              <a:t>didt</a:t>
            </a:r>
            <a:r>
              <a:rPr lang="en-GB" sz="1200" i="1" dirty="0" smtClean="0"/>
              <a:t>_q1</a:t>
            </a:r>
            <a:r>
              <a:rPr lang="en-GB" sz="1600" i="1" dirty="0" smtClean="0"/>
              <a:t> 	</a:t>
            </a:r>
            <a:r>
              <a:rPr lang="en-GB" sz="1600" i="1" dirty="0" smtClean="0">
                <a:solidFill>
                  <a:srgbClr val="0070C0"/>
                </a:solidFill>
              </a:rPr>
              <a:t>+ L</a:t>
            </a:r>
            <a:r>
              <a:rPr lang="en-GB" sz="1200" i="1" dirty="0" smtClean="0">
                <a:solidFill>
                  <a:srgbClr val="0070C0"/>
                </a:solidFill>
              </a:rPr>
              <a:t>_q1</a:t>
            </a:r>
            <a:r>
              <a:rPr lang="en-GB" sz="1600" i="1" dirty="0" smtClean="0">
                <a:solidFill>
                  <a:srgbClr val="0070C0"/>
                </a:solidFill>
              </a:rPr>
              <a:t>*</a:t>
            </a:r>
            <a:r>
              <a:rPr lang="en-GB" sz="1600" i="1" dirty="0" err="1" smtClean="0">
                <a:solidFill>
                  <a:srgbClr val="0070C0"/>
                </a:solidFill>
              </a:rPr>
              <a:t>didt</a:t>
            </a:r>
            <a:r>
              <a:rPr lang="en-GB" sz="1200" i="1" dirty="0" err="1" smtClean="0">
                <a:solidFill>
                  <a:srgbClr val="0070C0"/>
                </a:solidFill>
              </a:rPr>
              <a:t>_qx</a:t>
            </a:r>
            <a:r>
              <a:rPr lang="en-GB" sz="1200" i="1" dirty="0" smtClean="0">
                <a:solidFill>
                  <a:srgbClr val="0070C0"/>
                </a:solidFill>
              </a:rPr>
              <a:t>	</a:t>
            </a:r>
            <a:r>
              <a:rPr lang="en-GB" sz="1600" i="1" dirty="0" smtClean="0">
                <a:solidFill>
                  <a:srgbClr val="0070C0"/>
                </a:solidFill>
              </a:rPr>
              <a:t>~ 3.9 V</a:t>
            </a:r>
          </a:p>
          <a:p>
            <a:pPr>
              <a:tabLst>
                <a:tab pos="719138" algn="l"/>
                <a:tab pos="2243138" algn="l"/>
                <a:tab pos="4038600" algn="l"/>
                <a:tab pos="8610600" algn="l"/>
              </a:tabLst>
            </a:pPr>
            <a:r>
              <a:rPr lang="en-GB" sz="1600" i="1" dirty="0" smtClean="0"/>
              <a:t>V</a:t>
            </a:r>
            <a:r>
              <a:rPr lang="en-GB" sz="1200" i="1" dirty="0" smtClean="0"/>
              <a:t>_q2a</a:t>
            </a:r>
            <a:r>
              <a:rPr lang="en-GB" sz="1600" i="1" dirty="0" smtClean="0"/>
              <a:t>	= R</a:t>
            </a:r>
            <a:r>
              <a:rPr lang="en-GB" sz="1200" i="1" dirty="0" smtClean="0"/>
              <a:t>_q2a</a:t>
            </a:r>
            <a:r>
              <a:rPr lang="en-GB" sz="1600" i="1" dirty="0" smtClean="0"/>
              <a:t> </a:t>
            </a:r>
            <a:r>
              <a:rPr lang="en-GB" sz="1600" i="1" dirty="0"/>
              <a:t>* </a:t>
            </a:r>
            <a:r>
              <a:rPr lang="en-GB" sz="1600" i="1" dirty="0" smtClean="0"/>
              <a:t>I</a:t>
            </a:r>
            <a:r>
              <a:rPr lang="en-GB" sz="1200" i="1" dirty="0" smtClean="0"/>
              <a:t>_q2a</a:t>
            </a:r>
            <a:r>
              <a:rPr lang="en-GB" sz="1600" i="1" dirty="0" smtClean="0"/>
              <a:t> 	+ L</a:t>
            </a:r>
            <a:r>
              <a:rPr lang="en-GB" sz="1200" i="1" dirty="0" smtClean="0"/>
              <a:t>_q2a</a:t>
            </a:r>
            <a:r>
              <a:rPr lang="en-GB" sz="1600" i="1" dirty="0" smtClean="0"/>
              <a:t> </a:t>
            </a:r>
            <a:r>
              <a:rPr lang="en-GB" sz="1600" i="1" dirty="0"/>
              <a:t>* </a:t>
            </a:r>
            <a:r>
              <a:rPr lang="en-GB" sz="1600" i="1" dirty="0" smtClean="0"/>
              <a:t>didt</a:t>
            </a:r>
            <a:r>
              <a:rPr lang="en-GB" sz="1200" i="1" dirty="0" smtClean="0"/>
              <a:t>_q2a</a:t>
            </a:r>
            <a:r>
              <a:rPr lang="en-GB" sz="1600" i="1" dirty="0" smtClean="0"/>
              <a:t> 	</a:t>
            </a:r>
            <a:r>
              <a:rPr lang="en-GB" sz="1600" i="1" dirty="0" smtClean="0">
                <a:solidFill>
                  <a:srgbClr val="0070C0"/>
                </a:solidFill>
              </a:rPr>
              <a:t>+ L</a:t>
            </a:r>
            <a:r>
              <a:rPr lang="en-GB" sz="1200" i="1" dirty="0" smtClean="0">
                <a:solidFill>
                  <a:srgbClr val="0070C0"/>
                </a:solidFill>
              </a:rPr>
              <a:t>_q2a</a:t>
            </a:r>
            <a:r>
              <a:rPr lang="en-GB" sz="1600" i="1" dirty="0" smtClean="0">
                <a:solidFill>
                  <a:srgbClr val="0070C0"/>
                </a:solidFill>
              </a:rPr>
              <a:t>*</a:t>
            </a:r>
            <a:r>
              <a:rPr lang="en-GB" sz="1600" i="1" dirty="0" err="1" smtClean="0">
                <a:solidFill>
                  <a:srgbClr val="0070C0"/>
                </a:solidFill>
              </a:rPr>
              <a:t>didt</a:t>
            </a:r>
            <a:r>
              <a:rPr lang="en-GB" sz="1200" i="1" dirty="0" err="1" smtClean="0">
                <a:solidFill>
                  <a:srgbClr val="0070C0"/>
                </a:solidFill>
              </a:rPr>
              <a:t>_qx</a:t>
            </a:r>
            <a:r>
              <a:rPr lang="en-GB" sz="1200" i="1" dirty="0" smtClean="0">
                <a:solidFill>
                  <a:srgbClr val="0070C0"/>
                </a:solidFill>
              </a:rPr>
              <a:t>	</a:t>
            </a:r>
            <a:r>
              <a:rPr lang="en-GB" sz="1600" i="1" dirty="0" smtClean="0">
                <a:solidFill>
                  <a:srgbClr val="0070C0"/>
                </a:solidFill>
              </a:rPr>
              <a:t>~ 2.4 V</a:t>
            </a:r>
          </a:p>
          <a:p>
            <a:pPr>
              <a:tabLst>
                <a:tab pos="719138" algn="l"/>
                <a:tab pos="2243138" algn="l"/>
                <a:tab pos="4038600" algn="l"/>
                <a:tab pos="8610600" algn="l"/>
              </a:tabLst>
            </a:pPr>
            <a:r>
              <a:rPr lang="en-GB" sz="1600" i="1" dirty="0" smtClean="0"/>
              <a:t>V</a:t>
            </a:r>
            <a:r>
              <a:rPr lang="en-GB" sz="1200" i="1" dirty="0" smtClean="0"/>
              <a:t>_q3</a:t>
            </a:r>
            <a:r>
              <a:rPr lang="en-GB" sz="1600" i="1" dirty="0" smtClean="0"/>
              <a:t>	= R</a:t>
            </a:r>
            <a:r>
              <a:rPr lang="en-GB" sz="1200" i="1" dirty="0" smtClean="0"/>
              <a:t>_q3</a:t>
            </a:r>
            <a:r>
              <a:rPr lang="en-GB" sz="1600" i="1" dirty="0" smtClean="0"/>
              <a:t> </a:t>
            </a:r>
            <a:r>
              <a:rPr lang="en-GB" sz="1600" i="1" dirty="0"/>
              <a:t>* </a:t>
            </a:r>
            <a:r>
              <a:rPr lang="en-GB" sz="1600" i="1" dirty="0" smtClean="0"/>
              <a:t>I</a:t>
            </a:r>
            <a:r>
              <a:rPr lang="en-GB" sz="1400" i="1" dirty="0" smtClean="0"/>
              <a:t>_q3</a:t>
            </a:r>
            <a:r>
              <a:rPr lang="en-GB" sz="1600" i="1" dirty="0" smtClean="0"/>
              <a:t> 	+ L</a:t>
            </a:r>
            <a:r>
              <a:rPr lang="en-GB" sz="1200" i="1" dirty="0" smtClean="0"/>
              <a:t>_q3</a:t>
            </a:r>
            <a:r>
              <a:rPr lang="en-GB" sz="1600" i="1" dirty="0" smtClean="0"/>
              <a:t> </a:t>
            </a:r>
            <a:r>
              <a:rPr lang="en-GB" sz="1600" i="1" dirty="0"/>
              <a:t>* didt</a:t>
            </a:r>
            <a:r>
              <a:rPr lang="en-GB" sz="1200" i="1" dirty="0"/>
              <a:t>_q1</a:t>
            </a:r>
            <a:r>
              <a:rPr lang="en-GB" sz="1600" i="1" dirty="0"/>
              <a:t> </a:t>
            </a:r>
            <a:r>
              <a:rPr lang="en-GB" sz="1600" i="1" dirty="0" smtClean="0"/>
              <a:t>	</a:t>
            </a:r>
            <a:r>
              <a:rPr lang="en-GB" sz="1600" i="1" dirty="0" smtClean="0">
                <a:solidFill>
                  <a:srgbClr val="0070C0"/>
                </a:solidFill>
              </a:rPr>
              <a:t>+ L</a:t>
            </a:r>
            <a:r>
              <a:rPr lang="en-GB" sz="1200" i="1" dirty="0" smtClean="0">
                <a:solidFill>
                  <a:srgbClr val="0070C0"/>
                </a:solidFill>
              </a:rPr>
              <a:t>_q3</a:t>
            </a:r>
            <a:r>
              <a:rPr lang="en-GB" sz="1600" i="1" dirty="0" smtClean="0">
                <a:solidFill>
                  <a:srgbClr val="0070C0"/>
                </a:solidFill>
              </a:rPr>
              <a:t>*</a:t>
            </a:r>
            <a:r>
              <a:rPr lang="en-GB" sz="1600" i="1" dirty="0" err="1" smtClean="0">
                <a:solidFill>
                  <a:srgbClr val="0070C0"/>
                </a:solidFill>
              </a:rPr>
              <a:t>didt</a:t>
            </a:r>
            <a:r>
              <a:rPr lang="en-GB" sz="1200" i="1" dirty="0" err="1" smtClean="0">
                <a:solidFill>
                  <a:srgbClr val="0070C0"/>
                </a:solidFill>
              </a:rPr>
              <a:t>_qx</a:t>
            </a:r>
            <a:r>
              <a:rPr lang="en-GB" sz="1200" i="1" dirty="0" smtClean="0">
                <a:solidFill>
                  <a:srgbClr val="0070C0"/>
                </a:solidFill>
              </a:rPr>
              <a:t>	</a:t>
            </a:r>
            <a:r>
              <a:rPr lang="en-GB" sz="1600" i="1" dirty="0" smtClean="0">
                <a:solidFill>
                  <a:srgbClr val="0070C0"/>
                </a:solidFill>
              </a:rPr>
              <a:t>~ </a:t>
            </a:r>
            <a:r>
              <a:rPr lang="en-GB" sz="1600" i="1" dirty="0">
                <a:solidFill>
                  <a:srgbClr val="0070C0"/>
                </a:solidFill>
              </a:rPr>
              <a:t>3.9 </a:t>
            </a:r>
            <a:r>
              <a:rPr lang="en-GB" sz="1600" i="1" dirty="0" smtClean="0">
                <a:solidFill>
                  <a:srgbClr val="0070C0"/>
                </a:solidFill>
              </a:rPr>
              <a:t>V</a:t>
            </a:r>
            <a:endParaRPr lang="en-GB" sz="1200" i="1" dirty="0" smtClean="0">
              <a:solidFill>
                <a:srgbClr val="0070C0"/>
              </a:solidFill>
            </a:endParaRPr>
          </a:p>
          <a:p>
            <a:pPr>
              <a:tabLst>
                <a:tab pos="719138" algn="l"/>
                <a:tab pos="2243138" algn="l"/>
                <a:tab pos="4038600" algn="l"/>
                <a:tab pos="8610600" algn="l"/>
              </a:tabLst>
            </a:pPr>
            <a:r>
              <a:rPr lang="en-GB" sz="1600" i="1" dirty="0" smtClean="0"/>
              <a:t>V</a:t>
            </a:r>
            <a:r>
              <a:rPr lang="en-GB" sz="1200" i="1" dirty="0" smtClean="0"/>
              <a:t>_q2b</a:t>
            </a:r>
            <a:r>
              <a:rPr lang="en-GB" sz="1600" i="1" dirty="0"/>
              <a:t>	= </a:t>
            </a:r>
            <a:r>
              <a:rPr lang="en-GB" sz="1600" i="1" dirty="0" smtClean="0"/>
              <a:t> </a:t>
            </a:r>
            <a:r>
              <a:rPr lang="en-GB" sz="1600" i="1" dirty="0"/>
              <a:t>		</a:t>
            </a:r>
            <a:r>
              <a:rPr lang="en-GB" sz="1600" i="1" dirty="0" smtClean="0">
                <a:solidFill>
                  <a:srgbClr val="0070C0"/>
                </a:solidFill>
              </a:rPr>
              <a:t>+ L</a:t>
            </a:r>
            <a:r>
              <a:rPr lang="en-GB" sz="1200" i="1" dirty="0" smtClean="0">
                <a:solidFill>
                  <a:srgbClr val="0070C0"/>
                </a:solidFill>
              </a:rPr>
              <a:t>_q2b</a:t>
            </a:r>
            <a:r>
              <a:rPr lang="en-GB" sz="1600" i="1" dirty="0" smtClean="0">
                <a:solidFill>
                  <a:srgbClr val="0070C0"/>
                </a:solidFill>
              </a:rPr>
              <a:t>*</a:t>
            </a:r>
            <a:r>
              <a:rPr lang="en-GB" sz="1600" i="1" dirty="0" err="1" smtClean="0">
                <a:solidFill>
                  <a:srgbClr val="0070C0"/>
                </a:solidFill>
              </a:rPr>
              <a:t>didt</a:t>
            </a:r>
            <a:r>
              <a:rPr lang="en-GB" sz="1200" i="1" dirty="0" err="1" smtClean="0">
                <a:solidFill>
                  <a:srgbClr val="0070C0"/>
                </a:solidFill>
              </a:rPr>
              <a:t>_qx</a:t>
            </a:r>
            <a:r>
              <a:rPr lang="en-GB" sz="1200" i="1" dirty="0" smtClean="0">
                <a:solidFill>
                  <a:srgbClr val="0070C0"/>
                </a:solidFill>
              </a:rPr>
              <a:t>	</a:t>
            </a:r>
            <a:r>
              <a:rPr lang="en-GB" sz="1600" i="1" dirty="0" smtClean="0">
                <a:solidFill>
                  <a:srgbClr val="0070C0"/>
                </a:solidFill>
              </a:rPr>
              <a:t>~</a:t>
            </a:r>
            <a:r>
              <a:rPr lang="en-GB" sz="1200" i="1" dirty="0" smtClean="0">
                <a:solidFill>
                  <a:srgbClr val="0070C0"/>
                </a:solidFill>
              </a:rPr>
              <a:t> </a:t>
            </a:r>
            <a:r>
              <a:rPr lang="en-GB" sz="1600" i="1" dirty="0" smtClean="0">
                <a:solidFill>
                  <a:srgbClr val="0070C0"/>
                </a:solidFill>
              </a:rPr>
              <a:t>0.8 V</a:t>
            </a:r>
            <a:endParaRPr lang="en-GB" sz="1200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430" y="1713363"/>
            <a:ext cx="7799139" cy="2478600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43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9681" y="3297996"/>
            <a:ext cx="3797585" cy="297675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idx="1"/>
          </p:nvPr>
        </p:nvSpPr>
        <p:spPr>
          <a:xfrm>
            <a:off x="816000" y="1219201"/>
            <a:ext cx="10560000" cy="4906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Powering Failure Simulation (No Quench)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425569" y="1733566"/>
            <a:ext cx="5340861" cy="1659663"/>
            <a:chOff x="306182" y="-59324"/>
            <a:chExt cx="8790936" cy="2594577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2277995"/>
                </p:ext>
              </p:extLst>
            </p:nvPr>
          </p:nvGraphicFramePr>
          <p:xfrm>
            <a:off x="523928" y="-59324"/>
            <a:ext cx="8022009" cy="2594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3" name="Visio" r:id="rId5" imgW="7817590" imgH="2523772" progId="Visio.Drawing.15">
                    <p:embed/>
                  </p:oleObj>
                </mc:Choice>
                <mc:Fallback>
                  <p:oleObj name="Visio" r:id="rId5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28" y="-59324"/>
                          <a:ext cx="8022009" cy="25945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Arrow Connector 10"/>
            <p:cNvCxnSpPr/>
            <p:nvPr/>
          </p:nvCxnSpPr>
          <p:spPr>
            <a:xfrm>
              <a:off x="674272" y="13153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419872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512535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808679" y="1291518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8566820" y="12200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06182" y="1228110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83133" y="1052736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40301" y="1296665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13744" y="1351081"/>
              <a:ext cx="483374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95223" y="1052736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246072" y="3672682"/>
            <a:ext cx="67869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Looping Current in Trim Circuits Even if Crowbar Resistances = 0 due to Relatively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rim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able Resistance: </a:t>
            </a: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RcableQX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0.264 m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RcableQ1 = 1.44 m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RcableQ2a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13.4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RcableQ3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1.44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idx="1"/>
          </p:nvPr>
        </p:nvSpPr>
        <p:spPr>
          <a:xfrm>
            <a:off x="816000" y="1219201"/>
            <a:ext cx="10560000" cy="4906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Failure and Main Converter Crowbar Resistance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4944" y="5799034"/>
            <a:ext cx="558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Free-Wheeling Thyristor = 11.5 MJ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DC Cables = 30 MJ → </a:t>
            </a:r>
            <a:r>
              <a:rPr lang="el-GR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86 °C in case of water failure 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700" y="3229519"/>
            <a:ext cx="3135229" cy="25640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46240" y="5793558"/>
            <a:ext cx="5516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Free-Wheeling Thyristor = 2.12 MJ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DC Cables = 5 MJ → </a:t>
            </a:r>
            <a:r>
              <a:rPr lang="el-GR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15 °C 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case of water failure </a:t>
            </a:r>
            <a:endParaRPr lang="en-GB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Crowbar Resistance = 34 MJ 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831" y="1738595"/>
            <a:ext cx="4189130" cy="133132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3469" y="1569720"/>
            <a:ext cx="4112819" cy="14967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7486" y="3229519"/>
            <a:ext cx="3198278" cy="2564039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5006340" y="4511538"/>
            <a:ext cx="14706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006340" y="4046399"/>
            <a:ext cx="147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30 V Crowbar Resistance 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99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518517" y="1840916"/>
            <a:ext cx="2318048" cy="2914653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21333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lang="fr-FR" sz="21333" b="1" dirty="0">
              <a:solidFill>
                <a:srgbClr val="0093B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None/>
            </a:pPr>
            <a:r>
              <a:rPr lang="fr-FR" sz="5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518516" y="3525011"/>
            <a:ext cx="100638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</a:t>
            </a: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Main Quadrupole Circuit</a:t>
            </a:r>
            <a:endParaRPr lang="fr-FR" sz="4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28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5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816000" y="1219200"/>
            <a:ext cx="11136651" cy="51335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867" b="1" dirty="0">
                <a:solidFill>
                  <a:srgbClr val="0093B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01</a:t>
            </a:r>
            <a:r>
              <a:rPr lang="en-US" sz="5333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Triplet Circuits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5867" b="1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5867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the Main Quadrupole Circuit 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5867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n-US" sz="5867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Main Quadrupole Circuit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5867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en-US" sz="5867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697" y="6072000"/>
            <a:ext cx="658913" cy="648000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86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1043798" y="1058332"/>
            <a:ext cx="10918816" cy="537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 layer (OL) quench heaters</a:t>
            </a:r>
          </a:p>
          <a:p>
            <a:pPr lvl="1"/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baseline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protect the magnet at all current levels (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=320 K) and provide some redundancy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layer (IL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heaters</a:t>
            </a:r>
          </a:p>
          <a:p>
            <a:pPr lvl="1"/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baseline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combination with the OL quench heaters, the hot spot temperature can be reduced by  90 K (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=230 K).</a:t>
            </a:r>
          </a:p>
          <a:p>
            <a:pPr lvl="1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progress to address issues of reliability (linked to coil manufacturing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</a:t>
            </a:r>
            <a:endParaRPr lang="en-GB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2" indent="-342900"/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baseline</a:t>
            </a:r>
          </a:p>
          <a:p>
            <a:pPr marL="742950" lvl="2" indent="-342900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combination with the OL quench heaters, the hot spot temperature can be reduced by  90 K (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=230 K)</a:t>
            </a:r>
            <a:endParaRPr lang="en-US" sz="1600" u="sng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2" indent="-342900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in progress to address open questions:</a:t>
            </a:r>
          </a:p>
          <a:p>
            <a:pPr lvl="2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 the long-time reliability and availability</a:t>
            </a:r>
          </a:p>
          <a:p>
            <a:pPr lvl="2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other elements of the circuit, for instance the superconducting link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816000" y="1052400"/>
            <a:ext cx="7920000" cy="33628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(OL or IL)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provoked by thermal diffusion.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Electrically separated from the coils. </a:t>
            </a:r>
          </a:p>
          <a:p>
            <a:pPr marL="457200" lvl="1" indent="0">
              <a:buNone/>
            </a:pPr>
            <a:endParaRPr lang="en-GB" sz="23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</a:t>
            </a:r>
          </a:p>
          <a:p>
            <a:pPr marL="742950" lvl="2" indent="-342900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propagation by current oscillations.</a:t>
            </a:r>
          </a:p>
          <a:p>
            <a:pPr marL="742950" lvl="2" indent="-342900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interaction with the powering circuit (warm and cold)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98963"/>
            <a:ext cx="2181632" cy="20308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262" y="4002612"/>
            <a:ext cx="3035475" cy="2156309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3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816000" y="1034613"/>
            <a:ext cx="7920000" cy="33628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</a:p>
          <a:p>
            <a:pPr lvl="1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600V CLIQ units per MQXFA magnet </a:t>
            </a:r>
          </a:p>
          <a:p>
            <a:pPr lvl="1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1 kV CLIQ units per MQXFB magnet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664" y="2363245"/>
            <a:ext cx="8490671" cy="274074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2507521" y="4227293"/>
            <a:ext cx="1866507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929505" y="4227293"/>
            <a:ext cx="1866507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634943" y="4803901"/>
            <a:ext cx="518474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216103" y="4805472"/>
            <a:ext cx="518474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479353" y="4313704"/>
            <a:ext cx="685009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132896" y="4315273"/>
            <a:ext cx="685009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4577" y="3931431"/>
            <a:ext cx="5261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600V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8471" y="4880646"/>
            <a:ext cx="5261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600V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27311" y="4880649"/>
            <a:ext cx="5261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600V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1205" y="396953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600V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2507" y="4062172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1kV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4531" y="4096488"/>
            <a:ext cx="562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1kV</a:t>
            </a:r>
            <a:endParaRPr lang="en-GB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321340" y="5153176"/>
            <a:ext cx="2271860" cy="6437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magnets in series</a:t>
            </a: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V per pole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282928" y="5164171"/>
            <a:ext cx="1787166" cy="6437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 V per pole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726828" y="5153176"/>
            <a:ext cx="2271860" cy="6437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magnets in series</a:t>
            </a: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V per pole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82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99" y="3547815"/>
            <a:ext cx="3488055" cy="2616200"/>
          </a:xfrm>
          <a:prstGeom prst="rect">
            <a:avLst/>
          </a:prstGeom>
        </p:spPr>
      </p:pic>
      <p:pic>
        <p:nvPicPr>
          <p:cNvPr id="35" name="Picture 3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94" y="3547815"/>
            <a:ext cx="3217425" cy="250555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49997" y="1632827"/>
            <a:ext cx="5340861" cy="1659663"/>
            <a:chOff x="306182" y="-59324"/>
            <a:chExt cx="8790936" cy="2594577"/>
          </a:xfrm>
        </p:grpSpPr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0221784"/>
                </p:ext>
              </p:extLst>
            </p:nvPr>
          </p:nvGraphicFramePr>
          <p:xfrm>
            <a:off x="523928" y="-59324"/>
            <a:ext cx="8022009" cy="2594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6" name="Visio" r:id="rId5" imgW="7817590" imgH="2523772" progId="Visio.Drawing.15">
                    <p:embed/>
                  </p:oleObj>
                </mc:Choice>
                <mc:Fallback>
                  <p:oleObj name="Visio" r:id="rId5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28" y="-59324"/>
                          <a:ext cx="8022009" cy="25945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Arrow Connector 24"/>
            <p:cNvCxnSpPr/>
            <p:nvPr/>
          </p:nvCxnSpPr>
          <p:spPr>
            <a:xfrm>
              <a:off x="674272" y="13153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419872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512535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808679" y="1291518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566820" y="12200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06182" y="1228110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83133" y="1052736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40301" y="1296665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13744" y="1351081"/>
              <a:ext cx="483374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223" y="1052736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26806" y="1155325"/>
            <a:ext cx="10855593" cy="5050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Synchronised Quench without Initial Trim Currents 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468199" y="3680375"/>
            <a:ext cx="4594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magnets are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(Quench resistance development)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issue if the quenches of the 4 MQ are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synchronised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over-current through leads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01967" y="1943283"/>
            <a:ext cx="143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16.5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ts1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 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ts2a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 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ts3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 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68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262" y="3584913"/>
            <a:ext cx="3488055" cy="2616200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87" y="3607757"/>
            <a:ext cx="3488055" cy="26162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48770" y="1692769"/>
            <a:ext cx="5340861" cy="1659663"/>
            <a:chOff x="306182" y="-59324"/>
            <a:chExt cx="8790936" cy="2594577"/>
          </a:xfrm>
        </p:grpSpPr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0221784"/>
                </p:ext>
              </p:extLst>
            </p:nvPr>
          </p:nvGraphicFramePr>
          <p:xfrm>
            <a:off x="523928" y="-59324"/>
            <a:ext cx="8022008" cy="2594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28" name="Visio" r:id="rId5" imgW="7817590" imgH="2523772" progId="Visio.Drawing.15">
                    <p:embed/>
                  </p:oleObj>
                </mc:Choice>
                <mc:Fallback>
                  <p:oleObj name="Visio" r:id="rId5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28" y="-59324"/>
                          <a:ext cx="8022008" cy="25945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Arrow Connector 24"/>
            <p:cNvCxnSpPr/>
            <p:nvPr/>
          </p:nvCxnSpPr>
          <p:spPr>
            <a:xfrm>
              <a:off x="674272" y="13153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419872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512535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808679" y="1291518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566820" y="12200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06182" y="1228110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83133" y="1052736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40301" y="1296665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13744" y="1351081"/>
              <a:ext cx="483374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223" y="1052736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26806" y="1155325"/>
            <a:ext cx="10855593" cy="5050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Synchronised Quench with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Trim Currents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0503" y="2014569"/>
            <a:ext cx="15760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16.5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ts1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ts2a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-0.12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ts3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-2 kA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30192" y="3920185"/>
            <a:ext cx="4594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Currents estimated through the SC Link/Leads: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Leads B and D see 2 kA 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C sees 0.1 kA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816000" y="1101682"/>
            <a:ext cx="10667340" cy="516957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Worst Case Scenario Considered (Conservative Case)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non-detection of a quench is not considered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 considered is one full magnet </a:t>
            </a:r>
            <a:r>
              <a:rPr 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(i.e. 4 </a:t>
            </a:r>
            <a:r>
              <a:rPr lang="fr-FR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poles</a:t>
            </a:r>
            <a:r>
              <a:rPr 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quenches by effect of beam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system needs:</a:t>
            </a:r>
          </a:p>
          <a:p>
            <a:pPr lvl="2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detect the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quenchion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fire the CLIQ modules (16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the quench)</a:t>
            </a:r>
          </a:p>
          <a:p>
            <a:pPr lvl="2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+5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fire the QH (20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the quench)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8361"/>
              </p:ext>
            </p:extLst>
          </p:nvPr>
        </p:nvGraphicFramePr>
        <p:xfrm>
          <a:off x="1837944" y="3213266"/>
          <a:ext cx="8022010" cy="2594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8" name="Visio" r:id="rId3" imgW="7817590" imgH="2523772" progId="Visio.Drawing.15">
                  <p:embed/>
                </p:oleObj>
              </mc:Choice>
              <mc:Fallback>
                <p:oleObj name="Visio" r:id="rId3" imgW="7817590" imgH="252377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7944" y="3213266"/>
                        <a:ext cx="8022010" cy="25945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4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816000" y="1054580"/>
            <a:ext cx="11045800" cy="508578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Worst Case Scenario Considered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504259" y="1795427"/>
            <a:ext cx="1512168" cy="0"/>
          </a:xfrm>
          <a:prstGeom prst="straightConnector1">
            <a:avLst/>
          </a:prstGeom>
          <a:ln w="38100" cmpd="sng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5" y="3377347"/>
            <a:ext cx="3488055" cy="2616200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82" y="3377347"/>
            <a:ext cx="3488055" cy="2616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06537" y="1794879"/>
            <a:ext cx="15760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16.5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ts1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ts2a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-0.12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ts3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-2 kA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88096" y="3485804"/>
            <a:ext cx="4594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overcurrent through the SC Link/Leads: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Leads B and D see 4.4  kA for an eq. time = 120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C sees 3.2 kA for an eq. time = 100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686295" y="1492856"/>
            <a:ext cx="5340861" cy="1659663"/>
            <a:chOff x="306182" y="-59324"/>
            <a:chExt cx="8790936" cy="2594577"/>
          </a:xfrm>
        </p:grpSpPr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9106933"/>
                </p:ext>
              </p:extLst>
            </p:nvPr>
          </p:nvGraphicFramePr>
          <p:xfrm>
            <a:off x="523928" y="-59324"/>
            <a:ext cx="8022008" cy="2594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13" name="Visio" r:id="rId5" imgW="7817590" imgH="2523772" progId="Visio.Drawing.15">
                    <p:embed/>
                  </p:oleObj>
                </mc:Choice>
                <mc:Fallback>
                  <p:oleObj name="Visio" r:id="rId5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28" y="-59324"/>
                          <a:ext cx="8022008" cy="25945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9" name="Straight Arrow Connector 38"/>
            <p:cNvCxnSpPr/>
            <p:nvPr/>
          </p:nvCxnSpPr>
          <p:spPr>
            <a:xfrm>
              <a:off x="674272" y="13153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419872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512535" y="126769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5808679" y="1291518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8566820" y="1220043"/>
              <a:ext cx="0" cy="5760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06182" y="1228110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83133" y="1052736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40301" y="1296665"/>
              <a:ext cx="501845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613744" y="1351081"/>
              <a:ext cx="483374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95223" y="1052736"/>
              <a:ext cx="517676" cy="481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8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/>
          <p:cNvSpPr txBox="1">
            <a:spLocks/>
          </p:cNvSpPr>
          <p:nvPr/>
        </p:nvSpPr>
        <p:spPr>
          <a:xfrm>
            <a:off x="767874" y="1054580"/>
            <a:ext cx="11045800" cy="508578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Worst Case Scenario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</a:p>
          <a:p>
            <a:pPr lvl="1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Attempt 1 to reduce the currents through the leads: Increasing the crowbar resistances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1373854" y="6500728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28438" y="1583313"/>
            <a:ext cx="8675166" cy="2594577"/>
            <a:chOff x="306182" y="-59324"/>
            <a:chExt cx="8675166" cy="2594577"/>
          </a:xfrm>
        </p:grpSpPr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534208"/>
                </p:ext>
              </p:extLst>
            </p:nvPr>
          </p:nvGraphicFramePr>
          <p:xfrm>
            <a:off x="523928" y="-59324"/>
            <a:ext cx="8022010" cy="2594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35" name="Visio" r:id="rId3" imgW="7817625" imgH="2523586" progId="Visio.Drawing.15">
                    <p:embed/>
                  </p:oleObj>
                </mc:Choice>
                <mc:Fallback>
                  <p:oleObj name="Visio" r:id="rId3" imgW="7817625" imgH="2523586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28" y="-59324"/>
                          <a:ext cx="8022010" cy="25945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Arrow Connector 24"/>
            <p:cNvCxnSpPr/>
            <p:nvPr/>
          </p:nvCxnSpPr>
          <p:spPr>
            <a:xfrm>
              <a:off x="611560" y="1124744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419872" y="1124744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499992" y="1124744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796136" y="1124744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604448" y="1124744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06182" y="122811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83132" y="105273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03012" y="124901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76456" y="112474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508104" y="105273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>
            <a:off x="3028517" y="2088045"/>
            <a:ext cx="1512168" cy="0"/>
          </a:xfrm>
          <a:prstGeom prst="straightConnector1">
            <a:avLst/>
          </a:prstGeom>
          <a:ln w="38100" cmpd="sng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387" y="4716378"/>
            <a:ext cx="18149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16.5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I_ts1 = -2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I_ts2a = -0.12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I_ts3 = -2 kA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28865" y="2172152"/>
            <a:ext cx="21568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RcrowQ1 = 15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RcrowQ2a = 80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RcrowQ2b = 80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RcrowQ3 = 15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0267" y="4223534"/>
            <a:ext cx="3021167" cy="231863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/>
          <a:srcRect l="10096" r="2634"/>
          <a:stretch/>
        </p:blipFill>
        <p:spPr>
          <a:xfrm>
            <a:off x="5670247" y="4291613"/>
            <a:ext cx="2448272" cy="226597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691164" y="4620519"/>
            <a:ext cx="2766148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current decrease of less than 200A in the trim circuits → Low impact (MIITS and current peaks)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5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785" y="1193812"/>
            <a:ext cx="3679297" cy="2526040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791457" y="1193812"/>
            <a:ext cx="11045800" cy="508578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Simulations: Worst Case Scenario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</a:p>
          <a:p>
            <a:pPr lvl="1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Attempt 2 to reduce the currents through the leads: Introducing cold diodes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7735" y="75064"/>
            <a:ext cx="9521716" cy="720000"/>
          </a:xfrm>
        </p:spPr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 of the MQ circuit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87412" y="647586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698915" y="2557355"/>
            <a:ext cx="1080120" cy="504056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2348" y="5034558"/>
            <a:ext cx="2515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RcrowQ1 = 15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RcrowQ2a = 80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RcrowQ3 = 15 m</a:t>
            </a:r>
            <a:r>
              <a:rPr lang="el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Diode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 V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967" y="3572871"/>
            <a:ext cx="3663584" cy="285335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9015664" y="3143788"/>
            <a:ext cx="223311" cy="974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71830" y="3823757"/>
            <a:ext cx="1437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Zoom on Trim Currents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83653" y="5540934"/>
            <a:ext cx="2038898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&lt;=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/0.08</a:t>
            </a:r>
            <a:r>
              <a:rPr lang="el-G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&lt;= 75A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500 A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400 A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6400" y="3399734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66920" y="3399734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50500" y="3416502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956480" y="3416502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8055634" y="3391572"/>
            <a:ext cx="0" cy="584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9902" y="308209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14593" y="3335890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1541" y="3422318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62029" y="3401777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46897" y="3521766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425" y="1921514"/>
            <a:ext cx="7421801" cy="293410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021208" y="4973002"/>
            <a:ext cx="18149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I_ms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16.5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I_ts1 = -2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I_ts2a = -0.12 kA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I_ts3 = -2 kA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9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20743"/>
            <a:ext cx="7920000" cy="720000"/>
          </a:xfrm>
        </p:spPr>
        <p:txBody>
          <a:bodyPr/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diodes Status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32" y="800688"/>
            <a:ext cx="11203568" cy="57356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 development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conducted for the LHC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aspects: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tolerance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lectrical properties (turn-on, forward and reverse voltage characteristics)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property (endurance for long time constants and long term behavior)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 temperature operation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issue for inner triplet diode integration: Radiation tolerance 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adiation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 limit for the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diode (diffusion type):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 </a:t>
            </a:r>
            <a:r>
              <a:rPr lang="en-US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kGy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0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n.cm</a:t>
            </a:r>
            <a:r>
              <a:rPr lang="en-US" sz="20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pitaxial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diodes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(tested more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20 years ago) up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50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kGy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10</a:t>
            </a:r>
            <a:r>
              <a:rPr lang="en-US" sz="20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n.cm</a:t>
            </a:r>
            <a:r>
              <a:rPr lang="en-US" sz="20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interrupted when revised (much lower) radiation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presented, together with the success with diffusion diodes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eeded to 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 them to have sufficient margin for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ramping, had reduced reverse voltage capabilities and were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more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expensive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59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518517" y="1840916"/>
            <a:ext cx="2318048" cy="2914653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21333" b="1" dirty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  <a:p>
            <a:pPr lvl="0" algn="l">
              <a:buNone/>
            </a:pPr>
            <a:r>
              <a:rPr lang="fr-FR" sz="5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518517" y="3525011"/>
            <a:ext cx="9217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Triplet Circuits</a:t>
            </a:r>
            <a:endParaRPr lang="fr-FR" sz="4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5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20743"/>
            <a:ext cx="7920000" cy="720000"/>
          </a:xfrm>
        </p:spPr>
        <p:txBody>
          <a:bodyPr/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Solutions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32" y="800688"/>
            <a:ext cx="11203568" cy="57356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results are being confirmed at present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results are confirmed, two solutions could be considered: 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diodes with present equipment design</a:t>
            </a: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compact than dipole diodes since time constants are 1000 times lower </a:t>
            </a: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undergoing for radiation exposure in the inner triplet zone (till the DFX)</a:t>
            </a: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integration </a:t>
            </a:r>
          </a:p>
          <a:p>
            <a:pPr lvl="1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equipment to withstand the high transitory over-currents</a:t>
            </a: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Over-currents of 2-3 kA in leads for an equivalent time of 100-150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resistance in the crowbar of the main converter may have implications to be analyzed. 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layout due date: End of the 2016 in the MCF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2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518517" y="1840916"/>
            <a:ext cx="2318048" cy="2914653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21333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endParaRPr lang="fr-FR" sz="21333" b="1" dirty="0">
              <a:solidFill>
                <a:srgbClr val="0093B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None/>
            </a:pPr>
            <a:r>
              <a:rPr lang="fr-FR" sz="5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518517" y="3525011"/>
            <a:ext cx="9217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FR" sz="5333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90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20743"/>
            <a:ext cx="7920000" cy="720000"/>
          </a:xfrm>
        </p:spPr>
        <p:txBody>
          <a:bodyPr/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32" y="800688"/>
            <a:ext cx="11203568" cy="57356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circuits powering scheme has been presented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main quadrupole circuit is complex due to its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nterconnectivity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layout definition is in final stage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scheme to be finalized when tests are done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quench detection and protection instrumentation, see R.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Denz’s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talk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5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11624" y="2420888"/>
            <a:ext cx="6440400" cy="1634400"/>
          </a:xfrm>
        </p:spPr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Magnet and Circuit Layout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685" y="728686"/>
            <a:ext cx="9982629" cy="5395433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6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77" y="819085"/>
            <a:ext cx="10007045" cy="54086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9800" y="4766733"/>
            <a:ext cx="1930400" cy="14609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8039" y="3776133"/>
            <a:ext cx="1930400" cy="7958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8119" y="819086"/>
            <a:ext cx="3792362" cy="5344648"/>
          </a:xfrm>
          <a:prstGeom prst="rect">
            <a:avLst/>
          </a:prstGeom>
          <a:solidFill>
            <a:schemeClr val="bg1">
              <a:alpha val="71000"/>
            </a:schemeClr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7680777" y="1165892"/>
            <a:ext cx="3695222" cy="383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circuits powered by the DFHX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Circuits: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quadrupole circuit: Q1, Q2a, Q2b, Q3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circuit</a:t>
            </a: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Correctors of MQ: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MCBX</a:t>
            </a: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Superferric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 Order Correctors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MQSX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MCSX/MCSSX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MCOX/MCOSX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MCDX/MCDSX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MCTX/MCTSX</a:t>
            </a:r>
          </a:p>
          <a:p>
            <a:pPr lvl="1" algn="l"/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78039" y="1024696"/>
            <a:ext cx="6367360" cy="5203019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54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55" name="Picture 91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5" y="1837282"/>
            <a:ext cx="7545603" cy="3505185"/>
          </a:xfrm>
          <a:prstGeom prst="rect">
            <a:avLst/>
          </a:prstGeom>
        </p:spPr>
      </p:pic>
      <p:sp>
        <p:nvSpPr>
          <p:cNvPr id="1066" name="Espace réservé du contenu 8"/>
          <p:cNvSpPr txBox="1">
            <a:spLocks/>
          </p:cNvSpPr>
          <p:nvPr/>
        </p:nvSpPr>
        <p:spPr>
          <a:xfrm>
            <a:off x="7887178" y="1891756"/>
            <a:ext cx="3695222" cy="383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 Circuits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main circuits per IP</a:t>
            </a:r>
          </a:p>
          <a:p>
            <a:pPr lvl="2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kA / Unipolar in Current – 2Q   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trim circuits par IP</a:t>
            </a:r>
          </a:p>
          <a:p>
            <a:pPr lvl="2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2 kA / Bipolar in Current – 4Q (Q1 and Q3)</a:t>
            </a:r>
          </a:p>
          <a:p>
            <a:pPr lvl="2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0.12 kA / Bipolar in Current – 4Q (Q2a)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Protection (E = 41 MJ):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 Layer Quench Heaters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CLIQs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Layer Quench Heaters</a:t>
            </a:r>
          </a:p>
          <a:p>
            <a:pPr marL="457200" lvl="1" indent="0" algn="l"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8" name="Rectangle 1067"/>
          <p:cNvSpPr/>
          <p:nvPr/>
        </p:nvSpPr>
        <p:spPr>
          <a:xfrm>
            <a:off x="6697132" y="2294467"/>
            <a:ext cx="978095" cy="1853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7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55" name="Picture 91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5" y="1837282"/>
            <a:ext cx="7545603" cy="3505185"/>
          </a:xfrm>
          <a:prstGeom prst="rect">
            <a:avLst/>
          </a:prstGeom>
        </p:spPr>
      </p:pic>
      <p:sp>
        <p:nvSpPr>
          <p:cNvPr id="1066" name="Espace réservé du contenu 8"/>
          <p:cNvSpPr txBox="1">
            <a:spLocks/>
          </p:cNvSpPr>
          <p:nvPr/>
        </p:nvSpPr>
        <p:spPr>
          <a:xfrm>
            <a:off x="7887178" y="1891756"/>
            <a:ext cx="3695222" cy="383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D1Circuits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circuits per IP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kA / Unipolar in Current – 1Q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Protection: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(E = 2.3 MJ)</a:t>
            </a:r>
          </a:p>
          <a:p>
            <a:pPr marL="457200" lvl="1" indent="0" algn="l"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8" name="Rectangle 1067"/>
          <p:cNvSpPr/>
          <p:nvPr/>
        </p:nvSpPr>
        <p:spPr>
          <a:xfrm>
            <a:off x="358518" y="1761066"/>
            <a:ext cx="6321682" cy="2387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81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7887178" y="1891756"/>
            <a:ext cx="3695222" cy="383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Corrector Circuits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circuits per IP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kA / Bipolar in Current – 4Q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Protection: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 (baseline)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Extraction (Option – 90 to 320 kJ)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71493" y="1602311"/>
            <a:ext cx="7005626" cy="3987784"/>
            <a:chOff x="671493" y="1602311"/>
            <a:chExt cx="7005626" cy="3987784"/>
          </a:xfrm>
        </p:grpSpPr>
        <p:sp>
          <p:nvSpPr>
            <p:cNvPr id="9" name="Rectangle 8"/>
            <p:cNvSpPr/>
            <p:nvPr/>
          </p:nvSpPr>
          <p:spPr>
            <a:xfrm>
              <a:off x="1078039" y="3776133"/>
              <a:ext cx="1930400" cy="7958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15070"/>
            <a:stretch/>
          </p:blipFill>
          <p:spPr>
            <a:xfrm>
              <a:off x="671493" y="1602311"/>
              <a:ext cx="7005626" cy="398778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4174305" y="3111017"/>
              <a:ext cx="3250961" cy="2383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546051" y="2897684"/>
              <a:ext cx="1930400" cy="14609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itre 7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0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7887178" y="1891756"/>
            <a:ext cx="3695222" cy="383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SHOC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ircuits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circuits per IP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0.12 or 0.2 kA / Bipolar in Current – 4Q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Protection: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 (E &lt; 2 kJ)</a:t>
            </a:r>
          </a:p>
          <a:p>
            <a:pPr lvl="1" algn="l"/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Extraction (Option)</a:t>
            </a:r>
          </a:p>
          <a:p>
            <a:pPr marL="457200" lvl="1" indent="0" algn="l"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1493" y="1602311"/>
            <a:ext cx="7005626" cy="3987784"/>
            <a:chOff x="671493" y="1602311"/>
            <a:chExt cx="7005626" cy="3987784"/>
          </a:xfrm>
        </p:grpSpPr>
        <p:sp>
          <p:nvSpPr>
            <p:cNvPr id="9" name="Rectangle 8"/>
            <p:cNvSpPr/>
            <p:nvPr/>
          </p:nvSpPr>
          <p:spPr>
            <a:xfrm>
              <a:off x="1078039" y="3776133"/>
              <a:ext cx="1930400" cy="7958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15070"/>
            <a:stretch/>
          </p:blipFill>
          <p:spPr>
            <a:xfrm>
              <a:off x="671493" y="1602311"/>
              <a:ext cx="7005626" cy="398778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484585" y="2523066"/>
              <a:ext cx="2613282" cy="2760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45759" y="2523066"/>
              <a:ext cx="1566041" cy="5588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21451" y="2523066"/>
              <a:ext cx="1566041" cy="381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Titre 7"/>
          <p:cNvSpPr txBox="1">
            <a:spLocks/>
          </p:cNvSpPr>
          <p:nvPr/>
        </p:nvSpPr>
        <p:spPr>
          <a:xfrm>
            <a:off x="968400" y="3324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Inner Triplet Circuits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6891" y="6356350"/>
            <a:ext cx="5079109" cy="360000"/>
          </a:xfr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 / S. </a:t>
            </a:r>
            <a:r>
              <a:rPr lang="en-GB" dirty="0" err="1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6</a:t>
            </a:r>
            <a:r>
              <a:rPr lang="en-GB" baseline="30000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solidFill>
                  <a:srgbClr val="64BC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Collaboration Meeting - 15/11/2016</a:t>
            </a:r>
            <a:endParaRPr lang="en-GB" dirty="0">
              <a:solidFill>
                <a:srgbClr val="64BC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4859</TotalTime>
  <Words>2511</Words>
  <Application>Microsoft Office PowerPoint</Application>
  <PresentationFormat>Widescreen</PresentationFormat>
  <Paragraphs>619</Paragraphs>
  <Slides>33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Times New Roman</vt:lpstr>
      <vt:lpstr>Wingdings</vt:lpstr>
      <vt:lpstr>Thème Office</vt:lpstr>
      <vt:lpstr>Visio</vt:lpstr>
      <vt:lpstr>Update On Powering Of Inner Triplet Circuit</vt:lpstr>
      <vt:lpstr>Contents</vt:lpstr>
      <vt:lpstr>PowerPoint Presentation</vt:lpstr>
      <vt:lpstr>HL-LHC Magnet and Circuit Layout </vt:lpstr>
      <vt:lpstr>HL-LHC Inner Triplet Circuits</vt:lpstr>
      <vt:lpstr>HL-LHC Inner Triplet Circuits</vt:lpstr>
      <vt:lpstr>HL-LHC Inner Triplet Circuits</vt:lpstr>
      <vt:lpstr>HL-LHC Inner Triplet Circuits</vt:lpstr>
      <vt:lpstr>PowerPoint Presentation</vt:lpstr>
      <vt:lpstr>HL-LHC Inner Triplet Circuits</vt:lpstr>
      <vt:lpstr>PowerPoint Presentation</vt:lpstr>
      <vt:lpstr>PowerPoint Presentation</vt:lpstr>
      <vt:lpstr>Cold Powering of the MQ Circuit</vt:lpstr>
      <vt:lpstr>Cold Powering of the MQ Circuit</vt:lpstr>
      <vt:lpstr>Powering of the MQ Circuit</vt:lpstr>
      <vt:lpstr>Powering of the MQ Circuit</vt:lpstr>
      <vt:lpstr>Powering of the MQ Circuit</vt:lpstr>
      <vt:lpstr>Powering of the MQ Circuit</vt:lpstr>
      <vt:lpstr>PowerPoint Presentation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Quench Protection of the MQ circuit</vt:lpstr>
      <vt:lpstr>Cold diodes Status</vt:lpstr>
      <vt:lpstr>Proposed Solutions</vt:lpstr>
      <vt:lpstr>PowerPoint Presentation</vt:lpstr>
      <vt:lpstr>Conclusion </vt:lpstr>
      <vt:lpstr>Thanks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Magnet circuits and protection</dc:title>
  <dc:creator>Fernando Menendez Camara</dc:creator>
  <cp:lastModifiedBy>Hugues Thiesen</cp:lastModifiedBy>
  <cp:revision>305</cp:revision>
  <cp:lastPrinted>2016-11-10T13:29:29Z</cp:lastPrinted>
  <dcterms:created xsi:type="dcterms:W3CDTF">2016-10-06T08:12:20Z</dcterms:created>
  <dcterms:modified xsi:type="dcterms:W3CDTF">2016-11-14T16:45:38Z</dcterms:modified>
</cp:coreProperties>
</file>