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2"/>
  </p:notesMasterIdLst>
  <p:handoutMasterIdLst>
    <p:handoutMasterId r:id="rId93"/>
  </p:handoutMasterIdLst>
  <p:sldIdLst>
    <p:sldId id="263" r:id="rId5"/>
    <p:sldId id="365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267" r:id="rId14"/>
    <p:sldId id="395" r:id="rId15"/>
    <p:sldId id="396" r:id="rId16"/>
    <p:sldId id="397" r:id="rId17"/>
    <p:sldId id="398" r:id="rId18"/>
    <p:sldId id="399" r:id="rId19"/>
    <p:sldId id="400" r:id="rId20"/>
    <p:sldId id="401" r:id="rId21"/>
    <p:sldId id="360" r:id="rId22"/>
    <p:sldId id="402" r:id="rId23"/>
    <p:sldId id="403" r:id="rId24"/>
    <p:sldId id="364" r:id="rId25"/>
    <p:sldId id="404" r:id="rId26"/>
    <p:sldId id="320" r:id="rId27"/>
    <p:sldId id="405" r:id="rId28"/>
    <p:sldId id="406" r:id="rId29"/>
    <p:sldId id="407" r:id="rId30"/>
    <p:sldId id="408" r:id="rId31"/>
    <p:sldId id="409" r:id="rId32"/>
    <p:sldId id="322" r:id="rId33"/>
    <p:sldId id="323" r:id="rId34"/>
    <p:sldId id="410" r:id="rId35"/>
    <p:sldId id="411" r:id="rId36"/>
    <p:sldId id="412" r:id="rId37"/>
    <p:sldId id="321" r:id="rId38"/>
    <p:sldId id="357" r:id="rId39"/>
    <p:sldId id="358" r:id="rId40"/>
    <p:sldId id="324" r:id="rId41"/>
    <p:sldId id="343" r:id="rId42"/>
    <p:sldId id="325" r:id="rId43"/>
    <p:sldId id="326" r:id="rId44"/>
    <p:sldId id="344" r:id="rId45"/>
    <p:sldId id="327" r:id="rId46"/>
    <p:sldId id="345" r:id="rId47"/>
    <p:sldId id="346" r:id="rId48"/>
    <p:sldId id="350" r:id="rId49"/>
    <p:sldId id="359" r:id="rId50"/>
    <p:sldId id="351" r:id="rId51"/>
    <p:sldId id="352" r:id="rId52"/>
    <p:sldId id="353" r:id="rId53"/>
    <p:sldId id="354" r:id="rId54"/>
    <p:sldId id="366" r:id="rId55"/>
    <p:sldId id="413" r:id="rId56"/>
    <p:sldId id="414" r:id="rId57"/>
    <p:sldId id="415" r:id="rId58"/>
    <p:sldId id="374" r:id="rId59"/>
    <p:sldId id="416" r:id="rId60"/>
    <p:sldId id="417" r:id="rId61"/>
    <p:sldId id="332" r:id="rId62"/>
    <p:sldId id="418" r:id="rId63"/>
    <p:sldId id="419" r:id="rId64"/>
    <p:sldId id="368" r:id="rId65"/>
    <p:sldId id="420" r:id="rId66"/>
    <p:sldId id="369" r:id="rId67"/>
    <p:sldId id="370" r:id="rId68"/>
    <p:sldId id="371" r:id="rId69"/>
    <p:sldId id="421" r:id="rId70"/>
    <p:sldId id="422" r:id="rId71"/>
    <p:sldId id="372" r:id="rId72"/>
    <p:sldId id="424" r:id="rId73"/>
    <p:sldId id="425" r:id="rId74"/>
    <p:sldId id="426" r:id="rId75"/>
    <p:sldId id="373" r:id="rId76"/>
    <p:sldId id="427" r:id="rId77"/>
    <p:sldId id="428" r:id="rId78"/>
    <p:sldId id="429" r:id="rId79"/>
    <p:sldId id="333" r:id="rId80"/>
    <p:sldId id="430" r:id="rId81"/>
    <p:sldId id="431" r:id="rId82"/>
    <p:sldId id="432" r:id="rId83"/>
    <p:sldId id="433" r:id="rId84"/>
    <p:sldId id="434" r:id="rId85"/>
    <p:sldId id="435" r:id="rId86"/>
    <p:sldId id="367" r:id="rId87"/>
    <p:sldId id="436" r:id="rId88"/>
    <p:sldId id="437" r:id="rId89"/>
    <p:sldId id="438" r:id="rId90"/>
    <p:sldId id="266" r:id="rId9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1798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4072" autoAdjust="0"/>
    <p:restoredTop sz="94660"/>
  </p:normalViewPr>
  <p:slideViewPr>
    <p:cSldViewPr snapToObjects="1" showGuides="1">
      <p:cViewPr varScale="1">
        <p:scale>
          <a:sx n="124" d="100"/>
          <a:sy n="124" d="100"/>
        </p:scale>
        <p:origin x="-1968" y="-10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73" Type="http://schemas.openxmlformats.org/officeDocument/2006/relationships/slide" Target="slides/slide69.xml"/><Relationship Id="rId74" Type="http://schemas.openxmlformats.org/officeDocument/2006/relationships/slide" Target="slides/slide70.xml"/><Relationship Id="rId75" Type="http://schemas.openxmlformats.org/officeDocument/2006/relationships/slide" Target="slides/slide71.xml"/><Relationship Id="rId76" Type="http://schemas.openxmlformats.org/officeDocument/2006/relationships/slide" Target="slides/slide72.xml"/><Relationship Id="rId77" Type="http://schemas.openxmlformats.org/officeDocument/2006/relationships/slide" Target="slides/slide73.xml"/><Relationship Id="rId78" Type="http://schemas.openxmlformats.org/officeDocument/2006/relationships/slide" Target="slides/slide74.xml"/><Relationship Id="rId79" Type="http://schemas.openxmlformats.org/officeDocument/2006/relationships/slide" Target="slides/slide75.xml"/><Relationship Id="rId90" Type="http://schemas.openxmlformats.org/officeDocument/2006/relationships/slide" Target="slides/slide86.xml"/><Relationship Id="rId91" Type="http://schemas.openxmlformats.org/officeDocument/2006/relationships/slide" Target="slides/slide87.xml"/><Relationship Id="rId92" Type="http://schemas.openxmlformats.org/officeDocument/2006/relationships/notesMaster" Target="notesMasters/notesMaster1.xml"/><Relationship Id="rId93" Type="http://schemas.openxmlformats.org/officeDocument/2006/relationships/handoutMaster" Target="handoutMasters/handoutMaster1.xml"/><Relationship Id="rId94" Type="http://schemas.openxmlformats.org/officeDocument/2006/relationships/printerSettings" Target="printerSettings/printerSettings1.bin"/><Relationship Id="rId95" Type="http://schemas.openxmlformats.org/officeDocument/2006/relationships/presProps" Target="presProps.xml"/><Relationship Id="rId96" Type="http://schemas.openxmlformats.org/officeDocument/2006/relationships/viewProps" Target="viewProps.xml"/><Relationship Id="rId97" Type="http://schemas.openxmlformats.org/officeDocument/2006/relationships/theme" Target="theme/theme1.xml"/><Relationship Id="rId98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80" Type="http://schemas.openxmlformats.org/officeDocument/2006/relationships/slide" Target="slides/slide76.xml"/><Relationship Id="rId81" Type="http://schemas.openxmlformats.org/officeDocument/2006/relationships/slide" Target="slides/slide77.xml"/><Relationship Id="rId82" Type="http://schemas.openxmlformats.org/officeDocument/2006/relationships/slide" Target="slides/slide78.xml"/><Relationship Id="rId83" Type="http://schemas.openxmlformats.org/officeDocument/2006/relationships/slide" Target="slides/slide79.xml"/><Relationship Id="rId84" Type="http://schemas.openxmlformats.org/officeDocument/2006/relationships/slide" Target="slides/slide80.xml"/><Relationship Id="rId85" Type="http://schemas.openxmlformats.org/officeDocument/2006/relationships/slide" Target="slides/slide81.xml"/><Relationship Id="rId86" Type="http://schemas.openxmlformats.org/officeDocument/2006/relationships/slide" Target="slides/slide82.xml"/><Relationship Id="rId87" Type="http://schemas.openxmlformats.org/officeDocument/2006/relationships/slide" Target="slides/slide83.xml"/><Relationship Id="rId88" Type="http://schemas.openxmlformats.org/officeDocument/2006/relationships/slide" Target="slides/slide84.xml"/><Relationship Id="rId89" Type="http://schemas.openxmlformats.org/officeDocument/2006/relationships/slide" Target="slides/slide8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15.11.16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438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15.11.16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0041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263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E. Métral, Paris, 15/11/2016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0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187624" y="3384426"/>
            <a:ext cx="6872808" cy="483468"/>
          </a:xfrm>
        </p:spPr>
        <p:txBody>
          <a:bodyPr>
            <a:normAutofit fontScale="92500"/>
          </a:bodyPr>
          <a:lstStyle/>
          <a:p>
            <a:pPr algn="ctr"/>
            <a:r>
              <a:rPr lang="en-GB" dirty="0"/>
              <a:t>Elias </a:t>
            </a:r>
            <a:r>
              <a:rPr lang="en-GB" dirty="0" err="1"/>
              <a:t>Métral</a:t>
            </a:r>
            <a:r>
              <a:rPr lang="en-GB" dirty="0"/>
              <a:t> for the instability team (and BE-ABP-HSC section)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r>
              <a:rPr lang="en-GB" b="0" i="0" dirty="0">
                <a:solidFill>
                  <a:schemeClr val="bg2"/>
                </a:solidFill>
              </a:rPr>
              <a:t>6th HL-LHC Collaboration Meeting, Paris, 15/11/2016</a:t>
            </a:r>
          </a:p>
        </p:txBody>
      </p:sp>
      <p:sp>
        <p:nvSpPr>
          <p:cNvPr id="8" name="Titre 17"/>
          <p:cNvSpPr>
            <a:spLocks noGrp="1"/>
          </p:cNvSpPr>
          <p:nvPr>
            <p:ph type="ctrTitle"/>
          </p:nvPr>
        </p:nvSpPr>
        <p:spPr>
          <a:xfrm>
            <a:off x="1515616" y="2187198"/>
            <a:ext cx="6152728" cy="672584"/>
          </a:xfrm>
        </p:spPr>
        <p:txBody>
          <a:bodyPr/>
          <a:lstStyle/>
          <a:p>
            <a:pPr algn="ctr"/>
            <a:r>
              <a:rPr lang="en-GB" dirty="0" smtClean="0"/>
              <a:t>Transverse Damping Requirements</a:t>
            </a:r>
            <a:endParaRPr lang="en-GB" dirty="0"/>
          </a:p>
        </p:txBody>
      </p:sp>
      <p:pic>
        <p:nvPicPr>
          <p:cNvPr id="6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4515966"/>
            <a:ext cx="521208" cy="501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 fontScale="85000" lnSpcReduction="20000"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>
                <a:solidFill>
                  <a:srgbClr val="5A5A5A"/>
                </a:solidFill>
              </a:rPr>
              <a:t>From the Joint </a:t>
            </a:r>
            <a:r>
              <a:rPr lang="en-GB" dirty="0">
                <a:solidFill>
                  <a:srgbClr val="5A5A5A"/>
                </a:solidFill>
              </a:rPr>
              <a:t>LARP </a:t>
            </a:r>
            <a:r>
              <a:rPr lang="en-GB" dirty="0" smtClean="0">
                <a:solidFill>
                  <a:srgbClr val="5A5A5A"/>
                </a:solidFill>
              </a:rPr>
              <a:t>CM26 / Hi</a:t>
            </a:r>
            <a:r>
              <a:rPr lang="en-GB" dirty="0">
                <a:solidFill>
                  <a:srgbClr val="5A5A5A"/>
                </a:solidFill>
              </a:rPr>
              <a:t>-</a:t>
            </a:r>
            <a:r>
              <a:rPr lang="en-GB" dirty="0" err="1">
                <a:solidFill>
                  <a:srgbClr val="5A5A5A"/>
                </a:solidFill>
              </a:rPr>
              <a:t>Lumi</a:t>
            </a:r>
            <a:r>
              <a:rPr lang="en-GB" dirty="0">
                <a:solidFill>
                  <a:srgbClr val="5A5A5A"/>
                </a:solidFill>
              </a:rPr>
              <a:t> Meeting, SLAC, 19/05/</a:t>
            </a:r>
            <a:r>
              <a:rPr lang="en-GB" dirty="0" smtClean="0">
                <a:solidFill>
                  <a:srgbClr val="5A5A5A"/>
                </a:solidFill>
              </a:rPr>
              <a:t>2016</a:t>
            </a:r>
          </a:p>
          <a:p>
            <a:pPr marL="457200" lvl="1" indent="0" algn="just">
              <a:buSzPct val="120000"/>
              <a:buNone/>
            </a:pPr>
            <a:r>
              <a:rPr lang="en-GB" dirty="0">
                <a:solidFill>
                  <a:srgbClr val="5A5A5A"/>
                </a:solidFill>
              </a:rPr>
              <a:t> </a:t>
            </a:r>
            <a:endParaRPr lang="en-GB" dirty="0" smtClean="0">
              <a:solidFill>
                <a:srgbClr val="5A5A5A"/>
              </a:solidFill>
            </a:endParaRPr>
          </a:p>
          <a:p>
            <a:pPr marL="457200" lvl="1" indent="0" algn="just">
              <a:buSzPct val="120000"/>
              <a:buNone/>
            </a:pPr>
            <a:endParaRPr lang="en-GB" sz="1900" dirty="0" smtClean="0">
              <a:solidFill>
                <a:srgbClr val="5A5A5A"/>
              </a:solidFill>
            </a:endParaRPr>
          </a:p>
          <a:p>
            <a:pPr marL="457200" lvl="1" indent="0" algn="just">
              <a:buSzPct val="120000"/>
              <a:buNone/>
            </a:pPr>
            <a:r>
              <a:rPr lang="en-GB" dirty="0" smtClean="0">
                <a:solidFill>
                  <a:srgbClr val="5A5A5A"/>
                </a:solidFill>
              </a:rPr>
              <a:t> </a:t>
            </a:r>
          </a:p>
          <a:p>
            <a:pPr marL="457200" lvl="1" indent="0" algn="just">
              <a:buSzPct val="120000"/>
              <a:buNone/>
            </a:pPr>
            <a:endParaRPr lang="en-GB" sz="1900" dirty="0" smtClean="0">
              <a:solidFill>
                <a:srgbClr val="5A5A5A"/>
              </a:solidFill>
            </a:endParaRPr>
          </a:p>
          <a:p>
            <a:pPr marL="457200" lvl="1" indent="0" algn="just">
              <a:buSzPct val="120000"/>
              <a:buNone/>
            </a:pPr>
            <a:r>
              <a:rPr lang="en-GB" dirty="0" smtClean="0">
                <a:solidFill>
                  <a:srgbClr val="5A5A5A"/>
                </a:solidFill>
              </a:rPr>
              <a:t> </a:t>
            </a:r>
          </a:p>
          <a:p>
            <a:pPr marL="457200" lvl="1" indent="0" algn="just">
              <a:buSzPct val="120000"/>
              <a:buNone/>
            </a:pPr>
            <a:r>
              <a:rPr lang="en-GB" dirty="0" smtClean="0">
                <a:solidFill>
                  <a:srgbClr val="5A5A5A"/>
                </a:solidFill>
              </a:rPr>
              <a:t> </a:t>
            </a:r>
          </a:p>
          <a:p>
            <a:pPr marL="914400" lvl="2" indent="0" algn="just">
              <a:buSzPct val="120000"/>
              <a:buNone/>
            </a:pPr>
            <a:r>
              <a:rPr lang="en-GB" sz="2400" dirty="0">
                <a:solidFill>
                  <a:srgbClr val="5A5A5A"/>
                </a:solidFill>
              </a:rPr>
              <a:t> </a:t>
            </a:r>
            <a:endParaRPr lang="en-GB" sz="24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endParaRPr lang="en-GB" sz="19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  <a:endParaRPr lang="en-GB" sz="2400" dirty="0" smtClean="0">
              <a:solidFill>
                <a:srgbClr val="5A5A5A"/>
              </a:solidFill>
            </a:endParaRPr>
          </a:p>
          <a:p>
            <a:pPr algn="just">
              <a:buSzPct val="75000"/>
              <a:buFont typeface="Wingdings" charset="2"/>
              <a:buChar char="u"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152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 fontScale="77500" lnSpcReduction="20000"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3100" dirty="0" smtClean="0">
                <a:solidFill>
                  <a:srgbClr val="5A5A5A"/>
                </a:solidFill>
              </a:rPr>
              <a:t>From the Joint </a:t>
            </a:r>
            <a:r>
              <a:rPr lang="en-GB" sz="3100" dirty="0">
                <a:solidFill>
                  <a:srgbClr val="5A5A5A"/>
                </a:solidFill>
              </a:rPr>
              <a:t>LARP </a:t>
            </a:r>
            <a:r>
              <a:rPr lang="en-GB" sz="3100" dirty="0" smtClean="0">
                <a:solidFill>
                  <a:srgbClr val="5A5A5A"/>
                </a:solidFill>
              </a:rPr>
              <a:t>CM26 / Hi</a:t>
            </a:r>
            <a:r>
              <a:rPr lang="en-GB" sz="3100" dirty="0">
                <a:solidFill>
                  <a:srgbClr val="5A5A5A"/>
                </a:solidFill>
              </a:rPr>
              <a:t>-</a:t>
            </a:r>
            <a:r>
              <a:rPr lang="en-GB" sz="3100" dirty="0" err="1">
                <a:solidFill>
                  <a:srgbClr val="5A5A5A"/>
                </a:solidFill>
              </a:rPr>
              <a:t>Lumi</a:t>
            </a:r>
            <a:r>
              <a:rPr lang="en-GB" sz="3100" dirty="0">
                <a:solidFill>
                  <a:srgbClr val="5A5A5A"/>
                </a:solidFill>
              </a:rPr>
              <a:t> Meeting, SLAC, 19/05/</a:t>
            </a:r>
            <a:r>
              <a:rPr lang="en-GB" sz="3100" dirty="0" smtClean="0">
                <a:solidFill>
                  <a:srgbClr val="5A5A5A"/>
                </a:solidFill>
              </a:rPr>
              <a:t>2016</a:t>
            </a:r>
          </a:p>
          <a:p>
            <a:pPr lvl="1" algn="just">
              <a:buSzPct val="120000"/>
            </a:pPr>
            <a:r>
              <a:rPr lang="en-GB" sz="2600" dirty="0" smtClean="0">
                <a:solidFill>
                  <a:srgbClr val="5A5A5A"/>
                </a:solidFill>
              </a:rPr>
              <a:t>Linear </a:t>
            </a:r>
            <a:r>
              <a:rPr lang="en-GB" sz="2600" dirty="0">
                <a:solidFill>
                  <a:srgbClr val="5A5A5A"/>
                </a:solidFill>
              </a:rPr>
              <a:t>coupling can have a destabilising effect on beam stability: simulations confirmed by a dedicated study with a single bunch</a:t>
            </a:r>
          </a:p>
          <a:p>
            <a:pPr marL="457200" lvl="1" indent="0" algn="just">
              <a:buSzPct val="120000"/>
              <a:buNone/>
            </a:pPr>
            <a:endParaRPr lang="en-GB" sz="1900" dirty="0" smtClean="0">
              <a:solidFill>
                <a:srgbClr val="5A5A5A"/>
              </a:solidFill>
            </a:endParaRPr>
          </a:p>
          <a:p>
            <a:pPr marL="457200" lvl="1" indent="0" algn="just">
              <a:buSzPct val="120000"/>
              <a:buNone/>
            </a:pPr>
            <a:r>
              <a:rPr lang="en-GB" dirty="0" smtClean="0">
                <a:solidFill>
                  <a:srgbClr val="5A5A5A"/>
                </a:solidFill>
              </a:rPr>
              <a:t> </a:t>
            </a:r>
          </a:p>
          <a:p>
            <a:pPr marL="457200" lvl="1" indent="0" algn="just">
              <a:buSzPct val="120000"/>
              <a:buNone/>
            </a:pPr>
            <a:endParaRPr lang="en-GB" sz="1900" dirty="0" smtClean="0">
              <a:solidFill>
                <a:srgbClr val="5A5A5A"/>
              </a:solidFill>
            </a:endParaRPr>
          </a:p>
          <a:p>
            <a:pPr marL="457200" lvl="1" indent="0" algn="just">
              <a:buSzPct val="120000"/>
              <a:buNone/>
            </a:pPr>
            <a:r>
              <a:rPr lang="en-GB" dirty="0" smtClean="0">
                <a:solidFill>
                  <a:srgbClr val="5A5A5A"/>
                </a:solidFill>
              </a:rPr>
              <a:t> </a:t>
            </a:r>
          </a:p>
          <a:p>
            <a:pPr marL="457200" lvl="1" indent="0" algn="just">
              <a:buSzPct val="120000"/>
              <a:buNone/>
            </a:pPr>
            <a:r>
              <a:rPr lang="en-GB" dirty="0" smtClean="0">
                <a:solidFill>
                  <a:srgbClr val="5A5A5A"/>
                </a:solidFill>
              </a:rPr>
              <a:t> </a:t>
            </a:r>
          </a:p>
          <a:p>
            <a:pPr marL="914400" lvl="2" indent="0" algn="just">
              <a:buSzPct val="120000"/>
              <a:buNone/>
            </a:pPr>
            <a:r>
              <a:rPr lang="en-GB" sz="2400" dirty="0">
                <a:solidFill>
                  <a:srgbClr val="5A5A5A"/>
                </a:solidFill>
              </a:rPr>
              <a:t> </a:t>
            </a:r>
            <a:endParaRPr lang="en-GB" sz="24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endParaRPr lang="en-GB" sz="19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  <a:endParaRPr lang="en-GB" sz="2400" dirty="0" smtClean="0">
              <a:solidFill>
                <a:srgbClr val="5A5A5A"/>
              </a:solidFill>
            </a:endParaRPr>
          </a:p>
          <a:p>
            <a:pPr marL="0" indent="0" algn="just">
              <a:buSzPct val="75000"/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7944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 fontScale="70000" lnSpcReduction="20000"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3400" dirty="0" smtClean="0">
                <a:solidFill>
                  <a:srgbClr val="5A5A5A"/>
                </a:solidFill>
              </a:rPr>
              <a:t>From the Joint </a:t>
            </a:r>
            <a:r>
              <a:rPr lang="en-GB" sz="3400" dirty="0">
                <a:solidFill>
                  <a:srgbClr val="5A5A5A"/>
                </a:solidFill>
              </a:rPr>
              <a:t>LARP </a:t>
            </a:r>
            <a:r>
              <a:rPr lang="en-GB" sz="3400" dirty="0" smtClean="0">
                <a:solidFill>
                  <a:srgbClr val="5A5A5A"/>
                </a:solidFill>
              </a:rPr>
              <a:t>CM26 / Hi</a:t>
            </a:r>
            <a:r>
              <a:rPr lang="en-GB" sz="3400" dirty="0">
                <a:solidFill>
                  <a:srgbClr val="5A5A5A"/>
                </a:solidFill>
              </a:rPr>
              <a:t>-</a:t>
            </a:r>
            <a:r>
              <a:rPr lang="en-GB" sz="3400" dirty="0" err="1">
                <a:solidFill>
                  <a:srgbClr val="5A5A5A"/>
                </a:solidFill>
              </a:rPr>
              <a:t>Lumi</a:t>
            </a:r>
            <a:r>
              <a:rPr lang="en-GB" sz="3400" dirty="0">
                <a:solidFill>
                  <a:srgbClr val="5A5A5A"/>
                </a:solidFill>
              </a:rPr>
              <a:t> Meeting, SLAC, 19/05/</a:t>
            </a:r>
            <a:r>
              <a:rPr lang="en-GB" sz="3400" dirty="0" smtClean="0">
                <a:solidFill>
                  <a:srgbClr val="5A5A5A"/>
                </a:solidFill>
              </a:rPr>
              <a:t>2016</a:t>
            </a: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Linear </a:t>
            </a:r>
            <a:r>
              <a:rPr lang="en-GB" sz="2900" dirty="0">
                <a:solidFill>
                  <a:srgbClr val="5A5A5A"/>
                </a:solidFill>
              </a:rPr>
              <a:t>coupling can have a destabilising effect on beam stability: simulations confirmed by a dedicated study with a single </a:t>
            </a:r>
            <a:r>
              <a:rPr lang="en-GB" sz="2900" dirty="0" smtClean="0">
                <a:solidFill>
                  <a:srgbClr val="5A5A5A"/>
                </a:solidFill>
              </a:rPr>
              <a:t>bunch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Beam </a:t>
            </a:r>
            <a:r>
              <a:rPr lang="en-GB" sz="2900" dirty="0">
                <a:solidFill>
                  <a:srgbClr val="5A5A5A"/>
                </a:solidFill>
              </a:rPr>
              <a:t>instability / stability with a transverse offset should be measured (beam stability predicted with sufficient damper</a:t>
            </a:r>
            <a:r>
              <a:rPr lang="en-GB" sz="2900" dirty="0" smtClean="0">
                <a:solidFill>
                  <a:srgbClr val="5A5A5A"/>
                </a:solidFill>
              </a:rPr>
              <a:t>)</a:t>
            </a:r>
            <a:endParaRPr lang="en-GB" sz="1900" dirty="0" smtClean="0">
              <a:solidFill>
                <a:srgbClr val="5A5A5A"/>
              </a:solidFill>
            </a:endParaRPr>
          </a:p>
          <a:p>
            <a:pPr marL="457200" lvl="1" indent="0" algn="just">
              <a:buSzPct val="120000"/>
              <a:buNone/>
            </a:pPr>
            <a:r>
              <a:rPr lang="en-GB" dirty="0" smtClean="0">
                <a:solidFill>
                  <a:srgbClr val="5A5A5A"/>
                </a:solidFill>
              </a:rPr>
              <a:t> </a:t>
            </a:r>
          </a:p>
          <a:p>
            <a:pPr marL="457200" lvl="1" indent="0" algn="just">
              <a:buSzPct val="120000"/>
              <a:buNone/>
            </a:pPr>
            <a:r>
              <a:rPr lang="en-GB" dirty="0" smtClean="0">
                <a:solidFill>
                  <a:srgbClr val="5A5A5A"/>
                </a:solidFill>
              </a:rPr>
              <a:t> </a:t>
            </a:r>
          </a:p>
          <a:p>
            <a:pPr marL="914400" lvl="2" indent="0" algn="just">
              <a:buSzPct val="120000"/>
              <a:buNone/>
            </a:pPr>
            <a:r>
              <a:rPr lang="en-GB" sz="2400" dirty="0">
                <a:solidFill>
                  <a:srgbClr val="5A5A5A"/>
                </a:solidFill>
              </a:rPr>
              <a:t> </a:t>
            </a:r>
            <a:endParaRPr lang="en-GB" sz="24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endParaRPr lang="en-GB" sz="19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  <a:endParaRPr lang="en-GB" sz="2400" dirty="0" smtClean="0">
              <a:solidFill>
                <a:srgbClr val="5A5A5A"/>
              </a:solidFill>
            </a:endParaRPr>
          </a:p>
          <a:p>
            <a:pPr marL="0" indent="0" algn="just">
              <a:buSzPct val="75000"/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61124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 fontScale="70000" lnSpcReduction="20000"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3400" dirty="0" smtClean="0">
                <a:solidFill>
                  <a:srgbClr val="5A5A5A"/>
                </a:solidFill>
              </a:rPr>
              <a:t>From the Joint </a:t>
            </a:r>
            <a:r>
              <a:rPr lang="en-GB" sz="3400" dirty="0">
                <a:solidFill>
                  <a:srgbClr val="5A5A5A"/>
                </a:solidFill>
              </a:rPr>
              <a:t>LARP </a:t>
            </a:r>
            <a:r>
              <a:rPr lang="en-GB" sz="3400" dirty="0" smtClean="0">
                <a:solidFill>
                  <a:srgbClr val="5A5A5A"/>
                </a:solidFill>
              </a:rPr>
              <a:t>CM26 / Hi</a:t>
            </a:r>
            <a:r>
              <a:rPr lang="en-GB" sz="3400" dirty="0">
                <a:solidFill>
                  <a:srgbClr val="5A5A5A"/>
                </a:solidFill>
              </a:rPr>
              <a:t>-</a:t>
            </a:r>
            <a:r>
              <a:rPr lang="en-GB" sz="3400" dirty="0" err="1">
                <a:solidFill>
                  <a:srgbClr val="5A5A5A"/>
                </a:solidFill>
              </a:rPr>
              <a:t>Lumi</a:t>
            </a:r>
            <a:r>
              <a:rPr lang="en-GB" sz="3400" dirty="0">
                <a:solidFill>
                  <a:srgbClr val="5A5A5A"/>
                </a:solidFill>
              </a:rPr>
              <a:t> Meeting, SLAC, 19/05/</a:t>
            </a:r>
            <a:r>
              <a:rPr lang="en-GB" sz="3400" dirty="0" smtClean="0">
                <a:solidFill>
                  <a:srgbClr val="5A5A5A"/>
                </a:solidFill>
              </a:rPr>
              <a:t>2016</a:t>
            </a: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Linear </a:t>
            </a:r>
            <a:r>
              <a:rPr lang="en-GB" sz="2900" dirty="0">
                <a:solidFill>
                  <a:srgbClr val="5A5A5A"/>
                </a:solidFill>
              </a:rPr>
              <a:t>coupling can have a destabilising effect on beam stability: simulations confirmed by a dedicated study with a single </a:t>
            </a:r>
            <a:r>
              <a:rPr lang="en-GB" sz="2900" dirty="0" smtClean="0">
                <a:solidFill>
                  <a:srgbClr val="5A5A5A"/>
                </a:solidFill>
              </a:rPr>
              <a:t>bunch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Beam </a:t>
            </a:r>
            <a:r>
              <a:rPr lang="en-GB" sz="2900" dirty="0">
                <a:solidFill>
                  <a:srgbClr val="5A5A5A"/>
                </a:solidFill>
              </a:rPr>
              <a:t>instability / stability with a transverse offset should be measured (beam stability predicted with sufficient damper</a:t>
            </a:r>
            <a:r>
              <a:rPr lang="en-GB" sz="2900" dirty="0" smtClean="0">
                <a:solidFill>
                  <a:srgbClr val="5A5A5A"/>
                </a:solidFill>
              </a:rPr>
              <a:t>)</a:t>
            </a:r>
            <a:endParaRPr lang="en-GB" sz="1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Without </a:t>
            </a:r>
            <a:r>
              <a:rPr lang="en-GB" sz="2900" dirty="0">
                <a:solidFill>
                  <a:srgbClr val="5A5A5A"/>
                </a:solidFill>
              </a:rPr>
              <a:t>e-cloud, a sufficient margin should exist for beam </a:t>
            </a:r>
            <a:r>
              <a:rPr lang="en-GB" sz="2900" dirty="0" smtClean="0">
                <a:solidFill>
                  <a:srgbClr val="5A5A5A"/>
                </a:solidFill>
              </a:rPr>
              <a:t>stability</a:t>
            </a:r>
            <a:endParaRPr lang="en-GB" sz="2900" dirty="0" smtClean="0">
              <a:solidFill>
                <a:srgbClr val="5A5A5A"/>
              </a:solidFill>
            </a:endParaRPr>
          </a:p>
          <a:p>
            <a:pPr marL="457200" lvl="1" indent="0" algn="just">
              <a:buSzPct val="120000"/>
              <a:buNone/>
            </a:pPr>
            <a:r>
              <a:rPr lang="en-GB" dirty="0" smtClean="0">
                <a:solidFill>
                  <a:srgbClr val="5A5A5A"/>
                </a:solidFill>
              </a:rPr>
              <a:t> </a:t>
            </a:r>
          </a:p>
          <a:p>
            <a:pPr marL="914400" lvl="2" indent="0" algn="just">
              <a:buSzPct val="120000"/>
              <a:buNone/>
            </a:pPr>
            <a:r>
              <a:rPr lang="en-GB" sz="2400" dirty="0">
                <a:solidFill>
                  <a:srgbClr val="5A5A5A"/>
                </a:solidFill>
              </a:rPr>
              <a:t> </a:t>
            </a:r>
            <a:endParaRPr lang="en-GB" sz="24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endParaRPr lang="en-GB" sz="19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  <a:endParaRPr lang="en-GB" sz="2400" dirty="0" smtClean="0">
              <a:solidFill>
                <a:srgbClr val="5A5A5A"/>
              </a:solidFill>
            </a:endParaRPr>
          </a:p>
          <a:p>
            <a:pPr marL="0" indent="0" algn="just">
              <a:buSzPct val="75000"/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8628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 fontScale="70000" lnSpcReduction="20000"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3400" dirty="0" smtClean="0">
                <a:solidFill>
                  <a:srgbClr val="5A5A5A"/>
                </a:solidFill>
              </a:rPr>
              <a:t>From the Joint </a:t>
            </a:r>
            <a:r>
              <a:rPr lang="en-GB" sz="3400" dirty="0">
                <a:solidFill>
                  <a:srgbClr val="5A5A5A"/>
                </a:solidFill>
              </a:rPr>
              <a:t>LARP </a:t>
            </a:r>
            <a:r>
              <a:rPr lang="en-GB" sz="3400" dirty="0" smtClean="0">
                <a:solidFill>
                  <a:srgbClr val="5A5A5A"/>
                </a:solidFill>
              </a:rPr>
              <a:t>CM26 / Hi</a:t>
            </a:r>
            <a:r>
              <a:rPr lang="en-GB" sz="3400" dirty="0">
                <a:solidFill>
                  <a:srgbClr val="5A5A5A"/>
                </a:solidFill>
              </a:rPr>
              <a:t>-</a:t>
            </a:r>
            <a:r>
              <a:rPr lang="en-GB" sz="3400" dirty="0" err="1">
                <a:solidFill>
                  <a:srgbClr val="5A5A5A"/>
                </a:solidFill>
              </a:rPr>
              <a:t>Lumi</a:t>
            </a:r>
            <a:r>
              <a:rPr lang="en-GB" sz="3400" dirty="0">
                <a:solidFill>
                  <a:srgbClr val="5A5A5A"/>
                </a:solidFill>
              </a:rPr>
              <a:t> Meeting, SLAC, 19/05/</a:t>
            </a:r>
            <a:r>
              <a:rPr lang="en-GB" sz="3400" dirty="0" smtClean="0">
                <a:solidFill>
                  <a:srgbClr val="5A5A5A"/>
                </a:solidFill>
              </a:rPr>
              <a:t>2016</a:t>
            </a: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Linear </a:t>
            </a:r>
            <a:r>
              <a:rPr lang="en-GB" sz="2900" dirty="0">
                <a:solidFill>
                  <a:srgbClr val="5A5A5A"/>
                </a:solidFill>
              </a:rPr>
              <a:t>coupling can have a destabilising effect on beam stability: simulations confirmed by a dedicated study with a single </a:t>
            </a:r>
            <a:r>
              <a:rPr lang="en-GB" sz="2900" dirty="0" smtClean="0">
                <a:solidFill>
                  <a:srgbClr val="5A5A5A"/>
                </a:solidFill>
              </a:rPr>
              <a:t>bunch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Beam </a:t>
            </a:r>
            <a:r>
              <a:rPr lang="en-GB" sz="2900" dirty="0">
                <a:solidFill>
                  <a:srgbClr val="5A5A5A"/>
                </a:solidFill>
              </a:rPr>
              <a:t>instability / stability with a transverse offset should be measured (beam stability predicted with sufficient damper</a:t>
            </a:r>
            <a:r>
              <a:rPr lang="en-GB" sz="2900" dirty="0" smtClean="0">
                <a:solidFill>
                  <a:srgbClr val="5A5A5A"/>
                </a:solidFill>
              </a:rPr>
              <a:t>)</a:t>
            </a:r>
            <a:endParaRPr lang="en-GB" sz="1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Without </a:t>
            </a:r>
            <a:r>
              <a:rPr lang="en-GB" sz="2900" dirty="0">
                <a:solidFill>
                  <a:srgbClr val="5A5A5A"/>
                </a:solidFill>
              </a:rPr>
              <a:t>e-cloud, a sufficient margin should exist for beam </a:t>
            </a:r>
            <a:r>
              <a:rPr lang="en-GB" sz="2900" dirty="0" smtClean="0">
                <a:solidFill>
                  <a:srgbClr val="5A5A5A"/>
                </a:solidFill>
              </a:rPr>
              <a:t>stability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E</a:t>
            </a:r>
            <a:r>
              <a:rPr lang="en-GB" sz="2900" dirty="0">
                <a:solidFill>
                  <a:srgbClr val="5A5A5A"/>
                </a:solidFill>
              </a:rPr>
              <a:t>-cloud is the main </a:t>
            </a:r>
            <a:r>
              <a:rPr lang="en-GB" sz="2900" dirty="0" smtClean="0">
                <a:solidFill>
                  <a:srgbClr val="5A5A5A"/>
                </a:solidFill>
              </a:rPr>
              <a:t>worry</a:t>
            </a:r>
            <a:endParaRPr lang="en-GB" sz="29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r>
              <a:rPr lang="en-GB" sz="2400" dirty="0">
                <a:solidFill>
                  <a:srgbClr val="5A5A5A"/>
                </a:solidFill>
              </a:rPr>
              <a:t> </a:t>
            </a:r>
            <a:endParaRPr lang="en-GB" sz="24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endParaRPr lang="en-GB" sz="19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  <a:endParaRPr lang="en-GB" sz="2400" dirty="0" smtClean="0">
              <a:solidFill>
                <a:srgbClr val="5A5A5A"/>
              </a:solidFill>
            </a:endParaRPr>
          </a:p>
          <a:p>
            <a:pPr marL="0" indent="0" algn="just">
              <a:buSzPct val="75000"/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6433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 fontScale="70000" lnSpcReduction="20000"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3400" dirty="0" smtClean="0">
                <a:solidFill>
                  <a:srgbClr val="5A5A5A"/>
                </a:solidFill>
              </a:rPr>
              <a:t>From the Joint </a:t>
            </a:r>
            <a:r>
              <a:rPr lang="en-GB" sz="3400" dirty="0">
                <a:solidFill>
                  <a:srgbClr val="5A5A5A"/>
                </a:solidFill>
              </a:rPr>
              <a:t>LARP </a:t>
            </a:r>
            <a:r>
              <a:rPr lang="en-GB" sz="3400" dirty="0" smtClean="0">
                <a:solidFill>
                  <a:srgbClr val="5A5A5A"/>
                </a:solidFill>
              </a:rPr>
              <a:t>CM26 / Hi</a:t>
            </a:r>
            <a:r>
              <a:rPr lang="en-GB" sz="3400" dirty="0">
                <a:solidFill>
                  <a:srgbClr val="5A5A5A"/>
                </a:solidFill>
              </a:rPr>
              <a:t>-</a:t>
            </a:r>
            <a:r>
              <a:rPr lang="en-GB" sz="3400" dirty="0" err="1">
                <a:solidFill>
                  <a:srgbClr val="5A5A5A"/>
                </a:solidFill>
              </a:rPr>
              <a:t>Lumi</a:t>
            </a:r>
            <a:r>
              <a:rPr lang="en-GB" sz="3400" dirty="0">
                <a:solidFill>
                  <a:srgbClr val="5A5A5A"/>
                </a:solidFill>
              </a:rPr>
              <a:t> Meeting, SLAC, 19/05/</a:t>
            </a:r>
            <a:r>
              <a:rPr lang="en-GB" sz="3400" dirty="0" smtClean="0">
                <a:solidFill>
                  <a:srgbClr val="5A5A5A"/>
                </a:solidFill>
              </a:rPr>
              <a:t>2016</a:t>
            </a: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Linear </a:t>
            </a:r>
            <a:r>
              <a:rPr lang="en-GB" sz="2900" dirty="0">
                <a:solidFill>
                  <a:srgbClr val="5A5A5A"/>
                </a:solidFill>
              </a:rPr>
              <a:t>coupling can have a destabilising effect on beam stability: simulations confirmed by a dedicated study with a single </a:t>
            </a:r>
            <a:r>
              <a:rPr lang="en-GB" sz="2900" dirty="0" smtClean="0">
                <a:solidFill>
                  <a:srgbClr val="5A5A5A"/>
                </a:solidFill>
              </a:rPr>
              <a:t>bunch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Beam </a:t>
            </a:r>
            <a:r>
              <a:rPr lang="en-GB" sz="2900" dirty="0">
                <a:solidFill>
                  <a:srgbClr val="5A5A5A"/>
                </a:solidFill>
              </a:rPr>
              <a:t>instability / stability with a transverse offset should be measured (beam stability predicted with sufficient damper</a:t>
            </a:r>
            <a:r>
              <a:rPr lang="en-GB" sz="2900" dirty="0" smtClean="0">
                <a:solidFill>
                  <a:srgbClr val="5A5A5A"/>
                </a:solidFill>
              </a:rPr>
              <a:t>)</a:t>
            </a:r>
            <a:endParaRPr lang="en-GB" sz="1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Without </a:t>
            </a:r>
            <a:r>
              <a:rPr lang="en-GB" sz="2900" dirty="0">
                <a:solidFill>
                  <a:srgbClr val="5A5A5A"/>
                </a:solidFill>
              </a:rPr>
              <a:t>e-cloud, a sufficient margin should exist for beam </a:t>
            </a:r>
            <a:r>
              <a:rPr lang="en-GB" sz="2900" dirty="0" smtClean="0">
                <a:solidFill>
                  <a:srgbClr val="5A5A5A"/>
                </a:solidFill>
              </a:rPr>
              <a:t>stability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E</a:t>
            </a:r>
            <a:r>
              <a:rPr lang="en-GB" sz="2900" dirty="0">
                <a:solidFill>
                  <a:srgbClr val="5A5A5A"/>
                </a:solidFill>
              </a:rPr>
              <a:t>-cloud is the main </a:t>
            </a:r>
            <a:r>
              <a:rPr lang="en-GB" sz="2900" dirty="0" smtClean="0">
                <a:solidFill>
                  <a:srgbClr val="5A5A5A"/>
                </a:solidFill>
              </a:rPr>
              <a:t>worry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2" algn="just">
              <a:buSzPct val="120000"/>
              <a:buFont typeface="Arial"/>
              <a:buChar char="•"/>
            </a:pPr>
            <a:r>
              <a:rPr lang="en-GB" sz="2400" dirty="0">
                <a:solidFill>
                  <a:srgbClr val="5A5A5A"/>
                </a:solidFill>
              </a:rPr>
              <a:t> </a:t>
            </a:r>
            <a:r>
              <a:rPr lang="en-GB" sz="2600" dirty="0">
                <a:solidFill>
                  <a:srgbClr val="5A5A5A"/>
                </a:solidFill>
              </a:rPr>
              <a:t>What is the role of e-cloud in the instabilities observed since 2015</a:t>
            </a:r>
            <a:r>
              <a:rPr lang="en-GB" sz="2600" dirty="0" smtClean="0">
                <a:solidFill>
                  <a:srgbClr val="5A5A5A"/>
                </a:solidFill>
              </a:rPr>
              <a:t>?</a:t>
            </a:r>
            <a:endParaRPr lang="en-GB" sz="1900" dirty="0" smtClean="0">
              <a:solidFill>
                <a:srgbClr val="5A5A5A"/>
              </a:solidFill>
            </a:endParaRP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</a:p>
          <a:p>
            <a:pPr marL="914400" lvl="2" indent="0" algn="just">
              <a:buSzPct val="120000"/>
              <a:buNone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  <a:endParaRPr lang="en-GB" sz="2400" dirty="0" smtClean="0">
              <a:solidFill>
                <a:srgbClr val="5A5A5A"/>
              </a:solidFill>
            </a:endParaRPr>
          </a:p>
          <a:p>
            <a:pPr marL="0" indent="0" algn="just">
              <a:buSzPct val="75000"/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7431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 fontScale="70000" lnSpcReduction="20000"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3400" dirty="0" smtClean="0">
                <a:solidFill>
                  <a:srgbClr val="5A5A5A"/>
                </a:solidFill>
              </a:rPr>
              <a:t>From the Joint </a:t>
            </a:r>
            <a:r>
              <a:rPr lang="en-GB" sz="3400" dirty="0">
                <a:solidFill>
                  <a:srgbClr val="5A5A5A"/>
                </a:solidFill>
              </a:rPr>
              <a:t>LARP </a:t>
            </a:r>
            <a:r>
              <a:rPr lang="en-GB" sz="3400" dirty="0" smtClean="0">
                <a:solidFill>
                  <a:srgbClr val="5A5A5A"/>
                </a:solidFill>
              </a:rPr>
              <a:t>CM26 / Hi</a:t>
            </a:r>
            <a:r>
              <a:rPr lang="en-GB" sz="3400" dirty="0">
                <a:solidFill>
                  <a:srgbClr val="5A5A5A"/>
                </a:solidFill>
              </a:rPr>
              <a:t>-</a:t>
            </a:r>
            <a:r>
              <a:rPr lang="en-GB" sz="3400" dirty="0" err="1">
                <a:solidFill>
                  <a:srgbClr val="5A5A5A"/>
                </a:solidFill>
              </a:rPr>
              <a:t>Lumi</a:t>
            </a:r>
            <a:r>
              <a:rPr lang="en-GB" sz="3400" dirty="0">
                <a:solidFill>
                  <a:srgbClr val="5A5A5A"/>
                </a:solidFill>
              </a:rPr>
              <a:t> Meeting, SLAC, 19/05/</a:t>
            </a:r>
            <a:r>
              <a:rPr lang="en-GB" sz="3400" dirty="0" smtClean="0">
                <a:solidFill>
                  <a:srgbClr val="5A5A5A"/>
                </a:solidFill>
              </a:rPr>
              <a:t>2016</a:t>
            </a: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Linear </a:t>
            </a:r>
            <a:r>
              <a:rPr lang="en-GB" sz="2900" dirty="0">
                <a:solidFill>
                  <a:srgbClr val="5A5A5A"/>
                </a:solidFill>
              </a:rPr>
              <a:t>coupling can have a destabilising effect on beam stability: simulations confirmed by a dedicated study with a single </a:t>
            </a:r>
            <a:r>
              <a:rPr lang="en-GB" sz="2900" dirty="0" smtClean="0">
                <a:solidFill>
                  <a:srgbClr val="5A5A5A"/>
                </a:solidFill>
              </a:rPr>
              <a:t>bunch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Beam </a:t>
            </a:r>
            <a:r>
              <a:rPr lang="en-GB" sz="2900" dirty="0">
                <a:solidFill>
                  <a:srgbClr val="5A5A5A"/>
                </a:solidFill>
              </a:rPr>
              <a:t>instability / stability with a transverse offset should be measured (beam stability predicted with sufficient damper</a:t>
            </a:r>
            <a:r>
              <a:rPr lang="en-GB" sz="2900" dirty="0" smtClean="0">
                <a:solidFill>
                  <a:srgbClr val="5A5A5A"/>
                </a:solidFill>
              </a:rPr>
              <a:t>)</a:t>
            </a:r>
            <a:endParaRPr lang="en-GB" sz="1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Without </a:t>
            </a:r>
            <a:r>
              <a:rPr lang="en-GB" sz="2900" dirty="0">
                <a:solidFill>
                  <a:srgbClr val="5A5A5A"/>
                </a:solidFill>
              </a:rPr>
              <a:t>e-cloud, a sufficient margin should exist for beam </a:t>
            </a:r>
            <a:r>
              <a:rPr lang="en-GB" sz="2900" dirty="0" smtClean="0">
                <a:solidFill>
                  <a:srgbClr val="5A5A5A"/>
                </a:solidFill>
              </a:rPr>
              <a:t>stability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E</a:t>
            </a:r>
            <a:r>
              <a:rPr lang="en-GB" sz="2900" dirty="0">
                <a:solidFill>
                  <a:srgbClr val="5A5A5A"/>
                </a:solidFill>
              </a:rPr>
              <a:t>-cloud is the main </a:t>
            </a:r>
            <a:r>
              <a:rPr lang="en-GB" sz="2900" dirty="0" smtClean="0">
                <a:solidFill>
                  <a:srgbClr val="5A5A5A"/>
                </a:solidFill>
              </a:rPr>
              <a:t>worry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2" algn="just">
              <a:buSzPct val="120000"/>
              <a:buFont typeface="Arial"/>
              <a:buChar char="•"/>
            </a:pPr>
            <a:r>
              <a:rPr lang="en-GB" sz="2400" dirty="0">
                <a:solidFill>
                  <a:srgbClr val="5A5A5A"/>
                </a:solidFill>
              </a:rPr>
              <a:t> </a:t>
            </a:r>
            <a:r>
              <a:rPr lang="en-GB" sz="2600" dirty="0">
                <a:solidFill>
                  <a:srgbClr val="5A5A5A"/>
                </a:solidFill>
              </a:rPr>
              <a:t>What is the role of e-cloud in the instabilities observed since 2015</a:t>
            </a:r>
            <a:r>
              <a:rPr lang="en-GB" sz="2600" dirty="0" smtClean="0">
                <a:solidFill>
                  <a:srgbClr val="5A5A5A"/>
                </a:solidFill>
              </a:rPr>
              <a:t>?</a:t>
            </a:r>
            <a:endParaRPr lang="en-GB" sz="1900" dirty="0" smtClean="0">
              <a:solidFill>
                <a:srgbClr val="5A5A5A"/>
              </a:solidFill>
            </a:endParaRPr>
          </a:p>
          <a:p>
            <a:pPr lvl="2" algn="just">
              <a:buSzPct val="120000"/>
              <a:buFont typeface="Arial"/>
              <a:buChar char="•"/>
            </a:pPr>
            <a:r>
              <a:rPr lang="en-GB" sz="2400" dirty="0">
                <a:solidFill>
                  <a:srgbClr val="5A5A5A"/>
                </a:solidFill>
              </a:rPr>
              <a:t> Can simulations explain the observations</a:t>
            </a:r>
            <a:r>
              <a:rPr lang="en-GB" sz="2400" dirty="0" smtClean="0">
                <a:solidFill>
                  <a:srgbClr val="5A5A5A"/>
                </a:solidFill>
              </a:rPr>
              <a:t>?</a:t>
            </a:r>
            <a:endParaRPr lang="en-GB" sz="2400" dirty="0" smtClean="0">
              <a:solidFill>
                <a:srgbClr val="5A5A5A"/>
              </a:solidFill>
            </a:endParaRPr>
          </a:p>
          <a:p>
            <a:pPr algn="just">
              <a:buSzPct val="75000"/>
              <a:buFont typeface="Wingdings" charset="2"/>
              <a:buChar char="u"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2094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 fontScale="70000" lnSpcReduction="20000"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3400" dirty="0" smtClean="0">
                <a:solidFill>
                  <a:srgbClr val="5A5A5A"/>
                </a:solidFill>
              </a:rPr>
              <a:t>From the Joint </a:t>
            </a:r>
            <a:r>
              <a:rPr lang="en-GB" sz="3400" dirty="0">
                <a:solidFill>
                  <a:srgbClr val="5A5A5A"/>
                </a:solidFill>
              </a:rPr>
              <a:t>LARP </a:t>
            </a:r>
            <a:r>
              <a:rPr lang="en-GB" sz="3400" dirty="0" smtClean="0">
                <a:solidFill>
                  <a:srgbClr val="5A5A5A"/>
                </a:solidFill>
              </a:rPr>
              <a:t>CM26 / Hi</a:t>
            </a:r>
            <a:r>
              <a:rPr lang="en-GB" sz="3400" dirty="0">
                <a:solidFill>
                  <a:srgbClr val="5A5A5A"/>
                </a:solidFill>
              </a:rPr>
              <a:t>-</a:t>
            </a:r>
            <a:r>
              <a:rPr lang="en-GB" sz="3400" dirty="0" err="1">
                <a:solidFill>
                  <a:srgbClr val="5A5A5A"/>
                </a:solidFill>
              </a:rPr>
              <a:t>Lumi</a:t>
            </a:r>
            <a:r>
              <a:rPr lang="en-GB" sz="3400" dirty="0">
                <a:solidFill>
                  <a:srgbClr val="5A5A5A"/>
                </a:solidFill>
              </a:rPr>
              <a:t> Meeting, SLAC, 19/05/</a:t>
            </a:r>
            <a:r>
              <a:rPr lang="en-GB" sz="3400" dirty="0" smtClean="0">
                <a:solidFill>
                  <a:srgbClr val="5A5A5A"/>
                </a:solidFill>
              </a:rPr>
              <a:t>2016</a:t>
            </a: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Linear </a:t>
            </a:r>
            <a:r>
              <a:rPr lang="en-GB" sz="2900" dirty="0">
                <a:solidFill>
                  <a:srgbClr val="5A5A5A"/>
                </a:solidFill>
              </a:rPr>
              <a:t>coupling can have a destabilising effect on beam stability: simulations confirmed by a dedicated study with a single </a:t>
            </a:r>
            <a:r>
              <a:rPr lang="en-GB" sz="2900" dirty="0" smtClean="0">
                <a:solidFill>
                  <a:srgbClr val="5A5A5A"/>
                </a:solidFill>
              </a:rPr>
              <a:t>bunch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Beam </a:t>
            </a:r>
            <a:r>
              <a:rPr lang="en-GB" sz="2900" dirty="0">
                <a:solidFill>
                  <a:srgbClr val="5A5A5A"/>
                </a:solidFill>
              </a:rPr>
              <a:t>instability / stability with a transverse offset should be measured (beam stability predicted with sufficient damper</a:t>
            </a:r>
            <a:r>
              <a:rPr lang="en-GB" sz="2900" dirty="0" smtClean="0">
                <a:solidFill>
                  <a:srgbClr val="5A5A5A"/>
                </a:solidFill>
              </a:rPr>
              <a:t>)</a:t>
            </a:r>
            <a:endParaRPr lang="en-GB" sz="1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Without </a:t>
            </a:r>
            <a:r>
              <a:rPr lang="en-GB" sz="2900" dirty="0">
                <a:solidFill>
                  <a:srgbClr val="5A5A5A"/>
                </a:solidFill>
              </a:rPr>
              <a:t>e-cloud, a sufficient margin should exist for beam </a:t>
            </a:r>
            <a:r>
              <a:rPr lang="en-GB" sz="2900" dirty="0" smtClean="0">
                <a:solidFill>
                  <a:srgbClr val="5A5A5A"/>
                </a:solidFill>
              </a:rPr>
              <a:t>stability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sz="2900" dirty="0" smtClean="0">
                <a:solidFill>
                  <a:srgbClr val="5A5A5A"/>
                </a:solidFill>
              </a:rPr>
              <a:t>E</a:t>
            </a:r>
            <a:r>
              <a:rPr lang="en-GB" sz="2900" dirty="0">
                <a:solidFill>
                  <a:srgbClr val="5A5A5A"/>
                </a:solidFill>
              </a:rPr>
              <a:t>-cloud is the main </a:t>
            </a:r>
            <a:r>
              <a:rPr lang="en-GB" sz="2900" dirty="0" smtClean="0">
                <a:solidFill>
                  <a:srgbClr val="5A5A5A"/>
                </a:solidFill>
              </a:rPr>
              <a:t>worry</a:t>
            </a:r>
            <a:endParaRPr lang="en-GB" sz="2900" dirty="0" smtClean="0">
              <a:solidFill>
                <a:srgbClr val="5A5A5A"/>
              </a:solidFill>
            </a:endParaRPr>
          </a:p>
          <a:p>
            <a:pPr lvl="2" algn="just">
              <a:buSzPct val="120000"/>
              <a:buFont typeface="Arial"/>
              <a:buChar char="•"/>
            </a:pPr>
            <a:r>
              <a:rPr lang="en-GB" sz="2400" dirty="0">
                <a:solidFill>
                  <a:srgbClr val="5A5A5A"/>
                </a:solidFill>
              </a:rPr>
              <a:t> </a:t>
            </a:r>
            <a:r>
              <a:rPr lang="en-GB" sz="2600" dirty="0">
                <a:solidFill>
                  <a:srgbClr val="5A5A5A"/>
                </a:solidFill>
              </a:rPr>
              <a:t>What is the role of e-cloud in the instabilities observed since 2015</a:t>
            </a:r>
            <a:r>
              <a:rPr lang="en-GB" sz="2600" dirty="0" smtClean="0">
                <a:solidFill>
                  <a:srgbClr val="5A5A5A"/>
                </a:solidFill>
              </a:rPr>
              <a:t>?</a:t>
            </a:r>
            <a:endParaRPr lang="en-GB" sz="1900" dirty="0" smtClean="0">
              <a:solidFill>
                <a:srgbClr val="5A5A5A"/>
              </a:solidFill>
            </a:endParaRPr>
          </a:p>
          <a:p>
            <a:pPr lvl="2" algn="just">
              <a:buSzPct val="120000"/>
              <a:buFont typeface="Arial"/>
              <a:buChar char="•"/>
            </a:pPr>
            <a:r>
              <a:rPr lang="en-GB" sz="2400" dirty="0">
                <a:solidFill>
                  <a:srgbClr val="5A5A5A"/>
                </a:solidFill>
              </a:rPr>
              <a:t> Can simulations explain the observations</a:t>
            </a:r>
            <a:r>
              <a:rPr lang="en-GB" sz="2400" dirty="0" smtClean="0">
                <a:solidFill>
                  <a:srgbClr val="5A5A5A"/>
                </a:solidFill>
              </a:rPr>
              <a:t>?</a:t>
            </a:r>
            <a:endParaRPr lang="en-GB" sz="2400" dirty="0" smtClean="0">
              <a:solidFill>
                <a:srgbClr val="5A5A5A"/>
              </a:solidFill>
            </a:endParaRPr>
          </a:p>
          <a:p>
            <a:pPr lvl="2" algn="just">
              <a:buSzPct val="120000"/>
              <a:buFont typeface="Arial"/>
              <a:buChar char="•"/>
            </a:pPr>
            <a:r>
              <a:rPr lang="en-GB" sz="2400" dirty="0" smtClean="0">
                <a:solidFill>
                  <a:srgbClr val="5A5A5A"/>
                </a:solidFill>
              </a:rPr>
              <a:t> </a:t>
            </a:r>
            <a:r>
              <a:rPr lang="en-GB" sz="2400" dirty="0">
                <a:solidFill>
                  <a:srgbClr val="5A5A5A"/>
                </a:solidFill>
              </a:rPr>
              <a:t>What will happen for HL-LHC?</a:t>
            </a:r>
          </a:p>
          <a:p>
            <a:pPr marL="914400" lvl="2" indent="0" algn="just">
              <a:buSzPct val="120000"/>
              <a:buNone/>
            </a:pPr>
            <a:endParaRPr lang="en-GB" sz="2400" dirty="0" smtClean="0">
              <a:solidFill>
                <a:srgbClr val="5A5A5A"/>
              </a:solidFill>
            </a:endParaRPr>
          </a:p>
          <a:p>
            <a:pPr algn="just">
              <a:buSzPct val="75000"/>
              <a:buFont typeface="Wingdings" charset="2"/>
              <a:buChar char="u"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8559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Predicted beam </a:t>
            </a:r>
            <a:r>
              <a:rPr lang="en-GB" dirty="0" smtClean="0"/>
              <a:t>stability without e-cloud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10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Predicted beam </a:t>
            </a:r>
            <a:r>
              <a:rPr lang="en-GB" dirty="0" smtClean="0"/>
              <a:t>stability without e-cloud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200" dirty="0"/>
              <a:t>Nominal collimator settings for HL-LHC parameters and machine components for the present baseline: 2 CC/beam/IP side and low-impedance collimators in LSS7. Assumed here DQW cavities and machine at the end of the pre-squeeze </a:t>
            </a:r>
            <a:r>
              <a:rPr lang="en-GB" sz="2200" dirty="0" smtClean="0"/>
              <a:t>      =&gt; </a:t>
            </a:r>
            <a:r>
              <a:rPr lang="en-GB" sz="2200" dirty="0"/>
              <a:t>Further work </a:t>
            </a:r>
            <a:r>
              <a:rPr lang="en-GB" sz="2200" dirty="0" smtClean="0"/>
              <a:t>has been done to </a:t>
            </a:r>
            <a:r>
              <a:rPr lang="en-GB" sz="2200" dirty="0"/>
              <a:t>reduce the impedance of a remaining HOM at 920 </a:t>
            </a:r>
            <a:r>
              <a:rPr lang="en-GB" sz="2200" dirty="0" smtClean="0"/>
              <a:t>MHz by a factor ~ 20 (new table from 21-10-2016 used)</a:t>
            </a:r>
          </a:p>
          <a:p>
            <a:pPr algn="just">
              <a:buSzPct val="75000"/>
              <a:buFont typeface="Wingdings" charset="2"/>
              <a:buChar char="u"/>
            </a:pPr>
            <a:endParaRPr lang="en-GB" sz="1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8893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8985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Predicted beam </a:t>
            </a:r>
            <a:r>
              <a:rPr lang="en-GB" dirty="0" smtClean="0"/>
              <a:t>stability without e-cloud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200" dirty="0"/>
              <a:t>Nominal collimator settings for HL-LHC parameters and machine components for the present baseline: 2 CC/beam/IP side and low-impedance collimators in LSS7. Assumed here DQW cavities and machine at the end of the pre-squeeze </a:t>
            </a:r>
            <a:r>
              <a:rPr lang="en-GB" sz="2200" dirty="0" smtClean="0"/>
              <a:t>      =&gt; </a:t>
            </a:r>
            <a:r>
              <a:rPr lang="en-GB" sz="2200" dirty="0"/>
              <a:t>Further work </a:t>
            </a:r>
            <a:r>
              <a:rPr lang="en-GB" sz="2200" dirty="0" smtClean="0"/>
              <a:t>has been done to </a:t>
            </a:r>
            <a:r>
              <a:rPr lang="en-GB" sz="2200" dirty="0"/>
              <a:t>reduce the impedance of a remaining HOM at 920 </a:t>
            </a:r>
            <a:r>
              <a:rPr lang="en-GB" sz="2200" dirty="0" smtClean="0"/>
              <a:t>MHz by a factor ~ 20 (new table from 21-10-2016 used)</a:t>
            </a:r>
          </a:p>
          <a:p>
            <a:pPr algn="just">
              <a:buSzPct val="75000"/>
              <a:buFont typeface="Wingdings" charset="2"/>
              <a:buChar char="u"/>
            </a:pPr>
            <a:endParaRPr lang="en-GB" sz="1000" dirty="0"/>
          </a:p>
          <a:p>
            <a:pPr algn="just">
              <a:buSzPct val="75000"/>
              <a:buFont typeface="Wingdings" charset="2"/>
              <a:buChar char="u"/>
            </a:pPr>
            <a:r>
              <a:rPr lang="en-GB" sz="2200" dirty="0" smtClean="0"/>
              <a:t>Beam </a:t>
            </a:r>
            <a:r>
              <a:rPr lang="en-GB" sz="2200" dirty="0"/>
              <a:t>is </a:t>
            </a:r>
            <a:r>
              <a:rPr lang="en-GB" sz="2200" dirty="0" smtClean="0"/>
              <a:t>stable for a current in the Landau </a:t>
            </a:r>
            <a:r>
              <a:rPr lang="en-GB" sz="2200" dirty="0" err="1" smtClean="0"/>
              <a:t>octupoles</a:t>
            </a:r>
            <a:r>
              <a:rPr lang="en-GB" sz="2200" dirty="0" smtClean="0"/>
              <a:t> (LOF) &lt;    ~ 300 A, what ever the sign and even if the transverse tails would be cut down to ~ 3 </a:t>
            </a:r>
            <a:r>
              <a:rPr lang="en-GB" sz="2200" dirty="0" err="1" smtClean="0"/>
              <a:t>σ</a:t>
            </a:r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3980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0" name="Picture 9" descr="Screen Shot 2016-11-13 at 22.31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840" y="-20538"/>
            <a:ext cx="5527472" cy="2589607"/>
          </a:xfrm>
          <a:prstGeom prst="rect">
            <a:avLst/>
          </a:prstGeom>
        </p:spPr>
      </p:pic>
      <p:sp>
        <p:nvSpPr>
          <p:cNvPr id="14" name="Espace réservé du contenu 8"/>
          <p:cNvSpPr txBox="1">
            <a:spLocks/>
          </p:cNvSpPr>
          <p:nvPr/>
        </p:nvSpPr>
        <p:spPr>
          <a:xfrm>
            <a:off x="6620947" y="1923678"/>
            <a:ext cx="2088232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N. </a:t>
            </a:r>
            <a:r>
              <a:rPr lang="en-GB" sz="1400" i="1" dirty="0" err="1" smtClean="0">
                <a:solidFill>
                  <a:srgbClr val="FF0000"/>
                </a:solidFill>
              </a:rPr>
              <a:t>Biancacci</a:t>
            </a:r>
            <a:endParaRPr lang="en-GB" sz="1400" i="1" dirty="0" smtClean="0">
              <a:solidFill>
                <a:srgbClr val="FF0000"/>
              </a:solidFill>
            </a:endParaRP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16" name="Espace réservé du contenu 8"/>
          <p:cNvSpPr txBox="1">
            <a:spLocks/>
          </p:cNvSpPr>
          <p:nvPr/>
        </p:nvSpPr>
        <p:spPr>
          <a:xfrm>
            <a:off x="539552" y="1131591"/>
            <a:ext cx="1008112" cy="360039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2600" b="1" dirty="0" smtClean="0">
                <a:solidFill>
                  <a:srgbClr val="008000"/>
                </a:solidFill>
              </a:rPr>
              <a:t>LOF &lt; 0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  <p:pic>
        <p:nvPicPr>
          <p:cNvPr id="12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 bwMode="auto">
          <a:xfrm>
            <a:off x="1979712" y="1059582"/>
            <a:ext cx="228600" cy="228600"/>
          </a:xfrm>
          <a:prstGeom prst="ellipse">
            <a:avLst/>
          </a:prstGeom>
          <a:noFill/>
          <a:ln w="38100" cap="flat" cmpd="sng" algn="ctr">
            <a:solidFill>
              <a:srgbClr val="D717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pitchFamily="-10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08312" y="1203598"/>
            <a:ext cx="3083768" cy="0"/>
          </a:xfrm>
          <a:prstGeom prst="line">
            <a:avLst/>
          </a:prstGeom>
          <a:ln>
            <a:solidFill>
              <a:srgbClr val="D7179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048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 descr="Screen Shot 2016-11-13 at 22.32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840" y="2571750"/>
            <a:ext cx="5504172" cy="2592288"/>
          </a:xfrm>
          <a:prstGeom prst="rect">
            <a:avLst/>
          </a:prstGeom>
        </p:spPr>
      </p:pic>
      <p:pic>
        <p:nvPicPr>
          <p:cNvPr id="10" name="Picture 9" descr="Screen Shot 2016-11-13 at 22.31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840" y="-20538"/>
            <a:ext cx="5527472" cy="2589607"/>
          </a:xfrm>
          <a:prstGeom prst="rect">
            <a:avLst/>
          </a:prstGeom>
        </p:spPr>
      </p:pic>
      <p:sp>
        <p:nvSpPr>
          <p:cNvPr id="14" name="Espace réservé du contenu 8"/>
          <p:cNvSpPr txBox="1">
            <a:spLocks/>
          </p:cNvSpPr>
          <p:nvPr/>
        </p:nvSpPr>
        <p:spPr>
          <a:xfrm>
            <a:off x="6620947" y="1923678"/>
            <a:ext cx="2088232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N. </a:t>
            </a:r>
            <a:r>
              <a:rPr lang="en-GB" sz="1400" i="1" dirty="0" err="1" smtClean="0">
                <a:solidFill>
                  <a:srgbClr val="FF0000"/>
                </a:solidFill>
              </a:rPr>
              <a:t>Biancacci</a:t>
            </a:r>
            <a:endParaRPr lang="en-GB" sz="1400" i="1" dirty="0" smtClean="0">
              <a:solidFill>
                <a:srgbClr val="FF0000"/>
              </a:solidFill>
            </a:endParaRP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15" name="Espace réservé du contenu 8"/>
          <p:cNvSpPr txBox="1">
            <a:spLocks/>
          </p:cNvSpPr>
          <p:nvPr/>
        </p:nvSpPr>
        <p:spPr>
          <a:xfrm>
            <a:off x="539552" y="3723879"/>
            <a:ext cx="1008112" cy="360039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2600" b="1" dirty="0" smtClean="0">
                <a:solidFill>
                  <a:srgbClr val="008000"/>
                </a:solidFill>
              </a:rPr>
              <a:t>LOF &gt; 0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16" name="Espace réservé du contenu 8"/>
          <p:cNvSpPr txBox="1">
            <a:spLocks/>
          </p:cNvSpPr>
          <p:nvPr/>
        </p:nvSpPr>
        <p:spPr>
          <a:xfrm>
            <a:off x="539552" y="1131591"/>
            <a:ext cx="1008112" cy="360039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2600" b="1" dirty="0" smtClean="0">
                <a:solidFill>
                  <a:srgbClr val="008000"/>
                </a:solidFill>
              </a:rPr>
              <a:t>LOF &lt; 0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  <p:pic>
        <p:nvPicPr>
          <p:cNvPr id="12" name="Picture 53" descr="cern_logo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 bwMode="auto">
          <a:xfrm>
            <a:off x="1979712" y="1059582"/>
            <a:ext cx="228600" cy="228600"/>
          </a:xfrm>
          <a:prstGeom prst="ellipse">
            <a:avLst/>
          </a:prstGeom>
          <a:noFill/>
          <a:ln w="38100" cap="flat" cmpd="sng" algn="ctr">
            <a:solidFill>
              <a:srgbClr val="D717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pitchFamily="-106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979712" y="3651870"/>
            <a:ext cx="228600" cy="228600"/>
          </a:xfrm>
          <a:prstGeom prst="ellipse">
            <a:avLst/>
          </a:prstGeom>
          <a:noFill/>
          <a:ln w="38100" cap="flat" cmpd="sng" algn="ctr">
            <a:solidFill>
              <a:srgbClr val="D717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pitchFamily="-10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08312" y="1203598"/>
            <a:ext cx="3083768" cy="0"/>
          </a:xfrm>
          <a:prstGeom prst="line">
            <a:avLst/>
          </a:prstGeom>
          <a:ln>
            <a:solidFill>
              <a:srgbClr val="D7179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208312" y="3795886"/>
            <a:ext cx="3083768" cy="0"/>
          </a:xfrm>
          <a:prstGeom prst="line">
            <a:avLst/>
          </a:prstGeom>
          <a:ln>
            <a:solidFill>
              <a:srgbClr val="D7179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933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Highest bunch brightness reached so far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12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6602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Highest bunch brightness reached so far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200" dirty="0" smtClean="0">
                <a:solidFill>
                  <a:srgbClr val="FF0000"/>
                </a:solidFill>
              </a:rPr>
              <a:t>The HL-LHC bunch brightness has already been reached!</a:t>
            </a:r>
            <a:r>
              <a:rPr lang="en-GB" sz="2200" dirty="0" smtClean="0"/>
              <a:t> =&gt; In 2016 at 6.5 </a:t>
            </a:r>
            <a:r>
              <a:rPr lang="en-GB" sz="2200" dirty="0" err="1" smtClean="0"/>
              <a:t>TeV</a:t>
            </a:r>
            <a:r>
              <a:rPr lang="en-GB" sz="2200" dirty="0" smtClean="0"/>
              <a:t>, bunches of ~ 1.4 times higher brightness than for HL-LHC were brought into collision </a:t>
            </a:r>
            <a:r>
              <a:rPr lang="en-GB" sz="2200" dirty="0" smtClean="0">
                <a:solidFill>
                  <a:srgbClr val="0000FF"/>
                </a:solidFill>
              </a:rPr>
              <a:t>with very good lifetime (burn-off dominated)</a:t>
            </a:r>
            <a:endParaRPr lang="en-GB" sz="2200" i="1" dirty="0">
              <a:solidFill>
                <a:srgbClr val="0000F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12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1349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Highest bunch brightness reached so far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200" dirty="0" smtClean="0">
                <a:solidFill>
                  <a:srgbClr val="FF0000"/>
                </a:solidFill>
              </a:rPr>
              <a:t>The HL-LHC bunch brightness has already been reached!</a:t>
            </a:r>
            <a:r>
              <a:rPr lang="en-GB" sz="2200" dirty="0" smtClean="0"/>
              <a:t> =&gt; In 2016 at 6.5 </a:t>
            </a:r>
            <a:r>
              <a:rPr lang="en-GB" sz="2200" dirty="0" err="1" smtClean="0"/>
              <a:t>TeV</a:t>
            </a:r>
            <a:r>
              <a:rPr lang="en-GB" sz="2200" dirty="0" smtClean="0"/>
              <a:t>, bunches of ~ 1.4 times higher brightness than for HL-LHC were brought into collision </a:t>
            </a:r>
            <a:r>
              <a:rPr lang="en-GB" sz="2200" dirty="0" smtClean="0">
                <a:solidFill>
                  <a:srgbClr val="0000FF"/>
                </a:solidFill>
              </a:rPr>
              <a:t>with very good lifetime (burn-off dominated)</a:t>
            </a:r>
            <a:endParaRPr lang="en-GB" sz="2200" i="1" dirty="0">
              <a:solidFill>
                <a:srgbClr val="0000F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776242"/>
              </p:ext>
            </p:extLst>
          </p:nvPr>
        </p:nvGraphicFramePr>
        <p:xfrm>
          <a:off x="251520" y="2318742"/>
          <a:ext cx="3995937" cy="1981200"/>
        </p:xfrm>
        <a:graphic>
          <a:graphicData uri="http://schemas.openxmlformats.org/drawingml/2006/table">
            <a:tbl>
              <a:tblPr bandRow="1"/>
              <a:tblGrid>
                <a:gridCol w="2843809"/>
                <a:gridCol w="1152128"/>
              </a:tblGrid>
              <a:tr h="28735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/>
                        <a:t>Parameter</a:t>
                      </a:r>
                      <a:endParaRPr lang="en-US" sz="20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LHC</a:t>
                      </a:r>
                      <a:endParaRPr lang="en-US" sz="2000" b="1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</a:tr>
              <a:tr h="28735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Energy [</a:t>
                      </a:r>
                      <a:r>
                        <a:rPr lang="en-US" sz="2000" dirty="0" err="1" smtClean="0"/>
                        <a:t>TeV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Bunch</a:t>
                      </a:r>
                      <a:r>
                        <a:rPr lang="en-US" sz="2000" baseline="0" dirty="0" smtClean="0"/>
                        <a:t> population [10</a:t>
                      </a:r>
                      <a:r>
                        <a:rPr lang="en-US" sz="2000" baseline="30000" dirty="0" smtClean="0"/>
                        <a:t>11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1.15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err="1" smtClean="0"/>
                        <a:t>Transv</a:t>
                      </a:r>
                      <a:r>
                        <a:rPr lang="en-US" sz="2000" dirty="0" smtClean="0"/>
                        <a:t>. </a:t>
                      </a:r>
                      <a:r>
                        <a:rPr lang="en-US" sz="2000" dirty="0" err="1" smtClean="0"/>
                        <a:t>emittance</a:t>
                      </a:r>
                      <a:r>
                        <a:rPr lang="en-US" sz="2000" baseline="0" dirty="0" smtClean="0"/>
                        <a:t> [</a:t>
                      </a:r>
                      <a:r>
                        <a:rPr lang="en-US" sz="2000" baseline="0" dirty="0" err="1" smtClean="0"/>
                        <a:t>μm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3.75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Brightness [</a:t>
                      </a:r>
                      <a:r>
                        <a:rPr lang="en-US" sz="2000" baseline="0" dirty="0" smtClean="0"/>
                        <a:t>10</a:t>
                      </a:r>
                      <a:r>
                        <a:rPr lang="en-US" sz="2000" baseline="30000" dirty="0" smtClean="0"/>
                        <a:t>11 </a:t>
                      </a:r>
                      <a:r>
                        <a:rPr lang="en-US" sz="2000" baseline="0" dirty="0" smtClean="0"/>
                        <a:t>/ </a:t>
                      </a:r>
                      <a:r>
                        <a:rPr lang="en-US" sz="2000" baseline="0" dirty="0" err="1" smtClean="0"/>
                        <a:t>μm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0.31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12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3113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Highest bunch brightness reached so far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200" dirty="0" smtClean="0">
                <a:solidFill>
                  <a:srgbClr val="FF0000"/>
                </a:solidFill>
              </a:rPr>
              <a:t>The HL-LHC bunch brightness has already been reached!</a:t>
            </a:r>
            <a:r>
              <a:rPr lang="en-GB" sz="2200" dirty="0" smtClean="0"/>
              <a:t> =&gt; In 2016 at 6.5 </a:t>
            </a:r>
            <a:r>
              <a:rPr lang="en-GB" sz="2200" dirty="0" err="1" smtClean="0"/>
              <a:t>TeV</a:t>
            </a:r>
            <a:r>
              <a:rPr lang="en-GB" sz="2200" dirty="0" smtClean="0"/>
              <a:t>, bunches of ~ 1.4 times higher brightness than for HL-LHC were brought into collision </a:t>
            </a:r>
            <a:r>
              <a:rPr lang="en-GB" sz="2200" dirty="0" smtClean="0">
                <a:solidFill>
                  <a:srgbClr val="0000FF"/>
                </a:solidFill>
              </a:rPr>
              <a:t>with very good lifetime (burn-off dominated)</a:t>
            </a:r>
            <a:endParaRPr lang="en-GB" sz="2200" i="1" dirty="0">
              <a:solidFill>
                <a:srgbClr val="0000F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743383"/>
              </p:ext>
            </p:extLst>
          </p:nvPr>
        </p:nvGraphicFramePr>
        <p:xfrm>
          <a:off x="251520" y="2318742"/>
          <a:ext cx="5292081" cy="1981200"/>
        </p:xfrm>
        <a:graphic>
          <a:graphicData uri="http://schemas.openxmlformats.org/drawingml/2006/table">
            <a:tbl>
              <a:tblPr bandRow="1"/>
              <a:tblGrid>
                <a:gridCol w="2843809"/>
                <a:gridCol w="1152128"/>
                <a:gridCol w="1296144"/>
              </a:tblGrid>
              <a:tr h="28735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/>
                        <a:t>Parameter</a:t>
                      </a:r>
                      <a:endParaRPr lang="en-US" sz="20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LHC</a:t>
                      </a:r>
                      <a:endParaRPr lang="en-US" sz="2000" b="1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/>
                        <a:t>HL-LHC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</a:tr>
              <a:tr h="28735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Energy [</a:t>
                      </a:r>
                      <a:r>
                        <a:rPr lang="en-US" sz="2000" dirty="0" err="1" smtClean="0"/>
                        <a:t>TeV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Bunch</a:t>
                      </a:r>
                      <a:r>
                        <a:rPr lang="en-US" sz="2000" baseline="0" dirty="0" smtClean="0"/>
                        <a:t> population [10</a:t>
                      </a:r>
                      <a:r>
                        <a:rPr lang="en-US" sz="2000" baseline="30000" dirty="0" smtClean="0"/>
                        <a:t>11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1.15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2.2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err="1" smtClean="0"/>
                        <a:t>Transv</a:t>
                      </a:r>
                      <a:r>
                        <a:rPr lang="en-US" sz="2000" dirty="0" smtClean="0"/>
                        <a:t>. </a:t>
                      </a:r>
                      <a:r>
                        <a:rPr lang="en-US" sz="2000" dirty="0" err="1" smtClean="0"/>
                        <a:t>emittance</a:t>
                      </a:r>
                      <a:r>
                        <a:rPr lang="en-US" sz="2000" baseline="0" dirty="0" smtClean="0"/>
                        <a:t> [</a:t>
                      </a:r>
                      <a:r>
                        <a:rPr lang="en-US" sz="2000" baseline="0" dirty="0" err="1" smtClean="0"/>
                        <a:t>μm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3.75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2.5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Brightness [</a:t>
                      </a:r>
                      <a:r>
                        <a:rPr lang="en-US" sz="2000" baseline="0" dirty="0" smtClean="0"/>
                        <a:t>10</a:t>
                      </a:r>
                      <a:r>
                        <a:rPr lang="en-US" sz="2000" baseline="30000" dirty="0" smtClean="0"/>
                        <a:t>11 </a:t>
                      </a:r>
                      <a:r>
                        <a:rPr lang="en-US" sz="2000" baseline="0" dirty="0" smtClean="0"/>
                        <a:t>/ </a:t>
                      </a:r>
                      <a:r>
                        <a:rPr lang="en-US" sz="2000" baseline="0" dirty="0" err="1" smtClean="0"/>
                        <a:t>μm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0.31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0.88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12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1810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Highest bunch brightness reached so far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200" dirty="0" smtClean="0">
                <a:solidFill>
                  <a:srgbClr val="FF0000"/>
                </a:solidFill>
              </a:rPr>
              <a:t>The HL-LHC bunch brightness has already been reached!</a:t>
            </a:r>
            <a:r>
              <a:rPr lang="en-GB" sz="2200" dirty="0" smtClean="0"/>
              <a:t> =&gt; In 2016 at 6.5 </a:t>
            </a:r>
            <a:r>
              <a:rPr lang="en-GB" sz="2200" dirty="0" err="1" smtClean="0"/>
              <a:t>TeV</a:t>
            </a:r>
            <a:r>
              <a:rPr lang="en-GB" sz="2200" dirty="0" smtClean="0"/>
              <a:t>, bunches of ~ 1.4 times higher brightness than for HL-LHC were brought into collision </a:t>
            </a:r>
            <a:r>
              <a:rPr lang="en-GB" sz="2200" dirty="0" smtClean="0">
                <a:solidFill>
                  <a:srgbClr val="0000FF"/>
                </a:solidFill>
              </a:rPr>
              <a:t>with very good lifetime (burn-off dominated)</a:t>
            </a:r>
            <a:endParaRPr lang="en-GB" sz="2200" i="1" dirty="0">
              <a:solidFill>
                <a:srgbClr val="0000F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731347"/>
              </p:ext>
            </p:extLst>
          </p:nvPr>
        </p:nvGraphicFramePr>
        <p:xfrm>
          <a:off x="251520" y="2318742"/>
          <a:ext cx="6804249" cy="1981200"/>
        </p:xfrm>
        <a:graphic>
          <a:graphicData uri="http://schemas.openxmlformats.org/drawingml/2006/table">
            <a:tbl>
              <a:tblPr bandRow="1"/>
              <a:tblGrid>
                <a:gridCol w="2843809"/>
                <a:gridCol w="1152128"/>
                <a:gridCol w="1296144"/>
                <a:gridCol w="1512168"/>
              </a:tblGrid>
              <a:tr h="28735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/>
                        <a:t>Parameter</a:t>
                      </a:r>
                      <a:endParaRPr lang="en-US" sz="20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LHC</a:t>
                      </a:r>
                      <a:endParaRPr lang="en-US" sz="2000" b="1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/>
                        <a:t>HL-LHC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/>
                        <a:t>LHC 2016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</a:tr>
              <a:tr h="28735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Energy [</a:t>
                      </a:r>
                      <a:r>
                        <a:rPr lang="en-US" sz="2000" dirty="0" err="1" smtClean="0"/>
                        <a:t>TeV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6.5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Bunch</a:t>
                      </a:r>
                      <a:r>
                        <a:rPr lang="en-US" sz="2000" baseline="0" dirty="0" smtClean="0"/>
                        <a:t> population [10</a:t>
                      </a:r>
                      <a:r>
                        <a:rPr lang="en-US" sz="2000" baseline="30000" dirty="0" smtClean="0"/>
                        <a:t>11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1.15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2.2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1.9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err="1" smtClean="0"/>
                        <a:t>Transv</a:t>
                      </a:r>
                      <a:r>
                        <a:rPr lang="en-US" sz="2000" dirty="0" smtClean="0"/>
                        <a:t>. </a:t>
                      </a:r>
                      <a:r>
                        <a:rPr lang="en-US" sz="2000" dirty="0" err="1" smtClean="0"/>
                        <a:t>emittance</a:t>
                      </a:r>
                      <a:r>
                        <a:rPr lang="en-US" sz="2000" baseline="0" dirty="0" smtClean="0"/>
                        <a:t> [</a:t>
                      </a:r>
                      <a:r>
                        <a:rPr lang="en-US" sz="2000" baseline="0" dirty="0" err="1" smtClean="0"/>
                        <a:t>μm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3.75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2.5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1.5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Brightness [</a:t>
                      </a:r>
                      <a:r>
                        <a:rPr lang="en-US" sz="2000" baseline="0" dirty="0" smtClean="0"/>
                        <a:t>10</a:t>
                      </a:r>
                      <a:r>
                        <a:rPr lang="en-US" sz="2000" baseline="30000" dirty="0" smtClean="0"/>
                        <a:t>11 </a:t>
                      </a:r>
                      <a:r>
                        <a:rPr lang="en-US" sz="2000" baseline="0" dirty="0" smtClean="0"/>
                        <a:t>/ </a:t>
                      </a:r>
                      <a:r>
                        <a:rPr lang="en-US" sz="2000" baseline="0" dirty="0" err="1" smtClean="0"/>
                        <a:t>μm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0.31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0.88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1.27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12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  <p:sp>
        <p:nvSpPr>
          <p:cNvPr id="2" name="Curved Up Arrow 1"/>
          <p:cNvSpPr/>
          <p:nvPr/>
        </p:nvSpPr>
        <p:spPr>
          <a:xfrm>
            <a:off x="3779912" y="4371950"/>
            <a:ext cx="2592288" cy="504056"/>
          </a:xfrm>
          <a:prstGeom prst="curvedUpArrow">
            <a:avLst/>
          </a:prstGeom>
          <a:solidFill>
            <a:srgbClr val="FFFF00"/>
          </a:solidFill>
          <a:ln>
            <a:solidFill>
              <a:srgbClr val="D71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itre 7"/>
          <p:cNvSpPr txBox="1">
            <a:spLocks/>
          </p:cNvSpPr>
          <p:nvPr/>
        </p:nvSpPr>
        <p:spPr>
          <a:xfrm>
            <a:off x="4283968" y="4371950"/>
            <a:ext cx="1529119" cy="46707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solidFill>
                  <a:srgbClr val="D71798"/>
                </a:solidFill>
              </a:rPr>
              <a:t>Factor 4.1!</a:t>
            </a:r>
            <a:endParaRPr lang="en-GB" sz="2000" dirty="0">
              <a:solidFill>
                <a:srgbClr val="D717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104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Highest bunch brightness reached so far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200" dirty="0" smtClean="0">
                <a:solidFill>
                  <a:srgbClr val="FF0000"/>
                </a:solidFill>
              </a:rPr>
              <a:t>The HL-LHC bunch brightness has already been reached!</a:t>
            </a:r>
            <a:r>
              <a:rPr lang="en-GB" sz="2200" dirty="0" smtClean="0"/>
              <a:t> =&gt; In 2016 at 6.5 </a:t>
            </a:r>
            <a:r>
              <a:rPr lang="en-GB" sz="2200" dirty="0" err="1" smtClean="0"/>
              <a:t>TeV</a:t>
            </a:r>
            <a:r>
              <a:rPr lang="en-GB" sz="2200" dirty="0" smtClean="0"/>
              <a:t>, bunches of ~ 1.4 times higher brightness than for HL-LHC were brought into collision </a:t>
            </a:r>
            <a:r>
              <a:rPr lang="en-GB" sz="2200" dirty="0" smtClean="0">
                <a:solidFill>
                  <a:srgbClr val="0000FF"/>
                </a:solidFill>
              </a:rPr>
              <a:t>with very good lifetime (burn-off dominated)</a:t>
            </a:r>
            <a:endParaRPr lang="en-GB" sz="2200" i="1" dirty="0">
              <a:solidFill>
                <a:srgbClr val="0000F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438399"/>
              </p:ext>
            </p:extLst>
          </p:nvPr>
        </p:nvGraphicFramePr>
        <p:xfrm>
          <a:off x="251520" y="2318742"/>
          <a:ext cx="8388425" cy="1981200"/>
        </p:xfrm>
        <a:graphic>
          <a:graphicData uri="http://schemas.openxmlformats.org/drawingml/2006/table">
            <a:tbl>
              <a:tblPr bandRow="1"/>
              <a:tblGrid>
                <a:gridCol w="2843809"/>
                <a:gridCol w="1152128"/>
                <a:gridCol w="1296144"/>
                <a:gridCol w="1512168"/>
                <a:gridCol w="1584176"/>
              </a:tblGrid>
              <a:tr h="28735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/>
                        <a:t>Parameter</a:t>
                      </a:r>
                      <a:endParaRPr lang="en-US" sz="20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LHC</a:t>
                      </a:r>
                      <a:endParaRPr lang="en-US" sz="2000" b="1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/>
                        <a:t>HL-LHC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/>
                        <a:t>LHC 2016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Delta [%]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</a:tr>
              <a:tr h="28735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Energy [</a:t>
                      </a:r>
                      <a:r>
                        <a:rPr lang="en-US" sz="2000" dirty="0" err="1" smtClean="0"/>
                        <a:t>TeV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6.5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- 7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Bunch</a:t>
                      </a:r>
                      <a:r>
                        <a:rPr lang="en-US" sz="2000" baseline="0" dirty="0" smtClean="0"/>
                        <a:t> population [10</a:t>
                      </a:r>
                      <a:r>
                        <a:rPr lang="en-US" sz="2000" baseline="30000" dirty="0" smtClean="0"/>
                        <a:t>11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1.15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2.2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1.9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- 14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err="1" smtClean="0"/>
                        <a:t>Transv</a:t>
                      </a:r>
                      <a:r>
                        <a:rPr lang="en-US" sz="2000" dirty="0" smtClean="0"/>
                        <a:t>. </a:t>
                      </a:r>
                      <a:r>
                        <a:rPr lang="en-US" sz="2000" dirty="0" err="1" smtClean="0"/>
                        <a:t>emittance</a:t>
                      </a:r>
                      <a:r>
                        <a:rPr lang="en-US" sz="2000" baseline="0" dirty="0" smtClean="0"/>
                        <a:t> [</a:t>
                      </a:r>
                      <a:r>
                        <a:rPr lang="en-US" sz="2000" baseline="0" dirty="0" err="1" smtClean="0"/>
                        <a:t>μm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3.75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2.5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1.5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- 40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20000"/>
                      </a:srgbClr>
                    </a:solidFill>
                  </a:tcPr>
                </a:tc>
              </a:tr>
              <a:tr h="2913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dirty="0" smtClean="0"/>
                        <a:t>Brightness [</a:t>
                      </a:r>
                      <a:r>
                        <a:rPr lang="en-US" sz="2000" baseline="0" dirty="0" smtClean="0"/>
                        <a:t>10</a:t>
                      </a:r>
                      <a:r>
                        <a:rPr lang="en-US" sz="2000" baseline="30000" dirty="0" smtClean="0"/>
                        <a:t>11 </a:t>
                      </a:r>
                      <a:r>
                        <a:rPr lang="en-US" sz="2000" baseline="0" dirty="0" smtClean="0"/>
                        <a:t>/ </a:t>
                      </a:r>
                      <a:r>
                        <a:rPr lang="en-US" sz="2000" baseline="0" dirty="0" err="1" smtClean="0"/>
                        <a:t>μm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0.31</a:t>
                      </a:r>
                      <a:endParaRPr lang="en-US" sz="20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0.88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1.27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+ 44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0093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12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  <p:sp>
        <p:nvSpPr>
          <p:cNvPr id="2" name="Curved Up Arrow 1"/>
          <p:cNvSpPr/>
          <p:nvPr/>
        </p:nvSpPr>
        <p:spPr>
          <a:xfrm>
            <a:off x="3779912" y="4371950"/>
            <a:ext cx="2592288" cy="504056"/>
          </a:xfrm>
          <a:prstGeom prst="curvedUpArrow">
            <a:avLst/>
          </a:prstGeom>
          <a:solidFill>
            <a:srgbClr val="FFFF00"/>
          </a:solidFill>
          <a:ln>
            <a:solidFill>
              <a:srgbClr val="D71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itre 7"/>
          <p:cNvSpPr txBox="1">
            <a:spLocks/>
          </p:cNvSpPr>
          <p:nvPr/>
        </p:nvSpPr>
        <p:spPr>
          <a:xfrm>
            <a:off x="4283968" y="4371950"/>
            <a:ext cx="1529119" cy="46707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solidFill>
                  <a:srgbClr val="D71798"/>
                </a:solidFill>
              </a:rPr>
              <a:t>Factor 4.1!</a:t>
            </a:r>
            <a:endParaRPr lang="en-GB" sz="2000" dirty="0">
              <a:solidFill>
                <a:srgbClr val="D717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868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HIGHLIGHT!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pic>
        <p:nvPicPr>
          <p:cNvPr id="3" name="Picture 2" descr="Screen Shot 2016-11-12 at 23.08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0"/>
            <a:ext cx="8294600" cy="5143500"/>
          </a:xfrm>
          <a:prstGeom prst="rect">
            <a:avLst/>
          </a:prstGeom>
        </p:spPr>
      </p:pic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63688" y="-20537"/>
            <a:ext cx="2088232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X. </a:t>
            </a:r>
            <a:r>
              <a:rPr lang="en-GB" sz="1400" i="1" dirty="0" err="1" smtClean="0">
                <a:solidFill>
                  <a:srgbClr val="FF0000"/>
                </a:solidFill>
              </a:rPr>
              <a:t>Buffat</a:t>
            </a:r>
            <a:endParaRPr lang="en-GB" sz="1400" i="1" dirty="0" smtClean="0">
              <a:solidFill>
                <a:srgbClr val="FF0000"/>
              </a:solidFill>
            </a:endParaRP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407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Introduction</a:t>
            </a:r>
            <a:endParaRPr lang="en-GB" dirty="0" smtClean="0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90217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 on destabilising effect of linear coupling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2883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 on destabilising effect of linear coupling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200" dirty="0" smtClean="0">
                <a:solidFill>
                  <a:srgbClr val="5A5A5A"/>
                </a:solidFill>
              </a:rPr>
              <a:t>The worry from 2012</a:t>
            </a:r>
            <a:r>
              <a:rPr lang="en-GB" sz="2200" i="1" dirty="0" smtClean="0">
                <a:solidFill>
                  <a:srgbClr val="5A5A5A"/>
                </a:solidFill>
              </a:rPr>
              <a:t> </a:t>
            </a:r>
            <a:r>
              <a:rPr lang="en-GB" sz="2200" dirty="0" smtClean="0">
                <a:solidFill>
                  <a:srgbClr val="5A5A5A"/>
                </a:solidFill>
              </a:rPr>
              <a:t>(i.e. without e-cloud) has been partly dissipated with the discovery of the effect of linear coupling: see talk at the last </a:t>
            </a:r>
            <a:r>
              <a:rPr lang="en-GB" sz="2200" dirty="0" err="1" smtClean="0">
                <a:solidFill>
                  <a:srgbClr val="5A5A5A"/>
                </a:solidFill>
              </a:rPr>
              <a:t>HiLumi</a:t>
            </a:r>
            <a:r>
              <a:rPr lang="en-GB" sz="2200" dirty="0" smtClean="0">
                <a:solidFill>
                  <a:srgbClr val="5A5A5A"/>
                </a:solidFill>
              </a:rPr>
              <a:t> meeting. Since then, 2 additional info going in the same </a:t>
            </a:r>
            <a:r>
              <a:rPr lang="en-GB" sz="2200" dirty="0" smtClean="0">
                <a:solidFill>
                  <a:srgbClr val="5A5A5A"/>
                </a:solidFill>
              </a:rPr>
              <a:t>direction</a:t>
            </a:r>
            <a:endParaRPr lang="en-GB" sz="2200" dirty="0" smtClean="0">
              <a:solidFill>
                <a:srgbClr val="5A5A5A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2966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 on destabilising effect of linear coupling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200" dirty="0" smtClean="0">
                <a:solidFill>
                  <a:srgbClr val="5A5A5A"/>
                </a:solidFill>
              </a:rPr>
              <a:t>The worry from 2012</a:t>
            </a:r>
            <a:r>
              <a:rPr lang="en-GB" sz="2200" i="1" dirty="0" smtClean="0">
                <a:solidFill>
                  <a:srgbClr val="5A5A5A"/>
                </a:solidFill>
              </a:rPr>
              <a:t> </a:t>
            </a:r>
            <a:r>
              <a:rPr lang="en-GB" sz="2200" dirty="0" smtClean="0">
                <a:solidFill>
                  <a:srgbClr val="5A5A5A"/>
                </a:solidFill>
              </a:rPr>
              <a:t>(i.e. without e-cloud) has been partly dissipated with the discovery of the effect of linear coupling: see talk at the last </a:t>
            </a:r>
            <a:r>
              <a:rPr lang="en-GB" sz="2200" dirty="0" err="1" smtClean="0">
                <a:solidFill>
                  <a:srgbClr val="5A5A5A"/>
                </a:solidFill>
              </a:rPr>
              <a:t>HiLumi</a:t>
            </a:r>
            <a:r>
              <a:rPr lang="en-GB" sz="2200" dirty="0" smtClean="0">
                <a:solidFill>
                  <a:srgbClr val="5A5A5A"/>
                </a:solidFill>
              </a:rPr>
              <a:t> meeting. Since then, 2 additional info going in the same direction</a:t>
            </a:r>
          </a:p>
          <a:p>
            <a:pPr lvl="1" algn="just">
              <a:buSzPct val="120000"/>
            </a:pPr>
            <a:r>
              <a:rPr lang="en-GB" sz="2000" dirty="0" smtClean="0">
                <a:solidFill>
                  <a:srgbClr val="5A5A5A"/>
                </a:solidFill>
              </a:rPr>
              <a:t>Instability in physics with 600 bunches disappeared after coupling correction =&gt; A coupling (closest tune approach) of ~ 0.005 is bad</a:t>
            </a:r>
            <a:r>
              <a:rPr lang="en-GB" sz="2000" dirty="0" smtClean="0">
                <a:solidFill>
                  <a:srgbClr val="5A5A5A"/>
                </a:solidFill>
              </a:rPr>
              <a:t>!</a:t>
            </a:r>
            <a:endParaRPr lang="en-GB" sz="2000" dirty="0" smtClean="0">
              <a:solidFill>
                <a:srgbClr val="5A5A5A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04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 on destabilising effect of linear coupling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200" dirty="0" smtClean="0">
                <a:solidFill>
                  <a:srgbClr val="5A5A5A"/>
                </a:solidFill>
              </a:rPr>
              <a:t>The worry from 2012</a:t>
            </a:r>
            <a:r>
              <a:rPr lang="en-GB" sz="2200" i="1" dirty="0" smtClean="0">
                <a:solidFill>
                  <a:srgbClr val="5A5A5A"/>
                </a:solidFill>
              </a:rPr>
              <a:t> </a:t>
            </a:r>
            <a:r>
              <a:rPr lang="en-GB" sz="2200" dirty="0" smtClean="0">
                <a:solidFill>
                  <a:srgbClr val="5A5A5A"/>
                </a:solidFill>
              </a:rPr>
              <a:t>(i.e. without e-cloud) has been partly dissipated with the discovery of the effect of linear coupling: see talk at the last </a:t>
            </a:r>
            <a:r>
              <a:rPr lang="en-GB" sz="2200" dirty="0" err="1" smtClean="0">
                <a:solidFill>
                  <a:srgbClr val="5A5A5A"/>
                </a:solidFill>
              </a:rPr>
              <a:t>HiLumi</a:t>
            </a:r>
            <a:r>
              <a:rPr lang="en-GB" sz="2200" dirty="0" smtClean="0">
                <a:solidFill>
                  <a:srgbClr val="5A5A5A"/>
                </a:solidFill>
              </a:rPr>
              <a:t> meeting. Since then, 2 additional info going in the same direction</a:t>
            </a:r>
          </a:p>
          <a:p>
            <a:pPr lvl="1" algn="just">
              <a:buSzPct val="120000"/>
            </a:pPr>
            <a:r>
              <a:rPr lang="en-GB" sz="2000" dirty="0" smtClean="0">
                <a:solidFill>
                  <a:srgbClr val="5A5A5A"/>
                </a:solidFill>
              </a:rPr>
              <a:t>Instability in physics with 600 bunches disappeared after coupling correction =&gt; A coupling (closest tune approach) of ~ 0.005 is bad!</a:t>
            </a:r>
          </a:p>
          <a:p>
            <a:pPr lvl="1" algn="just">
              <a:buSzPct val="120000"/>
            </a:pPr>
            <a:r>
              <a:rPr lang="en-GB" sz="2000" dirty="0" smtClean="0">
                <a:solidFill>
                  <a:srgbClr val="5A5A5A"/>
                </a:solidFill>
              </a:rPr>
              <a:t>A measurement from 2012 revealed an important coupling in October (~ 0.01)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9640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94134"/>
            <a:ext cx="9067800" cy="533400"/>
          </a:xfrm>
          <a:noFill/>
          <a:ln/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Sunday 25/09/16, Fill #5332: Instability with 600 bunches</a:t>
            </a:r>
          </a:p>
        </p:txBody>
      </p:sp>
      <p:pic>
        <p:nvPicPr>
          <p:cNvPr id="6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3760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94134"/>
            <a:ext cx="9067800" cy="533400"/>
          </a:xfrm>
          <a:noFill/>
          <a:ln/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Sunday 25/09/16, Fill #5332: Instability with 600 bunches</a:t>
            </a:r>
          </a:p>
        </p:txBody>
      </p:sp>
      <p:sp>
        <p:nvSpPr>
          <p:cNvPr id="16" name="Espace réservé du contenu 8"/>
          <p:cNvSpPr>
            <a:spLocks noGrp="1"/>
          </p:cNvSpPr>
          <p:nvPr>
            <p:ph idx="1"/>
          </p:nvPr>
        </p:nvSpPr>
        <p:spPr>
          <a:xfrm>
            <a:off x="467544" y="699542"/>
            <a:ext cx="8219256" cy="432048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000" dirty="0">
                <a:solidFill>
                  <a:srgbClr val="5A5A5A"/>
                </a:solidFill>
              </a:rPr>
              <a:t>LOF were at 470 A, Q’ ~ 15 units and nominal damper</a:t>
            </a: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6370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12" name="Picture 11" descr="Screen Shot 2016-09-30 at 14.02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875"/>
            <a:ext cx="9144000" cy="3101075"/>
          </a:xfrm>
          <a:prstGeom prst="rect">
            <a:avLst/>
          </a:prstGeom>
        </p:spPr>
      </p:pic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94134"/>
            <a:ext cx="9067800" cy="533400"/>
          </a:xfrm>
          <a:noFill/>
          <a:ln/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Sunday 25/09/16, Fill #5332: Instability with 600 bunches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-1" y="3861675"/>
            <a:ext cx="228600" cy="228600"/>
          </a:xfrm>
          <a:prstGeom prst="ellipse">
            <a:avLst/>
          </a:prstGeom>
          <a:noFill/>
          <a:ln w="38100" cap="flat" cmpd="sng" algn="ctr">
            <a:solidFill>
              <a:srgbClr val="D717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pitchFamily="-106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-76200" y="2032875"/>
            <a:ext cx="228600" cy="228600"/>
          </a:xfrm>
          <a:prstGeom prst="ellipse">
            <a:avLst/>
          </a:prstGeom>
          <a:noFill/>
          <a:ln w="38100" cap="flat" cmpd="sng" algn="ctr">
            <a:solidFill>
              <a:srgbClr val="D717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pitchFamily="-106" charset="0"/>
            </a:endParaRPr>
          </a:p>
        </p:txBody>
      </p:sp>
      <p:sp>
        <p:nvSpPr>
          <p:cNvPr id="16" name="Espace réservé du contenu 8"/>
          <p:cNvSpPr>
            <a:spLocks noGrp="1"/>
          </p:cNvSpPr>
          <p:nvPr>
            <p:ph idx="1"/>
          </p:nvPr>
        </p:nvSpPr>
        <p:spPr>
          <a:xfrm>
            <a:off x="467544" y="699542"/>
            <a:ext cx="8219256" cy="432048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000" dirty="0">
                <a:solidFill>
                  <a:srgbClr val="5A5A5A"/>
                </a:solidFill>
              </a:rPr>
              <a:t>LOF were at 470 A, Q’ ~ 15 units and </a:t>
            </a:r>
            <a:r>
              <a:rPr lang="en-GB" sz="2000" dirty="0" smtClean="0">
                <a:solidFill>
                  <a:srgbClr val="5A5A5A"/>
                </a:solidFill>
              </a:rPr>
              <a:t>nominal damper</a:t>
            </a:r>
            <a:endParaRPr lang="en-GB" sz="2000" dirty="0">
              <a:solidFill>
                <a:srgbClr val="5A5A5A"/>
              </a:solidFill>
            </a:endParaRPr>
          </a:p>
        </p:txBody>
      </p:sp>
      <p:pic>
        <p:nvPicPr>
          <p:cNvPr id="10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1516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467600" cy="4622800"/>
          </a:xfrm>
          <a:prstGeom prst="rect">
            <a:avLst/>
          </a:prstGeom>
        </p:spPr>
      </p:pic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685800" y="3048000"/>
            <a:ext cx="609600" cy="685800"/>
          </a:xfrm>
          <a:prstGeom prst="wedgeEllipseCallout">
            <a:avLst>
              <a:gd name="adj1" fmla="val 86389"/>
              <a:gd name="adj2" fmla="val -112917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33400" y="3124200"/>
            <a:ext cx="9144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β*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2360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467600" cy="4622800"/>
          </a:xfrm>
          <a:prstGeom prst="rect">
            <a:avLst/>
          </a:prstGeom>
        </p:spPr>
      </p:pic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685800" y="3048000"/>
            <a:ext cx="609600" cy="685800"/>
          </a:xfrm>
          <a:prstGeom prst="wedgeEllipseCallout">
            <a:avLst>
              <a:gd name="adj1" fmla="val 86389"/>
              <a:gd name="adj2" fmla="val -112917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33400" y="3124200"/>
            <a:ext cx="9144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β*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457200" y="4495800"/>
            <a:ext cx="2590800" cy="609600"/>
          </a:xfrm>
          <a:prstGeom prst="wedgeEllipseCallout">
            <a:avLst>
              <a:gd name="adj1" fmla="val 33059"/>
              <a:gd name="adj2" fmla="val -144859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33400" y="4572000"/>
            <a:ext cx="2362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B1H BBQ activity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3733800" y="4495800"/>
            <a:ext cx="2590800" cy="609600"/>
          </a:xfrm>
          <a:prstGeom prst="wedgeEllipseCallout">
            <a:avLst>
              <a:gd name="adj1" fmla="val -62901"/>
              <a:gd name="adj2" fmla="val -131562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810000" y="4572000"/>
            <a:ext cx="2362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B1V BBQ activity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900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972425" cy="4572000"/>
          </a:xfrm>
          <a:prstGeom prst="rect">
            <a:avLst/>
          </a:prstGeom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3505200" y="762000"/>
            <a:ext cx="1143000" cy="1066800"/>
          </a:xfrm>
          <a:prstGeom prst="wedgeEllipseCallout">
            <a:avLst>
              <a:gd name="adj1" fmla="val -88984"/>
              <a:gd name="adj2" fmla="val 114558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429000" y="914400"/>
            <a:ext cx="1295400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Bump </a:t>
            </a:r>
            <a:b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</a:b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in |C</a:t>
            </a:r>
            <a:r>
              <a:rPr kumimoji="0" lang="en-US" sz="20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-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|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248400" y="1905000"/>
            <a:ext cx="457200" cy="381000"/>
          </a:xfrm>
          <a:prstGeom prst="ellipse">
            <a:avLst/>
          </a:prstGeom>
          <a:noFill/>
          <a:ln w="3810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CCCC"/>
              </a:buClr>
              <a:buSzPct val="75000"/>
              <a:buFont typeface="Monotype Sorts" pitchFamily="-106" charset="2"/>
              <a:buNone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D60093"/>
              </a:solidFill>
              <a:effectLst/>
              <a:uLnTx/>
              <a:uFillTx/>
              <a:latin typeface="Arial" pitchFamily="-106" charset="0"/>
            </a:endParaRP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685800" y="3048000"/>
            <a:ext cx="609600" cy="685800"/>
          </a:xfrm>
          <a:prstGeom prst="wedgeEllipseCallout">
            <a:avLst>
              <a:gd name="adj1" fmla="val 86389"/>
              <a:gd name="adj2" fmla="val -112917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33400" y="3124200"/>
            <a:ext cx="9144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β*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457200" y="4495800"/>
            <a:ext cx="2590800" cy="609600"/>
          </a:xfrm>
          <a:prstGeom prst="wedgeEllipseCallout">
            <a:avLst>
              <a:gd name="adj1" fmla="val 33059"/>
              <a:gd name="adj2" fmla="val -144859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33400" y="4572000"/>
            <a:ext cx="2362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B1H BBQ activity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>
            <a:off x="3733800" y="4495800"/>
            <a:ext cx="2590800" cy="609600"/>
          </a:xfrm>
          <a:prstGeom prst="wedgeEllipseCallout">
            <a:avLst>
              <a:gd name="adj1" fmla="val -62901"/>
              <a:gd name="adj2" fmla="val -131562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3810000" y="4572000"/>
            <a:ext cx="2362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B1V BBQ activity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568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Introduction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Predicted beam stability without e-</a:t>
            </a:r>
            <a:r>
              <a:rPr lang="en-GB" dirty="0" smtClean="0"/>
              <a:t>cloud</a:t>
            </a:r>
            <a:endParaRPr lang="en-GB" dirty="0" smtClean="0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9759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72575" cy="459105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>
            <a:off x="1219200" y="838200"/>
            <a:ext cx="1066800" cy="457200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D6009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1219200" y="1981200"/>
            <a:ext cx="1066800" cy="457200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D6009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0" y="723780"/>
            <a:ext cx="1752600" cy="40011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Q</a:t>
            </a:r>
            <a:r>
              <a:rPr kumimoji="0" lang="en-US" sz="2000" b="0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x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_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FB_Trim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0" y="2114490"/>
            <a:ext cx="1752600" cy="40011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Q</a:t>
            </a:r>
            <a:r>
              <a:rPr kumimoji="0" lang="en-US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y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_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FB_Trim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3505200" y="762000"/>
            <a:ext cx="1143000" cy="1066800"/>
          </a:xfrm>
          <a:prstGeom prst="wedgeEllipseCallout">
            <a:avLst>
              <a:gd name="adj1" fmla="val -88984"/>
              <a:gd name="adj2" fmla="val 114558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429000" y="914400"/>
            <a:ext cx="1295400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Bump </a:t>
            </a:r>
            <a:b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</a:b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in |C</a:t>
            </a:r>
            <a:r>
              <a:rPr kumimoji="0" lang="en-US" sz="20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-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|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452320" y="1905000"/>
            <a:ext cx="457200" cy="381000"/>
          </a:xfrm>
          <a:prstGeom prst="ellipse">
            <a:avLst/>
          </a:prstGeom>
          <a:noFill/>
          <a:ln w="3810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CCCC"/>
              </a:buClr>
              <a:buSzPct val="75000"/>
              <a:buFont typeface="Monotype Sorts" pitchFamily="-106" charset="2"/>
              <a:buNone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D60093"/>
              </a:solidFill>
              <a:effectLst/>
              <a:uLnTx/>
              <a:uFillTx/>
              <a:latin typeface="Arial" pitchFamily="-106" charset="0"/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685800" y="3048000"/>
            <a:ext cx="609600" cy="685800"/>
          </a:xfrm>
          <a:prstGeom prst="wedgeEllipseCallout">
            <a:avLst>
              <a:gd name="adj1" fmla="val 86389"/>
              <a:gd name="adj2" fmla="val -112917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33400" y="3124200"/>
            <a:ext cx="9144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β*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21" name="AutoShape 6"/>
          <p:cNvSpPr>
            <a:spLocks noChangeArrowheads="1"/>
          </p:cNvSpPr>
          <p:nvPr/>
        </p:nvSpPr>
        <p:spPr bwMode="auto">
          <a:xfrm>
            <a:off x="457200" y="4495800"/>
            <a:ext cx="2590800" cy="609600"/>
          </a:xfrm>
          <a:prstGeom prst="wedgeEllipseCallout">
            <a:avLst>
              <a:gd name="adj1" fmla="val 33059"/>
              <a:gd name="adj2" fmla="val -144859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33400" y="4572000"/>
            <a:ext cx="2362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B1H BBQ activity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3733800" y="4495800"/>
            <a:ext cx="2590800" cy="609600"/>
          </a:xfrm>
          <a:prstGeom prst="wedgeEllipseCallout">
            <a:avLst>
              <a:gd name="adj1" fmla="val -62901"/>
              <a:gd name="adj2" fmla="val -131562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810000" y="4572000"/>
            <a:ext cx="2362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B1V BBQ activity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743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72575" cy="459105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>
            <a:off x="1219200" y="838200"/>
            <a:ext cx="1066800" cy="457200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D6009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1219200" y="1981200"/>
            <a:ext cx="1066800" cy="457200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D6009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0" y="723780"/>
            <a:ext cx="1752600" cy="40011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Q</a:t>
            </a:r>
            <a:r>
              <a:rPr kumimoji="0" lang="en-US" sz="2000" b="0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x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_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FB_Trim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0" y="2114490"/>
            <a:ext cx="1752600" cy="40011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Q</a:t>
            </a:r>
            <a:r>
              <a:rPr kumimoji="0" lang="en-US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y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_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FB_Trim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3505200" y="762000"/>
            <a:ext cx="1143000" cy="1066800"/>
          </a:xfrm>
          <a:prstGeom prst="wedgeEllipseCallout">
            <a:avLst>
              <a:gd name="adj1" fmla="val -88984"/>
              <a:gd name="adj2" fmla="val 114558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429000" y="914400"/>
            <a:ext cx="1295400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Bump </a:t>
            </a:r>
            <a:b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</a:b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in |C</a:t>
            </a:r>
            <a:r>
              <a:rPr kumimoji="0" lang="en-US" sz="20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-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|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452320" y="1905000"/>
            <a:ext cx="457200" cy="381000"/>
          </a:xfrm>
          <a:prstGeom prst="ellipse">
            <a:avLst/>
          </a:prstGeom>
          <a:noFill/>
          <a:ln w="3810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CCCC"/>
              </a:buClr>
              <a:buSzPct val="75000"/>
              <a:buFont typeface="Monotype Sorts" pitchFamily="-106" charset="2"/>
              <a:buNone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D60093"/>
              </a:solidFill>
              <a:effectLst/>
              <a:uLnTx/>
              <a:uFillTx/>
              <a:latin typeface="Arial" pitchFamily="-106" charset="0"/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685800" y="3048000"/>
            <a:ext cx="609600" cy="685800"/>
          </a:xfrm>
          <a:prstGeom prst="wedgeEllipseCallout">
            <a:avLst>
              <a:gd name="adj1" fmla="val 86389"/>
              <a:gd name="adj2" fmla="val -112917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33400" y="3124200"/>
            <a:ext cx="9144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β*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21" name="AutoShape 6"/>
          <p:cNvSpPr>
            <a:spLocks noChangeArrowheads="1"/>
          </p:cNvSpPr>
          <p:nvPr/>
        </p:nvSpPr>
        <p:spPr bwMode="auto">
          <a:xfrm>
            <a:off x="457200" y="4495800"/>
            <a:ext cx="2590800" cy="609600"/>
          </a:xfrm>
          <a:prstGeom prst="wedgeEllipseCallout">
            <a:avLst>
              <a:gd name="adj1" fmla="val 33059"/>
              <a:gd name="adj2" fmla="val -144859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33400" y="4572000"/>
            <a:ext cx="2362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B1H BBQ activity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3733800" y="4495800"/>
            <a:ext cx="2590800" cy="609600"/>
          </a:xfrm>
          <a:prstGeom prst="wedgeEllipseCallout">
            <a:avLst>
              <a:gd name="adj1" fmla="val -62901"/>
              <a:gd name="adj2" fmla="val -131562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810000" y="4572000"/>
            <a:ext cx="2362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B1V BBQ activity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D71798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27" name="AutoShape 6"/>
          <p:cNvSpPr>
            <a:spLocks noChangeArrowheads="1"/>
          </p:cNvSpPr>
          <p:nvPr/>
        </p:nvSpPr>
        <p:spPr bwMode="auto">
          <a:xfrm>
            <a:off x="5486400" y="76200"/>
            <a:ext cx="3657600" cy="1219200"/>
          </a:xfrm>
          <a:prstGeom prst="wedgeEllipseCallout">
            <a:avLst>
              <a:gd name="adj1" fmla="val -91420"/>
              <a:gd name="adj2" fmla="val 141299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5715000" y="228600"/>
            <a:ext cx="3276600" cy="10156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Similar picture as during our dedicated study on linear coupling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08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-20538"/>
            <a:ext cx="3393356" cy="3101454"/>
          </a:xfrm>
          <a:prstGeom prst="rect">
            <a:avLst/>
          </a:prstGeom>
        </p:spPr>
      </p:pic>
      <p:pic>
        <p:nvPicPr>
          <p:cNvPr id="6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3156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-20538"/>
            <a:ext cx="3393356" cy="31014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451378"/>
            <a:ext cx="3312368" cy="226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2787774"/>
            <a:ext cx="3340720" cy="2277336"/>
          </a:xfrm>
          <a:prstGeom prst="rect">
            <a:avLst/>
          </a:prstGeom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-76200"/>
            <a:ext cx="4724400" cy="533400"/>
          </a:xfrm>
          <a:noFill/>
          <a:ln/>
        </p:spPr>
        <p:txBody>
          <a:bodyPr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Linear coupling was then corrected</a:t>
            </a:r>
          </a:p>
        </p:txBody>
      </p:sp>
      <p:pic>
        <p:nvPicPr>
          <p:cNvPr id="9" name="Picture 53" descr="cern_logo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09545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-20538"/>
            <a:ext cx="3393356" cy="31014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451378"/>
            <a:ext cx="3312368" cy="226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2787774"/>
            <a:ext cx="3340720" cy="2277336"/>
          </a:xfrm>
          <a:prstGeom prst="rect">
            <a:avLst/>
          </a:prstGeom>
        </p:spPr>
      </p:pic>
      <p:pic>
        <p:nvPicPr>
          <p:cNvPr id="9" name="Picture 8" descr="Screen Shot 2016-11-12 at 23.36.2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8065"/>
            <a:ext cx="4463480" cy="2035973"/>
          </a:xfrm>
          <a:prstGeom prst="rect">
            <a:avLst/>
          </a:prstGeom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-76200"/>
            <a:ext cx="4724400" cy="533400"/>
          </a:xfrm>
          <a:noFill/>
          <a:ln/>
        </p:spPr>
        <p:txBody>
          <a:bodyPr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Linear coupling was then corrected</a:t>
            </a:r>
          </a:p>
        </p:txBody>
      </p:sp>
    </p:spTree>
    <p:extLst>
      <p:ext uri="{BB962C8B-B14F-4D97-AF65-F5344CB8AC3E}">
        <p14:creationId xmlns:p14="http://schemas.microsoft.com/office/powerpoint/2010/main" val="950373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94134"/>
            <a:ext cx="9067800" cy="533400"/>
          </a:xfrm>
          <a:noFill/>
          <a:ln/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Could linear coupling have played an important role 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in </a:t>
            </a:r>
            <a:r>
              <a:rPr lang="en-US" sz="2400" dirty="0">
                <a:solidFill>
                  <a:schemeClr val="tx1"/>
                </a:solidFill>
              </a:rPr>
              <a:t>the 2011-2012 End Of Squeeze Instability?</a:t>
            </a:r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5069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94134"/>
            <a:ext cx="9067800" cy="533400"/>
          </a:xfrm>
          <a:noFill/>
          <a:ln/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Could linear coupling have played an important role 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in </a:t>
            </a:r>
            <a:r>
              <a:rPr lang="en-US" sz="2400" dirty="0">
                <a:solidFill>
                  <a:schemeClr val="tx1"/>
                </a:solidFill>
              </a:rPr>
              <a:t>the 2011-2012 End Of Squeeze Instability?</a:t>
            </a:r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524056" cy="432048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1600" dirty="0">
                <a:solidFill>
                  <a:srgbClr val="5A5A5A"/>
                </a:solidFill>
              </a:rPr>
              <a:t>Info from </a:t>
            </a:r>
            <a:r>
              <a:rPr lang="en-GB" sz="1600" dirty="0" err="1">
                <a:solidFill>
                  <a:srgbClr val="5A5A5A"/>
                </a:solidFill>
              </a:rPr>
              <a:t>RogelioT</a:t>
            </a:r>
            <a:r>
              <a:rPr lang="en-GB" sz="1600" dirty="0">
                <a:solidFill>
                  <a:srgbClr val="5A5A5A"/>
                </a:solidFill>
              </a:rPr>
              <a:t>: In 2012, very few linear coupling measurements took place at 60 </a:t>
            </a:r>
            <a:r>
              <a:rPr lang="en-GB" sz="1600" dirty="0" smtClean="0">
                <a:solidFill>
                  <a:srgbClr val="5A5A5A"/>
                </a:solidFill>
              </a:rPr>
              <a:t>cm</a:t>
            </a:r>
          </a:p>
          <a:p>
            <a:pPr lvl="1" algn="just">
              <a:buSzPct val="120000"/>
            </a:pPr>
            <a:r>
              <a:rPr lang="en-GB" sz="1600" dirty="0">
                <a:solidFill>
                  <a:srgbClr val="0000FF"/>
                </a:solidFill>
              </a:rPr>
              <a:t>Commissioning in March =&gt; |C</a:t>
            </a:r>
            <a:r>
              <a:rPr lang="en-GB" sz="1600" baseline="30000" dirty="0">
                <a:solidFill>
                  <a:srgbClr val="0000FF"/>
                </a:solidFill>
              </a:rPr>
              <a:t>-</a:t>
            </a:r>
            <a:r>
              <a:rPr lang="en-GB" sz="1600" dirty="0">
                <a:solidFill>
                  <a:srgbClr val="0000FF"/>
                </a:solidFill>
              </a:rPr>
              <a:t>| ≤ 0.002: </a:t>
            </a:r>
            <a:r>
              <a:rPr lang="en-GB" sz="1600" dirty="0" smtClean="0">
                <a:solidFill>
                  <a:srgbClr val="008000"/>
                </a:solidFill>
              </a:rPr>
              <a:t>OK</a:t>
            </a: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6032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94134"/>
            <a:ext cx="9067800" cy="533400"/>
          </a:xfrm>
          <a:noFill/>
          <a:ln/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Could linear coupling have played an important role 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in </a:t>
            </a:r>
            <a:r>
              <a:rPr lang="en-US" sz="2400" dirty="0">
                <a:solidFill>
                  <a:schemeClr val="tx1"/>
                </a:solidFill>
              </a:rPr>
              <a:t>the 2011-2012 End Of Squeeze Instability?</a:t>
            </a:r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524056" cy="432048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1600" dirty="0">
                <a:solidFill>
                  <a:srgbClr val="5A5A5A"/>
                </a:solidFill>
              </a:rPr>
              <a:t>Info from </a:t>
            </a:r>
            <a:r>
              <a:rPr lang="en-GB" sz="1600" dirty="0" err="1">
                <a:solidFill>
                  <a:srgbClr val="5A5A5A"/>
                </a:solidFill>
              </a:rPr>
              <a:t>RogelioT</a:t>
            </a:r>
            <a:r>
              <a:rPr lang="en-GB" sz="1600" dirty="0">
                <a:solidFill>
                  <a:srgbClr val="5A5A5A"/>
                </a:solidFill>
              </a:rPr>
              <a:t>: In 2012, very few linear coupling measurements took place at 60 </a:t>
            </a:r>
            <a:r>
              <a:rPr lang="en-GB" sz="1600" dirty="0" smtClean="0">
                <a:solidFill>
                  <a:srgbClr val="5A5A5A"/>
                </a:solidFill>
              </a:rPr>
              <a:t>cm</a:t>
            </a:r>
          </a:p>
          <a:p>
            <a:pPr lvl="1" algn="just">
              <a:buSzPct val="120000"/>
            </a:pPr>
            <a:r>
              <a:rPr lang="en-GB" sz="1600" dirty="0">
                <a:solidFill>
                  <a:srgbClr val="0000FF"/>
                </a:solidFill>
              </a:rPr>
              <a:t>Commissioning in March =&gt; |C</a:t>
            </a:r>
            <a:r>
              <a:rPr lang="en-GB" sz="1600" baseline="30000" dirty="0">
                <a:solidFill>
                  <a:srgbClr val="0000FF"/>
                </a:solidFill>
              </a:rPr>
              <a:t>-</a:t>
            </a:r>
            <a:r>
              <a:rPr lang="en-GB" sz="1600" dirty="0">
                <a:solidFill>
                  <a:srgbClr val="0000FF"/>
                </a:solidFill>
              </a:rPr>
              <a:t>| ≤ 0.002: </a:t>
            </a:r>
            <a:r>
              <a:rPr lang="en-GB" sz="1600" dirty="0">
                <a:solidFill>
                  <a:srgbClr val="008000"/>
                </a:solidFill>
              </a:rPr>
              <a:t>OK</a:t>
            </a:r>
          </a:p>
          <a:p>
            <a:pPr lvl="1" algn="just">
              <a:buSzPct val="120000"/>
            </a:pPr>
            <a:r>
              <a:rPr lang="en-GB" sz="1600" dirty="0" smtClean="0">
                <a:solidFill>
                  <a:srgbClr val="0000FF"/>
                </a:solidFill>
              </a:rPr>
              <a:t>Measurement </a:t>
            </a:r>
            <a:r>
              <a:rPr lang="en-GB" sz="1600" dirty="0">
                <a:solidFill>
                  <a:srgbClr val="0000FF"/>
                </a:solidFill>
              </a:rPr>
              <a:t>during an MD on 12/10/2012: </a:t>
            </a:r>
            <a:r>
              <a:rPr lang="en-GB" sz="1600" dirty="0">
                <a:solidFill>
                  <a:srgbClr val="008000"/>
                </a:solidFill>
              </a:rPr>
              <a:t>Huge </a:t>
            </a:r>
            <a:r>
              <a:rPr lang="en-GB" sz="1600" dirty="0" smtClean="0">
                <a:solidFill>
                  <a:srgbClr val="008000"/>
                </a:solidFill>
              </a:rPr>
              <a:t>coupling (</a:t>
            </a:r>
            <a:r>
              <a:rPr lang="en-GB" sz="1600" dirty="0">
                <a:solidFill>
                  <a:srgbClr val="008000"/>
                </a:solidFill>
              </a:rPr>
              <a:t>~ 0.01)! </a:t>
            </a:r>
          </a:p>
        </p:txBody>
      </p:sp>
      <p:pic>
        <p:nvPicPr>
          <p:cNvPr id="8" name="Picture 7" descr="Screen Shot 2016-10-04 at 12.06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79912"/>
            <a:ext cx="7986786" cy="3184126"/>
          </a:xfrm>
          <a:prstGeom prst="rect">
            <a:avLst/>
          </a:prstGeom>
        </p:spPr>
      </p:pic>
      <p:sp>
        <p:nvSpPr>
          <p:cNvPr id="10" name="Espace réservé du contenu 8"/>
          <p:cNvSpPr txBox="1">
            <a:spLocks/>
          </p:cNvSpPr>
          <p:nvPr/>
        </p:nvSpPr>
        <p:spPr>
          <a:xfrm>
            <a:off x="3563888" y="2355727"/>
            <a:ext cx="2088232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R. Tomas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466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48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94134"/>
            <a:ext cx="9067800" cy="533400"/>
          </a:xfrm>
          <a:noFill/>
          <a:ln/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Could linear coupling have played an important role 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in </a:t>
            </a:r>
            <a:r>
              <a:rPr lang="en-US" sz="2400" dirty="0">
                <a:solidFill>
                  <a:schemeClr val="tx1"/>
                </a:solidFill>
              </a:rPr>
              <a:t>the 2011-2012 End Of Squeeze Instability?</a:t>
            </a:r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524056" cy="432048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1600" dirty="0">
                <a:solidFill>
                  <a:srgbClr val="5A5A5A"/>
                </a:solidFill>
              </a:rPr>
              <a:t>Info from </a:t>
            </a:r>
            <a:r>
              <a:rPr lang="en-GB" sz="1600" dirty="0" err="1">
                <a:solidFill>
                  <a:srgbClr val="5A5A5A"/>
                </a:solidFill>
              </a:rPr>
              <a:t>RogelioT</a:t>
            </a:r>
            <a:r>
              <a:rPr lang="en-GB" sz="1600" dirty="0">
                <a:solidFill>
                  <a:srgbClr val="5A5A5A"/>
                </a:solidFill>
              </a:rPr>
              <a:t>: In 2012, very few linear coupling measurements took place at 60 </a:t>
            </a:r>
            <a:r>
              <a:rPr lang="en-GB" sz="1600" dirty="0" smtClean="0">
                <a:solidFill>
                  <a:srgbClr val="5A5A5A"/>
                </a:solidFill>
              </a:rPr>
              <a:t>cm</a:t>
            </a:r>
          </a:p>
          <a:p>
            <a:pPr lvl="1" algn="just">
              <a:buSzPct val="120000"/>
            </a:pPr>
            <a:r>
              <a:rPr lang="en-GB" sz="1600" dirty="0">
                <a:solidFill>
                  <a:srgbClr val="0000FF"/>
                </a:solidFill>
              </a:rPr>
              <a:t>Commissioning in March =&gt; |C</a:t>
            </a:r>
            <a:r>
              <a:rPr lang="en-GB" sz="1600" baseline="30000" dirty="0">
                <a:solidFill>
                  <a:srgbClr val="0000FF"/>
                </a:solidFill>
              </a:rPr>
              <a:t>-</a:t>
            </a:r>
            <a:r>
              <a:rPr lang="en-GB" sz="1600" dirty="0">
                <a:solidFill>
                  <a:srgbClr val="0000FF"/>
                </a:solidFill>
              </a:rPr>
              <a:t>| ≤ 0.002: </a:t>
            </a:r>
            <a:r>
              <a:rPr lang="en-GB" sz="1600" dirty="0">
                <a:solidFill>
                  <a:srgbClr val="008000"/>
                </a:solidFill>
              </a:rPr>
              <a:t>OK</a:t>
            </a:r>
          </a:p>
          <a:p>
            <a:pPr lvl="1" algn="just">
              <a:buSzPct val="120000"/>
            </a:pPr>
            <a:r>
              <a:rPr lang="en-GB" sz="1600" dirty="0">
                <a:solidFill>
                  <a:srgbClr val="0000FF"/>
                </a:solidFill>
              </a:rPr>
              <a:t>Measurement during an MD on 12/10/2012: </a:t>
            </a:r>
            <a:r>
              <a:rPr lang="en-GB" sz="1600" dirty="0">
                <a:solidFill>
                  <a:srgbClr val="008000"/>
                </a:solidFill>
              </a:rPr>
              <a:t>Huge coupling (~ 0.01)! </a:t>
            </a:r>
          </a:p>
        </p:txBody>
      </p:sp>
      <p:pic>
        <p:nvPicPr>
          <p:cNvPr id="8" name="Picture 7" descr="Screen Shot 2016-10-04 at 12.06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79912"/>
            <a:ext cx="7986786" cy="3184126"/>
          </a:xfrm>
          <a:prstGeom prst="rect">
            <a:avLst/>
          </a:prstGeom>
        </p:spPr>
      </p:pic>
      <p:sp>
        <p:nvSpPr>
          <p:cNvPr id="18" name="AutoShape 12"/>
          <p:cNvSpPr>
            <a:spLocks noChangeArrowheads="1"/>
          </p:cNvSpPr>
          <p:nvPr/>
        </p:nvSpPr>
        <p:spPr bwMode="auto">
          <a:xfrm>
            <a:off x="1907704" y="3262486"/>
            <a:ext cx="838200" cy="533400"/>
          </a:xfrm>
          <a:prstGeom prst="wedgeEllipseCallout">
            <a:avLst>
              <a:gd name="adj1" fmla="val -130720"/>
              <a:gd name="adj2" fmla="val 35112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1907704" y="3345889"/>
            <a:ext cx="7620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α |C</a:t>
            </a:r>
            <a:r>
              <a:rPr kumimoji="0" lang="en-US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-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|</a:t>
            </a: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4211960" y="2815814"/>
            <a:ext cx="2667000" cy="762000"/>
          </a:xfrm>
          <a:prstGeom prst="wedgeEllipseCallout">
            <a:avLst>
              <a:gd name="adj1" fmla="val -39150"/>
              <a:gd name="adj2" fmla="val 105852"/>
            </a:avLst>
          </a:prstGeom>
          <a:solidFill>
            <a:srgbClr val="CFFF98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4364360" y="2787774"/>
            <a:ext cx="243840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|C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-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| ≈ 0.01 </a:t>
            </a:r>
            <a:b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</a:b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(before correction)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" name="Espace réservé du contenu 8"/>
          <p:cNvSpPr txBox="1">
            <a:spLocks/>
          </p:cNvSpPr>
          <p:nvPr/>
        </p:nvSpPr>
        <p:spPr>
          <a:xfrm>
            <a:off x="3563888" y="2355727"/>
            <a:ext cx="2088232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R. Tomas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990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94134"/>
            <a:ext cx="9067800" cy="533400"/>
          </a:xfrm>
          <a:noFill/>
          <a:ln/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Could linear coupling have played an important role 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in </a:t>
            </a:r>
            <a:r>
              <a:rPr lang="en-US" sz="2400" dirty="0">
                <a:solidFill>
                  <a:schemeClr val="tx1"/>
                </a:solidFill>
              </a:rPr>
              <a:t>the 2011-2012 End Of Squeeze Instability?</a:t>
            </a:r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524056" cy="432048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1600" dirty="0">
                <a:solidFill>
                  <a:srgbClr val="5A5A5A"/>
                </a:solidFill>
              </a:rPr>
              <a:t>Info from </a:t>
            </a:r>
            <a:r>
              <a:rPr lang="en-GB" sz="1600" dirty="0" err="1">
                <a:solidFill>
                  <a:srgbClr val="5A5A5A"/>
                </a:solidFill>
              </a:rPr>
              <a:t>RogelioT</a:t>
            </a:r>
            <a:r>
              <a:rPr lang="en-GB" sz="1600" dirty="0">
                <a:solidFill>
                  <a:srgbClr val="5A5A5A"/>
                </a:solidFill>
              </a:rPr>
              <a:t>: In 2012, very few linear coupling measurements took place at 60 </a:t>
            </a:r>
            <a:r>
              <a:rPr lang="en-GB" sz="1600" dirty="0" smtClean="0">
                <a:solidFill>
                  <a:srgbClr val="5A5A5A"/>
                </a:solidFill>
              </a:rPr>
              <a:t>cm</a:t>
            </a:r>
          </a:p>
          <a:p>
            <a:pPr lvl="1" algn="just">
              <a:buSzPct val="120000"/>
            </a:pPr>
            <a:r>
              <a:rPr lang="en-GB" sz="1600" dirty="0">
                <a:solidFill>
                  <a:srgbClr val="0000FF"/>
                </a:solidFill>
              </a:rPr>
              <a:t>Commissioning in March =&gt; |C</a:t>
            </a:r>
            <a:r>
              <a:rPr lang="en-GB" sz="1600" baseline="30000" dirty="0">
                <a:solidFill>
                  <a:srgbClr val="0000FF"/>
                </a:solidFill>
              </a:rPr>
              <a:t>-</a:t>
            </a:r>
            <a:r>
              <a:rPr lang="en-GB" sz="1600" dirty="0">
                <a:solidFill>
                  <a:srgbClr val="0000FF"/>
                </a:solidFill>
              </a:rPr>
              <a:t>| ≤ 0.002: </a:t>
            </a:r>
            <a:r>
              <a:rPr lang="en-GB" sz="1600" dirty="0">
                <a:solidFill>
                  <a:srgbClr val="008000"/>
                </a:solidFill>
              </a:rPr>
              <a:t>OK</a:t>
            </a:r>
          </a:p>
          <a:p>
            <a:pPr lvl="1" algn="just">
              <a:buSzPct val="120000"/>
            </a:pPr>
            <a:r>
              <a:rPr lang="en-GB" sz="1600" dirty="0">
                <a:solidFill>
                  <a:srgbClr val="0000FF"/>
                </a:solidFill>
              </a:rPr>
              <a:t>Measurement during an MD on 12/10/2012: </a:t>
            </a:r>
            <a:r>
              <a:rPr lang="en-GB" sz="1600" dirty="0">
                <a:solidFill>
                  <a:srgbClr val="008000"/>
                </a:solidFill>
              </a:rPr>
              <a:t>Huge coupling (~ 0.01)</a:t>
            </a:r>
            <a:r>
              <a:rPr lang="en-GB" sz="1600" dirty="0" smtClean="0">
                <a:solidFill>
                  <a:srgbClr val="008000"/>
                </a:solidFill>
              </a:rPr>
              <a:t>! =</a:t>
            </a:r>
            <a:r>
              <a:rPr lang="en-GB" sz="1600" dirty="0">
                <a:solidFill>
                  <a:srgbClr val="008000"/>
                </a:solidFill>
              </a:rPr>
              <a:t>&gt; Was corrected for the MD but was not put in the nominal cycle after the measurement…</a:t>
            </a:r>
          </a:p>
          <a:p>
            <a:pPr lvl="1" algn="just">
              <a:buSzPct val="120000"/>
            </a:pPr>
            <a:endParaRPr lang="en-GB" sz="1600" dirty="0">
              <a:solidFill>
                <a:srgbClr val="008000"/>
              </a:solidFill>
            </a:endParaRPr>
          </a:p>
          <a:p>
            <a:pPr lvl="1" algn="just">
              <a:buSzPct val="120000"/>
            </a:pPr>
            <a:endParaRPr lang="en-GB" sz="16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600" dirty="0">
              <a:solidFill>
                <a:schemeClr val="tx1"/>
              </a:solidFill>
            </a:endParaRPr>
          </a:p>
        </p:txBody>
      </p:sp>
      <p:pic>
        <p:nvPicPr>
          <p:cNvPr id="8" name="Picture 7" descr="Screen Shot 2016-10-04 at 12.06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79912"/>
            <a:ext cx="7986786" cy="3184126"/>
          </a:xfrm>
          <a:prstGeom prst="rect">
            <a:avLst/>
          </a:prstGeom>
        </p:spPr>
      </p:pic>
      <p:sp>
        <p:nvSpPr>
          <p:cNvPr id="18" name="AutoShape 12"/>
          <p:cNvSpPr>
            <a:spLocks noChangeArrowheads="1"/>
          </p:cNvSpPr>
          <p:nvPr/>
        </p:nvSpPr>
        <p:spPr bwMode="auto">
          <a:xfrm>
            <a:off x="1907704" y="3262486"/>
            <a:ext cx="838200" cy="533400"/>
          </a:xfrm>
          <a:prstGeom prst="wedgeEllipseCallout">
            <a:avLst>
              <a:gd name="adj1" fmla="val -130720"/>
              <a:gd name="adj2" fmla="val 35112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1907704" y="3345889"/>
            <a:ext cx="7620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α |C</a:t>
            </a:r>
            <a:r>
              <a:rPr kumimoji="0" lang="en-US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-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|</a:t>
            </a: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4211960" y="2815814"/>
            <a:ext cx="2667000" cy="762000"/>
          </a:xfrm>
          <a:prstGeom prst="wedgeEllipseCallout">
            <a:avLst>
              <a:gd name="adj1" fmla="val -39150"/>
              <a:gd name="adj2" fmla="val 105852"/>
            </a:avLst>
          </a:prstGeom>
          <a:solidFill>
            <a:srgbClr val="CFFF98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4364360" y="2787774"/>
            <a:ext cx="243840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|C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-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| ≈ 0.01 </a:t>
            </a:r>
            <a:b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</a:b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(before correction)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" name="Espace réservé du contenu 8"/>
          <p:cNvSpPr txBox="1">
            <a:spLocks/>
          </p:cNvSpPr>
          <p:nvPr/>
        </p:nvSpPr>
        <p:spPr>
          <a:xfrm>
            <a:off x="3563888" y="2355727"/>
            <a:ext cx="2088232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R. Tomas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432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Introduction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Predicted beam stability without e-cloud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Highest bunch brightness reached so </a:t>
            </a:r>
            <a:r>
              <a:rPr lang="en-GB" dirty="0" smtClean="0"/>
              <a:t>far</a:t>
            </a:r>
            <a:endParaRPr lang="en-GB" dirty="0" smtClean="0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7269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94134"/>
            <a:ext cx="9067800" cy="533400"/>
          </a:xfrm>
          <a:noFill/>
          <a:ln/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Could linear coupling have played an important role 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in </a:t>
            </a:r>
            <a:r>
              <a:rPr lang="en-US" sz="2400" dirty="0">
                <a:solidFill>
                  <a:schemeClr val="tx1"/>
                </a:solidFill>
              </a:rPr>
              <a:t>the 2011-2012 End Of Squeeze Instability?</a:t>
            </a:r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524056" cy="432048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1600" dirty="0">
                <a:solidFill>
                  <a:srgbClr val="5A5A5A"/>
                </a:solidFill>
              </a:rPr>
              <a:t>Info from </a:t>
            </a:r>
            <a:r>
              <a:rPr lang="en-GB" sz="1600" dirty="0" err="1">
                <a:solidFill>
                  <a:srgbClr val="5A5A5A"/>
                </a:solidFill>
              </a:rPr>
              <a:t>RogelioT</a:t>
            </a:r>
            <a:r>
              <a:rPr lang="en-GB" sz="1600" dirty="0">
                <a:solidFill>
                  <a:srgbClr val="5A5A5A"/>
                </a:solidFill>
              </a:rPr>
              <a:t>: In 2012, very few linear coupling measurements took place at 60 </a:t>
            </a:r>
            <a:r>
              <a:rPr lang="en-GB" sz="1600" dirty="0" smtClean="0">
                <a:solidFill>
                  <a:srgbClr val="5A5A5A"/>
                </a:solidFill>
              </a:rPr>
              <a:t>cm</a:t>
            </a:r>
          </a:p>
          <a:p>
            <a:pPr lvl="1" algn="just">
              <a:buSzPct val="120000"/>
            </a:pPr>
            <a:r>
              <a:rPr lang="en-GB" sz="1600" dirty="0">
                <a:solidFill>
                  <a:srgbClr val="0000FF"/>
                </a:solidFill>
              </a:rPr>
              <a:t>Commissioning in March =&gt; |C</a:t>
            </a:r>
            <a:r>
              <a:rPr lang="en-GB" sz="1600" baseline="30000" dirty="0">
                <a:solidFill>
                  <a:srgbClr val="0000FF"/>
                </a:solidFill>
              </a:rPr>
              <a:t>-</a:t>
            </a:r>
            <a:r>
              <a:rPr lang="en-GB" sz="1600" dirty="0">
                <a:solidFill>
                  <a:srgbClr val="0000FF"/>
                </a:solidFill>
              </a:rPr>
              <a:t>| ≤ 0.002: </a:t>
            </a:r>
            <a:r>
              <a:rPr lang="en-GB" sz="1600" dirty="0">
                <a:solidFill>
                  <a:srgbClr val="008000"/>
                </a:solidFill>
              </a:rPr>
              <a:t>OK</a:t>
            </a:r>
          </a:p>
          <a:p>
            <a:pPr lvl="1" algn="just">
              <a:buSzPct val="120000"/>
            </a:pPr>
            <a:r>
              <a:rPr lang="en-GB" sz="1600" dirty="0">
                <a:solidFill>
                  <a:srgbClr val="0000FF"/>
                </a:solidFill>
              </a:rPr>
              <a:t>Measurement during an MD on 12/10/2012: </a:t>
            </a:r>
            <a:r>
              <a:rPr lang="en-GB" sz="1600" dirty="0">
                <a:solidFill>
                  <a:srgbClr val="008000"/>
                </a:solidFill>
              </a:rPr>
              <a:t>Huge coupling (~ 0.01)! =&gt; Was corrected for the MD but was not put in the nominal cycle after the measurement…</a:t>
            </a:r>
          </a:p>
        </p:txBody>
      </p:sp>
      <p:pic>
        <p:nvPicPr>
          <p:cNvPr id="8" name="Picture 7" descr="Screen Shot 2016-10-04 at 12.06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79912"/>
            <a:ext cx="7986786" cy="3184126"/>
          </a:xfrm>
          <a:prstGeom prst="rect">
            <a:avLst/>
          </a:prstGeom>
        </p:spPr>
      </p:pic>
      <p:sp>
        <p:nvSpPr>
          <p:cNvPr id="18" name="AutoShape 12"/>
          <p:cNvSpPr>
            <a:spLocks noChangeArrowheads="1"/>
          </p:cNvSpPr>
          <p:nvPr/>
        </p:nvSpPr>
        <p:spPr bwMode="auto">
          <a:xfrm>
            <a:off x="1907704" y="3262486"/>
            <a:ext cx="838200" cy="533400"/>
          </a:xfrm>
          <a:prstGeom prst="wedgeEllipseCallout">
            <a:avLst>
              <a:gd name="adj1" fmla="val -130720"/>
              <a:gd name="adj2" fmla="val 35112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1907704" y="3345889"/>
            <a:ext cx="7620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α |C</a:t>
            </a:r>
            <a:r>
              <a:rPr kumimoji="0" lang="en-US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-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|</a:t>
            </a: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4211960" y="2815814"/>
            <a:ext cx="2667000" cy="762000"/>
          </a:xfrm>
          <a:prstGeom prst="wedgeEllipseCallout">
            <a:avLst>
              <a:gd name="adj1" fmla="val -39150"/>
              <a:gd name="adj2" fmla="val 105852"/>
            </a:avLst>
          </a:prstGeom>
          <a:solidFill>
            <a:srgbClr val="CFFF98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pitchFamily="-109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4364360" y="2787774"/>
            <a:ext cx="243840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|C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-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| ≈ 0.01 </a:t>
            </a:r>
            <a:b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</a:b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(before correction)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6781800" y="2211710"/>
            <a:ext cx="2362200" cy="1150204"/>
          </a:xfrm>
          <a:prstGeom prst="wedgeEllipseCallout">
            <a:avLst>
              <a:gd name="adj1" fmla="val -8135"/>
              <a:gd name="adj2" fmla="val -78197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6934200" y="2287910"/>
            <a:ext cx="2057400" cy="9233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D71798"/>
                </a:solidFill>
                <a:effectLst/>
                <a:uLnTx/>
                <a:uFillTx/>
              </a:rPr>
              <a:t>There was no request from our side at that time!</a:t>
            </a:r>
          </a:p>
        </p:txBody>
      </p:sp>
      <p:sp>
        <p:nvSpPr>
          <p:cNvPr id="16" name="Espace réservé du contenu 8"/>
          <p:cNvSpPr txBox="1">
            <a:spLocks/>
          </p:cNvSpPr>
          <p:nvPr/>
        </p:nvSpPr>
        <p:spPr>
          <a:xfrm>
            <a:off x="3563888" y="2355727"/>
            <a:ext cx="2088232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R. Tomas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110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/>
              <a:t>Is </a:t>
            </a:r>
            <a:r>
              <a:rPr lang="en-GB" dirty="0" err="1"/>
              <a:t>leveling</a:t>
            </a:r>
            <a:r>
              <a:rPr lang="en-GB" dirty="0"/>
              <a:t> by transverse offset a viable option?</a:t>
            </a:r>
          </a:p>
        </p:txBody>
      </p:sp>
      <p:pic>
        <p:nvPicPr>
          <p:cNvPr id="13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9106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52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/>
              <a:t>Is </a:t>
            </a:r>
            <a:r>
              <a:rPr lang="en-GB" dirty="0" err="1"/>
              <a:t>leveling</a:t>
            </a:r>
            <a:r>
              <a:rPr lang="en-GB" dirty="0"/>
              <a:t> by transverse offset a viable option?</a:t>
            </a:r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71550"/>
            <a:ext cx="8524056" cy="2664296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000" dirty="0">
                <a:solidFill>
                  <a:srgbClr val="5A5A5A"/>
                </a:solidFill>
              </a:rPr>
              <a:t>The stability of the beams is reduced when colliding with </a:t>
            </a:r>
            <a:r>
              <a:rPr lang="en-GB" sz="2000" dirty="0" smtClean="0">
                <a:solidFill>
                  <a:srgbClr val="5A5A5A"/>
                </a:solidFill>
              </a:rPr>
              <a:t>an offset</a:t>
            </a:r>
            <a:r>
              <a:rPr lang="en-GB" sz="2000" dirty="0">
                <a:solidFill>
                  <a:srgbClr val="5A5A5A"/>
                </a:solidFill>
              </a:rPr>
              <a:t>, </a:t>
            </a:r>
            <a:r>
              <a:rPr lang="en-GB" sz="2000" dirty="0" smtClean="0">
                <a:solidFill>
                  <a:srgbClr val="5A5A5A"/>
                </a:solidFill>
              </a:rPr>
              <a:t>BUT the </a:t>
            </a:r>
            <a:r>
              <a:rPr lang="en-GB" sz="2000" dirty="0">
                <a:solidFill>
                  <a:srgbClr val="5A5A5A"/>
                </a:solidFill>
              </a:rPr>
              <a:t>model predicts sufficient margins with </a:t>
            </a:r>
            <a:r>
              <a:rPr lang="en-GB" sz="2000" dirty="0" smtClean="0">
                <a:solidFill>
                  <a:srgbClr val="5A5A5A"/>
                </a:solidFill>
              </a:rPr>
              <a:t>current machine </a:t>
            </a:r>
            <a:r>
              <a:rPr lang="en-GB" sz="2000" dirty="0">
                <a:solidFill>
                  <a:srgbClr val="5A5A5A"/>
                </a:solidFill>
              </a:rPr>
              <a:t>and beam </a:t>
            </a:r>
            <a:r>
              <a:rPr lang="en-GB" sz="2000" dirty="0" smtClean="0">
                <a:solidFill>
                  <a:srgbClr val="5A5A5A"/>
                </a:solidFill>
              </a:rPr>
              <a:t>parameters</a:t>
            </a:r>
            <a:endParaRPr lang="en-GB" sz="2000" dirty="0">
              <a:solidFill>
                <a:srgbClr val="5A5A5A"/>
              </a:solidFill>
            </a:endParaRPr>
          </a:p>
        </p:txBody>
      </p:sp>
      <p:pic>
        <p:nvPicPr>
          <p:cNvPr id="10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9699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53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/>
              <a:t>Is </a:t>
            </a:r>
            <a:r>
              <a:rPr lang="en-GB" dirty="0" err="1"/>
              <a:t>leveling</a:t>
            </a:r>
            <a:r>
              <a:rPr lang="en-GB" dirty="0"/>
              <a:t> by transverse offset a viable option?</a:t>
            </a:r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71550"/>
            <a:ext cx="8524056" cy="2664296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000" dirty="0">
                <a:solidFill>
                  <a:srgbClr val="5A5A5A"/>
                </a:solidFill>
              </a:rPr>
              <a:t>The stability of the beams is reduced when colliding with </a:t>
            </a:r>
            <a:r>
              <a:rPr lang="en-GB" sz="2000" dirty="0" smtClean="0">
                <a:solidFill>
                  <a:srgbClr val="5A5A5A"/>
                </a:solidFill>
              </a:rPr>
              <a:t>an offset</a:t>
            </a:r>
            <a:r>
              <a:rPr lang="en-GB" sz="2000" dirty="0">
                <a:solidFill>
                  <a:srgbClr val="5A5A5A"/>
                </a:solidFill>
              </a:rPr>
              <a:t>, </a:t>
            </a:r>
            <a:r>
              <a:rPr lang="en-GB" sz="2000" dirty="0" smtClean="0">
                <a:solidFill>
                  <a:srgbClr val="5A5A5A"/>
                </a:solidFill>
              </a:rPr>
              <a:t>BUT the </a:t>
            </a:r>
            <a:r>
              <a:rPr lang="en-GB" sz="2000" dirty="0">
                <a:solidFill>
                  <a:srgbClr val="5A5A5A"/>
                </a:solidFill>
              </a:rPr>
              <a:t>model predicts sufficient margins with </a:t>
            </a:r>
            <a:r>
              <a:rPr lang="en-GB" sz="2000" dirty="0" smtClean="0">
                <a:solidFill>
                  <a:srgbClr val="5A5A5A"/>
                </a:solidFill>
              </a:rPr>
              <a:t>current machine </a:t>
            </a:r>
            <a:r>
              <a:rPr lang="en-GB" sz="2000" dirty="0">
                <a:solidFill>
                  <a:srgbClr val="5A5A5A"/>
                </a:solidFill>
              </a:rPr>
              <a:t>and beam </a:t>
            </a:r>
            <a:r>
              <a:rPr lang="en-GB" sz="2000" dirty="0" smtClean="0">
                <a:solidFill>
                  <a:srgbClr val="5A5A5A"/>
                </a:solidFill>
              </a:rPr>
              <a:t>parameters</a:t>
            </a:r>
            <a:endParaRPr lang="en-GB" sz="2000" dirty="0">
              <a:solidFill>
                <a:srgbClr val="5A5A5A"/>
              </a:solidFill>
            </a:endParaRPr>
          </a:p>
        </p:txBody>
      </p:sp>
      <p:pic>
        <p:nvPicPr>
          <p:cNvPr id="2" name="Picture 1" descr="Screen Shot 2016-11-14 at 14.53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8" y="1851670"/>
            <a:ext cx="4583890" cy="33123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Espace réservé du contenu 8"/>
          <p:cNvSpPr txBox="1">
            <a:spLocks/>
          </p:cNvSpPr>
          <p:nvPr/>
        </p:nvSpPr>
        <p:spPr>
          <a:xfrm>
            <a:off x="35496" y="4912010"/>
            <a:ext cx="1800200" cy="2520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X. </a:t>
            </a:r>
            <a:r>
              <a:rPr lang="en-GB" sz="1400" i="1" dirty="0" err="1" smtClean="0">
                <a:solidFill>
                  <a:srgbClr val="FF0000"/>
                </a:solidFill>
              </a:rPr>
              <a:t>Buffat</a:t>
            </a:r>
            <a:endParaRPr lang="en-GB" sz="1400" i="1" dirty="0" smtClean="0">
              <a:solidFill>
                <a:srgbClr val="FF0000"/>
              </a:solidFill>
            </a:endParaRP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250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54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/>
              <a:t>Is </a:t>
            </a:r>
            <a:r>
              <a:rPr lang="en-GB" dirty="0" err="1"/>
              <a:t>leveling</a:t>
            </a:r>
            <a:r>
              <a:rPr lang="en-GB" dirty="0"/>
              <a:t> by transverse offset a viable option?</a:t>
            </a:r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71550"/>
            <a:ext cx="8524056" cy="2664296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000" dirty="0">
                <a:solidFill>
                  <a:srgbClr val="5A5A5A"/>
                </a:solidFill>
              </a:rPr>
              <a:t>The stability of the beams is reduced when colliding with </a:t>
            </a:r>
            <a:r>
              <a:rPr lang="en-GB" sz="2000" dirty="0" smtClean="0">
                <a:solidFill>
                  <a:srgbClr val="5A5A5A"/>
                </a:solidFill>
              </a:rPr>
              <a:t>an offset</a:t>
            </a:r>
            <a:r>
              <a:rPr lang="en-GB" sz="2000" dirty="0">
                <a:solidFill>
                  <a:srgbClr val="5A5A5A"/>
                </a:solidFill>
              </a:rPr>
              <a:t>, </a:t>
            </a:r>
            <a:r>
              <a:rPr lang="en-GB" sz="2000" dirty="0" smtClean="0">
                <a:solidFill>
                  <a:srgbClr val="5A5A5A"/>
                </a:solidFill>
              </a:rPr>
              <a:t>BUT the </a:t>
            </a:r>
            <a:r>
              <a:rPr lang="en-GB" sz="2000" dirty="0">
                <a:solidFill>
                  <a:srgbClr val="5A5A5A"/>
                </a:solidFill>
              </a:rPr>
              <a:t>model predicts sufficient margins with </a:t>
            </a:r>
            <a:r>
              <a:rPr lang="en-GB" sz="2000" dirty="0" smtClean="0">
                <a:solidFill>
                  <a:srgbClr val="5A5A5A"/>
                </a:solidFill>
              </a:rPr>
              <a:t>current machine </a:t>
            </a:r>
            <a:r>
              <a:rPr lang="en-GB" sz="2000" dirty="0">
                <a:solidFill>
                  <a:srgbClr val="5A5A5A"/>
                </a:solidFill>
              </a:rPr>
              <a:t>and beam </a:t>
            </a:r>
            <a:r>
              <a:rPr lang="en-GB" sz="2000" dirty="0" smtClean="0">
                <a:solidFill>
                  <a:srgbClr val="5A5A5A"/>
                </a:solidFill>
              </a:rPr>
              <a:t>parameters</a:t>
            </a:r>
            <a:endParaRPr lang="en-GB" sz="2000" dirty="0">
              <a:solidFill>
                <a:srgbClr val="5A5A5A"/>
              </a:solidFill>
            </a:endParaRPr>
          </a:p>
        </p:txBody>
      </p:sp>
      <p:pic>
        <p:nvPicPr>
          <p:cNvPr id="2" name="Picture 1" descr="Screen Shot 2016-11-14 at 14.53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8" y="1851670"/>
            <a:ext cx="4583890" cy="33123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 descr="Screen Shot 2016-11-14 at 14.54.4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51670"/>
            <a:ext cx="4450994" cy="331236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" name="Espace réservé du contenu 8"/>
          <p:cNvSpPr txBox="1">
            <a:spLocks/>
          </p:cNvSpPr>
          <p:nvPr/>
        </p:nvSpPr>
        <p:spPr>
          <a:xfrm>
            <a:off x="35496" y="4912010"/>
            <a:ext cx="1800200" cy="2520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X. </a:t>
            </a:r>
            <a:r>
              <a:rPr lang="en-GB" sz="1400" i="1" dirty="0" err="1" smtClean="0">
                <a:solidFill>
                  <a:srgbClr val="FF0000"/>
                </a:solidFill>
              </a:rPr>
              <a:t>Buffat</a:t>
            </a:r>
            <a:endParaRPr lang="en-GB" sz="1400" i="1" dirty="0" smtClean="0">
              <a:solidFill>
                <a:srgbClr val="FF0000"/>
              </a:solidFill>
            </a:endParaRP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813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55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/>
              <a:t>Is </a:t>
            </a:r>
            <a:r>
              <a:rPr lang="en-GB" dirty="0" err="1"/>
              <a:t>leveling</a:t>
            </a:r>
            <a:r>
              <a:rPr lang="en-GB" dirty="0"/>
              <a:t> by transverse offset a viable option?</a:t>
            </a:r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524056" cy="2664296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000" dirty="0" smtClean="0">
                <a:solidFill>
                  <a:srgbClr val="5A5A5A"/>
                </a:solidFill>
              </a:rPr>
              <a:t>No </a:t>
            </a:r>
            <a:r>
              <a:rPr lang="en-GB" sz="2000" dirty="0">
                <a:solidFill>
                  <a:srgbClr val="5A5A5A"/>
                </a:solidFill>
              </a:rPr>
              <a:t>instabilities were observed in dedicated tests with reduced </a:t>
            </a:r>
            <a:r>
              <a:rPr lang="en-GB" sz="2000" dirty="0" err="1" smtClean="0">
                <a:solidFill>
                  <a:srgbClr val="5A5A5A"/>
                </a:solidFill>
              </a:rPr>
              <a:t>octupole</a:t>
            </a:r>
            <a:r>
              <a:rPr lang="en-GB" sz="2000" dirty="0" smtClean="0">
                <a:solidFill>
                  <a:srgbClr val="5A5A5A"/>
                </a:solidFill>
              </a:rPr>
              <a:t> current </a:t>
            </a:r>
            <a:r>
              <a:rPr lang="en-GB" sz="2000" dirty="0">
                <a:solidFill>
                  <a:srgbClr val="5A5A5A"/>
                </a:solidFill>
              </a:rPr>
              <a:t>and </a:t>
            </a:r>
            <a:r>
              <a:rPr lang="en-GB" sz="2000" dirty="0" smtClean="0">
                <a:solidFill>
                  <a:srgbClr val="5A5A5A"/>
                </a:solidFill>
              </a:rPr>
              <a:t>chromaticity</a:t>
            </a:r>
            <a:endParaRPr lang="en-GB" sz="2000" dirty="0" smtClean="0">
              <a:solidFill>
                <a:srgbClr val="5A5A5A"/>
              </a:solidFill>
            </a:endParaRP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2960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56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/>
              <a:t>Is </a:t>
            </a:r>
            <a:r>
              <a:rPr lang="en-GB" dirty="0" err="1"/>
              <a:t>leveling</a:t>
            </a:r>
            <a:r>
              <a:rPr lang="en-GB" dirty="0"/>
              <a:t> by transverse offset a viable option?</a:t>
            </a:r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524056" cy="2664296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000" dirty="0" smtClean="0">
                <a:solidFill>
                  <a:srgbClr val="5A5A5A"/>
                </a:solidFill>
              </a:rPr>
              <a:t>No </a:t>
            </a:r>
            <a:r>
              <a:rPr lang="en-GB" sz="2000" dirty="0">
                <a:solidFill>
                  <a:srgbClr val="5A5A5A"/>
                </a:solidFill>
              </a:rPr>
              <a:t>instabilities were observed in dedicated tests with reduced </a:t>
            </a:r>
            <a:r>
              <a:rPr lang="en-GB" sz="2000" dirty="0" err="1" smtClean="0">
                <a:solidFill>
                  <a:srgbClr val="5A5A5A"/>
                </a:solidFill>
              </a:rPr>
              <a:t>octupole</a:t>
            </a:r>
            <a:r>
              <a:rPr lang="en-GB" sz="2000" dirty="0" smtClean="0">
                <a:solidFill>
                  <a:srgbClr val="5A5A5A"/>
                </a:solidFill>
              </a:rPr>
              <a:t> current </a:t>
            </a:r>
            <a:r>
              <a:rPr lang="en-GB" sz="2000" dirty="0">
                <a:solidFill>
                  <a:srgbClr val="5A5A5A"/>
                </a:solidFill>
              </a:rPr>
              <a:t>and </a:t>
            </a:r>
            <a:r>
              <a:rPr lang="en-GB" sz="2000" dirty="0" smtClean="0">
                <a:solidFill>
                  <a:srgbClr val="5A5A5A"/>
                </a:solidFill>
              </a:rPr>
              <a:t>chromaticity</a:t>
            </a:r>
          </a:p>
          <a:p>
            <a:pPr algn="just">
              <a:buSzPct val="75000"/>
              <a:buFont typeface="Wingdings" charset="2"/>
              <a:buChar char="u"/>
            </a:pPr>
            <a:endParaRPr lang="en-GB" sz="2000" dirty="0">
              <a:solidFill>
                <a:srgbClr val="5A5A5A"/>
              </a:solidFill>
            </a:endParaRPr>
          </a:p>
          <a:p>
            <a:pPr algn="just">
              <a:buSzPct val="75000"/>
              <a:buFont typeface="Wingdings" charset="2"/>
              <a:buChar char="u"/>
            </a:pPr>
            <a:r>
              <a:rPr lang="en-GB" sz="2000" dirty="0" smtClean="0">
                <a:solidFill>
                  <a:srgbClr val="5A5A5A"/>
                </a:solidFill>
              </a:rPr>
              <a:t>A </a:t>
            </a:r>
            <a:r>
              <a:rPr lang="en-GB" sz="2000" dirty="0">
                <a:solidFill>
                  <a:srgbClr val="5A5A5A"/>
                </a:solidFill>
              </a:rPr>
              <a:t>strong instability was observed </a:t>
            </a:r>
            <a:r>
              <a:rPr lang="en-GB" sz="2000" dirty="0" smtClean="0">
                <a:solidFill>
                  <a:srgbClr val="5A5A5A"/>
                </a:solidFill>
              </a:rPr>
              <a:t>when the damper was off (as predicted)</a:t>
            </a:r>
          </a:p>
          <a:p>
            <a:pPr algn="just">
              <a:buSzPct val="75000"/>
              <a:buFont typeface="Wingdings" charset="2"/>
              <a:buChar char="u"/>
            </a:pPr>
            <a:endParaRPr lang="en-GB" sz="2000" dirty="0">
              <a:solidFill>
                <a:srgbClr val="5A5A5A"/>
              </a:solidFill>
            </a:endParaRP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349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57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/>
              <a:t>Is </a:t>
            </a:r>
            <a:r>
              <a:rPr lang="en-GB" dirty="0" err="1"/>
              <a:t>leveling</a:t>
            </a:r>
            <a:r>
              <a:rPr lang="en-GB" dirty="0"/>
              <a:t> by transverse offset a viable option?</a:t>
            </a:r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524056" cy="2664296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2000" dirty="0" smtClean="0">
                <a:solidFill>
                  <a:srgbClr val="5A5A5A"/>
                </a:solidFill>
              </a:rPr>
              <a:t>No </a:t>
            </a:r>
            <a:r>
              <a:rPr lang="en-GB" sz="2000" dirty="0">
                <a:solidFill>
                  <a:srgbClr val="5A5A5A"/>
                </a:solidFill>
              </a:rPr>
              <a:t>instabilities were observed in dedicated tests with reduced </a:t>
            </a:r>
            <a:r>
              <a:rPr lang="en-GB" sz="2000" dirty="0" err="1" smtClean="0">
                <a:solidFill>
                  <a:srgbClr val="5A5A5A"/>
                </a:solidFill>
              </a:rPr>
              <a:t>octupole</a:t>
            </a:r>
            <a:r>
              <a:rPr lang="en-GB" sz="2000" dirty="0" smtClean="0">
                <a:solidFill>
                  <a:srgbClr val="5A5A5A"/>
                </a:solidFill>
              </a:rPr>
              <a:t> current </a:t>
            </a:r>
            <a:r>
              <a:rPr lang="en-GB" sz="2000" dirty="0">
                <a:solidFill>
                  <a:srgbClr val="5A5A5A"/>
                </a:solidFill>
              </a:rPr>
              <a:t>and </a:t>
            </a:r>
            <a:r>
              <a:rPr lang="en-GB" sz="2000" dirty="0" smtClean="0">
                <a:solidFill>
                  <a:srgbClr val="5A5A5A"/>
                </a:solidFill>
              </a:rPr>
              <a:t>chromaticity</a:t>
            </a:r>
          </a:p>
          <a:p>
            <a:pPr algn="just">
              <a:buSzPct val="75000"/>
              <a:buFont typeface="Wingdings" charset="2"/>
              <a:buChar char="u"/>
            </a:pPr>
            <a:endParaRPr lang="en-GB" sz="2000" dirty="0">
              <a:solidFill>
                <a:srgbClr val="5A5A5A"/>
              </a:solidFill>
            </a:endParaRPr>
          </a:p>
          <a:p>
            <a:pPr algn="just">
              <a:buSzPct val="75000"/>
              <a:buFont typeface="Wingdings" charset="2"/>
              <a:buChar char="u"/>
            </a:pPr>
            <a:r>
              <a:rPr lang="en-GB" sz="2000" dirty="0" smtClean="0">
                <a:solidFill>
                  <a:srgbClr val="5A5A5A"/>
                </a:solidFill>
              </a:rPr>
              <a:t>A </a:t>
            </a:r>
            <a:r>
              <a:rPr lang="en-GB" sz="2000" dirty="0">
                <a:solidFill>
                  <a:srgbClr val="5A5A5A"/>
                </a:solidFill>
              </a:rPr>
              <a:t>strong instability was observed </a:t>
            </a:r>
            <a:r>
              <a:rPr lang="en-GB" sz="2000" dirty="0" smtClean="0">
                <a:solidFill>
                  <a:srgbClr val="5A5A5A"/>
                </a:solidFill>
              </a:rPr>
              <a:t>when the damper was off (as predicted)</a:t>
            </a:r>
          </a:p>
          <a:p>
            <a:pPr algn="just">
              <a:buSzPct val="75000"/>
              <a:buFont typeface="Wingdings" charset="2"/>
              <a:buChar char="u"/>
            </a:pPr>
            <a:endParaRPr lang="en-GB" sz="2000" dirty="0">
              <a:solidFill>
                <a:srgbClr val="5A5A5A"/>
              </a:solidFill>
            </a:endParaRPr>
          </a:p>
          <a:p>
            <a:pPr algn="just">
              <a:buSzPct val="75000"/>
              <a:buFont typeface="Wingdings" charset="2"/>
              <a:buChar char="u"/>
            </a:pPr>
            <a:r>
              <a:rPr lang="en-GB" sz="2000" dirty="0" smtClean="0">
                <a:solidFill>
                  <a:srgbClr val="5A5A5A"/>
                </a:solidFill>
              </a:rPr>
              <a:t>Some instabilities </a:t>
            </a:r>
            <a:r>
              <a:rPr lang="en-GB" sz="2000" dirty="0">
                <a:solidFill>
                  <a:srgbClr val="5A5A5A"/>
                </a:solidFill>
              </a:rPr>
              <a:t>observed in ADJUST in the vertical plane of B1 during </a:t>
            </a:r>
            <a:r>
              <a:rPr lang="en-GB" sz="2000" dirty="0" smtClean="0">
                <a:solidFill>
                  <a:srgbClr val="5A5A5A"/>
                </a:solidFill>
              </a:rPr>
              <a:t>physics fill </a:t>
            </a:r>
            <a:r>
              <a:rPr lang="en-GB" sz="2000" dirty="0">
                <a:solidFill>
                  <a:srgbClr val="5A5A5A"/>
                </a:solidFill>
              </a:rPr>
              <a:t>and some </a:t>
            </a:r>
            <a:r>
              <a:rPr lang="en-GB" sz="2000" dirty="0" smtClean="0">
                <a:solidFill>
                  <a:srgbClr val="5A5A5A"/>
                </a:solidFill>
              </a:rPr>
              <a:t>studies remain </a:t>
            </a:r>
            <a:r>
              <a:rPr lang="en-GB" sz="2000" dirty="0">
                <a:solidFill>
                  <a:srgbClr val="5A5A5A"/>
                </a:solidFill>
              </a:rPr>
              <a:t>to be </a:t>
            </a:r>
            <a:r>
              <a:rPr lang="en-GB" sz="2000" dirty="0" smtClean="0">
                <a:solidFill>
                  <a:srgbClr val="5A5A5A"/>
                </a:solidFill>
              </a:rPr>
              <a:t>understood</a:t>
            </a:r>
            <a:r>
              <a:rPr lang="is-IS" sz="2000" dirty="0" smtClean="0">
                <a:solidFill>
                  <a:srgbClr val="5A5A5A"/>
                </a:solidFill>
              </a:rPr>
              <a:t>…</a:t>
            </a:r>
            <a:endParaRPr lang="en-GB" sz="2000" dirty="0">
              <a:solidFill>
                <a:srgbClr val="5A5A5A"/>
              </a:solidFill>
            </a:endParaRP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5948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58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pic>
        <p:nvPicPr>
          <p:cNvPr id="13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4708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59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E-cloud induced instabilities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524056" cy="936104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1600" dirty="0" smtClean="0">
                <a:solidFill>
                  <a:srgbClr val="0000FF"/>
                </a:solidFill>
              </a:rPr>
              <a:t>INJECTION</a:t>
            </a:r>
            <a:r>
              <a:rPr lang="en-GB" sz="1600" dirty="0" smtClean="0">
                <a:solidFill>
                  <a:srgbClr val="5A5A5A"/>
                </a:solidFill>
              </a:rPr>
              <a:t>: In </a:t>
            </a:r>
            <a:r>
              <a:rPr lang="en-GB" sz="1600" dirty="0">
                <a:solidFill>
                  <a:srgbClr val="5A5A5A"/>
                </a:solidFill>
              </a:rPr>
              <a:t>2016, </a:t>
            </a:r>
            <a:r>
              <a:rPr lang="en-GB" sz="1600" dirty="0" smtClean="0">
                <a:solidFill>
                  <a:srgbClr val="5A5A5A"/>
                </a:solidFill>
              </a:rPr>
              <a:t>moving </a:t>
            </a:r>
            <a:r>
              <a:rPr lang="en-GB" sz="1600" dirty="0">
                <a:solidFill>
                  <a:srgbClr val="5A5A5A"/>
                </a:solidFill>
              </a:rPr>
              <a:t>to BCMS beam (with smaller transverse </a:t>
            </a:r>
            <a:r>
              <a:rPr lang="en-GB" sz="1600" dirty="0" err="1">
                <a:solidFill>
                  <a:srgbClr val="5A5A5A"/>
                </a:solidFill>
              </a:rPr>
              <a:t>emittances</a:t>
            </a:r>
            <a:r>
              <a:rPr lang="en-GB" sz="1600" dirty="0">
                <a:solidFill>
                  <a:srgbClr val="5A5A5A"/>
                </a:solidFill>
              </a:rPr>
              <a:t>), the beam became unstable at </a:t>
            </a:r>
            <a:r>
              <a:rPr lang="en-GB" sz="1600" dirty="0" smtClean="0">
                <a:solidFill>
                  <a:srgbClr val="5A5A5A"/>
                </a:solidFill>
              </a:rPr>
              <a:t>injection =&gt; Could be stabilised by increasing the current in the Landau </a:t>
            </a:r>
            <a:r>
              <a:rPr lang="en-GB" sz="1600" dirty="0" err="1" smtClean="0">
                <a:solidFill>
                  <a:srgbClr val="5A5A5A"/>
                </a:solidFill>
              </a:rPr>
              <a:t>octupoles</a:t>
            </a:r>
            <a:r>
              <a:rPr lang="en-GB" sz="1600" dirty="0" smtClean="0">
                <a:solidFill>
                  <a:srgbClr val="5A5A5A"/>
                </a:solidFill>
              </a:rPr>
              <a:t>: </a:t>
            </a:r>
            <a:r>
              <a:rPr lang="en-US" sz="1600" dirty="0">
                <a:solidFill>
                  <a:srgbClr val="5A5A5A"/>
                </a:solidFill>
              </a:rPr>
              <a:t>LOF increased from 20 A (knob = - 1.5) to 40 A (knob = - 3) </a:t>
            </a:r>
            <a:endParaRPr lang="en-GB" sz="1600" dirty="0">
              <a:solidFill>
                <a:srgbClr val="5A5A5A"/>
              </a:solidFill>
            </a:endParaRPr>
          </a:p>
          <a:p>
            <a:pPr algn="just">
              <a:buSzPct val="75000"/>
              <a:buFont typeface="Wingdings" charset="2"/>
              <a:buChar char="u"/>
            </a:pPr>
            <a:endParaRPr lang="en-GB" sz="1600" dirty="0">
              <a:solidFill>
                <a:srgbClr val="5A5A5A"/>
              </a:solidFill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pic>
        <p:nvPicPr>
          <p:cNvPr id="13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7100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Introduction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Predicted beam stability without e-cloud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Highest bunch brightness reached so far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News on destabilising </a:t>
            </a:r>
            <a:r>
              <a:rPr lang="en-GB" dirty="0"/>
              <a:t>effect of linear </a:t>
            </a:r>
            <a:r>
              <a:rPr lang="en-GB" dirty="0" smtClean="0"/>
              <a:t>coupling</a:t>
            </a:r>
            <a:endParaRPr lang="en-GB" dirty="0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2866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60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E-cloud induced instabilities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524056" cy="936104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1600" dirty="0" smtClean="0">
                <a:solidFill>
                  <a:srgbClr val="0000FF"/>
                </a:solidFill>
              </a:rPr>
              <a:t>INJECTION</a:t>
            </a:r>
            <a:r>
              <a:rPr lang="en-GB" sz="1600" dirty="0" smtClean="0">
                <a:solidFill>
                  <a:srgbClr val="5A5A5A"/>
                </a:solidFill>
              </a:rPr>
              <a:t>: In </a:t>
            </a:r>
            <a:r>
              <a:rPr lang="en-GB" sz="1600" dirty="0">
                <a:solidFill>
                  <a:srgbClr val="5A5A5A"/>
                </a:solidFill>
              </a:rPr>
              <a:t>2016, </a:t>
            </a:r>
            <a:r>
              <a:rPr lang="en-GB" sz="1600" dirty="0" smtClean="0">
                <a:solidFill>
                  <a:srgbClr val="5A5A5A"/>
                </a:solidFill>
              </a:rPr>
              <a:t>moving </a:t>
            </a:r>
            <a:r>
              <a:rPr lang="en-GB" sz="1600" dirty="0">
                <a:solidFill>
                  <a:srgbClr val="5A5A5A"/>
                </a:solidFill>
              </a:rPr>
              <a:t>to BCMS beam (with smaller transverse </a:t>
            </a:r>
            <a:r>
              <a:rPr lang="en-GB" sz="1600" dirty="0" err="1">
                <a:solidFill>
                  <a:srgbClr val="5A5A5A"/>
                </a:solidFill>
              </a:rPr>
              <a:t>emittances</a:t>
            </a:r>
            <a:r>
              <a:rPr lang="en-GB" sz="1600" dirty="0">
                <a:solidFill>
                  <a:srgbClr val="5A5A5A"/>
                </a:solidFill>
              </a:rPr>
              <a:t>), the beam became unstable at </a:t>
            </a:r>
            <a:r>
              <a:rPr lang="en-GB" sz="1600" dirty="0" smtClean="0">
                <a:solidFill>
                  <a:srgbClr val="5A5A5A"/>
                </a:solidFill>
              </a:rPr>
              <a:t>injection =&gt; Could be stabilised by increasing the current in the Landau </a:t>
            </a:r>
            <a:r>
              <a:rPr lang="en-GB" sz="1600" dirty="0" err="1" smtClean="0">
                <a:solidFill>
                  <a:srgbClr val="5A5A5A"/>
                </a:solidFill>
              </a:rPr>
              <a:t>octupoles</a:t>
            </a:r>
            <a:r>
              <a:rPr lang="en-GB" sz="1600" dirty="0" smtClean="0">
                <a:solidFill>
                  <a:srgbClr val="5A5A5A"/>
                </a:solidFill>
              </a:rPr>
              <a:t>: </a:t>
            </a:r>
            <a:r>
              <a:rPr lang="en-US" sz="1600" dirty="0">
                <a:solidFill>
                  <a:srgbClr val="5A5A5A"/>
                </a:solidFill>
              </a:rPr>
              <a:t>LOF increased from 20 A (knob = - 1.5) to 40 A (knob = - 3) </a:t>
            </a:r>
            <a:endParaRPr lang="en-GB" sz="1600" dirty="0">
              <a:solidFill>
                <a:srgbClr val="5A5A5A"/>
              </a:solidFill>
            </a:endParaRPr>
          </a:p>
          <a:p>
            <a:pPr algn="just">
              <a:buSzPct val="75000"/>
              <a:buFont typeface="Wingdings" charset="2"/>
              <a:buChar char="u"/>
            </a:pPr>
            <a:endParaRPr lang="en-GB" sz="1600" dirty="0">
              <a:solidFill>
                <a:srgbClr val="5A5A5A"/>
              </a:solidFill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1670040"/>
            <a:ext cx="7239000" cy="3493997"/>
          </a:xfrm>
          <a:prstGeom prst="rect">
            <a:avLst/>
          </a:prstGeom>
        </p:spPr>
      </p:pic>
      <p:sp>
        <p:nvSpPr>
          <p:cNvPr id="12" name="Espace réservé du contenu 8"/>
          <p:cNvSpPr txBox="1">
            <a:spLocks/>
          </p:cNvSpPr>
          <p:nvPr/>
        </p:nvSpPr>
        <p:spPr>
          <a:xfrm>
            <a:off x="6228184" y="4876006"/>
            <a:ext cx="1728192" cy="2520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</a:t>
            </a:r>
            <a:r>
              <a:rPr lang="en-GB" sz="1400" i="1" dirty="0">
                <a:solidFill>
                  <a:srgbClr val="FF0000"/>
                </a:solidFill>
              </a:rPr>
              <a:t>K</a:t>
            </a:r>
            <a:r>
              <a:rPr lang="en-GB" sz="1400" i="1" dirty="0" smtClean="0">
                <a:solidFill>
                  <a:srgbClr val="FF0000"/>
                </a:solidFill>
              </a:rPr>
              <a:t>. Li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392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61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sp>
        <p:nvSpPr>
          <p:cNvPr id="13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6408712" cy="360040"/>
          </a:xfrm>
        </p:spPr>
        <p:txBody>
          <a:bodyPr>
            <a:noAutofit/>
          </a:bodyPr>
          <a:lstStyle/>
          <a:p>
            <a:pPr algn="just">
              <a:buSzPct val="120000"/>
            </a:pPr>
            <a:r>
              <a:rPr lang="en-GB" sz="2000" dirty="0">
                <a:solidFill>
                  <a:srgbClr val="5A5A5A"/>
                </a:solidFill>
              </a:rPr>
              <a:t>Can this be explained by simulations?</a:t>
            </a:r>
          </a:p>
        </p:txBody>
      </p:sp>
      <p:pic>
        <p:nvPicPr>
          <p:cNvPr id="12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5022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62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sp>
        <p:nvSpPr>
          <p:cNvPr id="13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6408712" cy="360040"/>
          </a:xfrm>
        </p:spPr>
        <p:txBody>
          <a:bodyPr>
            <a:noAutofit/>
          </a:bodyPr>
          <a:lstStyle/>
          <a:p>
            <a:pPr algn="just">
              <a:buSzPct val="120000"/>
            </a:pPr>
            <a:r>
              <a:rPr lang="en-GB" sz="2000" dirty="0">
                <a:solidFill>
                  <a:srgbClr val="5A5A5A"/>
                </a:solidFill>
              </a:rPr>
              <a:t>Can this be explained by simulations?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1152128"/>
            <a:ext cx="7041238" cy="4083918"/>
          </a:xfrm>
          <a:prstGeom prst="rect">
            <a:avLst/>
          </a:prstGeom>
        </p:spPr>
      </p:pic>
      <p:sp>
        <p:nvSpPr>
          <p:cNvPr id="14" name="Espace réservé du contenu 8"/>
          <p:cNvSpPr txBox="1">
            <a:spLocks/>
          </p:cNvSpPr>
          <p:nvPr/>
        </p:nvSpPr>
        <p:spPr>
          <a:xfrm>
            <a:off x="6228184" y="4876006"/>
            <a:ext cx="1728192" cy="2520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</a:t>
            </a:r>
            <a:r>
              <a:rPr lang="en-GB" sz="1400" i="1" dirty="0">
                <a:solidFill>
                  <a:srgbClr val="FF0000"/>
                </a:solidFill>
              </a:rPr>
              <a:t>K</a:t>
            </a:r>
            <a:r>
              <a:rPr lang="en-GB" sz="1400" i="1" dirty="0" smtClean="0">
                <a:solidFill>
                  <a:srgbClr val="FF0000"/>
                </a:solidFill>
              </a:rPr>
              <a:t>. Li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96136" y="4011910"/>
            <a:ext cx="216024" cy="216024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057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63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1152128"/>
            <a:ext cx="7041239" cy="4083918"/>
          </a:xfrm>
          <a:prstGeom prst="rect">
            <a:avLst/>
          </a:prstGeom>
        </p:spPr>
      </p:pic>
      <p:sp>
        <p:nvSpPr>
          <p:cNvPr id="12" name="Espace réservé du contenu 8"/>
          <p:cNvSpPr txBox="1">
            <a:spLocks/>
          </p:cNvSpPr>
          <p:nvPr/>
        </p:nvSpPr>
        <p:spPr>
          <a:xfrm>
            <a:off x="6228184" y="4876006"/>
            <a:ext cx="1728192" cy="2520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</a:t>
            </a:r>
            <a:r>
              <a:rPr lang="en-GB" sz="1400" i="1" dirty="0">
                <a:solidFill>
                  <a:srgbClr val="FF0000"/>
                </a:solidFill>
              </a:rPr>
              <a:t>K</a:t>
            </a:r>
            <a:r>
              <a:rPr lang="en-GB" sz="1400" i="1" dirty="0" smtClean="0">
                <a:solidFill>
                  <a:srgbClr val="FF0000"/>
                </a:solidFill>
              </a:rPr>
              <a:t>. Li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796136" y="3651870"/>
            <a:ext cx="216024" cy="216024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space réservé du contenu 8"/>
          <p:cNvSpPr txBox="1">
            <a:spLocks/>
          </p:cNvSpPr>
          <p:nvPr/>
        </p:nvSpPr>
        <p:spPr>
          <a:xfrm>
            <a:off x="467544" y="843558"/>
            <a:ext cx="6408712" cy="3600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SzPct val="120000"/>
            </a:pPr>
            <a:r>
              <a:rPr lang="en-GB" sz="2000" smtClean="0">
                <a:solidFill>
                  <a:srgbClr val="5A5A5A"/>
                </a:solidFill>
              </a:rPr>
              <a:t>Can this be explained by simulations?</a:t>
            </a:r>
            <a:endParaRPr lang="en-GB" sz="20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49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64</a:t>
            </a:fld>
            <a:endParaRPr lang="fr-FR"/>
          </a:p>
        </p:txBody>
      </p:sp>
      <p:pic>
        <p:nvPicPr>
          <p:cNvPr id="11" name="Image 10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111" y="4491360"/>
            <a:ext cx="499889" cy="594990"/>
          </a:xfrm>
          <a:prstGeom prst="rect">
            <a:avLst/>
          </a:prstGeom>
        </p:spPr>
      </p:pic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1152128"/>
            <a:ext cx="7041238" cy="4083918"/>
          </a:xfrm>
          <a:prstGeom prst="rect">
            <a:avLst/>
          </a:prstGeom>
        </p:spPr>
      </p:pic>
      <p:sp>
        <p:nvSpPr>
          <p:cNvPr id="12" name="Espace réservé du contenu 8"/>
          <p:cNvSpPr txBox="1">
            <a:spLocks/>
          </p:cNvSpPr>
          <p:nvPr/>
        </p:nvSpPr>
        <p:spPr>
          <a:xfrm>
            <a:off x="6228184" y="4876006"/>
            <a:ext cx="1728192" cy="2520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</a:t>
            </a:r>
            <a:r>
              <a:rPr lang="en-GB" sz="1400" i="1" dirty="0">
                <a:solidFill>
                  <a:srgbClr val="FF0000"/>
                </a:solidFill>
              </a:rPr>
              <a:t>K</a:t>
            </a:r>
            <a:r>
              <a:rPr lang="en-GB" sz="1400" i="1" dirty="0" smtClean="0">
                <a:solidFill>
                  <a:srgbClr val="FF0000"/>
                </a:solidFill>
              </a:rPr>
              <a:t>. Li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14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6408712" cy="360040"/>
          </a:xfrm>
        </p:spPr>
        <p:txBody>
          <a:bodyPr>
            <a:noAutofit/>
          </a:bodyPr>
          <a:lstStyle/>
          <a:p>
            <a:pPr algn="just">
              <a:buSzPct val="120000"/>
            </a:pPr>
            <a:r>
              <a:rPr lang="en-GB" sz="2000" dirty="0">
                <a:solidFill>
                  <a:srgbClr val="5A5A5A"/>
                </a:solidFill>
              </a:rPr>
              <a:t>Can this be explained by simulations?</a:t>
            </a:r>
          </a:p>
        </p:txBody>
      </p:sp>
    </p:spTree>
    <p:extLst>
      <p:ext uri="{BB962C8B-B14F-4D97-AF65-F5344CB8AC3E}">
        <p14:creationId xmlns:p14="http://schemas.microsoft.com/office/powerpoint/2010/main" val="3098009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65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sp>
        <p:nvSpPr>
          <p:cNvPr id="13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424936" cy="2088232"/>
          </a:xfrm>
        </p:spPr>
        <p:txBody>
          <a:bodyPr>
            <a:noAutofit/>
          </a:bodyPr>
          <a:lstStyle/>
          <a:p>
            <a:pPr algn="just">
              <a:buSzPct val="120000"/>
            </a:pPr>
            <a:r>
              <a:rPr lang="en-GB" sz="2200" dirty="0" smtClean="0">
                <a:solidFill>
                  <a:srgbClr val="5A5A5A"/>
                </a:solidFill>
              </a:rPr>
              <a:t>Summary</a:t>
            </a:r>
            <a:endParaRPr lang="en-GB" sz="2200" dirty="0">
              <a:solidFill>
                <a:srgbClr val="5A5A5A"/>
              </a:solidFill>
            </a:endParaRPr>
          </a:p>
        </p:txBody>
      </p:sp>
      <p:pic>
        <p:nvPicPr>
          <p:cNvPr id="14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3950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66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sp>
        <p:nvSpPr>
          <p:cNvPr id="13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424936" cy="2088232"/>
          </a:xfrm>
        </p:spPr>
        <p:txBody>
          <a:bodyPr>
            <a:noAutofit/>
          </a:bodyPr>
          <a:lstStyle/>
          <a:p>
            <a:pPr algn="just">
              <a:buSzPct val="120000"/>
            </a:pPr>
            <a:r>
              <a:rPr lang="en-GB" sz="2200" dirty="0">
                <a:solidFill>
                  <a:srgbClr val="5A5A5A"/>
                </a:solidFill>
              </a:rPr>
              <a:t>Summary</a:t>
            </a:r>
          </a:p>
          <a:p>
            <a:pPr lvl="1" algn="just">
              <a:buSzPct val="120000"/>
              <a:buFont typeface="Arial"/>
              <a:buChar char="•"/>
            </a:pPr>
            <a:r>
              <a:rPr lang="en-GB" sz="2000" dirty="0">
                <a:solidFill>
                  <a:srgbClr val="5A5A5A"/>
                </a:solidFill>
              </a:rPr>
              <a:t>E-cloud (from dipoles only) could explain the observations in V-</a:t>
            </a:r>
            <a:r>
              <a:rPr lang="en-GB" sz="2000" dirty="0" smtClean="0">
                <a:solidFill>
                  <a:srgbClr val="5A5A5A"/>
                </a:solidFill>
              </a:rPr>
              <a:t>plane</a:t>
            </a:r>
            <a:endParaRPr lang="en-GB" sz="2000" dirty="0">
              <a:solidFill>
                <a:srgbClr val="5A5A5A"/>
              </a:solidFill>
            </a:endParaRPr>
          </a:p>
        </p:txBody>
      </p:sp>
      <p:pic>
        <p:nvPicPr>
          <p:cNvPr id="14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2478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67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sp>
        <p:nvSpPr>
          <p:cNvPr id="13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424936" cy="2088232"/>
          </a:xfrm>
        </p:spPr>
        <p:txBody>
          <a:bodyPr>
            <a:noAutofit/>
          </a:bodyPr>
          <a:lstStyle/>
          <a:p>
            <a:pPr algn="just">
              <a:buSzPct val="120000"/>
            </a:pPr>
            <a:r>
              <a:rPr lang="en-GB" sz="2200" dirty="0">
                <a:solidFill>
                  <a:srgbClr val="5A5A5A"/>
                </a:solidFill>
              </a:rPr>
              <a:t>Summary</a:t>
            </a:r>
          </a:p>
          <a:p>
            <a:pPr lvl="1" algn="just">
              <a:buSzPct val="120000"/>
              <a:buFont typeface="Arial"/>
              <a:buChar char="•"/>
            </a:pPr>
            <a:r>
              <a:rPr lang="en-GB" sz="2000" dirty="0">
                <a:solidFill>
                  <a:srgbClr val="5A5A5A"/>
                </a:solidFill>
              </a:rPr>
              <a:t>E-cloud (from dipoles only) could explain the observations in V-plane</a:t>
            </a:r>
          </a:p>
          <a:p>
            <a:pPr lvl="1" algn="just">
              <a:buSzPct val="120000"/>
              <a:buFont typeface="Arial"/>
              <a:buChar char="•"/>
            </a:pPr>
            <a:r>
              <a:rPr lang="en-GB" sz="2000" dirty="0">
                <a:solidFill>
                  <a:srgbClr val="5A5A5A"/>
                </a:solidFill>
              </a:rPr>
              <a:t>However, the H-plane should be stable =&gt; Simulations </a:t>
            </a:r>
            <a:r>
              <a:rPr lang="en-GB" sz="2000" dirty="0" err="1" smtClean="0">
                <a:solidFill>
                  <a:srgbClr val="5A5A5A"/>
                </a:solidFill>
              </a:rPr>
              <a:t>ongoing</a:t>
            </a:r>
            <a:r>
              <a:rPr lang="en-GB" sz="2000" dirty="0">
                <a:solidFill>
                  <a:srgbClr val="5A5A5A"/>
                </a:solidFill>
              </a:rPr>
              <a:t> </a:t>
            </a:r>
            <a:r>
              <a:rPr lang="en-GB" sz="2000" dirty="0" smtClean="0">
                <a:solidFill>
                  <a:srgbClr val="5A5A5A"/>
                </a:solidFill>
              </a:rPr>
              <a:t>adding e-cloud in </a:t>
            </a:r>
            <a:r>
              <a:rPr lang="en-GB" sz="2000" dirty="0" err="1" smtClean="0">
                <a:solidFill>
                  <a:srgbClr val="5A5A5A"/>
                </a:solidFill>
              </a:rPr>
              <a:t>quadrupoles</a:t>
            </a:r>
            <a:r>
              <a:rPr lang="en-GB" sz="2000" dirty="0">
                <a:solidFill>
                  <a:srgbClr val="5A5A5A"/>
                </a:solidFill>
              </a:rPr>
              <a:t>, etc</a:t>
            </a:r>
            <a:r>
              <a:rPr lang="en-GB" sz="2000" dirty="0" smtClean="0">
                <a:solidFill>
                  <a:srgbClr val="5A5A5A"/>
                </a:solidFill>
              </a:rPr>
              <a:t>.</a:t>
            </a:r>
            <a:endParaRPr lang="en-GB" sz="2000" dirty="0">
              <a:solidFill>
                <a:srgbClr val="5A5A5A"/>
              </a:solidFill>
            </a:endParaRPr>
          </a:p>
          <a:p>
            <a:pPr lvl="1" algn="just">
              <a:buSzPct val="120000"/>
              <a:buFont typeface="Arial"/>
              <a:buChar char="•"/>
            </a:pPr>
            <a:endParaRPr lang="en-GB" sz="2000" dirty="0">
              <a:solidFill>
                <a:srgbClr val="5A5A5A"/>
              </a:solidFill>
            </a:endParaRPr>
          </a:p>
          <a:p>
            <a:pPr lvl="1" algn="just">
              <a:buSzPct val="120000"/>
              <a:buFont typeface="Arial"/>
              <a:buChar char="•"/>
            </a:pPr>
            <a:endParaRPr lang="en-GB" sz="2000" dirty="0">
              <a:solidFill>
                <a:srgbClr val="5A5A5A"/>
              </a:solidFill>
            </a:endParaRPr>
          </a:p>
        </p:txBody>
      </p:sp>
      <p:pic>
        <p:nvPicPr>
          <p:cNvPr id="14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748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68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627534"/>
            <a:ext cx="8524056" cy="936104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1800" dirty="0" smtClean="0">
                <a:solidFill>
                  <a:srgbClr val="0000FF"/>
                </a:solidFill>
              </a:rPr>
              <a:t>STABLE BEAM</a:t>
            </a:r>
            <a:r>
              <a:rPr lang="en-GB" sz="1800" dirty="0" smtClean="0">
                <a:solidFill>
                  <a:srgbClr val="5A5A5A"/>
                </a:solidFill>
              </a:rPr>
              <a:t>: In </a:t>
            </a:r>
            <a:r>
              <a:rPr lang="en-GB" sz="1800" dirty="0">
                <a:solidFill>
                  <a:srgbClr val="5A5A5A"/>
                </a:solidFill>
              </a:rPr>
              <a:t>2016, s</a:t>
            </a:r>
            <a:r>
              <a:rPr lang="en-GB" sz="1800" dirty="0" smtClean="0">
                <a:solidFill>
                  <a:srgbClr val="5A5A5A"/>
                </a:solidFill>
              </a:rPr>
              <a:t>igns </a:t>
            </a:r>
            <a:r>
              <a:rPr lang="en-GB" sz="1800" dirty="0">
                <a:solidFill>
                  <a:srgbClr val="5A5A5A"/>
                </a:solidFill>
              </a:rPr>
              <a:t>of e-cloud </a:t>
            </a:r>
            <a:r>
              <a:rPr lang="en-GB" sz="1800" dirty="0" smtClean="0">
                <a:solidFill>
                  <a:srgbClr val="5A5A5A"/>
                </a:solidFill>
              </a:rPr>
              <a:t>induced </a:t>
            </a:r>
            <a:r>
              <a:rPr lang="en-GB" sz="1800" dirty="0">
                <a:solidFill>
                  <a:srgbClr val="5A5A5A"/>
                </a:solidFill>
              </a:rPr>
              <a:t>instability in stable beam with batches of 72 bunches for Q’ ~ </a:t>
            </a:r>
            <a:r>
              <a:rPr lang="en-GB" sz="1800" dirty="0" smtClean="0">
                <a:solidFill>
                  <a:srgbClr val="5A5A5A"/>
                </a:solidFill>
              </a:rPr>
              <a:t>15</a:t>
            </a:r>
            <a:endParaRPr lang="en-GB" sz="1800" dirty="0">
              <a:solidFill>
                <a:srgbClr val="5A5A5A"/>
              </a:solidFill>
            </a:endParaRPr>
          </a:p>
        </p:txBody>
      </p:sp>
      <p:pic>
        <p:nvPicPr>
          <p:cNvPr id="14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2579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69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627534"/>
            <a:ext cx="8524056" cy="936104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1800" dirty="0" smtClean="0">
                <a:solidFill>
                  <a:srgbClr val="0000FF"/>
                </a:solidFill>
              </a:rPr>
              <a:t>STABLE BEAM</a:t>
            </a:r>
            <a:r>
              <a:rPr lang="en-GB" sz="1800" dirty="0" smtClean="0">
                <a:solidFill>
                  <a:srgbClr val="5A5A5A"/>
                </a:solidFill>
              </a:rPr>
              <a:t>: In </a:t>
            </a:r>
            <a:r>
              <a:rPr lang="en-GB" sz="1800" dirty="0">
                <a:solidFill>
                  <a:srgbClr val="5A5A5A"/>
                </a:solidFill>
              </a:rPr>
              <a:t>2016, s</a:t>
            </a:r>
            <a:r>
              <a:rPr lang="en-GB" sz="1800" dirty="0" smtClean="0">
                <a:solidFill>
                  <a:srgbClr val="5A5A5A"/>
                </a:solidFill>
              </a:rPr>
              <a:t>igns </a:t>
            </a:r>
            <a:r>
              <a:rPr lang="en-GB" sz="1800" dirty="0">
                <a:solidFill>
                  <a:srgbClr val="5A5A5A"/>
                </a:solidFill>
              </a:rPr>
              <a:t>of e-cloud </a:t>
            </a:r>
            <a:r>
              <a:rPr lang="en-GB" sz="1800" dirty="0" smtClean="0">
                <a:solidFill>
                  <a:srgbClr val="5A5A5A"/>
                </a:solidFill>
              </a:rPr>
              <a:t>induced </a:t>
            </a:r>
            <a:r>
              <a:rPr lang="en-GB" sz="1800" dirty="0">
                <a:solidFill>
                  <a:srgbClr val="5A5A5A"/>
                </a:solidFill>
              </a:rPr>
              <a:t>instability in stable beam with batches of 72 bunches for Q’ ~ 15</a:t>
            </a:r>
          </a:p>
          <a:p>
            <a:pPr lvl="1" algn="just">
              <a:buSzPct val="120000"/>
            </a:pPr>
            <a:r>
              <a:rPr lang="en-GB" sz="1500" dirty="0">
                <a:solidFill>
                  <a:srgbClr val="5A5A5A"/>
                </a:solidFill>
              </a:rPr>
              <a:t>Only vertical (B1&amp;B2)</a:t>
            </a:r>
          </a:p>
          <a:p>
            <a:pPr lvl="1" algn="just">
              <a:buSzPct val="120000"/>
            </a:pPr>
            <a:r>
              <a:rPr lang="en-GB" sz="1500" dirty="0">
                <a:solidFill>
                  <a:srgbClr val="5A5A5A"/>
                </a:solidFill>
              </a:rPr>
              <a:t>At the end of trains of 72 bunches</a:t>
            </a:r>
          </a:p>
          <a:p>
            <a:pPr lvl="1" algn="just">
              <a:buSzPct val="120000"/>
            </a:pPr>
            <a:r>
              <a:rPr lang="en-GB" sz="1500" dirty="0" err="1">
                <a:solidFill>
                  <a:srgbClr val="5A5A5A"/>
                </a:solidFill>
              </a:rPr>
              <a:t>Emittance</a:t>
            </a:r>
            <a:r>
              <a:rPr lang="en-GB" sz="1500" dirty="0">
                <a:solidFill>
                  <a:srgbClr val="5A5A5A"/>
                </a:solidFill>
              </a:rPr>
              <a:t> BU by a factor ~ 2</a:t>
            </a:r>
          </a:p>
          <a:p>
            <a:pPr lvl="1" algn="just">
              <a:buSzPct val="120000"/>
            </a:pPr>
            <a:r>
              <a:rPr lang="en-GB" sz="1500" dirty="0">
                <a:solidFill>
                  <a:srgbClr val="5A5A5A"/>
                </a:solidFill>
              </a:rPr>
              <a:t>No beam loss </a:t>
            </a:r>
            <a:endParaRPr lang="en-GB" sz="15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endParaRPr lang="en-GB" sz="12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rgbClr val="5A5A5A"/>
              </a:solidFill>
            </a:endParaRPr>
          </a:p>
        </p:txBody>
      </p:sp>
      <p:pic>
        <p:nvPicPr>
          <p:cNvPr id="14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8512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Introduction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Predicted beam stability without e-cloud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Highest bunch brightness reached so far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News on destabilising </a:t>
            </a:r>
            <a:r>
              <a:rPr lang="en-GB" dirty="0"/>
              <a:t>effect of linear coupling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Is </a:t>
            </a:r>
            <a:r>
              <a:rPr lang="en-GB" dirty="0" err="1"/>
              <a:t>l</a:t>
            </a:r>
            <a:r>
              <a:rPr lang="en-GB" dirty="0" err="1" smtClean="0"/>
              <a:t>eveling</a:t>
            </a:r>
            <a:r>
              <a:rPr lang="en-GB" dirty="0" smtClean="0"/>
              <a:t> </a:t>
            </a:r>
            <a:r>
              <a:rPr lang="en-GB" dirty="0"/>
              <a:t>by transverse </a:t>
            </a:r>
            <a:r>
              <a:rPr lang="en-GB" dirty="0" smtClean="0"/>
              <a:t>offset a viable option</a:t>
            </a:r>
            <a:r>
              <a:rPr lang="en-GB" dirty="0" smtClean="0"/>
              <a:t>?</a:t>
            </a:r>
            <a:endParaRPr lang="en-GB" dirty="0" smtClean="0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4998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70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627534"/>
            <a:ext cx="8524056" cy="936104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1800" dirty="0" smtClean="0">
                <a:solidFill>
                  <a:srgbClr val="0000FF"/>
                </a:solidFill>
              </a:rPr>
              <a:t>STABLE BEAM</a:t>
            </a:r>
            <a:r>
              <a:rPr lang="en-GB" sz="1800" dirty="0" smtClean="0">
                <a:solidFill>
                  <a:srgbClr val="5A5A5A"/>
                </a:solidFill>
              </a:rPr>
              <a:t>: In </a:t>
            </a:r>
            <a:r>
              <a:rPr lang="en-GB" sz="1800" dirty="0">
                <a:solidFill>
                  <a:srgbClr val="5A5A5A"/>
                </a:solidFill>
              </a:rPr>
              <a:t>2016, s</a:t>
            </a:r>
            <a:r>
              <a:rPr lang="en-GB" sz="1800" dirty="0" smtClean="0">
                <a:solidFill>
                  <a:srgbClr val="5A5A5A"/>
                </a:solidFill>
              </a:rPr>
              <a:t>igns </a:t>
            </a:r>
            <a:r>
              <a:rPr lang="en-GB" sz="1800" dirty="0">
                <a:solidFill>
                  <a:srgbClr val="5A5A5A"/>
                </a:solidFill>
              </a:rPr>
              <a:t>of e-cloud </a:t>
            </a:r>
            <a:r>
              <a:rPr lang="en-GB" sz="1800" dirty="0" smtClean="0">
                <a:solidFill>
                  <a:srgbClr val="5A5A5A"/>
                </a:solidFill>
              </a:rPr>
              <a:t>induced </a:t>
            </a:r>
            <a:r>
              <a:rPr lang="en-GB" sz="1800" dirty="0">
                <a:solidFill>
                  <a:srgbClr val="5A5A5A"/>
                </a:solidFill>
              </a:rPr>
              <a:t>instability in stable beam with batches of 72 bunches for Q’ ~ 15</a:t>
            </a:r>
          </a:p>
          <a:p>
            <a:pPr lvl="1" algn="just">
              <a:buSzPct val="120000"/>
            </a:pPr>
            <a:r>
              <a:rPr lang="en-GB" sz="1500" dirty="0">
                <a:solidFill>
                  <a:srgbClr val="5A5A5A"/>
                </a:solidFill>
              </a:rPr>
              <a:t>Only vertical (B1&amp;B2)</a:t>
            </a:r>
          </a:p>
          <a:p>
            <a:pPr lvl="1" algn="just">
              <a:buSzPct val="120000"/>
            </a:pPr>
            <a:r>
              <a:rPr lang="en-GB" sz="1500" dirty="0">
                <a:solidFill>
                  <a:srgbClr val="5A5A5A"/>
                </a:solidFill>
              </a:rPr>
              <a:t>At the end of trains of 72 bunches</a:t>
            </a:r>
          </a:p>
          <a:p>
            <a:pPr lvl="1" algn="just">
              <a:buSzPct val="120000"/>
            </a:pPr>
            <a:r>
              <a:rPr lang="en-GB" sz="1500" dirty="0" err="1">
                <a:solidFill>
                  <a:srgbClr val="5A5A5A"/>
                </a:solidFill>
              </a:rPr>
              <a:t>Emittance</a:t>
            </a:r>
            <a:r>
              <a:rPr lang="en-GB" sz="1500" dirty="0">
                <a:solidFill>
                  <a:srgbClr val="5A5A5A"/>
                </a:solidFill>
              </a:rPr>
              <a:t> BU by a factor ~ 2</a:t>
            </a:r>
          </a:p>
          <a:p>
            <a:pPr lvl="1" algn="just">
              <a:buSzPct val="120000"/>
            </a:pPr>
            <a:r>
              <a:rPr lang="en-GB" sz="1500" dirty="0">
                <a:solidFill>
                  <a:srgbClr val="5A5A5A"/>
                </a:solidFill>
              </a:rPr>
              <a:t>No beam loss </a:t>
            </a:r>
            <a:endParaRPr lang="en-GB" sz="15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endParaRPr lang="en-GB" sz="12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endParaRPr lang="en-GB" sz="1200" dirty="0" smtClean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 smtClean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 smtClean="0">
              <a:solidFill>
                <a:schemeClr val="tx1"/>
              </a:solidFill>
            </a:endParaRPr>
          </a:p>
          <a:p>
            <a:pPr marL="457200" lvl="1" indent="0" algn="just">
              <a:buSzPct val="120000"/>
              <a:buNone/>
            </a:pPr>
            <a:endParaRPr lang="en-GB" sz="5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93118"/>
            <a:ext cx="9144000" cy="2590800"/>
          </a:xfrm>
          <a:prstGeom prst="rect">
            <a:avLst/>
          </a:prstGeom>
        </p:spPr>
      </p:pic>
      <p:pic>
        <p:nvPicPr>
          <p:cNvPr id="14" name="Picture 53" descr="cern_logo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7060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71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627534"/>
            <a:ext cx="8524056" cy="936104"/>
          </a:xfrm>
        </p:spPr>
        <p:txBody>
          <a:bodyPr>
            <a:no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sz="1800" dirty="0" smtClean="0">
                <a:solidFill>
                  <a:srgbClr val="0000FF"/>
                </a:solidFill>
              </a:rPr>
              <a:t>STABLE BEAM</a:t>
            </a:r>
            <a:r>
              <a:rPr lang="en-GB" sz="1800" dirty="0" smtClean="0">
                <a:solidFill>
                  <a:srgbClr val="5A5A5A"/>
                </a:solidFill>
              </a:rPr>
              <a:t>: In </a:t>
            </a:r>
            <a:r>
              <a:rPr lang="en-GB" sz="1800" dirty="0">
                <a:solidFill>
                  <a:srgbClr val="5A5A5A"/>
                </a:solidFill>
              </a:rPr>
              <a:t>2016, s</a:t>
            </a:r>
            <a:r>
              <a:rPr lang="en-GB" sz="1800" dirty="0" smtClean="0">
                <a:solidFill>
                  <a:srgbClr val="5A5A5A"/>
                </a:solidFill>
              </a:rPr>
              <a:t>igns </a:t>
            </a:r>
            <a:r>
              <a:rPr lang="en-GB" sz="1800" dirty="0">
                <a:solidFill>
                  <a:srgbClr val="5A5A5A"/>
                </a:solidFill>
              </a:rPr>
              <a:t>of e-cloud </a:t>
            </a:r>
            <a:r>
              <a:rPr lang="en-GB" sz="1800" dirty="0" smtClean="0">
                <a:solidFill>
                  <a:srgbClr val="5A5A5A"/>
                </a:solidFill>
              </a:rPr>
              <a:t>induced </a:t>
            </a:r>
            <a:r>
              <a:rPr lang="en-GB" sz="1800" dirty="0">
                <a:solidFill>
                  <a:srgbClr val="5A5A5A"/>
                </a:solidFill>
              </a:rPr>
              <a:t>instability in stable beam with batches of 72 bunches for Q’ ~ 15</a:t>
            </a:r>
          </a:p>
          <a:p>
            <a:pPr lvl="1" algn="just">
              <a:buSzPct val="120000"/>
            </a:pPr>
            <a:r>
              <a:rPr lang="en-GB" sz="1500" dirty="0">
                <a:solidFill>
                  <a:srgbClr val="5A5A5A"/>
                </a:solidFill>
              </a:rPr>
              <a:t>Only vertical (B1&amp;B2)</a:t>
            </a:r>
          </a:p>
          <a:p>
            <a:pPr lvl="1" algn="just">
              <a:buSzPct val="120000"/>
            </a:pPr>
            <a:r>
              <a:rPr lang="en-GB" sz="1500" dirty="0">
                <a:solidFill>
                  <a:srgbClr val="5A5A5A"/>
                </a:solidFill>
              </a:rPr>
              <a:t>At the end of trains of 72 bunches</a:t>
            </a:r>
          </a:p>
          <a:p>
            <a:pPr lvl="1" algn="just">
              <a:buSzPct val="120000"/>
            </a:pPr>
            <a:r>
              <a:rPr lang="en-GB" sz="1500" dirty="0" err="1">
                <a:solidFill>
                  <a:srgbClr val="5A5A5A"/>
                </a:solidFill>
              </a:rPr>
              <a:t>Emittance</a:t>
            </a:r>
            <a:r>
              <a:rPr lang="en-GB" sz="1500" dirty="0">
                <a:solidFill>
                  <a:srgbClr val="5A5A5A"/>
                </a:solidFill>
              </a:rPr>
              <a:t> BU by a factor ~ 2</a:t>
            </a:r>
          </a:p>
          <a:p>
            <a:pPr lvl="1" algn="just">
              <a:buSzPct val="120000"/>
            </a:pPr>
            <a:r>
              <a:rPr lang="en-GB" sz="1500" dirty="0">
                <a:solidFill>
                  <a:srgbClr val="5A5A5A"/>
                </a:solidFill>
              </a:rPr>
              <a:t>No beam loss </a:t>
            </a:r>
            <a:endParaRPr lang="en-GB" sz="15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endParaRPr lang="en-GB" sz="1200" dirty="0" smtClean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endParaRPr lang="en-GB" sz="1200" dirty="0" smtClean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 smtClean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 smtClean="0">
              <a:solidFill>
                <a:schemeClr val="tx1"/>
              </a:solidFill>
            </a:endParaRPr>
          </a:p>
          <a:p>
            <a:pPr marL="457200" lvl="1" indent="0" algn="just">
              <a:buSzPct val="120000"/>
              <a:buNone/>
            </a:pPr>
            <a:endParaRPr lang="en-GB" sz="500" dirty="0">
              <a:solidFill>
                <a:schemeClr val="tx1"/>
              </a:solidFill>
            </a:endParaRPr>
          </a:p>
          <a:p>
            <a:pPr marL="457200" lvl="1" indent="0" algn="just">
              <a:buSzPct val="120000"/>
              <a:buNone/>
            </a:pPr>
            <a:r>
              <a:rPr lang="en-GB" sz="1700" dirty="0" smtClean="0">
                <a:solidFill>
                  <a:srgbClr val="5A5A5A"/>
                </a:solidFill>
              </a:rPr>
              <a:t>=&gt; </a:t>
            </a:r>
            <a:r>
              <a:rPr lang="en-GB" sz="1700" dirty="0">
                <a:solidFill>
                  <a:srgbClr val="5A5A5A"/>
                </a:solidFill>
              </a:rPr>
              <a:t>Was cured by increasing the vertical chromaticity (+7) in </a:t>
            </a:r>
            <a:r>
              <a:rPr lang="en-GB" sz="1700" dirty="0" smtClean="0">
                <a:solidFill>
                  <a:srgbClr val="5A5A5A"/>
                </a:solidFill>
              </a:rPr>
              <a:t>stable </a:t>
            </a:r>
            <a:r>
              <a:rPr lang="en-GB" sz="1700" dirty="0">
                <a:solidFill>
                  <a:srgbClr val="5A5A5A"/>
                </a:solidFill>
              </a:rPr>
              <a:t>beam (to ~ 22)</a:t>
            </a:r>
          </a:p>
          <a:p>
            <a:pPr lvl="1" algn="just">
              <a:buSzPct val="120000"/>
            </a:pPr>
            <a:endParaRPr lang="en-GB" sz="17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chemeClr val="tx1"/>
              </a:solidFill>
            </a:endParaRPr>
          </a:p>
          <a:p>
            <a:pPr lvl="1" algn="just">
              <a:buSzPct val="120000"/>
            </a:pP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93118"/>
            <a:ext cx="9144000" cy="2590800"/>
          </a:xfrm>
          <a:prstGeom prst="rect">
            <a:avLst/>
          </a:prstGeom>
        </p:spPr>
      </p:pic>
      <p:pic>
        <p:nvPicPr>
          <p:cNvPr id="14" name="Picture 53" descr="cern_logo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1421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72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sp>
        <p:nvSpPr>
          <p:cNvPr id="13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424936" cy="2088232"/>
          </a:xfrm>
        </p:spPr>
        <p:txBody>
          <a:bodyPr>
            <a:noAutofit/>
          </a:bodyPr>
          <a:lstStyle/>
          <a:p>
            <a:pPr algn="just">
              <a:buSzPct val="120000"/>
            </a:pPr>
            <a:r>
              <a:rPr lang="en-GB" sz="2000" dirty="0" smtClean="0">
                <a:solidFill>
                  <a:srgbClr val="5A5A5A"/>
                </a:solidFill>
              </a:rPr>
              <a:t>Possible mechanism?</a:t>
            </a: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 smtClean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marL="0" indent="0" algn="just">
              <a:buSzPct val="120000"/>
              <a:buNone/>
            </a:pPr>
            <a:endParaRPr lang="en-GB" sz="2000" dirty="0" smtClean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 smtClean="0">
              <a:solidFill>
                <a:schemeClr val="tx1"/>
              </a:solidFill>
            </a:endParaRPr>
          </a:p>
        </p:txBody>
      </p:sp>
      <p:pic>
        <p:nvPicPr>
          <p:cNvPr id="15" name="Picture 53" descr="cern_logo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7235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73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090" y="1203609"/>
            <a:ext cx="6170254" cy="2304245"/>
          </a:xfrm>
          <a:prstGeom prst="rect">
            <a:avLst/>
          </a:prstGeom>
        </p:spPr>
      </p:pic>
      <p:sp>
        <p:nvSpPr>
          <p:cNvPr id="13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424936" cy="2088232"/>
          </a:xfrm>
        </p:spPr>
        <p:txBody>
          <a:bodyPr>
            <a:noAutofit/>
          </a:bodyPr>
          <a:lstStyle/>
          <a:p>
            <a:pPr algn="just">
              <a:buSzPct val="120000"/>
            </a:pPr>
            <a:r>
              <a:rPr lang="en-GB" sz="2000" dirty="0" smtClean="0">
                <a:solidFill>
                  <a:srgbClr val="5A5A5A"/>
                </a:solidFill>
              </a:rPr>
              <a:t>Possible mechanism?</a:t>
            </a: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 smtClean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 smtClean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 smtClean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5" name="Picture 53" descr="cern_logo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6780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74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090" y="1203609"/>
            <a:ext cx="6170254" cy="2304245"/>
          </a:xfrm>
          <a:prstGeom prst="rect">
            <a:avLst/>
          </a:prstGeom>
        </p:spPr>
      </p:pic>
      <p:sp>
        <p:nvSpPr>
          <p:cNvPr id="13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424936" cy="2088232"/>
          </a:xfrm>
        </p:spPr>
        <p:txBody>
          <a:bodyPr>
            <a:noAutofit/>
          </a:bodyPr>
          <a:lstStyle/>
          <a:p>
            <a:pPr algn="just">
              <a:buSzPct val="120000"/>
            </a:pPr>
            <a:r>
              <a:rPr lang="en-GB" sz="2000" dirty="0" smtClean="0">
                <a:solidFill>
                  <a:srgbClr val="5A5A5A"/>
                </a:solidFill>
              </a:rPr>
              <a:t>Possible mechanism?</a:t>
            </a: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 smtClean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 smtClean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 smtClean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lvl="1" algn="just">
              <a:lnSpc>
                <a:spcPct val="90000"/>
              </a:lnSpc>
              <a:buSzPct val="120000"/>
              <a:buFont typeface="Arial"/>
              <a:buChar char="•"/>
              <a:tabLst>
                <a:tab pos="1146175" algn="l"/>
              </a:tabLst>
            </a:pPr>
            <a:r>
              <a:rPr lang="en-US" sz="2000" dirty="0" smtClean="0">
                <a:solidFill>
                  <a:srgbClr val="5A5A5A"/>
                </a:solidFill>
                <a:latin typeface="Arial" pitchFamily="-109" charset="0"/>
                <a:sym typeface="Symbol" pitchFamily="-109" charset="2"/>
              </a:rPr>
              <a:t>Huge simulation work which seems to confirm the predicted </a:t>
            </a:r>
            <a:r>
              <a:rPr lang="en-US" sz="2000" dirty="0" smtClean="0">
                <a:solidFill>
                  <a:srgbClr val="5A5A5A"/>
                </a:solidFill>
                <a:latin typeface="Arial" pitchFamily="-109" charset="0"/>
                <a:sym typeface="Symbol" pitchFamily="-109" charset="2"/>
              </a:rPr>
              <a:t>effect</a:t>
            </a:r>
            <a:endParaRPr lang="en-US" sz="2000" dirty="0" smtClean="0">
              <a:solidFill>
                <a:srgbClr val="5A5A5A"/>
              </a:solidFill>
              <a:latin typeface="Arial" pitchFamily="-109" charset="0"/>
              <a:sym typeface="Symbol" pitchFamily="-109" charset="2"/>
            </a:endParaRPr>
          </a:p>
        </p:txBody>
      </p:sp>
      <p:sp>
        <p:nvSpPr>
          <p:cNvPr id="14" name="Espace réservé du contenu 8"/>
          <p:cNvSpPr txBox="1">
            <a:spLocks/>
          </p:cNvSpPr>
          <p:nvPr/>
        </p:nvSpPr>
        <p:spPr>
          <a:xfrm>
            <a:off x="5220072" y="4515235"/>
            <a:ext cx="3240360" cy="2520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G. </a:t>
            </a:r>
            <a:r>
              <a:rPr lang="en-GB" sz="1400" i="1" dirty="0" err="1" smtClean="0">
                <a:solidFill>
                  <a:srgbClr val="FF0000"/>
                </a:solidFill>
              </a:rPr>
              <a:t>Iadarola</a:t>
            </a:r>
            <a:r>
              <a:rPr lang="en-GB" sz="1400" i="1" dirty="0" smtClean="0">
                <a:solidFill>
                  <a:srgbClr val="FF0000"/>
                </a:solidFill>
              </a:rPr>
              <a:t> and A. Romano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  <p:pic>
        <p:nvPicPr>
          <p:cNvPr id="15" name="Picture 53" descr="cern_logo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7218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75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E-cloud induced instabilities</a:t>
            </a:r>
            <a:endParaRPr lang="en-GB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8610600" y="6040761"/>
            <a:ext cx="457200" cy="3600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chemeClr val="bg2"/>
                </a:solidFill>
              </a:rPr>
              <a:t>K. Li</a:t>
            </a:r>
            <a:endParaRPr lang="en-GB" sz="1400" i="1" dirty="0">
              <a:solidFill>
                <a:schemeClr val="bg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090" y="1203609"/>
            <a:ext cx="6170254" cy="2304245"/>
          </a:xfrm>
          <a:prstGeom prst="rect">
            <a:avLst/>
          </a:prstGeom>
        </p:spPr>
      </p:pic>
      <p:sp>
        <p:nvSpPr>
          <p:cNvPr id="13" name="Espace réservé du contenu 8"/>
          <p:cNvSpPr>
            <a:spLocks noGrp="1"/>
          </p:cNvSpPr>
          <p:nvPr>
            <p:ph idx="1"/>
          </p:nvPr>
        </p:nvSpPr>
        <p:spPr>
          <a:xfrm>
            <a:off x="467544" y="843558"/>
            <a:ext cx="8424936" cy="2088232"/>
          </a:xfrm>
        </p:spPr>
        <p:txBody>
          <a:bodyPr>
            <a:noAutofit/>
          </a:bodyPr>
          <a:lstStyle/>
          <a:p>
            <a:pPr algn="just">
              <a:buSzPct val="120000"/>
            </a:pPr>
            <a:r>
              <a:rPr lang="en-GB" sz="2000" dirty="0" smtClean="0">
                <a:solidFill>
                  <a:srgbClr val="5A5A5A"/>
                </a:solidFill>
              </a:rPr>
              <a:t>Possible mechanism?</a:t>
            </a: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 smtClean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 smtClean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 smtClean="0">
              <a:solidFill>
                <a:schemeClr val="tx1"/>
              </a:solidFill>
            </a:endParaRPr>
          </a:p>
          <a:p>
            <a:pPr algn="just">
              <a:buSzPct val="120000"/>
            </a:pPr>
            <a:endParaRPr lang="en-GB" sz="2000" dirty="0">
              <a:solidFill>
                <a:schemeClr val="tx1"/>
              </a:solidFill>
            </a:endParaRPr>
          </a:p>
          <a:p>
            <a:pPr lvl="1" algn="just">
              <a:lnSpc>
                <a:spcPct val="90000"/>
              </a:lnSpc>
              <a:buSzPct val="120000"/>
              <a:buFont typeface="Arial"/>
              <a:buChar char="•"/>
              <a:tabLst>
                <a:tab pos="1146175" algn="l"/>
              </a:tabLst>
            </a:pPr>
            <a:r>
              <a:rPr lang="en-US" sz="2000" dirty="0" smtClean="0">
                <a:solidFill>
                  <a:srgbClr val="5A5A5A"/>
                </a:solidFill>
                <a:latin typeface="Arial" pitchFamily="-109" charset="0"/>
                <a:sym typeface="Symbol" pitchFamily="-109" charset="2"/>
              </a:rPr>
              <a:t>Huge simulation work which seems to confirm the predicted effect</a:t>
            </a:r>
          </a:p>
          <a:p>
            <a:pPr lvl="1" algn="just">
              <a:lnSpc>
                <a:spcPct val="90000"/>
              </a:lnSpc>
              <a:buSzPct val="120000"/>
              <a:buFont typeface="Arial"/>
              <a:buChar char="•"/>
              <a:tabLst>
                <a:tab pos="1146175" algn="l"/>
              </a:tabLst>
            </a:pPr>
            <a:r>
              <a:rPr lang="en-US" sz="2000" dirty="0" smtClean="0">
                <a:solidFill>
                  <a:srgbClr val="5A5A5A"/>
                </a:solidFill>
                <a:latin typeface="Arial" pitchFamily="-109" charset="0"/>
                <a:sym typeface="Symbol" pitchFamily="-109" charset="2"/>
              </a:rPr>
              <a:t>If confirmed, should not be a problem for HL-LHC</a:t>
            </a:r>
            <a:endParaRPr lang="en-GB" sz="2000" dirty="0">
              <a:solidFill>
                <a:srgbClr val="5A5A5A"/>
              </a:solidFill>
            </a:endParaRPr>
          </a:p>
        </p:txBody>
      </p:sp>
      <p:sp>
        <p:nvSpPr>
          <p:cNvPr id="14" name="Espace réservé du contenu 8"/>
          <p:cNvSpPr txBox="1">
            <a:spLocks/>
          </p:cNvSpPr>
          <p:nvPr/>
        </p:nvSpPr>
        <p:spPr>
          <a:xfrm>
            <a:off x="5220072" y="4515235"/>
            <a:ext cx="3240360" cy="2520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Font typeface="Wingdings" charset="2"/>
              <a:buNone/>
            </a:pPr>
            <a:r>
              <a:rPr lang="en-GB" sz="1400" i="1" dirty="0" smtClean="0">
                <a:solidFill>
                  <a:srgbClr val="FF0000"/>
                </a:solidFill>
              </a:rPr>
              <a:t>Courtesy of G. </a:t>
            </a:r>
            <a:r>
              <a:rPr lang="en-GB" sz="1400" i="1" dirty="0" err="1" smtClean="0">
                <a:solidFill>
                  <a:srgbClr val="FF0000"/>
                </a:solidFill>
              </a:rPr>
              <a:t>Iadarola</a:t>
            </a:r>
            <a:r>
              <a:rPr lang="en-GB" sz="1400" i="1" dirty="0" smtClean="0">
                <a:solidFill>
                  <a:srgbClr val="FF0000"/>
                </a:solidFill>
              </a:rPr>
              <a:t> and A. Romano</a:t>
            </a:r>
          </a:p>
          <a:p>
            <a:pPr marL="0" indent="0">
              <a:buSzPct val="75000"/>
              <a:buFont typeface="Wingdings" charset="2"/>
              <a:buNone/>
            </a:pPr>
            <a:endParaRPr lang="en-GB" sz="1400" i="1" dirty="0">
              <a:solidFill>
                <a:srgbClr val="FF0000"/>
              </a:solidFill>
            </a:endParaRPr>
          </a:p>
        </p:txBody>
      </p:sp>
      <p:pic>
        <p:nvPicPr>
          <p:cNvPr id="15" name="Picture 53" descr="cern_logo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6381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76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3005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77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>
                <a:solidFill>
                  <a:srgbClr val="5A5A5A"/>
                </a:solidFill>
              </a:rPr>
              <a:t>Impedance induced </a:t>
            </a:r>
            <a:r>
              <a:rPr lang="en-GB" dirty="0">
                <a:solidFill>
                  <a:srgbClr val="5A5A5A"/>
                </a:solidFill>
              </a:rPr>
              <a:t>instabilities </a:t>
            </a: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9154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78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>
                <a:solidFill>
                  <a:srgbClr val="5A5A5A"/>
                </a:solidFill>
              </a:rPr>
              <a:t>Impedance induced </a:t>
            </a:r>
            <a:r>
              <a:rPr lang="en-GB" dirty="0">
                <a:solidFill>
                  <a:srgbClr val="5A5A5A"/>
                </a:solidFill>
              </a:rPr>
              <a:t>instabilities </a:t>
            </a:r>
          </a:p>
          <a:p>
            <a:pPr lvl="1" algn="just">
              <a:buSzPct val="120000"/>
            </a:pPr>
            <a:r>
              <a:rPr lang="en-GB" dirty="0">
                <a:solidFill>
                  <a:srgbClr val="5A5A5A"/>
                </a:solidFill>
              </a:rPr>
              <a:t>~ As predicted </a:t>
            </a:r>
            <a:r>
              <a:rPr lang="en-GB" dirty="0" smtClean="0">
                <a:solidFill>
                  <a:srgbClr val="5A5A5A"/>
                </a:solidFill>
              </a:rPr>
              <a:t>(or </a:t>
            </a:r>
            <a:r>
              <a:rPr lang="en-GB" dirty="0">
                <a:solidFill>
                  <a:srgbClr val="5A5A5A"/>
                </a:solidFill>
              </a:rPr>
              <a:t>even </a:t>
            </a:r>
            <a:r>
              <a:rPr lang="en-GB" dirty="0" smtClean="0">
                <a:solidFill>
                  <a:srgbClr val="5A5A5A"/>
                </a:solidFill>
              </a:rPr>
              <a:t>better</a:t>
            </a:r>
            <a:r>
              <a:rPr lang="en-GB" dirty="0" smtClean="0">
                <a:solidFill>
                  <a:srgbClr val="5A5A5A"/>
                </a:solidFill>
              </a:rPr>
              <a:t>)</a:t>
            </a:r>
            <a:endParaRPr lang="en-GB" dirty="0">
              <a:solidFill>
                <a:srgbClr val="5A5A5A"/>
              </a:solidFill>
            </a:endParaRP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846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79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>
                <a:solidFill>
                  <a:srgbClr val="5A5A5A"/>
                </a:solidFill>
              </a:rPr>
              <a:t>Impedance induced </a:t>
            </a:r>
            <a:r>
              <a:rPr lang="en-GB" dirty="0">
                <a:solidFill>
                  <a:srgbClr val="5A5A5A"/>
                </a:solidFill>
              </a:rPr>
              <a:t>instabilities </a:t>
            </a:r>
          </a:p>
          <a:p>
            <a:pPr lvl="1" algn="just">
              <a:buSzPct val="120000"/>
            </a:pPr>
            <a:r>
              <a:rPr lang="en-GB" dirty="0">
                <a:solidFill>
                  <a:srgbClr val="5A5A5A"/>
                </a:solidFill>
              </a:rPr>
              <a:t>~ As predicted </a:t>
            </a:r>
            <a:r>
              <a:rPr lang="en-GB" dirty="0" smtClean="0">
                <a:solidFill>
                  <a:srgbClr val="5A5A5A"/>
                </a:solidFill>
              </a:rPr>
              <a:t>(or </a:t>
            </a:r>
            <a:r>
              <a:rPr lang="en-GB" dirty="0">
                <a:solidFill>
                  <a:srgbClr val="5A5A5A"/>
                </a:solidFill>
              </a:rPr>
              <a:t>even </a:t>
            </a:r>
            <a:r>
              <a:rPr lang="en-GB" dirty="0" smtClean="0">
                <a:solidFill>
                  <a:srgbClr val="5A5A5A"/>
                </a:solidFill>
              </a:rPr>
              <a:t>better)</a:t>
            </a:r>
            <a:endParaRPr lang="en-GB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dirty="0" smtClean="0">
                <a:solidFill>
                  <a:srgbClr val="5A5A5A"/>
                </a:solidFill>
              </a:rPr>
              <a:t>A sufficient margin </a:t>
            </a:r>
            <a:r>
              <a:rPr lang="en-GB" dirty="0">
                <a:solidFill>
                  <a:srgbClr val="5A5A5A"/>
                </a:solidFill>
              </a:rPr>
              <a:t>should </a:t>
            </a:r>
            <a:r>
              <a:rPr lang="en-GB" dirty="0" smtClean="0">
                <a:solidFill>
                  <a:srgbClr val="5A5A5A"/>
                </a:solidFill>
              </a:rPr>
              <a:t>exist</a:t>
            </a:r>
            <a:endParaRPr lang="en-GB" dirty="0">
              <a:solidFill>
                <a:srgbClr val="5A5A5A"/>
              </a:solidFill>
            </a:endParaRP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8810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Introduction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Predicted beam stability without e-cloud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Highest bunch brightness reached so far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News on destabilising </a:t>
            </a:r>
            <a:r>
              <a:rPr lang="en-GB" dirty="0"/>
              <a:t>effect of linear coupling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Is </a:t>
            </a:r>
            <a:r>
              <a:rPr lang="en-GB" dirty="0" err="1"/>
              <a:t>l</a:t>
            </a:r>
            <a:r>
              <a:rPr lang="en-GB" dirty="0" err="1" smtClean="0"/>
              <a:t>eveling</a:t>
            </a:r>
            <a:r>
              <a:rPr lang="en-GB" dirty="0" smtClean="0"/>
              <a:t> </a:t>
            </a:r>
            <a:r>
              <a:rPr lang="en-GB" dirty="0"/>
              <a:t>by transverse </a:t>
            </a:r>
            <a:r>
              <a:rPr lang="en-GB" dirty="0" smtClean="0"/>
              <a:t>offset a viable option?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/>
              <a:t>E-cloud induced </a:t>
            </a:r>
            <a:r>
              <a:rPr lang="en-GB" dirty="0" smtClean="0"/>
              <a:t>instabilities</a:t>
            </a:r>
            <a:endParaRPr lang="en-GB" dirty="0" smtClean="0"/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199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80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>
                <a:solidFill>
                  <a:srgbClr val="5A5A5A"/>
                </a:solidFill>
              </a:rPr>
              <a:t>Impedance induced </a:t>
            </a:r>
            <a:r>
              <a:rPr lang="en-GB" dirty="0">
                <a:solidFill>
                  <a:srgbClr val="5A5A5A"/>
                </a:solidFill>
              </a:rPr>
              <a:t>instabilities </a:t>
            </a:r>
          </a:p>
          <a:p>
            <a:pPr lvl="1" algn="just">
              <a:buSzPct val="120000"/>
            </a:pPr>
            <a:r>
              <a:rPr lang="en-GB" dirty="0">
                <a:solidFill>
                  <a:srgbClr val="5A5A5A"/>
                </a:solidFill>
              </a:rPr>
              <a:t>~ As predicted </a:t>
            </a:r>
            <a:r>
              <a:rPr lang="en-GB" dirty="0" smtClean="0">
                <a:solidFill>
                  <a:srgbClr val="5A5A5A"/>
                </a:solidFill>
              </a:rPr>
              <a:t>(or </a:t>
            </a:r>
            <a:r>
              <a:rPr lang="en-GB" dirty="0">
                <a:solidFill>
                  <a:srgbClr val="5A5A5A"/>
                </a:solidFill>
              </a:rPr>
              <a:t>even </a:t>
            </a:r>
            <a:r>
              <a:rPr lang="en-GB" dirty="0" smtClean="0">
                <a:solidFill>
                  <a:srgbClr val="5A5A5A"/>
                </a:solidFill>
              </a:rPr>
              <a:t>better)</a:t>
            </a:r>
            <a:endParaRPr lang="en-GB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dirty="0" smtClean="0">
                <a:solidFill>
                  <a:srgbClr val="5A5A5A"/>
                </a:solidFill>
              </a:rPr>
              <a:t>A sufficient margin </a:t>
            </a:r>
            <a:r>
              <a:rPr lang="en-GB" dirty="0">
                <a:solidFill>
                  <a:srgbClr val="5A5A5A"/>
                </a:solidFill>
              </a:rPr>
              <a:t>should exist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>
                <a:solidFill>
                  <a:srgbClr val="5A5A5A"/>
                </a:solidFill>
              </a:rPr>
              <a:t>2 mechanisms are critical for beam stability </a:t>
            </a:r>
            <a:r>
              <a:rPr lang="en-GB" dirty="0" smtClean="0">
                <a:solidFill>
                  <a:srgbClr val="5A5A5A"/>
                </a:solidFill>
              </a:rPr>
              <a:t>(from both simulations </a:t>
            </a:r>
            <a:r>
              <a:rPr lang="en-GB" dirty="0">
                <a:solidFill>
                  <a:srgbClr val="5A5A5A"/>
                </a:solidFill>
              </a:rPr>
              <a:t>and </a:t>
            </a:r>
            <a:r>
              <a:rPr lang="en-GB" dirty="0" smtClean="0">
                <a:solidFill>
                  <a:srgbClr val="5A5A5A"/>
                </a:solidFill>
              </a:rPr>
              <a:t>measurements</a:t>
            </a:r>
            <a:r>
              <a:rPr lang="en-GB" dirty="0" smtClean="0">
                <a:solidFill>
                  <a:srgbClr val="5A5A5A"/>
                </a:solidFill>
              </a:rPr>
              <a:t>)</a:t>
            </a:r>
            <a:endParaRPr lang="en-GB" dirty="0">
              <a:solidFill>
                <a:srgbClr val="5A5A5A"/>
              </a:solidFill>
            </a:endParaRP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07271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81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>
                <a:solidFill>
                  <a:srgbClr val="5A5A5A"/>
                </a:solidFill>
              </a:rPr>
              <a:t>Impedance induced </a:t>
            </a:r>
            <a:r>
              <a:rPr lang="en-GB" dirty="0">
                <a:solidFill>
                  <a:srgbClr val="5A5A5A"/>
                </a:solidFill>
              </a:rPr>
              <a:t>instabilities </a:t>
            </a:r>
          </a:p>
          <a:p>
            <a:pPr lvl="1" algn="just">
              <a:buSzPct val="120000"/>
            </a:pPr>
            <a:r>
              <a:rPr lang="en-GB" dirty="0">
                <a:solidFill>
                  <a:srgbClr val="5A5A5A"/>
                </a:solidFill>
              </a:rPr>
              <a:t>~ As predicted </a:t>
            </a:r>
            <a:r>
              <a:rPr lang="en-GB" dirty="0" smtClean="0">
                <a:solidFill>
                  <a:srgbClr val="5A5A5A"/>
                </a:solidFill>
              </a:rPr>
              <a:t>(or </a:t>
            </a:r>
            <a:r>
              <a:rPr lang="en-GB" dirty="0">
                <a:solidFill>
                  <a:srgbClr val="5A5A5A"/>
                </a:solidFill>
              </a:rPr>
              <a:t>even </a:t>
            </a:r>
            <a:r>
              <a:rPr lang="en-GB" dirty="0" smtClean="0">
                <a:solidFill>
                  <a:srgbClr val="5A5A5A"/>
                </a:solidFill>
              </a:rPr>
              <a:t>better)</a:t>
            </a:r>
            <a:endParaRPr lang="en-GB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dirty="0" smtClean="0">
                <a:solidFill>
                  <a:srgbClr val="5A5A5A"/>
                </a:solidFill>
              </a:rPr>
              <a:t>A sufficient margin </a:t>
            </a:r>
            <a:r>
              <a:rPr lang="en-GB" dirty="0">
                <a:solidFill>
                  <a:srgbClr val="5A5A5A"/>
                </a:solidFill>
              </a:rPr>
              <a:t>should exist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>
                <a:solidFill>
                  <a:srgbClr val="5A5A5A"/>
                </a:solidFill>
              </a:rPr>
              <a:t>2 mechanisms are critical for beam stability </a:t>
            </a:r>
            <a:r>
              <a:rPr lang="en-GB" dirty="0" smtClean="0">
                <a:solidFill>
                  <a:srgbClr val="5A5A5A"/>
                </a:solidFill>
              </a:rPr>
              <a:t>(from both simulations </a:t>
            </a:r>
            <a:r>
              <a:rPr lang="en-GB" dirty="0">
                <a:solidFill>
                  <a:srgbClr val="5A5A5A"/>
                </a:solidFill>
              </a:rPr>
              <a:t>and </a:t>
            </a:r>
            <a:r>
              <a:rPr lang="en-GB" dirty="0" smtClean="0">
                <a:solidFill>
                  <a:srgbClr val="5A5A5A"/>
                </a:solidFill>
              </a:rPr>
              <a:t>measurements)</a:t>
            </a:r>
            <a:endParaRPr lang="en-GB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dirty="0">
                <a:solidFill>
                  <a:srgbClr val="5A5A5A"/>
                </a:solidFill>
              </a:rPr>
              <a:t>Linear coupling between the transverse planes =&gt; OK when </a:t>
            </a:r>
            <a:r>
              <a:rPr lang="en-GB" dirty="0" smtClean="0">
                <a:solidFill>
                  <a:srgbClr val="5A5A5A"/>
                </a:solidFill>
              </a:rPr>
              <a:t>corrected (at the ~ 0.001 level</a:t>
            </a:r>
            <a:r>
              <a:rPr lang="en-GB" dirty="0" smtClean="0">
                <a:solidFill>
                  <a:srgbClr val="5A5A5A"/>
                </a:solidFill>
              </a:rPr>
              <a:t>)</a:t>
            </a: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2725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82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>
                <a:solidFill>
                  <a:srgbClr val="5A5A5A"/>
                </a:solidFill>
              </a:rPr>
              <a:t>Impedance induced </a:t>
            </a:r>
            <a:r>
              <a:rPr lang="en-GB" dirty="0">
                <a:solidFill>
                  <a:srgbClr val="5A5A5A"/>
                </a:solidFill>
              </a:rPr>
              <a:t>instabilities </a:t>
            </a:r>
          </a:p>
          <a:p>
            <a:pPr lvl="1" algn="just">
              <a:buSzPct val="120000"/>
            </a:pPr>
            <a:r>
              <a:rPr lang="en-GB" dirty="0">
                <a:solidFill>
                  <a:srgbClr val="5A5A5A"/>
                </a:solidFill>
              </a:rPr>
              <a:t>~ As predicted </a:t>
            </a:r>
            <a:r>
              <a:rPr lang="en-GB" dirty="0" smtClean="0">
                <a:solidFill>
                  <a:srgbClr val="5A5A5A"/>
                </a:solidFill>
              </a:rPr>
              <a:t>(or </a:t>
            </a:r>
            <a:r>
              <a:rPr lang="en-GB" dirty="0">
                <a:solidFill>
                  <a:srgbClr val="5A5A5A"/>
                </a:solidFill>
              </a:rPr>
              <a:t>even </a:t>
            </a:r>
            <a:r>
              <a:rPr lang="en-GB" dirty="0" smtClean="0">
                <a:solidFill>
                  <a:srgbClr val="5A5A5A"/>
                </a:solidFill>
              </a:rPr>
              <a:t>better)</a:t>
            </a:r>
            <a:endParaRPr lang="en-GB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dirty="0" smtClean="0">
                <a:solidFill>
                  <a:srgbClr val="5A5A5A"/>
                </a:solidFill>
              </a:rPr>
              <a:t>A sufficient margin </a:t>
            </a:r>
            <a:r>
              <a:rPr lang="en-GB" dirty="0">
                <a:solidFill>
                  <a:srgbClr val="5A5A5A"/>
                </a:solidFill>
              </a:rPr>
              <a:t>should exist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>
                <a:solidFill>
                  <a:srgbClr val="5A5A5A"/>
                </a:solidFill>
              </a:rPr>
              <a:t>2 mechanisms are critical for beam stability </a:t>
            </a:r>
            <a:r>
              <a:rPr lang="en-GB" dirty="0" smtClean="0">
                <a:solidFill>
                  <a:srgbClr val="5A5A5A"/>
                </a:solidFill>
              </a:rPr>
              <a:t>(from both simulations </a:t>
            </a:r>
            <a:r>
              <a:rPr lang="en-GB" dirty="0">
                <a:solidFill>
                  <a:srgbClr val="5A5A5A"/>
                </a:solidFill>
              </a:rPr>
              <a:t>and </a:t>
            </a:r>
            <a:r>
              <a:rPr lang="en-GB" dirty="0" smtClean="0">
                <a:solidFill>
                  <a:srgbClr val="5A5A5A"/>
                </a:solidFill>
              </a:rPr>
              <a:t>measurements)</a:t>
            </a:r>
            <a:endParaRPr lang="en-GB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dirty="0">
                <a:solidFill>
                  <a:srgbClr val="5A5A5A"/>
                </a:solidFill>
              </a:rPr>
              <a:t>Linear coupling between the transverse planes =&gt; OK when </a:t>
            </a:r>
            <a:r>
              <a:rPr lang="en-GB" dirty="0" smtClean="0">
                <a:solidFill>
                  <a:srgbClr val="5A5A5A"/>
                </a:solidFill>
              </a:rPr>
              <a:t>corrected (at the ~ 0.001 level</a:t>
            </a:r>
            <a:r>
              <a:rPr lang="en-GB" dirty="0" smtClean="0">
                <a:solidFill>
                  <a:srgbClr val="5A5A5A"/>
                </a:solidFill>
              </a:rPr>
              <a:t>)</a:t>
            </a:r>
          </a:p>
          <a:p>
            <a:pPr lvl="1" algn="just">
              <a:buSzPct val="120000"/>
            </a:pPr>
            <a:r>
              <a:rPr lang="en-GB" dirty="0" smtClean="0">
                <a:solidFill>
                  <a:srgbClr val="5A5A5A"/>
                </a:solidFill>
              </a:rPr>
              <a:t>E-cloud =&gt; From injection till stable beam!</a:t>
            </a:r>
            <a:endParaRPr lang="en-GB" dirty="0">
              <a:solidFill>
                <a:srgbClr val="5A5A5A"/>
              </a:solidFill>
            </a:endParaRP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862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83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In </a:t>
            </a:r>
            <a:r>
              <a:rPr lang="en-GB" dirty="0"/>
              <a:t>case of issues with transverse instabilities in the future, other remedies exist </a:t>
            </a:r>
            <a:r>
              <a:rPr lang="en-GB" dirty="0" smtClean="0"/>
              <a:t>and are being </a:t>
            </a:r>
            <a:r>
              <a:rPr lang="en-GB" dirty="0" smtClean="0"/>
              <a:t>studied</a:t>
            </a:r>
            <a:endParaRPr lang="en-GB" dirty="0" smtClean="0"/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202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84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In </a:t>
            </a:r>
            <a:r>
              <a:rPr lang="en-GB" dirty="0"/>
              <a:t>case of issues with transverse instabilities in the future, other remedies exist </a:t>
            </a:r>
            <a:r>
              <a:rPr lang="en-GB" dirty="0" smtClean="0"/>
              <a:t>and are being studied</a:t>
            </a:r>
          </a:p>
          <a:p>
            <a:pPr lvl="1" algn="just">
              <a:buSzPct val="120000"/>
            </a:pPr>
            <a:r>
              <a:rPr lang="en-GB" dirty="0" smtClean="0">
                <a:solidFill>
                  <a:srgbClr val="5A5A5A"/>
                </a:solidFill>
              </a:rPr>
              <a:t>Q</a:t>
            </a:r>
            <a:r>
              <a:rPr lang="en-GB" dirty="0" smtClean="0">
                <a:solidFill>
                  <a:srgbClr val="5A5A5A"/>
                </a:solidFill>
              </a:rPr>
              <a:t>”</a:t>
            </a:r>
            <a:endParaRPr lang="en-GB" dirty="0">
              <a:solidFill>
                <a:srgbClr val="5A5A5A"/>
              </a:solidFill>
            </a:endParaRP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6712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85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In </a:t>
            </a:r>
            <a:r>
              <a:rPr lang="en-GB" dirty="0"/>
              <a:t>case of issues with transverse instabilities in the future, other remedies exist </a:t>
            </a:r>
            <a:r>
              <a:rPr lang="en-GB" dirty="0" smtClean="0"/>
              <a:t>and are being studied</a:t>
            </a:r>
          </a:p>
          <a:p>
            <a:pPr lvl="1" algn="just">
              <a:buSzPct val="120000"/>
            </a:pPr>
            <a:r>
              <a:rPr lang="en-GB" dirty="0" smtClean="0">
                <a:solidFill>
                  <a:srgbClr val="5A5A5A"/>
                </a:solidFill>
              </a:rPr>
              <a:t>Q”</a:t>
            </a:r>
            <a:endParaRPr lang="en-GB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dirty="0" smtClean="0">
                <a:solidFill>
                  <a:srgbClr val="5A5A5A"/>
                </a:solidFill>
              </a:rPr>
              <a:t>RFQ</a:t>
            </a:r>
            <a:endParaRPr lang="en-GB" dirty="0">
              <a:solidFill>
                <a:srgbClr val="5A5A5A"/>
              </a:solidFill>
            </a:endParaRP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9452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86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In </a:t>
            </a:r>
            <a:r>
              <a:rPr lang="en-GB" dirty="0"/>
              <a:t>case of issues with transverse instabilities in the future, other remedies exist </a:t>
            </a:r>
            <a:r>
              <a:rPr lang="en-GB" dirty="0" smtClean="0"/>
              <a:t>and are being studied</a:t>
            </a:r>
          </a:p>
          <a:p>
            <a:pPr lvl="1" algn="just">
              <a:buSzPct val="120000"/>
            </a:pPr>
            <a:r>
              <a:rPr lang="en-GB" dirty="0" smtClean="0">
                <a:solidFill>
                  <a:srgbClr val="5A5A5A"/>
                </a:solidFill>
              </a:rPr>
              <a:t>Q”</a:t>
            </a:r>
            <a:endParaRPr lang="en-GB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dirty="0" smtClean="0">
                <a:solidFill>
                  <a:srgbClr val="5A5A5A"/>
                </a:solidFill>
              </a:rPr>
              <a:t>RFQ</a:t>
            </a:r>
            <a:endParaRPr lang="en-GB" dirty="0">
              <a:solidFill>
                <a:srgbClr val="5A5A5A"/>
              </a:solidFill>
            </a:endParaRPr>
          </a:p>
          <a:p>
            <a:pPr lvl="1" algn="just">
              <a:buSzPct val="120000"/>
            </a:pPr>
            <a:r>
              <a:rPr lang="en-GB" dirty="0">
                <a:solidFill>
                  <a:srgbClr val="5A5A5A"/>
                </a:solidFill>
              </a:rPr>
              <a:t>W</a:t>
            </a:r>
            <a:r>
              <a:rPr lang="en-GB" dirty="0" smtClean="0">
                <a:solidFill>
                  <a:srgbClr val="5A5A5A"/>
                </a:solidFill>
              </a:rPr>
              <a:t>ide</a:t>
            </a:r>
            <a:r>
              <a:rPr lang="en-GB" dirty="0">
                <a:solidFill>
                  <a:srgbClr val="5A5A5A"/>
                </a:solidFill>
              </a:rPr>
              <a:t>-band feedback </a:t>
            </a:r>
            <a:r>
              <a:rPr lang="en-GB" dirty="0" smtClean="0">
                <a:solidFill>
                  <a:srgbClr val="5A5A5A"/>
                </a:solidFill>
              </a:rPr>
              <a:t>system</a:t>
            </a:r>
          </a:p>
        </p:txBody>
      </p:sp>
      <p:pic>
        <p:nvPicPr>
          <p:cNvPr id="8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2740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87</a:t>
            </a:fld>
            <a:endParaRPr lang="fr-FR" dirty="0"/>
          </a:p>
        </p:txBody>
      </p:sp>
      <p:pic>
        <p:nvPicPr>
          <p:cNvPr id="6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4515966"/>
            <a:ext cx="521208" cy="501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Métral, Paris, 15/11/2016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763736"/>
            <a:ext cx="8219256" cy="3680222"/>
          </a:xfrm>
        </p:spPr>
        <p:txBody>
          <a:bodyPr>
            <a:normAutofit/>
          </a:bodyPr>
          <a:lstStyle/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Introduction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Predicted beam stability without e-cloud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Highest bunch brightness reached so far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News on destabilising </a:t>
            </a:r>
            <a:r>
              <a:rPr lang="en-GB" dirty="0"/>
              <a:t>effect of linear coupling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Is </a:t>
            </a:r>
            <a:r>
              <a:rPr lang="en-GB" dirty="0" err="1"/>
              <a:t>l</a:t>
            </a:r>
            <a:r>
              <a:rPr lang="en-GB" dirty="0" err="1" smtClean="0"/>
              <a:t>eveling</a:t>
            </a:r>
            <a:r>
              <a:rPr lang="en-GB" dirty="0" smtClean="0"/>
              <a:t> </a:t>
            </a:r>
            <a:r>
              <a:rPr lang="en-GB" dirty="0"/>
              <a:t>by transverse </a:t>
            </a:r>
            <a:r>
              <a:rPr lang="en-GB" dirty="0" smtClean="0"/>
              <a:t>offset a viable option?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/>
              <a:t>E-cloud induced </a:t>
            </a:r>
            <a:r>
              <a:rPr lang="en-GB" dirty="0" smtClean="0"/>
              <a:t>instabilities</a:t>
            </a:r>
          </a:p>
          <a:p>
            <a:pPr algn="just">
              <a:buSzPct val="75000"/>
              <a:buFont typeface="Wingdings" charset="2"/>
              <a:buChar char="u"/>
            </a:pPr>
            <a:r>
              <a:rPr lang="en-GB" dirty="0" smtClean="0"/>
              <a:t>Conclusion</a:t>
            </a:r>
          </a:p>
        </p:txBody>
      </p:sp>
      <p:pic>
        <p:nvPicPr>
          <p:cNvPr id="7" name="Picture 53" descr="cern_logo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496" y="4515966"/>
            <a:ext cx="521208" cy="52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632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Props1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8D53C2-CD29-4E3D-9B40-86F354B694A2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7518</TotalTime>
  <Words>4354</Words>
  <Application>Microsoft Macintosh PowerPoint</Application>
  <PresentationFormat>On-screen Show (16:9)</PresentationFormat>
  <Paragraphs>660</Paragraphs>
  <Slides>87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88" baseType="lpstr">
      <vt:lpstr>Thème Office</vt:lpstr>
      <vt:lpstr>Transverse Damping Requirements</vt:lpstr>
      <vt:lpstr>Contents</vt:lpstr>
      <vt:lpstr>Contents</vt:lpstr>
      <vt:lpstr>Contents</vt:lpstr>
      <vt:lpstr>Contents</vt:lpstr>
      <vt:lpstr>Contents</vt:lpstr>
      <vt:lpstr>Contents</vt:lpstr>
      <vt:lpstr>Contents</vt:lpstr>
      <vt:lpstr>Contents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Predicted beam stability without e-cloud</vt:lpstr>
      <vt:lpstr>Predicted beam stability without e-cloud</vt:lpstr>
      <vt:lpstr>Predicted beam stability without e-cloud</vt:lpstr>
      <vt:lpstr>PowerPoint Presentation</vt:lpstr>
      <vt:lpstr>PowerPoint Presentation</vt:lpstr>
      <vt:lpstr>Highest bunch brightness reached so far</vt:lpstr>
      <vt:lpstr>Highest bunch brightness reached so far</vt:lpstr>
      <vt:lpstr>Highest bunch brightness reached so far</vt:lpstr>
      <vt:lpstr>Highest bunch brightness reached so far</vt:lpstr>
      <vt:lpstr>Highest bunch brightness reached so far</vt:lpstr>
      <vt:lpstr>Highest bunch brightness reached so far</vt:lpstr>
      <vt:lpstr>HIGHLIGHT!</vt:lpstr>
      <vt:lpstr>News on destabilising effect of linear coupling</vt:lpstr>
      <vt:lpstr>News on destabilising effect of linear coupling</vt:lpstr>
      <vt:lpstr>News on destabilising effect of linear coupling</vt:lpstr>
      <vt:lpstr>News on destabilising effect of linear coupling</vt:lpstr>
      <vt:lpstr>Sunday 25/09/16, Fill #5332: Instability with 600 bunches</vt:lpstr>
      <vt:lpstr>Sunday 25/09/16, Fill #5332: Instability with 600 bunches</vt:lpstr>
      <vt:lpstr>Sunday 25/09/16, Fill #5332: Instability with 600 bunches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Linear coupling was then corrected</vt:lpstr>
      <vt:lpstr>Linear coupling was then corrected</vt:lpstr>
      <vt:lpstr>Could linear coupling have played an important role  in the 2011-2012 End Of Squeeze Instability?</vt:lpstr>
      <vt:lpstr>Could linear coupling have played an important role  in the 2011-2012 End Of Squeeze Instability?</vt:lpstr>
      <vt:lpstr>Could linear coupling have played an important role  in the 2011-2012 End Of Squeeze Instability?</vt:lpstr>
      <vt:lpstr>Could linear coupling have played an important role  in the 2011-2012 End Of Squeeze Instability?</vt:lpstr>
      <vt:lpstr>Could linear coupling have played an important role  in the 2011-2012 End Of Squeeze Instability?</vt:lpstr>
      <vt:lpstr>Could linear coupling have played an important role  in the 2011-2012 End Of Squeeze Instability?</vt:lpstr>
      <vt:lpstr>Is leveling by transverse offset a viable option?</vt:lpstr>
      <vt:lpstr>Is leveling by transverse offset a viable option?</vt:lpstr>
      <vt:lpstr>Is leveling by transverse offset a viable option?</vt:lpstr>
      <vt:lpstr>Is leveling by transverse offset a viable option?</vt:lpstr>
      <vt:lpstr>Is leveling by transverse offset a viable option?</vt:lpstr>
      <vt:lpstr>Is leveling by transverse offset a viable option?</vt:lpstr>
      <vt:lpstr>Is leveling by transverse offset a viable option?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E-cloud induced instabilities</vt:lpstr>
      <vt:lpstr>Conclusion</vt:lpstr>
      <vt:lpstr>Conclusion</vt:lpstr>
      <vt:lpstr>Conclusion</vt:lpstr>
      <vt:lpstr>Conclusion</vt:lpstr>
      <vt:lpstr>Conclusion</vt:lpstr>
      <vt:lpstr>Conclusion</vt:lpstr>
      <vt:lpstr>Conclusion</vt:lpstr>
      <vt:lpstr>Conclusion</vt:lpstr>
      <vt:lpstr>Conclusion</vt:lpstr>
      <vt:lpstr>Conclusion</vt:lpstr>
      <vt:lpstr>Conclusion</vt:lpstr>
      <vt:lpstr>Thank you for your attention!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creator>André-Pierre OLIVIER</dc:creator>
  <cp:lastModifiedBy>ELIAS METRAL</cp:lastModifiedBy>
  <cp:revision>462</cp:revision>
  <dcterms:created xsi:type="dcterms:W3CDTF">2016-03-23T13:26:05Z</dcterms:created>
  <dcterms:modified xsi:type="dcterms:W3CDTF">2016-11-15T07:07:47Z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