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3" r:id="rId2"/>
    <p:sldId id="420" r:id="rId3"/>
    <p:sldId id="421" r:id="rId4"/>
    <p:sldId id="437" r:id="rId5"/>
    <p:sldId id="461" r:id="rId6"/>
    <p:sldId id="462" r:id="rId7"/>
    <p:sldId id="463" r:id="rId8"/>
    <p:sldId id="465" r:id="rId9"/>
    <p:sldId id="468" r:id="rId10"/>
    <p:sldId id="422" r:id="rId11"/>
    <p:sldId id="447" r:id="rId12"/>
    <p:sldId id="428" r:id="rId13"/>
    <p:sldId id="449" r:id="rId14"/>
    <p:sldId id="470" r:id="rId15"/>
    <p:sldId id="450" r:id="rId16"/>
    <p:sldId id="471" r:id="rId17"/>
    <p:sldId id="452" r:id="rId18"/>
    <p:sldId id="453" r:id="rId19"/>
    <p:sldId id="456" r:id="rId20"/>
    <p:sldId id="454" r:id="rId21"/>
    <p:sldId id="455" r:id="rId22"/>
    <p:sldId id="473" r:id="rId23"/>
    <p:sldId id="423" r:id="rId24"/>
    <p:sldId id="424" r:id="rId25"/>
    <p:sldId id="435" r:id="rId26"/>
    <p:sldId id="459" r:id="rId27"/>
    <p:sldId id="458" r:id="rId28"/>
    <p:sldId id="457" r:id="rId29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ara Pasquino" initials="CP" lastIdx="6" clrIdx="0">
    <p:extLst>
      <p:ext uri="{19B8F6BF-5375-455C-9EA6-DF929625EA0E}">
        <p15:presenceInfo xmlns:p15="http://schemas.microsoft.com/office/powerpoint/2012/main" userId="S-1-5-21-1526224874-1540688658-1361462980-33334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CC99"/>
    <a:srgbClr val="5A5A5A"/>
    <a:srgbClr val="0089B5"/>
    <a:srgbClr val="FF0066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6866" autoAdjust="0"/>
  </p:normalViewPr>
  <p:slideViewPr>
    <p:cSldViewPr snapToObjects="1" showGuides="1">
      <p:cViewPr varScale="1">
        <p:scale>
          <a:sx n="70" d="100"/>
          <a:sy n="70" d="100"/>
        </p:scale>
        <p:origin x="1162" y="43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42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89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607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9874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097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432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442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3745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4481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700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817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472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5013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6859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0279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3341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1759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5928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7480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0644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953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21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06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912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698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017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300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00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5936704" cy="1800000"/>
          </a:xfrm>
        </p:spPr>
        <p:txBody>
          <a:bodyPr/>
          <a:lstStyle/>
          <a:p>
            <a:r>
              <a:rPr lang="en-GB" smtClean="0"/>
              <a:t>Crab Cavities Vacuum Interfaces for SPS Tests &amp; HL-LHC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V. Baglin on behalf of WP12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mtClean="0"/>
              <a:t>6</a:t>
            </a:r>
            <a:r>
              <a:rPr lang="en-GB" baseline="30000" smtClean="0"/>
              <a:t>th</a:t>
            </a:r>
            <a:r>
              <a:rPr lang="en-GB" smtClean="0"/>
              <a:t> HL-LHC Collaboration Meeting, Paris,  14-16</a:t>
            </a:r>
            <a:r>
              <a:rPr lang="en-GB" baseline="30000" smtClean="0"/>
              <a:t>th</a:t>
            </a:r>
            <a:r>
              <a:rPr lang="en-GB" smtClean="0"/>
              <a:t> November 2016</a:t>
            </a:r>
            <a:endParaRPr lang="en-GB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smtClean="0">
                <a:solidFill>
                  <a:srgbClr val="0089B5"/>
                </a:solidFill>
                <a:effectLst/>
              </a:rPr>
              <a:t>2. Crab Cavities in HL-LHC</a:t>
            </a:r>
            <a:endParaRPr lang="en-US" sz="4400" b="1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8180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HL-LHC Crab Cavities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821" y="732129"/>
            <a:ext cx="8756556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Operating pressure ~ 10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mbar with beams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 designs with bulk </a:t>
            </a:r>
            <a:r>
              <a:rPr lang="en-GB" sz="1700" dirty="0" err="1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operating at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Vacuum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instrumentation on the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modules </a:t>
            </a:r>
            <a:r>
              <a:rPr lang="en-GB" sz="1700" dirty="0" smtClean="0">
                <a:solidFill>
                  <a:srgbClr val="FF3399"/>
                </a:solidFill>
                <a:cs typeface="Times New Roman" panose="02020603050405020304" pitchFamily="18" charset="0"/>
              </a:rPr>
              <a:t>is under definition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Drawings and leak detection procedures need to be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validated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by VSC</a:t>
            </a: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7350" lvl="3" indent="-285750" algn="just">
              <a:buFont typeface="Wingdings" panose="05000000000000000000" pitchFamily="2" charset="2"/>
              <a:buChar char="§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50976" y="5629890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smtClean="0">
                <a:solidFill>
                  <a:srgbClr val="5A5A5A"/>
                </a:solidFill>
              </a:rPr>
              <a:t>Illustration</a:t>
            </a:r>
            <a:r>
              <a:rPr lang="en-GB" smtClean="0">
                <a:solidFill>
                  <a:schemeClr val="accent5"/>
                </a:solidFill>
              </a:rPr>
              <a:t> with SPS-type </a:t>
            </a:r>
            <a:r>
              <a:rPr lang="en-GB" err="1" smtClean="0">
                <a:solidFill>
                  <a:schemeClr val="accent5"/>
                </a:solidFill>
              </a:rPr>
              <a:t>Cryomodules</a:t>
            </a:r>
            <a:endParaRPr lang="en-GB">
              <a:solidFill>
                <a:schemeClr val="accent5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29" y="2416114"/>
            <a:ext cx="3474094" cy="24562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356" y="2430002"/>
            <a:ext cx="3431076" cy="2436041"/>
          </a:xfrm>
          <a:prstGeom prst="rect">
            <a:avLst/>
          </a:prstGeom>
        </p:spPr>
      </p:pic>
      <p:sp>
        <p:nvSpPr>
          <p:cNvPr id="13" name="Footer Placeholder 8"/>
          <p:cNvSpPr txBox="1">
            <a:spLocks/>
          </p:cNvSpPr>
          <p:nvPr/>
        </p:nvSpPr>
        <p:spPr>
          <a:xfrm>
            <a:off x="3240737" y="6083059"/>
            <a:ext cx="241053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R. Calaga, O. Capatina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8053" y="4858817"/>
            <a:ext cx="2826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smtClean="0">
                <a:solidFill>
                  <a:srgbClr val="5A5A5A"/>
                </a:solidFill>
              </a:rPr>
              <a:t>Double Quarter Wave, Vertical Deflection (ATLAS)</a:t>
            </a:r>
            <a:endParaRPr lang="en-GB" sz="1600">
              <a:solidFill>
                <a:srgbClr val="5A5A5A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4088" y="4759953"/>
            <a:ext cx="2915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smtClean="0">
                <a:solidFill>
                  <a:srgbClr val="5A5A5A"/>
                </a:solidFill>
              </a:rPr>
              <a:t>RF Dipole, </a:t>
            </a:r>
          </a:p>
          <a:p>
            <a:pPr algn="ctr"/>
            <a:r>
              <a:rPr lang="en-GB" sz="1600" smtClean="0">
                <a:solidFill>
                  <a:srgbClr val="5A5A5A"/>
                </a:solidFill>
              </a:rPr>
              <a:t>Horizontal Deflection (CMS)</a:t>
            </a:r>
            <a:endParaRPr lang="en-GB" sz="1600">
              <a:solidFill>
                <a:srgbClr val="5A5A5A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6704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Electron Cloud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821" y="671673"/>
            <a:ext cx="87565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Impact of the electron cloud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 the CC modules must be evaluated by WP2: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Nb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cavity itself 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Inter-cavity tube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Module cold warm transition</a:t>
            </a:r>
          </a:p>
          <a:p>
            <a:pPr marL="1657350" lvl="3" indent="-285750" algn="just">
              <a:buFont typeface="Wingdings" panose="05000000000000000000" pitchFamily="2" charset="2"/>
              <a:buChar char="§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4047493" y="1412776"/>
            <a:ext cx="157286" cy="70613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421726" y="1581177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Samples will be needed for qualification</a:t>
            </a:r>
            <a:endParaRPr lang="en-GB" dirty="0">
              <a:solidFill>
                <a:srgbClr val="FF3399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95536" y="2276872"/>
            <a:ext cx="4026190" cy="3319373"/>
            <a:chOff x="5084146" y="3400883"/>
            <a:chExt cx="3659332" cy="2959333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4146" y="3763028"/>
              <a:ext cx="3659332" cy="2350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796238" y="3400883"/>
              <a:ext cx="23310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rgbClr val="00CC99"/>
                  </a:solidFill>
                </a:rPr>
                <a:t>1.1 &lt; </a:t>
              </a:r>
              <a:r>
                <a:rPr lang="en-GB" err="1" smtClean="0">
                  <a:solidFill>
                    <a:srgbClr val="00CC99"/>
                  </a:solidFill>
                </a:rPr>
                <a:t>Nb</a:t>
              </a:r>
              <a:r>
                <a:rPr lang="en-GB" smtClean="0">
                  <a:solidFill>
                    <a:srgbClr val="00CC99"/>
                  </a:solidFill>
                </a:rPr>
                <a:t> film SEY &lt; 1.7 </a:t>
              </a:r>
              <a:endParaRPr lang="en-GB">
                <a:solidFill>
                  <a:srgbClr val="00CC99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22426" y="6113995"/>
              <a:ext cx="28873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N. Hilleret </a:t>
              </a:r>
              <a:r>
                <a:rPr lang="fr-FR" sz="1000" i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et al</a:t>
              </a:r>
              <a:r>
                <a:rPr lang="fr-FR" sz="10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., </a:t>
              </a:r>
              <a:r>
                <a:rPr lang="fr-FR" sz="100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Appl</a:t>
              </a:r>
              <a:r>
                <a:rPr lang="fr-FR" sz="10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Phys. A 79, 1085-1091 (2003)</a:t>
              </a:r>
              <a:endParaRPr lang="fr-FR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1999" y="2492896"/>
            <a:ext cx="4474801" cy="3071861"/>
            <a:chOff x="477939" y="3500383"/>
            <a:chExt cx="4290543" cy="2862677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939" y="3763027"/>
              <a:ext cx="4290543" cy="2303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418393" y="6116839"/>
              <a:ext cx="24416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N. Hilleret </a:t>
              </a:r>
              <a:r>
                <a:rPr lang="fr-FR" sz="1000" i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et al. </a:t>
              </a:r>
              <a:r>
                <a:rPr lang="fr-FR" sz="10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EPAC 2000, Vienna, </a:t>
              </a:r>
              <a:r>
                <a:rPr lang="fr-FR" sz="100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Austria</a:t>
              </a:r>
              <a:endParaRPr lang="fr-FR" sz="100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18393" y="3500383"/>
              <a:ext cx="2184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>
                  <a:solidFill>
                    <a:srgbClr val="00CC99"/>
                  </a:solidFill>
                </a:rPr>
                <a:t>Electron </a:t>
              </a:r>
              <a:r>
                <a:rPr lang="en-GB" smtClean="0">
                  <a:solidFill>
                    <a:srgbClr val="00CC99"/>
                  </a:solidFill>
                </a:rPr>
                <a:t>conditioning</a:t>
              </a:r>
              <a:endParaRPr lang="en-GB">
                <a:solidFill>
                  <a:srgbClr val="00CC99"/>
                </a:solidFill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2500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Conceptual Specifications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821" y="671673"/>
            <a:ext cx="875655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order to guarantee </a:t>
            </a:r>
            <a:r>
              <a:rPr lang="en-GB" sz="160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vacuum stability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the non-crabbed vacuum chamber, operating at 2K, needs to be designed with a </a:t>
            </a:r>
            <a:r>
              <a:rPr lang="en-GB" sz="160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perforated beam </a:t>
            </a:r>
            <a:r>
              <a:rPr lang="en-GB" sz="160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screen-type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system operating at 5-20K.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To separate room temperature from cold temperature pipes, </a:t>
            </a:r>
            <a:r>
              <a:rPr lang="en-GB" sz="160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 Sector valves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DN100 in each crab module are required. They will allow </a:t>
            </a:r>
            <a:r>
              <a:rPr lang="en-GB" sz="160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conditioning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of the cryomodules </a:t>
            </a:r>
            <a:r>
              <a:rPr lang="en-GB" sz="160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at the surface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4 sector valves are </a:t>
            </a:r>
            <a:r>
              <a:rPr lang="en-GB" sz="160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interlocked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to the beam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instrumentation ports per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beam line are required 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provide the </a:t>
            </a:r>
            <a:r>
              <a:rPr lang="en-GB" sz="160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vacuum </a:t>
            </a:r>
            <a:r>
              <a:rPr lang="en-GB" sz="160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instrumentation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452" y="3425503"/>
            <a:ext cx="5958339" cy="308801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 flipV="1">
            <a:off x="6407494" y="3512185"/>
            <a:ext cx="798297" cy="348863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64289" y="3729454"/>
            <a:ext cx="1800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/>
              <a:t>Instrumentation port</a:t>
            </a:r>
            <a:endParaRPr lang="en-GB" sz="140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407494" y="5815861"/>
            <a:ext cx="856439" cy="131595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222430" y="5815861"/>
            <a:ext cx="1800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/>
              <a:t>Sector valve</a:t>
            </a:r>
            <a:endParaRPr lang="en-GB" sz="1400"/>
          </a:p>
        </p:txBody>
      </p:sp>
      <p:sp>
        <p:nvSpPr>
          <p:cNvPr id="3" name="TextBox 2"/>
          <p:cNvSpPr txBox="1"/>
          <p:nvPr/>
        </p:nvSpPr>
        <p:spPr>
          <a:xfrm>
            <a:off x="223489" y="3998857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/>
              <a:t>Side view</a:t>
            </a:r>
            <a:endParaRPr lang="en-GB" sz="1200"/>
          </a:p>
        </p:txBody>
      </p:sp>
      <p:sp>
        <p:nvSpPr>
          <p:cNvPr id="12" name="TextBox 11"/>
          <p:cNvSpPr txBox="1"/>
          <p:nvPr/>
        </p:nvSpPr>
        <p:spPr>
          <a:xfrm>
            <a:off x="230452" y="5445224"/>
            <a:ext cx="781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/>
              <a:t>Top view</a:t>
            </a:r>
            <a:endParaRPr lang="en-GB" sz="1200"/>
          </a:p>
        </p:txBody>
      </p:sp>
      <p:sp>
        <p:nvSpPr>
          <p:cNvPr id="4" name="Rectangle 3"/>
          <p:cNvSpPr/>
          <p:nvPr/>
        </p:nvSpPr>
        <p:spPr>
          <a:xfrm>
            <a:off x="2771800" y="3789040"/>
            <a:ext cx="1008112" cy="792088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644008" y="3789040"/>
            <a:ext cx="1008112" cy="792088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572000" y="5157192"/>
            <a:ext cx="1008112" cy="936104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699792" y="5157192"/>
            <a:ext cx="1008112" cy="936104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96059" y="3729844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 K</a:t>
            </a:r>
            <a:endParaRPr lang="en-GB" sz="8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82895" y="3753326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 K</a:t>
            </a:r>
            <a:endParaRPr lang="en-GB" sz="8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19872" y="5373216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 K</a:t>
            </a:r>
            <a:endParaRPr lang="en-GB" sz="8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87074" y="5373796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 K</a:t>
            </a:r>
            <a:endParaRPr lang="en-GB" sz="8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83018" y="5525616"/>
            <a:ext cx="344966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b="1" smtClean="0">
                <a:solidFill>
                  <a:schemeClr val="bg1"/>
                </a:solidFill>
              </a:rPr>
              <a:t>2 K</a:t>
            </a:r>
            <a:endParaRPr lang="en-GB" sz="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3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53603" y="2487505"/>
            <a:ext cx="8078397" cy="276987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Non-Crabbed beam pipe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34" y="822813"/>
            <a:ext cx="873388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70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baseline="3000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70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beam pipe is held at 2 K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and has its diameter </a:t>
            </a:r>
            <a:r>
              <a:rPr lang="en-GB" sz="170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limited by space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Cold warm transitions (CWT) have to be designed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In LHC, maximum length without beam screen is &lt; 1 m  (to be revised for HL-LHC)</a:t>
            </a: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Detailed studies are needed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to comply with </a:t>
            </a: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vacuum stability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and pressure level (background to experiments)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807160" y="5282221"/>
            <a:ext cx="613123" cy="996775"/>
            <a:chOff x="5174553" y="5008353"/>
            <a:chExt cx="613123" cy="996775"/>
          </a:xfrm>
        </p:grpSpPr>
        <p:sp>
          <p:nvSpPr>
            <p:cNvPr id="32" name="Oval 31"/>
            <p:cNvSpPr/>
            <p:nvPr/>
          </p:nvSpPr>
          <p:spPr>
            <a:xfrm>
              <a:off x="5174553" y="5209227"/>
              <a:ext cx="613123" cy="592310"/>
            </a:xfrm>
            <a:prstGeom prst="ellipse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Trapezoid 32"/>
            <p:cNvSpPr/>
            <p:nvPr/>
          </p:nvSpPr>
          <p:spPr>
            <a:xfrm>
              <a:off x="5408294" y="5801537"/>
              <a:ext cx="142875" cy="203591"/>
            </a:xfrm>
            <a:prstGeom prst="trapezoid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Trapezoid 33"/>
            <p:cNvSpPr/>
            <p:nvPr/>
          </p:nvSpPr>
          <p:spPr>
            <a:xfrm rot="10800000">
              <a:off x="5395909" y="5008353"/>
              <a:ext cx="142875" cy="203591"/>
            </a:xfrm>
            <a:prstGeom prst="trapezoid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5467346" y="5136441"/>
              <a:ext cx="12385" cy="723339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40000" dist="20000" dir="5400000" rotWithShape="0">
                <a:schemeClr val="bg1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1691680" y="5472833"/>
            <a:ext cx="237481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beam screen between </a:t>
            </a:r>
          </a:p>
          <a:p>
            <a:pPr algn="ctr"/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 cryogenic pipes ?</a:t>
            </a:r>
            <a:endParaRPr lang="en-GB" sz="1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04834" y="5494444"/>
            <a:ext cx="174118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beam pipe with</a:t>
            </a:r>
          </a:p>
          <a:p>
            <a:pPr algn="ctr"/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Antechamber ?</a:t>
            </a:r>
            <a:endParaRPr lang="en-GB" sz="1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3829541" y="3640187"/>
            <a:ext cx="541035" cy="1780659"/>
          </a:xfrm>
          <a:prstGeom prst="straightConnector1">
            <a:avLst/>
          </a:prstGeom>
          <a:ln w="57150">
            <a:solidFill>
              <a:srgbClr val="FF339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553749" y="3056110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smtClean="0">
                <a:solidFill>
                  <a:srgbClr val="FF3399"/>
                </a:solidFill>
              </a:rPr>
              <a:t>CWT</a:t>
            </a:r>
            <a:endParaRPr lang="fr-FR" sz="1400" b="1">
              <a:solidFill>
                <a:srgbClr val="FF3399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79933" y="3056109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smtClean="0">
                <a:solidFill>
                  <a:srgbClr val="FF3399"/>
                </a:solidFill>
              </a:rPr>
              <a:t>CWT</a:t>
            </a:r>
            <a:endParaRPr lang="fr-FR" sz="1600" b="1">
              <a:solidFill>
                <a:srgbClr val="FF339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4391039" y="3637419"/>
            <a:ext cx="924810" cy="1807805"/>
          </a:xfrm>
          <a:prstGeom prst="straightConnector1">
            <a:avLst/>
          </a:prstGeom>
          <a:ln w="57150">
            <a:solidFill>
              <a:srgbClr val="FF339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259" y="3208262"/>
            <a:ext cx="614363" cy="56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92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Instrumentation Integration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821" y="671673"/>
            <a:ext cx="875655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sector valves must be </a:t>
            </a:r>
            <a:r>
              <a:rPr lang="en-GB" sz="1600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staggered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due to the 194 mm beam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separation and sector valve size.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So, there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envelope length for crabbed and non-crabbed beams. 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estimated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length are: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3130 mm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for the non-crabbed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2900 mm for the crabbed sector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Detailed mechanical studies must be conducted in collaboration with and validated by </a:t>
            </a:r>
            <a:r>
              <a:rPr lang="en-GB" sz="16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WP4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36" y="3239097"/>
            <a:ext cx="2897900" cy="20094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644" y="3154207"/>
            <a:ext cx="5779418" cy="2294975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4" idx="0"/>
            <a:endCxn id="16" idx="2"/>
          </p:cNvCxnSpPr>
          <p:nvPr/>
        </p:nvCxnSpPr>
        <p:spPr>
          <a:xfrm flipV="1">
            <a:off x="3015398" y="4331006"/>
            <a:ext cx="395296" cy="1187387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06170" y="5518393"/>
            <a:ext cx="10184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>
                <a:solidFill>
                  <a:srgbClr val="5A5A5A"/>
                </a:solidFill>
              </a:rPr>
              <a:t>Sector </a:t>
            </a:r>
          </a:p>
          <a:p>
            <a:pPr algn="ctr"/>
            <a:r>
              <a:rPr lang="en-GB" sz="1400">
                <a:solidFill>
                  <a:srgbClr val="5A5A5A"/>
                </a:solidFill>
              </a:rPr>
              <a:t>valve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29886" y="4286713"/>
            <a:ext cx="191232" cy="402881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315078" y="3928125"/>
            <a:ext cx="191232" cy="402881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509952" y="4281965"/>
            <a:ext cx="191232" cy="402881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8693830" y="3916800"/>
            <a:ext cx="191232" cy="402881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>
            <a:stCxn id="14" idx="0"/>
          </p:cNvCxnSpPr>
          <p:nvPr/>
        </p:nvCxnSpPr>
        <p:spPr>
          <a:xfrm flipH="1" flipV="1">
            <a:off x="2946110" y="4920665"/>
            <a:ext cx="69288" cy="597728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3236" y="5644922"/>
            <a:ext cx="143529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>
                <a:solidFill>
                  <a:srgbClr val="5A5A5A"/>
                </a:solidFill>
              </a:rPr>
              <a:t>Instrumentation ports</a:t>
            </a:r>
            <a:endParaRPr lang="en-GB" sz="1400">
              <a:solidFill>
                <a:srgbClr val="5A5A5A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628789" y="4381293"/>
            <a:ext cx="1877381" cy="1071860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28789" y="4341480"/>
            <a:ext cx="0" cy="1111672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364373" y="5780003"/>
            <a:ext cx="1922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smtClean="0">
                <a:solidFill>
                  <a:srgbClr val="5A5A5A"/>
                </a:solidFill>
              </a:rPr>
              <a:t>Mock-up ST0782198_01*</a:t>
            </a:r>
          </a:p>
          <a:p>
            <a:pPr algn="ctr"/>
            <a:r>
              <a:rPr lang="en-GB" sz="1200" smtClean="0">
                <a:solidFill>
                  <a:srgbClr val="5A5A5A"/>
                </a:solidFill>
              </a:rPr>
              <a:t>Courtesy of T. Capelli</a:t>
            </a:r>
            <a:endParaRPr lang="en-GB" sz="120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2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7660" y="1815480"/>
            <a:ext cx="6225827" cy="42642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2317" y="22594"/>
            <a:ext cx="84716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800" smtClean="0">
                <a:solidFill>
                  <a:srgbClr val="0089B5"/>
                </a:solidFill>
                <a:latin typeface="+mj-lt"/>
              </a:rPr>
              <a:t>Preliminary Instrumentation Integration</a:t>
            </a:r>
            <a:endParaRPr lang="en-GB" sz="38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48411"/>
            <a:ext cx="87565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4 instrumentation ports is equipped with vacuum gauges and roughing valves for </a:t>
            </a:r>
            <a:r>
              <a:rPr lang="en-GB" sz="160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monitoring and maintenance 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of the cryomodule</a:t>
            </a: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Detailled integration studied must be conducted and validated with </a:t>
            </a:r>
            <a:r>
              <a:rPr lang="en-GB" sz="160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WP4 and WP15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20" name="Rectangle 19"/>
          <p:cNvSpPr/>
          <p:nvPr/>
        </p:nvSpPr>
        <p:spPr>
          <a:xfrm>
            <a:off x="5953713" y="6008079"/>
            <a:ext cx="2854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smtClean="0">
                <a:solidFill>
                  <a:srgbClr val="5A5A5A"/>
                </a:solidFill>
              </a:rPr>
              <a:t>Mock-up ST0782198_01*</a:t>
            </a:r>
          </a:p>
          <a:p>
            <a:pPr algn="ctr"/>
            <a:r>
              <a:rPr lang="en-GB" sz="1200" smtClean="0">
                <a:solidFill>
                  <a:srgbClr val="5A5A5A"/>
                </a:solidFill>
              </a:rPr>
              <a:t>Courtesy of T. Capelli</a:t>
            </a:r>
            <a:endParaRPr lang="en-GB" sz="1200">
              <a:solidFill>
                <a:srgbClr val="5A5A5A"/>
              </a:solidFill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1795213" y="5523901"/>
            <a:ext cx="151216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4" y="3232168"/>
            <a:ext cx="2492883" cy="152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91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Layout –D2-Q4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565195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LHCLSXH_0010 V1.3</a:t>
            </a:r>
            <a:endParaRPr lang="fr-F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749033"/>
            <a:ext cx="7277486" cy="24792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55576" y="3904189"/>
            <a:ext cx="5760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rgbClr val="FF3399"/>
                </a:solidFill>
              </a:rPr>
              <a:t>D2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6256" y="3914723"/>
            <a:ext cx="72008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rgbClr val="FF3399"/>
                </a:solidFill>
              </a:rPr>
              <a:t>Q4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072" y="715363"/>
            <a:ext cx="87565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Two cryomodules are installed close to D2</a:t>
            </a: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Room is made available for a </a:t>
            </a:r>
            <a:r>
              <a:rPr lang="en-GB" sz="1600" smtClean="0">
                <a:solidFill>
                  <a:srgbClr val="FF3399"/>
                </a:solidFill>
                <a:latin typeface="+mj-lt"/>
              </a:rPr>
              <a:t>possible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later installation of two other cryomodules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instrumentation / equipment outside the cryomodules is not yet up to date, it is expected that the </a:t>
            </a:r>
            <a:r>
              <a:rPr lang="en-GB" sz="1600" smtClean="0">
                <a:solidFill>
                  <a:srgbClr val="FF3399"/>
                </a:solidFill>
                <a:latin typeface="+mj-lt"/>
              </a:rPr>
              <a:t>next version 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 reflect the outcome of present studies</a:t>
            </a: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44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Preliminary Vacuum Layout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17" name="Rectangle 16"/>
          <p:cNvSpPr/>
          <p:nvPr/>
        </p:nvSpPr>
        <p:spPr>
          <a:xfrm>
            <a:off x="67072" y="715363"/>
            <a:ext cx="87565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en-GB" sz="1600" dirty="0" smtClean="0">
                <a:solidFill>
                  <a:srgbClr val="5A5A5A"/>
                </a:solidFill>
              </a:rPr>
              <a:t> </a:t>
            </a:r>
            <a:r>
              <a:rPr lang="en-GB" sz="1600" dirty="0">
                <a:solidFill>
                  <a:srgbClr val="5A5A5A"/>
                </a:solidFill>
              </a:rPr>
              <a:t>double room temperature sectors </a:t>
            </a:r>
            <a:r>
              <a:rPr lang="en-GB" sz="1600" dirty="0" err="1">
                <a:solidFill>
                  <a:srgbClr val="5A5A5A"/>
                </a:solidFill>
              </a:rPr>
              <a:t>bakeable</a:t>
            </a:r>
            <a:r>
              <a:rPr lang="en-GB" sz="1600" dirty="0">
                <a:solidFill>
                  <a:srgbClr val="5A5A5A"/>
                </a:solidFill>
              </a:rPr>
              <a:t> and </a:t>
            </a:r>
            <a:r>
              <a:rPr lang="en-GB" sz="1600" dirty="0">
                <a:solidFill>
                  <a:srgbClr val="FF3399"/>
                </a:solidFill>
              </a:rPr>
              <a:t>NEG coated</a:t>
            </a:r>
            <a:r>
              <a:rPr lang="en-GB" sz="1600" dirty="0">
                <a:solidFill>
                  <a:srgbClr val="5A5A5A"/>
                </a:solidFill>
              </a:rPr>
              <a:t>.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5A5A5A"/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</a:rPr>
              <a:t>Two </a:t>
            </a:r>
            <a:r>
              <a:rPr lang="en-GB" sz="1600" dirty="0" err="1">
                <a:solidFill>
                  <a:srgbClr val="5A5A5A"/>
                </a:solidFill>
              </a:rPr>
              <a:t>sectorized</a:t>
            </a:r>
            <a:r>
              <a:rPr lang="en-GB" sz="1600" dirty="0">
                <a:solidFill>
                  <a:srgbClr val="5A5A5A"/>
                </a:solidFill>
              </a:rPr>
              <a:t> CC modules: unbaked and operating at </a:t>
            </a:r>
            <a:r>
              <a:rPr lang="en-GB" sz="1600" dirty="0">
                <a:solidFill>
                  <a:srgbClr val="FF3399"/>
                </a:solidFill>
              </a:rPr>
              <a:t>cryogenic temperature (2K).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5A5A5A"/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</a:rPr>
              <a:t>Three </a:t>
            </a:r>
            <a:r>
              <a:rPr lang="en-GB" sz="1600" dirty="0">
                <a:solidFill>
                  <a:srgbClr val="5A5A5A"/>
                </a:solidFill>
              </a:rPr>
              <a:t>types of sector valves assemblies (VAB).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5A5A5A"/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</a:rPr>
              <a:t>The mechanical aperture of the </a:t>
            </a:r>
            <a:r>
              <a:rPr lang="en-GB" sz="1600" dirty="0" err="1" smtClean="0">
                <a:solidFill>
                  <a:srgbClr val="5A5A5A"/>
                </a:solidFill>
              </a:rPr>
              <a:t>cryomodule</a:t>
            </a:r>
            <a:r>
              <a:rPr lang="en-GB" sz="1600" dirty="0" smtClean="0">
                <a:solidFill>
                  <a:srgbClr val="5A5A5A"/>
                </a:solidFill>
              </a:rPr>
              <a:t> is </a:t>
            </a:r>
            <a:r>
              <a:rPr lang="en-GB" sz="1600" dirty="0" smtClean="0">
                <a:solidFill>
                  <a:srgbClr val="FF3399"/>
                </a:solidFill>
              </a:rPr>
              <a:t>ID84.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5A5A5A"/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</a:rPr>
              <a:t>The mechanical aperture of the vacuum chambers is </a:t>
            </a:r>
            <a:r>
              <a:rPr lang="en-GB" sz="1600" dirty="0" smtClean="0">
                <a:solidFill>
                  <a:srgbClr val="FF3399"/>
                </a:solidFill>
              </a:rPr>
              <a:t>ID </a:t>
            </a:r>
            <a:r>
              <a:rPr lang="en-GB" sz="1600" dirty="0">
                <a:solidFill>
                  <a:srgbClr val="FF3399"/>
                </a:solidFill>
              </a:rPr>
              <a:t>91 </a:t>
            </a:r>
            <a:r>
              <a:rPr lang="en-GB" sz="1600" dirty="0">
                <a:solidFill>
                  <a:srgbClr val="5A5A5A"/>
                </a:solidFill>
              </a:rPr>
              <a:t>mm, </a:t>
            </a:r>
            <a:r>
              <a:rPr lang="en-GB" sz="1600" dirty="0" smtClean="0">
                <a:solidFill>
                  <a:srgbClr val="5A5A5A"/>
                </a:solidFill>
              </a:rPr>
              <a:t>flanges DN100.</a:t>
            </a:r>
            <a:endParaRPr lang="en-GB" sz="1600" dirty="0">
              <a:solidFill>
                <a:srgbClr val="5A5A5A"/>
              </a:solidFill>
            </a:endParaRPr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38" y="3686293"/>
            <a:ext cx="8984005" cy="2262987"/>
          </a:xfrm>
          <a:prstGeom prst="rect">
            <a:avLst/>
          </a:prstGeom>
        </p:spPr>
      </p:pic>
      <p:sp>
        <p:nvSpPr>
          <p:cNvPr id="27" name="Espace réservé du texte 4"/>
          <p:cNvSpPr txBox="1">
            <a:spLocks/>
          </p:cNvSpPr>
          <p:nvPr/>
        </p:nvSpPr>
        <p:spPr>
          <a:xfrm>
            <a:off x="1331640" y="4941168"/>
            <a:ext cx="648072" cy="2676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smtClean="0">
                <a:solidFill>
                  <a:srgbClr val="FFFF00"/>
                </a:solidFill>
              </a:rPr>
              <a:t>CC</a:t>
            </a: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>
              <a:solidFill>
                <a:schemeClr val="tx1"/>
              </a:solidFill>
            </a:endParaRPr>
          </a:p>
        </p:txBody>
      </p:sp>
      <p:sp>
        <p:nvSpPr>
          <p:cNvPr id="28" name="Espace réservé du texte 4"/>
          <p:cNvSpPr txBox="1">
            <a:spLocks/>
          </p:cNvSpPr>
          <p:nvPr/>
        </p:nvSpPr>
        <p:spPr>
          <a:xfrm>
            <a:off x="2859978" y="4959744"/>
            <a:ext cx="648072" cy="2676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smtClean="0">
                <a:solidFill>
                  <a:srgbClr val="FFFF00"/>
                </a:solidFill>
              </a:rPr>
              <a:t>CC</a:t>
            </a: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>
              <a:solidFill>
                <a:schemeClr val="tx1"/>
              </a:solidFill>
            </a:endParaRPr>
          </a:p>
        </p:txBody>
      </p:sp>
      <p:sp>
        <p:nvSpPr>
          <p:cNvPr id="29" name="Espace réservé du texte 4"/>
          <p:cNvSpPr txBox="1">
            <a:spLocks/>
          </p:cNvSpPr>
          <p:nvPr/>
        </p:nvSpPr>
        <p:spPr>
          <a:xfrm>
            <a:off x="6732240" y="4692096"/>
            <a:ext cx="720080" cy="2490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smtClean="0">
                <a:solidFill>
                  <a:srgbClr val="FFFF00"/>
                </a:solidFill>
              </a:rPr>
              <a:t>APWL</a:t>
            </a: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>
              <a:solidFill>
                <a:schemeClr val="tx1"/>
              </a:solidFill>
            </a:endParaRPr>
          </a:p>
        </p:txBody>
      </p:sp>
      <p:sp>
        <p:nvSpPr>
          <p:cNvPr id="30" name="Espace réservé du texte 4"/>
          <p:cNvSpPr txBox="1">
            <a:spLocks/>
          </p:cNvSpPr>
          <p:nvPr/>
        </p:nvSpPr>
        <p:spPr>
          <a:xfrm>
            <a:off x="7812360" y="5699262"/>
            <a:ext cx="859160" cy="25001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smtClean="0">
                <a:solidFill>
                  <a:srgbClr val="FFFF00"/>
                </a:solidFill>
              </a:rPr>
              <a:t>TCLMB</a:t>
            </a: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>
              <a:solidFill>
                <a:schemeClr val="tx1"/>
              </a:solidFill>
            </a:endParaRPr>
          </a:p>
        </p:txBody>
      </p:sp>
      <p:sp>
        <p:nvSpPr>
          <p:cNvPr id="31" name="Espace réservé du texte 4"/>
          <p:cNvSpPr txBox="1">
            <a:spLocks/>
          </p:cNvSpPr>
          <p:nvPr/>
        </p:nvSpPr>
        <p:spPr>
          <a:xfrm>
            <a:off x="7471082" y="4844496"/>
            <a:ext cx="720080" cy="2490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smtClean="0">
                <a:solidFill>
                  <a:srgbClr val="FFFF00"/>
                </a:solidFill>
              </a:rPr>
              <a:t>BPTX</a:t>
            </a: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1">
              <a:solidFill>
                <a:schemeClr val="tx1"/>
              </a:solidFill>
            </a:endParaRPr>
          </a:p>
        </p:txBody>
      </p:sp>
      <p:sp>
        <p:nvSpPr>
          <p:cNvPr id="12" name="Footer Placeholder 8"/>
          <p:cNvSpPr txBox="1">
            <a:spLocks/>
          </p:cNvSpPr>
          <p:nvPr/>
        </p:nvSpPr>
        <p:spPr>
          <a:xfrm>
            <a:off x="2751966" y="5475499"/>
            <a:ext cx="151216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7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Mechanical Aperture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17" name="Rectangle 16"/>
          <p:cNvSpPr/>
          <p:nvPr/>
        </p:nvSpPr>
        <p:spPr>
          <a:xfrm>
            <a:off x="67072" y="1020161"/>
            <a:ext cx="87565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GB" sz="1600" dirty="0" smtClean="0">
                <a:solidFill>
                  <a:srgbClr val="5A5A5A"/>
                </a:solidFill>
              </a:rPr>
              <a:t>are </a:t>
            </a:r>
            <a:r>
              <a:rPr lang="en-GB" sz="1600" dirty="0">
                <a:solidFill>
                  <a:srgbClr val="5A5A5A"/>
                </a:solidFill>
              </a:rPr>
              <a:t>different mechanical apertures between D2 and Q4. </a:t>
            </a:r>
            <a:endParaRPr lang="en-GB" sz="1600" dirty="0" smtClean="0">
              <a:solidFill>
                <a:srgbClr val="5A5A5A"/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5A5A5A"/>
              </a:solidFill>
            </a:endParaRPr>
          </a:p>
          <a:p>
            <a:pPr lvl="2">
              <a:buClr>
                <a:srgbClr val="00CC99"/>
              </a:buClr>
            </a:pPr>
            <a:r>
              <a:rPr lang="en-GB" sz="1600" dirty="0">
                <a:solidFill>
                  <a:srgbClr val="5A5A5A"/>
                </a:solidFill>
              </a:rPr>
              <a:t>→ They </a:t>
            </a:r>
            <a:r>
              <a:rPr lang="en-GB" sz="1600" dirty="0">
                <a:solidFill>
                  <a:srgbClr val="FF3399"/>
                </a:solidFill>
              </a:rPr>
              <a:t>must be studied in detail </a:t>
            </a:r>
            <a:r>
              <a:rPr lang="en-GB" sz="1600" dirty="0">
                <a:solidFill>
                  <a:srgbClr val="5A5A5A"/>
                </a:solidFill>
              </a:rPr>
              <a:t>to define the positions of the ID transitions.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32" y="3772273"/>
            <a:ext cx="8354044" cy="1267890"/>
          </a:xfrm>
          <a:prstGeom prst="rect">
            <a:avLst/>
          </a:prstGeom>
        </p:spPr>
      </p:pic>
      <p:sp>
        <p:nvSpPr>
          <p:cNvPr id="13" name="Espace réservé du texte 4"/>
          <p:cNvSpPr txBox="1">
            <a:spLocks/>
          </p:cNvSpPr>
          <p:nvPr/>
        </p:nvSpPr>
        <p:spPr>
          <a:xfrm>
            <a:off x="134826" y="3527838"/>
            <a:ext cx="434792" cy="26764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smtClean="0">
                <a:solidFill>
                  <a:schemeClr val="tx1"/>
                </a:solidFill>
              </a:rPr>
              <a:t>D2</a:t>
            </a:r>
          </a:p>
          <a:p>
            <a:pPr marL="0" indent="0">
              <a:buNone/>
            </a:pPr>
            <a:endParaRPr lang="en-GB" sz="18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8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30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14" name="Espace réservé du texte 4"/>
          <p:cNvSpPr txBox="1">
            <a:spLocks/>
          </p:cNvSpPr>
          <p:nvPr/>
        </p:nvSpPr>
        <p:spPr>
          <a:xfrm>
            <a:off x="3229024" y="3538384"/>
            <a:ext cx="434792" cy="26764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smtClean="0">
                <a:solidFill>
                  <a:schemeClr val="tx1"/>
                </a:solidFill>
              </a:rPr>
              <a:t>CC</a:t>
            </a:r>
          </a:p>
          <a:p>
            <a:pPr marL="0" indent="0">
              <a:buNone/>
            </a:pPr>
            <a:endParaRPr lang="en-GB" sz="18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8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30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15" name="Espace réservé du texte 4"/>
          <p:cNvSpPr txBox="1">
            <a:spLocks/>
          </p:cNvSpPr>
          <p:nvPr/>
        </p:nvSpPr>
        <p:spPr>
          <a:xfrm>
            <a:off x="6541850" y="3583163"/>
            <a:ext cx="434792" cy="26764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smtClean="0">
                <a:solidFill>
                  <a:schemeClr val="tx1"/>
                </a:solidFill>
              </a:rPr>
              <a:t>CC</a:t>
            </a:r>
          </a:p>
          <a:p>
            <a:pPr marL="0" indent="0">
              <a:buNone/>
            </a:pPr>
            <a:endParaRPr lang="en-GB" sz="18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8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30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94229" y="2841556"/>
            <a:ext cx="530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ID91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791276" y="2986168"/>
            <a:ext cx="6130" cy="10686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928086" y="2984900"/>
            <a:ext cx="6130" cy="10686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07806" y="2984900"/>
            <a:ext cx="6130" cy="10686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93856" y="2986168"/>
            <a:ext cx="6130" cy="10686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153495" y="2986168"/>
            <a:ext cx="6130" cy="10686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97406" y="3163812"/>
            <a:ext cx="13359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159626" y="3163812"/>
            <a:ext cx="253423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699986" y="3163812"/>
            <a:ext cx="7078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413936" y="3163812"/>
            <a:ext cx="25141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7934216" y="3163812"/>
            <a:ext cx="8640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050330" y="2846401"/>
            <a:ext cx="1346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ID91 until Q4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146670" y="2855456"/>
            <a:ext cx="530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ID84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73438" y="2847669"/>
            <a:ext cx="69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ID84?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94056" y="2841555"/>
            <a:ext cx="530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ID84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588490" y="2986022"/>
            <a:ext cx="7441" cy="10910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6311" y="2546115"/>
            <a:ext cx="7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/>
              <a:t>CWT to D2 BS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07856" y="3140968"/>
            <a:ext cx="189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Footer Placeholder 8"/>
          <p:cNvSpPr txBox="1">
            <a:spLocks/>
          </p:cNvSpPr>
          <p:nvPr/>
        </p:nvSpPr>
        <p:spPr>
          <a:xfrm>
            <a:off x="3812770" y="5340431"/>
            <a:ext cx="151216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40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283"/>
            <a:ext cx="8229600" cy="914400"/>
          </a:xfrm>
        </p:spPr>
        <p:txBody>
          <a:bodyPr/>
          <a:lstStyle/>
          <a:p>
            <a:pPr algn="ctr"/>
            <a:r>
              <a:rPr lang="en-US" smtClean="0">
                <a:solidFill>
                  <a:srgbClr val="0089B5"/>
                </a:solidFill>
                <a:effectLst/>
              </a:rPr>
              <a:t>Outline</a:t>
            </a:r>
            <a:endParaRPr lang="en-US">
              <a:solidFill>
                <a:srgbClr val="0089B5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9164"/>
            <a:ext cx="8229600" cy="2858495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0089B5"/>
              </a:buClr>
              <a:buFont typeface="+mj-lt"/>
              <a:buAutoNum type="arabicPeriod"/>
            </a:pPr>
            <a:r>
              <a:rPr lang="en-US" smtClean="0"/>
              <a:t>Crab cavities in SPS</a:t>
            </a:r>
            <a:endParaRPr lang="en-US"/>
          </a:p>
          <a:p>
            <a:pPr marL="514350" indent="-514350">
              <a:buClr>
                <a:srgbClr val="0089B5"/>
              </a:buClr>
              <a:buFont typeface="+mj-lt"/>
              <a:buAutoNum type="arabicPeriod"/>
            </a:pPr>
            <a:r>
              <a:rPr lang="en-US" smtClean="0"/>
              <a:t>Crab cavities in HL-LHC</a:t>
            </a:r>
            <a:endParaRPr lang="en-US"/>
          </a:p>
          <a:p>
            <a:pPr marL="514350" indent="-514350">
              <a:buClr>
                <a:srgbClr val="0089B5"/>
              </a:buClr>
              <a:buFont typeface="+mj-lt"/>
              <a:buAutoNum type="arabicPeriod"/>
            </a:pPr>
            <a:r>
              <a:rPr lang="en-US" smtClean="0"/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6285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641161"/>
            <a:ext cx="6357095" cy="258677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Merging Angle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17" name="Rectangle 16"/>
          <p:cNvSpPr/>
          <p:nvPr/>
        </p:nvSpPr>
        <p:spPr>
          <a:xfrm>
            <a:off x="67072" y="715363"/>
            <a:ext cx="875655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Due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to the difference between the beam separation in D2 (188 mm) and in 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cryomodule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(194 mm), there must be a mechanical merging angle between D2 flange and CC flange. </a:t>
            </a:r>
            <a:endParaRPr lang="en-GB" sz="16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→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n-GB" sz="1600">
                <a:solidFill>
                  <a:srgbClr val="FF3399"/>
                </a:solidFill>
              </a:rPr>
              <a:t>special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 VAB configuration needs to be studied. </a:t>
            </a:r>
          </a:p>
          <a:p>
            <a:pPr marL="285750" indent="-285750">
              <a:buFontTx/>
              <a:buChar char="-"/>
            </a:pPr>
            <a:endParaRPr lang="en-GB" sz="140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759050" y="3772055"/>
            <a:ext cx="0" cy="322279"/>
          </a:xfrm>
          <a:prstGeom prst="straightConnector1">
            <a:avLst/>
          </a:prstGeom>
          <a:ln>
            <a:solidFill>
              <a:srgbClr val="00FF00"/>
            </a:solidFill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60519" y="5240233"/>
            <a:ext cx="2254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Beam separation:     188 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54864" y="5312241"/>
            <a:ext cx="772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194 mm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768450" y="4048861"/>
            <a:ext cx="7690" cy="1239743"/>
          </a:xfrm>
          <a:prstGeom prst="line">
            <a:avLst/>
          </a:prstGeom>
          <a:ln w="190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35958" y="2311439"/>
            <a:ext cx="2018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Merging angle: </a:t>
            </a:r>
            <a:r>
              <a:rPr lang="en-GB" sz="1200" smtClean="0"/>
              <a:t>~ 10 </a:t>
            </a:r>
            <a:r>
              <a:rPr lang="en-GB" sz="1200"/>
              <a:t>mrad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868336" y="4976869"/>
            <a:ext cx="2568052" cy="57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756207" y="5072558"/>
            <a:ext cx="806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/>
              <a:t>1559 mm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698157" y="5577902"/>
            <a:ext cx="340359" cy="2630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38516" y="5816297"/>
            <a:ext cx="1253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FF3399"/>
                </a:solidFill>
              </a:rPr>
              <a:t>tbc by WP3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443560" y="3784160"/>
            <a:ext cx="0" cy="322279"/>
          </a:xfrm>
          <a:prstGeom prst="straightConnector1">
            <a:avLst/>
          </a:prstGeom>
          <a:ln>
            <a:solidFill>
              <a:srgbClr val="00FF00"/>
            </a:solidFill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4293887" y="2641161"/>
            <a:ext cx="276" cy="1048777"/>
          </a:xfrm>
          <a:prstGeom prst="line">
            <a:avLst/>
          </a:prstGeom>
          <a:ln w="190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Espace réservé du texte 4"/>
          <p:cNvSpPr txBox="1">
            <a:spLocks/>
          </p:cNvSpPr>
          <p:nvPr/>
        </p:nvSpPr>
        <p:spPr>
          <a:xfrm>
            <a:off x="2174130" y="2898245"/>
            <a:ext cx="454337" cy="2914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smtClean="0">
                <a:solidFill>
                  <a:schemeClr val="tx1"/>
                </a:solidFill>
              </a:rPr>
              <a:t>D2</a:t>
            </a: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35" name="Espace réservé du texte 4"/>
          <p:cNvSpPr txBox="1">
            <a:spLocks/>
          </p:cNvSpPr>
          <p:nvPr/>
        </p:nvSpPr>
        <p:spPr>
          <a:xfrm>
            <a:off x="6818058" y="3189721"/>
            <a:ext cx="538728" cy="2914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smtClean="0">
                <a:solidFill>
                  <a:schemeClr val="tx1"/>
                </a:solidFill>
              </a:rPr>
              <a:t>CC</a:t>
            </a: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>
              <a:solidFill>
                <a:schemeClr val="tx1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6444208" y="4149080"/>
            <a:ext cx="7690" cy="1239743"/>
          </a:xfrm>
          <a:prstGeom prst="line">
            <a:avLst/>
          </a:prstGeom>
          <a:ln w="190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Footer Placeholder 8"/>
          <p:cNvSpPr txBox="1">
            <a:spLocks/>
          </p:cNvSpPr>
          <p:nvPr/>
        </p:nvSpPr>
        <p:spPr>
          <a:xfrm>
            <a:off x="6937544" y="5737960"/>
            <a:ext cx="151216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70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Cryomodule Interconnection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17" name="Rectangle 16"/>
          <p:cNvSpPr/>
          <p:nvPr/>
        </p:nvSpPr>
        <p:spPr>
          <a:xfrm>
            <a:off x="67072" y="715363"/>
            <a:ext cx="875655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n-GB" sz="1600" smtClean="0">
                <a:solidFill>
                  <a:srgbClr val="FF3399"/>
                </a:solidFill>
              </a:rPr>
              <a:t>specific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vacuum module must be designed with the following specifications: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Installed vacuum module length equal to 725 mm. 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Enough strength to support all the </a:t>
            </a:r>
            <a:r>
              <a:rPr lang="en-GB" sz="1600">
                <a:solidFill>
                  <a:srgbClr val="FF3399"/>
                </a:solidFill>
              </a:rPr>
              <a:t>instrumentation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 required in a 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vacuum 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sector. 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The vacuum module must be </a:t>
            </a:r>
            <a:r>
              <a:rPr lang="en-GB" sz="1600">
                <a:solidFill>
                  <a:srgbClr val="FF3399"/>
                </a:solidFill>
              </a:rPr>
              <a:t>bakeable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 up to 250 °C.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Flanges DN100.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FF3399"/>
                </a:solidFill>
              </a:rPr>
              <a:t>NEG</a:t>
            </a:r>
            <a:r>
              <a:rPr lang="en-GB" sz="1600">
                <a:solidFill>
                  <a:schemeClr val="tx1">
                    <a:lumMod val="75000"/>
                    <a:lumOff val="25000"/>
                  </a:schemeClr>
                </a:solidFill>
              </a:rPr>
              <a:t> coated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Detailled integration study is </a:t>
            </a:r>
            <a:r>
              <a:rPr lang="en-GB" sz="1600" smtClean="0">
                <a:solidFill>
                  <a:srgbClr val="FF3399"/>
                </a:solidFill>
              </a:rPr>
              <a:t>mandatory!</a:t>
            </a:r>
            <a:endParaRPr lang="en-GB" sz="1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GB" sz="140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812" y="2205524"/>
            <a:ext cx="2879868" cy="3851697"/>
          </a:xfrm>
          <a:prstGeom prst="rect">
            <a:avLst/>
          </a:prstGeom>
        </p:spPr>
      </p:pic>
      <p:pic>
        <p:nvPicPr>
          <p:cNvPr id="25" name="Picture 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459134"/>
            <a:ext cx="2016244" cy="11577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" name="Straight Arrow Connector 25"/>
          <p:cNvCxnSpPr/>
          <p:nvPr/>
        </p:nvCxnSpPr>
        <p:spPr>
          <a:xfrm flipH="1">
            <a:off x="3927773" y="3891362"/>
            <a:ext cx="1240519" cy="8171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4"/>
          <p:cNvSpPr txBox="1">
            <a:spLocks/>
          </p:cNvSpPr>
          <p:nvPr/>
        </p:nvSpPr>
        <p:spPr>
          <a:xfrm>
            <a:off x="1763688" y="5737370"/>
            <a:ext cx="2016244" cy="35592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smtClean="0">
                <a:solidFill>
                  <a:schemeClr val="tx1"/>
                </a:solidFill>
              </a:rPr>
              <a:t>New vacuum module </a:t>
            </a:r>
          </a:p>
          <a:p>
            <a:pPr marL="0" indent="0" algn="ctr">
              <a:buNone/>
            </a:pPr>
            <a:r>
              <a:rPr lang="en-GB" sz="1400" smtClean="0">
                <a:solidFill>
                  <a:schemeClr val="tx1"/>
                </a:solidFill>
              </a:rPr>
              <a:t>stress analysis</a:t>
            </a:r>
          </a:p>
          <a:p>
            <a:pPr marL="0" indent="0" algn="ctr">
              <a:buNone/>
            </a:pPr>
            <a:endParaRPr lang="en-GB" sz="1400"/>
          </a:p>
        </p:txBody>
      </p:sp>
      <p:sp>
        <p:nvSpPr>
          <p:cNvPr id="28" name="Espace réservé du texte 4"/>
          <p:cNvSpPr txBox="1">
            <a:spLocks/>
          </p:cNvSpPr>
          <p:nvPr/>
        </p:nvSpPr>
        <p:spPr>
          <a:xfrm>
            <a:off x="3779932" y="3514690"/>
            <a:ext cx="678792" cy="2561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smtClean="0">
                <a:solidFill>
                  <a:schemeClr val="tx1"/>
                </a:solidFill>
              </a:rPr>
              <a:t>CC</a:t>
            </a: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30" name="Espace réservé du texte 4"/>
          <p:cNvSpPr txBox="1">
            <a:spLocks/>
          </p:cNvSpPr>
          <p:nvPr/>
        </p:nvSpPr>
        <p:spPr>
          <a:xfrm>
            <a:off x="7167680" y="4037291"/>
            <a:ext cx="678792" cy="2561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smtClean="0">
                <a:solidFill>
                  <a:schemeClr val="tx1"/>
                </a:solidFill>
              </a:rPr>
              <a:t>CC</a:t>
            </a: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12" name="Footer Placeholder 8"/>
          <p:cNvSpPr txBox="1">
            <a:spLocks/>
          </p:cNvSpPr>
          <p:nvPr/>
        </p:nvSpPr>
        <p:spPr>
          <a:xfrm>
            <a:off x="7365889" y="5138833"/>
            <a:ext cx="151216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29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9512" y="817458"/>
            <a:ext cx="435597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Example: MKI Interconnection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17" name="Rectangle 16"/>
          <p:cNvSpPr/>
          <p:nvPr/>
        </p:nvSpPr>
        <p:spPr>
          <a:xfrm>
            <a:off x="179512" y="2750939"/>
            <a:ext cx="392171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area is very busy …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rgbClr val="FF3399"/>
                </a:solidFill>
              </a:rPr>
              <a:t>Lessons learnt shall be implemented </a:t>
            </a:r>
            <a:r>
              <a:rPr lang="en-GB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the future HL-LHC crab-cavities cryomodule interconnection area</a:t>
            </a:r>
            <a:endParaRPr lang="en-GB" sz="1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4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552" y="217555"/>
            <a:ext cx="4547248" cy="6106882"/>
          </a:xfrm>
          <a:prstGeom prst="rect">
            <a:avLst/>
          </a:prstGeom>
        </p:spPr>
      </p:pic>
      <p:sp>
        <p:nvSpPr>
          <p:cNvPr id="14" name="Espace réservé du texte 4"/>
          <p:cNvSpPr txBox="1">
            <a:spLocks/>
          </p:cNvSpPr>
          <p:nvPr/>
        </p:nvSpPr>
        <p:spPr>
          <a:xfrm>
            <a:off x="4499552" y="2770663"/>
            <a:ext cx="1291161" cy="56238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600" b="1" smtClean="0">
                <a:solidFill>
                  <a:srgbClr val="00CC99"/>
                </a:solidFill>
              </a:rPr>
              <a:t>MKI</a:t>
            </a:r>
          </a:p>
          <a:p>
            <a:pPr marL="0" indent="0" algn="ctr">
              <a:buNone/>
            </a:pPr>
            <a:endParaRPr lang="en-GB" sz="3600" b="1" smtClean="0">
              <a:solidFill>
                <a:srgbClr val="00CC99"/>
              </a:solidFill>
            </a:endParaRPr>
          </a:p>
          <a:p>
            <a:pPr marL="0" indent="0" algn="ctr">
              <a:buNone/>
            </a:pPr>
            <a:endParaRPr lang="en-GB" sz="3600" b="1" smtClean="0">
              <a:solidFill>
                <a:srgbClr val="00CC99"/>
              </a:solidFill>
            </a:endParaRPr>
          </a:p>
          <a:p>
            <a:pPr marL="0" indent="0" algn="ctr">
              <a:buNone/>
            </a:pPr>
            <a:endParaRPr lang="en-GB" sz="3600" b="1" smtClean="0">
              <a:solidFill>
                <a:srgbClr val="00CC99"/>
              </a:solidFill>
            </a:endParaRPr>
          </a:p>
          <a:p>
            <a:pPr marL="0" indent="0" algn="ctr">
              <a:buNone/>
            </a:pPr>
            <a:endParaRPr lang="en-GB" sz="3600" b="1">
              <a:solidFill>
                <a:srgbClr val="00CC99"/>
              </a:solidFill>
            </a:endParaRPr>
          </a:p>
        </p:txBody>
      </p:sp>
      <p:sp>
        <p:nvSpPr>
          <p:cNvPr id="15" name="Espace réservé du texte 4"/>
          <p:cNvSpPr txBox="1">
            <a:spLocks/>
          </p:cNvSpPr>
          <p:nvPr/>
        </p:nvSpPr>
        <p:spPr>
          <a:xfrm>
            <a:off x="8038718" y="2766244"/>
            <a:ext cx="1213802" cy="56238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600" b="1" smtClean="0">
                <a:solidFill>
                  <a:srgbClr val="00CC99"/>
                </a:solidFill>
              </a:rPr>
              <a:t>MKI</a:t>
            </a:r>
          </a:p>
          <a:p>
            <a:pPr marL="0" indent="0">
              <a:buNone/>
            </a:pPr>
            <a:endParaRPr lang="en-GB" sz="3600" b="1" smtClean="0">
              <a:solidFill>
                <a:srgbClr val="00CC99"/>
              </a:solidFill>
            </a:endParaRPr>
          </a:p>
          <a:p>
            <a:pPr marL="0" indent="0">
              <a:buNone/>
            </a:pPr>
            <a:endParaRPr lang="en-GB" sz="3600" b="1" smtClean="0">
              <a:solidFill>
                <a:srgbClr val="00CC99"/>
              </a:solidFill>
            </a:endParaRPr>
          </a:p>
          <a:p>
            <a:pPr marL="0" indent="0">
              <a:buNone/>
            </a:pPr>
            <a:endParaRPr lang="en-GB" sz="3600" b="1" smtClean="0">
              <a:solidFill>
                <a:srgbClr val="00CC99"/>
              </a:solidFill>
            </a:endParaRPr>
          </a:p>
          <a:p>
            <a:pPr marL="0" indent="0">
              <a:buNone/>
            </a:pPr>
            <a:endParaRPr lang="en-GB" sz="3600" b="1">
              <a:solidFill>
                <a:srgbClr val="00CC99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6012160" y="1700808"/>
            <a:ext cx="1440160" cy="72008"/>
          </a:xfrm>
          <a:prstGeom prst="straightConnector1">
            <a:avLst/>
          </a:prstGeom>
          <a:ln w="79375">
            <a:solidFill>
              <a:srgbClr val="00CC99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texte 4"/>
          <p:cNvSpPr txBox="1">
            <a:spLocks/>
          </p:cNvSpPr>
          <p:nvPr/>
        </p:nvSpPr>
        <p:spPr>
          <a:xfrm>
            <a:off x="5790713" y="1032916"/>
            <a:ext cx="2000862" cy="56238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600" b="1" smtClean="0">
                <a:solidFill>
                  <a:srgbClr val="00CC99"/>
                </a:solidFill>
              </a:rPr>
              <a:t>550 mm</a:t>
            </a:r>
          </a:p>
          <a:p>
            <a:pPr marL="0" indent="0" algn="ctr">
              <a:buNone/>
            </a:pPr>
            <a:endParaRPr lang="en-GB" sz="3600" b="1" smtClean="0">
              <a:solidFill>
                <a:srgbClr val="00CC99"/>
              </a:solidFill>
            </a:endParaRPr>
          </a:p>
          <a:p>
            <a:pPr marL="0" indent="0" algn="ctr">
              <a:buNone/>
            </a:pPr>
            <a:endParaRPr lang="en-GB" sz="3600" b="1" smtClean="0">
              <a:solidFill>
                <a:srgbClr val="00CC99"/>
              </a:solidFill>
            </a:endParaRPr>
          </a:p>
          <a:p>
            <a:pPr marL="0" indent="0" algn="ctr">
              <a:buNone/>
            </a:pPr>
            <a:endParaRPr lang="en-GB" sz="3600" b="1" smtClean="0">
              <a:solidFill>
                <a:srgbClr val="00CC99"/>
              </a:solidFill>
            </a:endParaRPr>
          </a:p>
          <a:p>
            <a:pPr marL="0" indent="0" algn="ctr">
              <a:buNone/>
            </a:pPr>
            <a:endParaRPr lang="en-GB" sz="3600" b="1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6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>
                <a:solidFill>
                  <a:srgbClr val="0089B5"/>
                </a:solidFill>
              </a:rPr>
              <a:t>3</a:t>
            </a:r>
            <a:r>
              <a:rPr lang="en-US" sz="4400" b="1" smtClean="0">
                <a:solidFill>
                  <a:srgbClr val="0089B5"/>
                </a:solidFill>
                <a:effectLst/>
              </a:rPr>
              <a:t>. Conclusions</a:t>
            </a:r>
            <a:endParaRPr lang="en-US" sz="4400" b="1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1397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Conclusions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821" y="1323680"/>
            <a:ext cx="8756556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8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design of the SPS bypass is progressing well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The </a:t>
            </a: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implementation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is starting this EYETS!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The system will be a-C coated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The production of the </a:t>
            </a: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Y- chamber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will start soon! </a:t>
            </a:r>
          </a:p>
          <a:p>
            <a:pPr algn="just">
              <a:buClr>
                <a:srgbClr val="00CC99"/>
              </a:buClr>
            </a:pPr>
            <a:endParaRPr lang="en-GB" sz="170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 preliminary </a:t>
            </a: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vacuum layout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for the CC in HL-LHC has been shown: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rgbClr val="5A5A5A"/>
                </a:solidFill>
                <a:latin typeface="+mj-lt"/>
                <a:cs typeface="Times New Roman" panose="02020603050405020304" pitchFamily="18" charset="0"/>
              </a:rPr>
              <a:t>Cryomodule(s)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envelope and position of ancillaries equipments </a:t>
            </a: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must be studied in details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(WP4, WP12, 15)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Dedicated studies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are needed to: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U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nderstand the impact of </a:t>
            </a: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electron cloud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(WP2, WP4, WP12)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D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esign the </a:t>
            </a: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GB" sz="1700" baseline="300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nd</a:t>
            </a:r>
            <a:r>
              <a:rPr lang="en-GB" sz="170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 beam pipe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of the cryomodule (WP4, WP12)</a:t>
            </a:r>
          </a:p>
          <a:p>
            <a:pPr algn="just"/>
            <a:endParaRPr lang="en-GB" sz="17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657350" lvl="3" indent="-285750" algn="just">
              <a:buFont typeface="Wingdings" panose="05000000000000000000" pitchFamily="2" charset="2"/>
              <a:buChar char="§"/>
            </a:pPr>
            <a:endParaRPr lang="en-GB" sz="170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402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Thank you for your attention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75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Back-up slides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41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  Impact of Transverse Movement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34" y="822813"/>
            <a:ext cx="873388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During operation, the cryomodule might move transversaly to compensate the beam movement of ~ 1 mm at the interaction point.</a:t>
            </a: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25" name="Rectangle 24"/>
          <p:cNvSpPr/>
          <p:nvPr/>
        </p:nvSpPr>
        <p:spPr>
          <a:xfrm>
            <a:off x="1354618" y="225182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498634" y="225182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675950" y="268387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819966" y="268387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68180" y="2276401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68180" y="2683875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2074698" y="225182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218714" y="225182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2396030" y="268387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2540046" y="268387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3370842" y="2251829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3364933" y="2683876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460828" y="184348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D2</a:t>
            </a:r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1243237" y="184653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AB</a:t>
            </a:r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3545055" y="184348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Q4</a:t>
            </a:r>
            <a:endParaRPr lang="en-GB"/>
          </a:p>
        </p:txBody>
      </p:sp>
      <p:cxnSp>
        <p:nvCxnSpPr>
          <p:cNvPr id="54" name="Straight Connector 53"/>
          <p:cNvCxnSpPr/>
          <p:nvPr/>
        </p:nvCxnSpPr>
        <p:spPr>
          <a:xfrm>
            <a:off x="675478" y="2359841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75478" y="2782344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171422" y="2362886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71422" y="2640127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827584" y="2276401"/>
            <a:ext cx="2628292" cy="4743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827584" y="2719882"/>
            <a:ext cx="2628292" cy="360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70642" y="288081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AB</a:t>
            </a:r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1914923" y="184348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CD</a:t>
            </a:r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2218714" y="288081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CD</a:t>
            </a:r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4824028" y="1772816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IP offset</a:t>
            </a:r>
            <a:r>
              <a:rPr lang="en-US"/>
              <a:t>:</a:t>
            </a:r>
          </a:p>
          <a:p>
            <a:pPr lvl="1"/>
            <a:r>
              <a:rPr lang="en-US"/>
              <a:t> </a:t>
            </a:r>
            <a:r>
              <a:rPr lang="en-US" err="1" smtClean="0"/>
              <a:t>x,y</a:t>
            </a:r>
            <a:r>
              <a:rPr lang="en-US" smtClean="0"/>
              <a:t>: +-</a:t>
            </a:r>
            <a:r>
              <a:rPr lang="en-US"/>
              <a:t>3.4 mm (</a:t>
            </a:r>
            <a:r>
              <a:rPr lang="en-US" smtClean="0"/>
              <a:t>Beam 1, CD</a:t>
            </a:r>
            <a:r>
              <a:rPr lang="en-US"/>
              <a:t>),</a:t>
            </a:r>
          </a:p>
          <a:p>
            <a:pPr lvl="1"/>
            <a:r>
              <a:rPr lang="en-US"/>
              <a:t> </a:t>
            </a:r>
            <a:r>
              <a:rPr lang="en-US" err="1" smtClean="0"/>
              <a:t>x,y</a:t>
            </a:r>
            <a:r>
              <a:rPr lang="en-US" smtClean="0"/>
              <a:t>: +-1mm </a:t>
            </a:r>
            <a:r>
              <a:rPr lang="en-US"/>
              <a:t>(Beam </a:t>
            </a:r>
            <a:r>
              <a:rPr lang="en-US" smtClean="0"/>
              <a:t>2, </a:t>
            </a:r>
            <a:r>
              <a:rPr lang="en-US"/>
              <a:t>CD</a:t>
            </a:r>
            <a:r>
              <a:rPr lang="en-US" smtClean="0"/>
              <a:t>),</a:t>
            </a:r>
            <a:endParaRPr lang="en-US"/>
          </a:p>
          <a:p>
            <a:pPr lvl="1"/>
            <a:r>
              <a:rPr lang="en-US"/>
              <a:t> </a:t>
            </a:r>
            <a:r>
              <a:rPr lang="en-US" smtClean="0"/>
              <a:t>avg. offset </a:t>
            </a:r>
            <a:r>
              <a:rPr lang="en-US"/>
              <a:t>1.2 mm, shear </a:t>
            </a:r>
            <a:r>
              <a:rPr lang="en-US" smtClean="0"/>
              <a:t>2.2 </a:t>
            </a:r>
            <a:r>
              <a:rPr lang="en-US"/>
              <a:t>mm</a:t>
            </a:r>
          </a:p>
          <a:p>
            <a:endParaRPr lang="en-GB"/>
          </a:p>
        </p:txBody>
      </p:sp>
      <p:sp>
        <p:nvSpPr>
          <p:cNvPr id="66" name="Footer Placeholder 8"/>
          <p:cNvSpPr txBox="1">
            <a:spLocks/>
          </p:cNvSpPr>
          <p:nvPr/>
        </p:nvSpPr>
        <p:spPr>
          <a:xfrm>
            <a:off x="3659453" y="3219257"/>
            <a:ext cx="142224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R.  De Maria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531" y="3892370"/>
            <a:ext cx="9040269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New vacuum modules with deformable RF bridge could be designed if needed to accommodate a transverse movement of ~ 5 mm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GB" sz="170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coordination is needed with WP2, WP4 and WP15</a:t>
            </a:r>
            <a:endParaRPr lang="en-GB" sz="1700">
              <a:solidFill>
                <a:srgbClr val="FF3399"/>
              </a:solidFill>
              <a:latin typeface="+mj-lt"/>
            </a:endParaRP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29474" r="35000" b="28245"/>
          <a:stretch/>
        </p:blipFill>
        <p:spPr>
          <a:xfrm>
            <a:off x="2267744" y="4626260"/>
            <a:ext cx="1986266" cy="1611753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4" t="28422" r="20395" b="15964"/>
          <a:stretch/>
        </p:blipFill>
        <p:spPr>
          <a:xfrm>
            <a:off x="4294451" y="4626260"/>
            <a:ext cx="2420172" cy="1611753"/>
          </a:xfrm>
          <a:prstGeom prst="rect">
            <a:avLst/>
          </a:prstGeom>
        </p:spPr>
      </p:pic>
      <p:sp>
        <p:nvSpPr>
          <p:cNvPr id="70" name="Footer Placeholder 8"/>
          <p:cNvSpPr txBox="1">
            <a:spLocks/>
          </p:cNvSpPr>
          <p:nvPr/>
        </p:nvSpPr>
        <p:spPr>
          <a:xfrm>
            <a:off x="7109754" y="5430112"/>
            <a:ext cx="1206662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2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 impact on the cavities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403648" y="1556792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47664" y="1556792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24980" y="1988839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868996" y="1988839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17210" y="1581364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17210" y="1988838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123728" y="1556792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267744" y="1556792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445060" y="1988839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589076" y="1988839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419872" y="1556792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413963" y="1988839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09858" y="114845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D2</a:t>
            </a:r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292267" y="115149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AB</a:t>
            </a:r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594085" y="1148451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Q4</a:t>
            </a:r>
            <a:endParaRPr lang="en-GB"/>
          </a:p>
        </p:txBody>
      </p:sp>
      <p:cxnSp>
        <p:nvCxnSpPr>
          <p:cNvPr id="34" name="Straight Connector 33"/>
          <p:cNvCxnSpPr/>
          <p:nvPr/>
        </p:nvCxnSpPr>
        <p:spPr>
          <a:xfrm>
            <a:off x="724508" y="1664804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24508" y="2087307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220452" y="1667849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20452" y="1945090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612000" y="1628801"/>
            <a:ext cx="2801966" cy="3362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612000" y="2091034"/>
            <a:ext cx="2801962" cy="4550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619672" y="218577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AB</a:t>
            </a:r>
            <a:endParaRPr lang="en-GB"/>
          </a:p>
        </p:txBody>
      </p:sp>
      <p:sp>
        <p:nvSpPr>
          <p:cNvPr id="85" name="TextBox 84"/>
          <p:cNvSpPr txBox="1"/>
          <p:nvPr/>
        </p:nvSpPr>
        <p:spPr>
          <a:xfrm>
            <a:off x="1963953" y="1148451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CD</a:t>
            </a:r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2267744" y="2185775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CD</a:t>
            </a:r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4932040" y="1211660"/>
            <a:ext cx="3924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Crossing angle</a:t>
            </a:r>
            <a:r>
              <a:rPr lang="en-US"/>
              <a:t>:</a:t>
            </a:r>
          </a:p>
          <a:p>
            <a:pPr lvl="1"/>
            <a:r>
              <a:rPr lang="en-US"/>
              <a:t> </a:t>
            </a:r>
            <a:r>
              <a:rPr lang="en-US" err="1" smtClean="0"/>
              <a:t>x,y</a:t>
            </a:r>
            <a:r>
              <a:rPr lang="en-US" smtClean="0"/>
              <a:t>: +-</a:t>
            </a:r>
            <a:r>
              <a:rPr lang="en-US"/>
              <a:t>1.15 mm (</a:t>
            </a:r>
            <a:r>
              <a:rPr lang="en-US" smtClean="0"/>
              <a:t>Beam 1, AB</a:t>
            </a:r>
            <a:r>
              <a:rPr lang="en-US"/>
              <a:t>)</a:t>
            </a:r>
          </a:p>
          <a:p>
            <a:pPr lvl="1"/>
            <a:r>
              <a:rPr lang="en-US"/>
              <a:t> </a:t>
            </a:r>
            <a:r>
              <a:rPr lang="en-US" err="1" smtClean="0"/>
              <a:t>x,y</a:t>
            </a:r>
            <a:r>
              <a:rPr lang="en-US" smtClean="0"/>
              <a:t>: -+</a:t>
            </a:r>
            <a:r>
              <a:rPr lang="en-US"/>
              <a:t>0.5 mm (</a:t>
            </a:r>
            <a:r>
              <a:rPr lang="en-US" smtClean="0"/>
              <a:t>Beam 2, AB</a:t>
            </a:r>
            <a:r>
              <a:rPr lang="en-US"/>
              <a:t>)</a:t>
            </a:r>
          </a:p>
          <a:p>
            <a:pPr lvl="1"/>
            <a:r>
              <a:rPr lang="en-US"/>
              <a:t> </a:t>
            </a:r>
            <a:r>
              <a:rPr lang="en-US" smtClean="0"/>
              <a:t>avg. offset </a:t>
            </a:r>
            <a:r>
              <a:rPr lang="en-US"/>
              <a:t>0.3 mm, shear 1.65 mm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354618" y="3717031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1498634" y="3717031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1675950" y="4149078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1819966" y="4149078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268180" y="3741603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>
            <a:off x="268180" y="4149077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/>
          <p:cNvSpPr/>
          <p:nvPr/>
        </p:nvSpPr>
        <p:spPr>
          <a:xfrm>
            <a:off x="2074698" y="3717031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/>
          <p:cNvSpPr/>
          <p:nvPr/>
        </p:nvSpPr>
        <p:spPr>
          <a:xfrm>
            <a:off x="2218714" y="3717031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2396030" y="4149078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2540046" y="4149078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/>
          <p:cNvSpPr/>
          <p:nvPr/>
        </p:nvSpPr>
        <p:spPr>
          <a:xfrm>
            <a:off x="3370842" y="3717031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3364933" y="4149078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/>
          <p:cNvSpPr txBox="1"/>
          <p:nvPr/>
        </p:nvSpPr>
        <p:spPr>
          <a:xfrm>
            <a:off x="460828" y="330869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D2</a:t>
            </a:r>
            <a:endParaRPr lang="en-GB"/>
          </a:p>
        </p:txBody>
      </p:sp>
      <p:sp>
        <p:nvSpPr>
          <p:cNvPr id="101" name="TextBox 100"/>
          <p:cNvSpPr txBox="1"/>
          <p:nvPr/>
        </p:nvSpPr>
        <p:spPr>
          <a:xfrm>
            <a:off x="1243237" y="331173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AB</a:t>
            </a:r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3545055" y="33086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Q4</a:t>
            </a:r>
            <a:endParaRPr lang="en-GB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675478" y="3825043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675478" y="4247546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171422" y="3828088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171422" y="4105329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827584" y="3741603"/>
            <a:ext cx="2628292" cy="4743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827584" y="4185084"/>
            <a:ext cx="2628292" cy="360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1570642" y="434601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AB</a:t>
            </a:r>
            <a:endParaRPr lang="en-GB"/>
          </a:p>
        </p:txBody>
      </p:sp>
      <p:sp>
        <p:nvSpPr>
          <p:cNvPr id="110" name="TextBox 109"/>
          <p:cNvSpPr txBox="1"/>
          <p:nvPr/>
        </p:nvSpPr>
        <p:spPr>
          <a:xfrm>
            <a:off x="1914923" y="330869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CD</a:t>
            </a:r>
            <a:endParaRPr lang="en-GB"/>
          </a:p>
        </p:txBody>
      </p:sp>
      <p:sp>
        <p:nvSpPr>
          <p:cNvPr id="111" name="TextBox 110"/>
          <p:cNvSpPr txBox="1"/>
          <p:nvPr/>
        </p:nvSpPr>
        <p:spPr>
          <a:xfrm>
            <a:off x="2218714" y="434601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CD</a:t>
            </a:r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4824028" y="3238018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IP offset</a:t>
            </a:r>
            <a:r>
              <a:rPr lang="en-US"/>
              <a:t>:</a:t>
            </a:r>
          </a:p>
          <a:p>
            <a:pPr lvl="1"/>
            <a:r>
              <a:rPr lang="en-US"/>
              <a:t> </a:t>
            </a:r>
            <a:r>
              <a:rPr lang="en-US" err="1" smtClean="0"/>
              <a:t>x,y</a:t>
            </a:r>
            <a:r>
              <a:rPr lang="en-US" smtClean="0"/>
              <a:t>: +-</a:t>
            </a:r>
            <a:r>
              <a:rPr lang="en-US"/>
              <a:t>3.4 mm (</a:t>
            </a:r>
            <a:r>
              <a:rPr lang="en-US" smtClean="0"/>
              <a:t>Beam 1, CD</a:t>
            </a:r>
            <a:r>
              <a:rPr lang="en-US"/>
              <a:t>),</a:t>
            </a:r>
          </a:p>
          <a:p>
            <a:pPr lvl="1"/>
            <a:r>
              <a:rPr lang="en-US"/>
              <a:t> </a:t>
            </a:r>
            <a:r>
              <a:rPr lang="en-US" err="1" smtClean="0"/>
              <a:t>x,y</a:t>
            </a:r>
            <a:r>
              <a:rPr lang="en-US" smtClean="0"/>
              <a:t>: +-1mm </a:t>
            </a:r>
            <a:r>
              <a:rPr lang="en-US"/>
              <a:t>(Beam </a:t>
            </a:r>
            <a:r>
              <a:rPr lang="en-US" smtClean="0"/>
              <a:t>2, </a:t>
            </a:r>
            <a:r>
              <a:rPr lang="en-US"/>
              <a:t>CD</a:t>
            </a:r>
            <a:r>
              <a:rPr lang="en-US" smtClean="0"/>
              <a:t>),</a:t>
            </a:r>
            <a:endParaRPr lang="en-US"/>
          </a:p>
          <a:p>
            <a:pPr lvl="1"/>
            <a:r>
              <a:rPr lang="en-US"/>
              <a:t> </a:t>
            </a:r>
            <a:r>
              <a:rPr lang="en-US" smtClean="0"/>
              <a:t>avg. offset </a:t>
            </a:r>
            <a:r>
              <a:rPr lang="en-US"/>
              <a:t>1.2 mm, shear </a:t>
            </a:r>
            <a:r>
              <a:rPr lang="en-US" smtClean="0"/>
              <a:t>2.2 </a:t>
            </a:r>
            <a:r>
              <a:rPr lang="en-US"/>
              <a:t>mm</a:t>
            </a:r>
          </a:p>
          <a:p>
            <a:endParaRPr lang="en-GB"/>
          </a:p>
        </p:txBody>
      </p:sp>
      <p:sp>
        <p:nvSpPr>
          <p:cNvPr id="115" name="TextBox 114"/>
          <p:cNvSpPr txBox="1"/>
          <p:nvPr/>
        </p:nvSpPr>
        <p:spPr>
          <a:xfrm>
            <a:off x="87579" y="4905164"/>
            <a:ext cx="8444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Knobs can applies to both planes both signs.</a:t>
            </a:r>
          </a:p>
          <a:p>
            <a:r>
              <a:rPr lang="en-US" smtClean="0"/>
              <a:t>Without re-aligning the machine one would need flexibility at the bellows for the two consecutive pipes (5-th axis type?).</a:t>
            </a:r>
          </a:p>
          <a:p>
            <a:r>
              <a:rPr lang="en-US" smtClean="0"/>
              <a:t>Aperture of the crab free pipe (84 mm) still sufficient to accommodate the beam. 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56" name="Footer Placeholder 8"/>
          <p:cNvSpPr txBox="1">
            <a:spLocks/>
          </p:cNvSpPr>
          <p:nvPr/>
        </p:nvSpPr>
        <p:spPr>
          <a:xfrm>
            <a:off x="4229029" y="6083059"/>
            <a:ext cx="142224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R.  De Maria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81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smtClean="0">
                <a:solidFill>
                  <a:srgbClr val="0089B5"/>
                </a:solidFill>
                <a:effectLst/>
              </a:rPr>
              <a:t>1. Crab Cavities in SPS</a:t>
            </a:r>
            <a:endParaRPr lang="en-US" sz="4400" b="1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8747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Crab Cavity Test Specifications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6488" y="1047078"/>
            <a:ext cx="861031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Location SPSBA6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Half period QDA 61710</a:t>
            </a:r>
          </a:p>
          <a:p>
            <a:pPr lvl="1" algn="just">
              <a:buClr>
                <a:srgbClr val="00CC99"/>
              </a:buClr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Schedule: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New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SPS </a:t>
            </a:r>
            <a:r>
              <a:rPr lang="en-GB" sz="1700" dirty="0" err="1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sectorisation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by EYETS 2016-2017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Bypass installation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during YETS 2017-2018 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Operates during LHC technical stops</a:t>
            </a:r>
          </a:p>
          <a:p>
            <a:pPr lvl="1" algn="just">
              <a:buClr>
                <a:srgbClr val="00CC99"/>
              </a:buClr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Beams: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Low intensity, single nominal bunch then multi-bunch (4 x 72b)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Vacuum level: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~ 10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-10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mbar</a:t>
            </a:r>
            <a:endParaRPr lang="en-GB" sz="17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847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Layout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6843" y="713803"/>
            <a:ext cx="861031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 bypass is created in LSS6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Operating </a:t>
            </a:r>
            <a:r>
              <a:rPr lang="en-GB" sz="170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pressure ~ 10</a:t>
            </a:r>
            <a:r>
              <a:rPr lang="en-GB" sz="1700" baseline="3000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sz="170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mbar with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a-C coating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 used to mitigate electron cloud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Cryomodule to be tested is conditioned </a:t>
            </a:r>
            <a:r>
              <a:rPr lang="en-GB" sz="170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at surface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with valves V3 and V4 installed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Valves V2 and V5 allows to keep the </a:t>
            </a:r>
            <a:r>
              <a:rPr lang="en-GB" sz="170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bypass under vacuum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during cryomodule exchange 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smtClean="0">
              <a:solidFill>
                <a:srgbClr val="FF3399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grpSp>
        <p:nvGrpSpPr>
          <p:cNvPr id="3" name="Group 2"/>
          <p:cNvGrpSpPr/>
          <p:nvPr/>
        </p:nvGrpSpPr>
        <p:grpSpPr>
          <a:xfrm>
            <a:off x="8836" y="3636842"/>
            <a:ext cx="9133675" cy="2168422"/>
            <a:chOff x="8836" y="3465919"/>
            <a:chExt cx="9133675" cy="2168422"/>
          </a:xfrm>
        </p:grpSpPr>
        <p:sp>
          <p:nvSpPr>
            <p:cNvPr id="12" name="TextBox 11"/>
            <p:cNvSpPr txBox="1"/>
            <p:nvPr/>
          </p:nvSpPr>
          <p:spPr>
            <a:xfrm>
              <a:off x="8836" y="4175593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>
                  <a:solidFill>
                    <a:srgbClr val="FF3399"/>
                  </a:solidFill>
                </a:rPr>
                <a:t>V1</a:t>
              </a:r>
              <a:endParaRPr lang="fr-FR">
                <a:solidFill>
                  <a:srgbClr val="FF3399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21823" y="3555325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>
                  <a:solidFill>
                    <a:srgbClr val="FF3399"/>
                  </a:solidFill>
                </a:rPr>
                <a:t>V2</a:t>
              </a:r>
              <a:endParaRPr lang="fr-FR">
                <a:solidFill>
                  <a:srgbClr val="FF3399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13427" y="3465919"/>
              <a:ext cx="8829084" cy="1961739"/>
              <a:chOff x="488570" y="592504"/>
              <a:chExt cx="11772112" cy="2615652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8570" y="648851"/>
                <a:ext cx="11246664" cy="2220750"/>
              </a:xfrm>
              <a:prstGeom prst="rect">
                <a:avLst/>
              </a:prstGeom>
            </p:spPr>
          </p:pic>
          <p:grpSp>
            <p:nvGrpSpPr>
              <p:cNvPr id="25" name="Group 24"/>
              <p:cNvGrpSpPr/>
              <p:nvPr/>
            </p:nvGrpSpPr>
            <p:grpSpPr>
              <a:xfrm>
                <a:off x="488570" y="592504"/>
                <a:ext cx="11772112" cy="2615652"/>
                <a:chOff x="488570" y="592504"/>
                <a:chExt cx="11772112" cy="2615652"/>
              </a:xfrm>
            </p:grpSpPr>
            <p:sp>
              <p:nvSpPr>
                <p:cNvPr id="26" name="TextBox 25"/>
                <p:cNvSpPr txBox="1"/>
                <p:nvPr/>
              </p:nvSpPr>
              <p:spPr>
                <a:xfrm>
                  <a:off x="659958" y="2075291"/>
                  <a:ext cx="882676" cy="553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50"/>
                    <a:t>VPIB</a:t>
                  </a:r>
                </a:p>
                <a:p>
                  <a:pPr algn="ctr"/>
                  <a:r>
                    <a:rPr lang="en-GB" sz="1050"/>
                    <a:t>  500 l/s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10786194" y="2075291"/>
                  <a:ext cx="876007" cy="553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50"/>
                    <a:t>VPIB</a:t>
                  </a:r>
                </a:p>
                <a:p>
                  <a:pPr algn="ctr"/>
                  <a:r>
                    <a:rPr lang="en-GB" sz="1050"/>
                    <a:t>  500 l/s</a:t>
                  </a: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488570" y="593191"/>
                  <a:ext cx="1606165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/>
                    <a:t>VGHA + VGHB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145631" y="608751"/>
                  <a:ext cx="1606165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/>
                    <a:t>VGHA + VGHB</a:t>
                  </a: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7901837" y="592504"/>
                  <a:ext cx="1606165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/>
                    <a:t>VGHA + VGHB</a:t>
                  </a: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10654517" y="608751"/>
                  <a:ext cx="1606165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/>
                    <a:t>VGHA + VGHB</a:t>
                  </a: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7505597" y="2869601"/>
                  <a:ext cx="750963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/>
                    <a:t>VGHB</a:t>
                  </a:r>
                </a:p>
              </p:txBody>
            </p:sp>
          </p:grpSp>
        </p:grpSp>
        <p:cxnSp>
          <p:nvCxnSpPr>
            <p:cNvPr id="33" name="Straight Connector 32"/>
            <p:cNvCxnSpPr/>
            <p:nvPr/>
          </p:nvCxnSpPr>
          <p:spPr>
            <a:xfrm flipV="1">
              <a:off x="504258" y="4107564"/>
              <a:ext cx="599717" cy="6998"/>
            </a:xfrm>
            <a:prstGeom prst="line">
              <a:avLst/>
            </a:pr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1353343" y="4107564"/>
              <a:ext cx="1115234" cy="1"/>
            </a:xfrm>
            <a:prstGeom prst="line">
              <a:avLst/>
            </a:pr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592469" y="4751038"/>
              <a:ext cx="3698883" cy="2"/>
            </a:xfrm>
            <a:prstGeom prst="line">
              <a:avLst/>
            </a:pr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353343" y="4149309"/>
              <a:ext cx="1240845" cy="568207"/>
            </a:xfrm>
            <a:prstGeom prst="line">
              <a:avLst/>
            </a:pr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6480613" y="4114562"/>
              <a:ext cx="1229670" cy="608492"/>
            </a:xfrm>
            <a:prstGeom prst="line">
              <a:avLst/>
            </a:pr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6595050" y="4104023"/>
              <a:ext cx="1115234" cy="1"/>
            </a:xfrm>
            <a:prstGeom prst="line">
              <a:avLst/>
            </a:pr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8112927" y="4095639"/>
              <a:ext cx="599717" cy="6998"/>
            </a:xfrm>
            <a:prstGeom prst="line">
              <a:avLst/>
            </a:pr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3948836" y="5205414"/>
              <a:ext cx="1056084" cy="428927"/>
              <a:chOff x="10235682" y="6330455"/>
              <a:chExt cx="1408112" cy="571902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 flipV="1">
                <a:off x="10420823" y="6330455"/>
                <a:ext cx="799623" cy="9331"/>
              </a:xfrm>
              <a:prstGeom prst="line">
                <a:avLst/>
              </a:prstGeom>
              <a:ln w="38100">
                <a:solidFill>
                  <a:srgbClr val="FFC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10235682" y="6502248"/>
                <a:ext cx="1408112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err="1"/>
                  <a:t>aC</a:t>
                </a:r>
                <a:r>
                  <a:rPr lang="en-GB" sz="1350"/>
                  <a:t> Coating</a:t>
                </a: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6480613" y="3638261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>
                  <a:solidFill>
                    <a:srgbClr val="FF3399"/>
                  </a:solidFill>
                </a:rPr>
                <a:t>V5</a:t>
              </a:r>
              <a:endParaRPr lang="fr-FR">
                <a:solidFill>
                  <a:srgbClr val="FF3399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642576" y="3664556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>
                  <a:solidFill>
                    <a:srgbClr val="FF3399"/>
                  </a:solidFill>
                </a:rPr>
                <a:t>V6</a:t>
              </a:r>
              <a:endParaRPr lang="fr-FR">
                <a:solidFill>
                  <a:srgbClr val="FF3399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241110" y="358601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>
                  <a:solidFill>
                    <a:srgbClr val="FF3399"/>
                  </a:solidFill>
                </a:rPr>
                <a:t>V3</a:t>
              </a:r>
              <a:endParaRPr lang="fr-FR">
                <a:solidFill>
                  <a:srgbClr val="FF3399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331389" y="3575611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>
                  <a:solidFill>
                    <a:srgbClr val="FF3399"/>
                  </a:solidFill>
                </a:rPr>
                <a:t>V4</a:t>
              </a:r>
              <a:endParaRPr lang="fr-FR">
                <a:solidFill>
                  <a:srgbClr val="FF3399"/>
                </a:solidFill>
              </a:endParaRPr>
            </a:p>
          </p:txBody>
        </p:sp>
      </p:grpSp>
      <p:sp>
        <p:nvSpPr>
          <p:cNvPr id="47" name="Footer Placeholder 8"/>
          <p:cNvSpPr txBox="1">
            <a:spLocks/>
          </p:cNvSpPr>
          <p:nvPr/>
        </p:nvSpPr>
        <p:spPr>
          <a:xfrm>
            <a:off x="3380640" y="5893448"/>
            <a:ext cx="205545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C. Pasquino, J. Hansen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14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3D integration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6843" y="713803"/>
            <a:ext cx="861031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Full installation is planned in 2 phases: EYETS 2016-17 + YETS 2017-18</a:t>
            </a: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3"/>
          <a:srcRect l="2201" t="8860" r="53910" b="13127"/>
          <a:stretch/>
        </p:blipFill>
        <p:spPr>
          <a:xfrm>
            <a:off x="819761" y="1348727"/>
            <a:ext cx="7504476" cy="4446551"/>
          </a:xfrm>
          <a:prstGeom prst="rect">
            <a:avLst/>
          </a:prstGeom>
        </p:spPr>
      </p:pic>
      <p:sp>
        <p:nvSpPr>
          <p:cNvPr id="48" name="Footer Placeholder 8"/>
          <p:cNvSpPr txBox="1">
            <a:spLocks/>
          </p:cNvSpPr>
          <p:nvPr/>
        </p:nvSpPr>
        <p:spPr>
          <a:xfrm>
            <a:off x="6084168" y="5402119"/>
            <a:ext cx="1728192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S. Mehanneche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03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Y-Chamber &amp; Bypass Supports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1008" y="1271950"/>
            <a:ext cx="4089133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rgbClr val="5A5A5A"/>
                </a:solidFill>
              </a:rPr>
              <a:t>Design of Y chamber: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rgbClr val="5A5A5A"/>
                </a:solidFill>
              </a:rPr>
              <a:t>Mechanical done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rgbClr val="5A5A5A"/>
                </a:solidFill>
              </a:rPr>
              <a:t>Impedance under study (feedback expected </a:t>
            </a:r>
            <a:r>
              <a:rPr lang="en-GB" sz="1600">
                <a:solidFill>
                  <a:srgbClr val="5A5A5A"/>
                </a:solidFill>
              </a:rPr>
              <a:t>from the IWG </a:t>
            </a:r>
            <a:r>
              <a:rPr lang="en-GB" sz="1600" smtClean="0">
                <a:solidFill>
                  <a:srgbClr val="5A5A5A"/>
                </a:solidFill>
              </a:rPr>
              <a:t>by Dec).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smtClean="0">
              <a:solidFill>
                <a:srgbClr val="5A5A5A"/>
              </a:solidFill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rgbClr val="5A5A5A"/>
                </a:solidFill>
              </a:rPr>
              <a:t>Production to start by Dec 2016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rgbClr val="5A5A5A"/>
              </a:solidFill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rgbClr val="5A5A5A"/>
                </a:solidFill>
              </a:rPr>
              <a:t>a-C coating October 2017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/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6321" t="19921" r="58948" b="16061"/>
          <a:stretch/>
        </p:blipFill>
        <p:spPr>
          <a:xfrm>
            <a:off x="4685243" y="3429000"/>
            <a:ext cx="3981247" cy="24461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1766"/>
          <a:stretch/>
        </p:blipFill>
        <p:spPr>
          <a:xfrm>
            <a:off x="624438" y="3914925"/>
            <a:ext cx="3281420" cy="17243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02886" y="1298915"/>
            <a:ext cx="4089133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5A5A5A"/>
                </a:solidFill>
              </a:rPr>
              <a:t>S</a:t>
            </a:r>
            <a:r>
              <a:rPr lang="en-GB" sz="1600" smtClean="0">
                <a:solidFill>
                  <a:srgbClr val="5A5A5A"/>
                </a:solidFill>
              </a:rPr>
              <a:t>upports </a:t>
            </a:r>
            <a:r>
              <a:rPr lang="en-GB" sz="1600">
                <a:solidFill>
                  <a:srgbClr val="5A5A5A"/>
                </a:solidFill>
              </a:rPr>
              <a:t>and bypass </a:t>
            </a:r>
            <a:r>
              <a:rPr lang="en-GB" sz="1600" smtClean="0">
                <a:solidFill>
                  <a:srgbClr val="5A5A5A"/>
                </a:solidFill>
              </a:rPr>
              <a:t>design are well advanced (studied in collaboration </a:t>
            </a:r>
            <a:r>
              <a:rPr lang="en-GB" sz="1600">
                <a:solidFill>
                  <a:srgbClr val="5A5A5A"/>
                </a:solidFill>
              </a:rPr>
              <a:t>with integration, alignment and the movable table </a:t>
            </a:r>
            <a:r>
              <a:rPr lang="en-GB" sz="1600" smtClean="0">
                <a:solidFill>
                  <a:srgbClr val="5A5A5A"/>
                </a:solidFill>
              </a:rPr>
              <a:t>teams).</a:t>
            </a:r>
            <a:endParaRPr lang="en-GB" sz="1600">
              <a:solidFill>
                <a:srgbClr val="5A5A5A"/>
              </a:solidFill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rgbClr val="5A5A5A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rgbClr val="5A5A5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Production to start by spring 2017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rgbClr val="5A5A5A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smtClean="0">
                <a:solidFill>
                  <a:srgbClr val="5A5A5A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Delivery before YETS 2017-18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3269" y="5174466"/>
            <a:ext cx="1292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5A5A5A"/>
                </a:solidFill>
              </a:rPr>
              <a:t>Y-chamber</a:t>
            </a:r>
            <a:endParaRPr lang="en-GB">
              <a:solidFill>
                <a:srgbClr val="5A5A5A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5174466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5A5A5A"/>
                </a:solidFill>
              </a:rPr>
              <a:t>Bypass assembly</a:t>
            </a:r>
            <a:endParaRPr lang="en-GB">
              <a:solidFill>
                <a:srgbClr val="5A5A5A"/>
              </a:solidFill>
            </a:endParaRPr>
          </a:p>
        </p:txBody>
      </p:sp>
      <p:sp>
        <p:nvSpPr>
          <p:cNvPr id="13" name="Footer Placeholder 8"/>
          <p:cNvSpPr txBox="1">
            <a:spLocks/>
          </p:cNvSpPr>
          <p:nvPr/>
        </p:nvSpPr>
        <p:spPr>
          <a:xfrm>
            <a:off x="3345289" y="5946895"/>
            <a:ext cx="198344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J. Hansen, Q. Deliege</a:t>
            </a:r>
            <a:endParaRPr lang="it-IT" sz="1600" b="1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12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  EYETS 2016-17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3842" y="852334"/>
            <a:ext cx="87390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Implementation</a:t>
            </a:r>
            <a:r>
              <a:rPr lang="en-GB" dirty="0" smtClean="0"/>
              <a:t> of the new </a:t>
            </a:r>
            <a:r>
              <a:rPr lang="en-GB" dirty="0" err="1" smtClean="0"/>
              <a:t>sectorisation</a:t>
            </a:r>
            <a:r>
              <a:rPr lang="en-GB" dirty="0" smtClean="0"/>
              <a:t>: Valves V1 and V6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~ 9.5 m </a:t>
            </a:r>
            <a:r>
              <a:rPr lang="en-GB" dirty="0" smtClean="0"/>
              <a:t>are made available for the future installation of the bypass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ECR </a:t>
            </a:r>
            <a:r>
              <a:rPr lang="en-GB" dirty="0"/>
              <a:t>EDMS </a:t>
            </a:r>
            <a:r>
              <a:rPr lang="en-GB" dirty="0" smtClean="0"/>
              <a:t>1706946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  <p:pic>
        <p:nvPicPr>
          <p:cNvPr id="9" name="Picture 8" descr="C:\Users\gvandoni\AppData\Local\Microsoft\Windows\Temporary Internet Files\Content.Outlook\N06XSMFZ\Zone-Crab-201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56047"/>
            <a:ext cx="5380673" cy="1719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gvandoni\AppData\Local\Microsoft\Windows\Temporary Internet Files\Content.Outlook\N06XSMFZ\Zone-Crab-201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74698"/>
            <a:ext cx="5386388" cy="18626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own Arrow 2"/>
          <p:cNvSpPr/>
          <p:nvPr/>
        </p:nvSpPr>
        <p:spPr>
          <a:xfrm>
            <a:off x="5853932" y="3789040"/>
            <a:ext cx="360040" cy="585658"/>
          </a:xfrm>
          <a:prstGeom prst="down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0" y="2501902"/>
            <a:ext cx="35248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/>
              <a:t>Fast valve </a:t>
            </a:r>
            <a:r>
              <a:rPr lang="en-GB"/>
              <a:t>displaced upstream </a:t>
            </a:r>
            <a:r>
              <a:rPr lang="en-GB" smtClean="0"/>
              <a:t>to </a:t>
            </a:r>
            <a:r>
              <a:rPr lang="en-GB"/>
              <a:t>the QDA </a:t>
            </a:r>
            <a:r>
              <a:rPr lang="en-GB" smtClean="0"/>
              <a:t>61710.</a:t>
            </a:r>
            <a:endParaRPr lang="en-GB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/>
              <a:t>The intervention is planned to </a:t>
            </a:r>
            <a:r>
              <a:rPr lang="en-GB" smtClean="0">
                <a:solidFill>
                  <a:srgbClr val="FF3399"/>
                </a:solidFill>
              </a:rPr>
              <a:t>minimise </a:t>
            </a:r>
            <a:r>
              <a:rPr lang="en-GB">
                <a:solidFill>
                  <a:srgbClr val="FF3399"/>
                </a:solidFill>
              </a:rPr>
              <a:t>the air exposure </a:t>
            </a:r>
            <a:r>
              <a:rPr lang="en-GB"/>
              <a:t>of the neighbouring sector </a:t>
            </a:r>
            <a:r>
              <a:rPr lang="en-GB" smtClean="0"/>
              <a:t>with the aim </a:t>
            </a:r>
            <a:r>
              <a:rPr lang="en-GB"/>
              <a:t>to avoid the bakeout of the TPSG and </a:t>
            </a:r>
            <a:r>
              <a:rPr lang="en-GB" smtClean="0"/>
              <a:t>MST.</a:t>
            </a:r>
            <a:endParaRPr lang="en-GB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5A5A5A"/>
                </a:solidFill>
              </a:rPr>
              <a:t>Venting the 2 adjacent sectors with N</a:t>
            </a:r>
            <a:r>
              <a:rPr lang="en-GB" sz="1600" baseline="-25000">
                <a:solidFill>
                  <a:srgbClr val="5A5A5A"/>
                </a:solidFill>
              </a:rPr>
              <a:t>2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5A5A5A"/>
                </a:solidFill>
              </a:rPr>
              <a:t>Immediate installation of the </a:t>
            </a:r>
            <a:r>
              <a:rPr lang="en-GB" sz="1600" smtClean="0">
                <a:solidFill>
                  <a:srgbClr val="5A5A5A"/>
                </a:solidFill>
              </a:rPr>
              <a:t>sector valves V1 &amp; V6 </a:t>
            </a:r>
            <a:r>
              <a:rPr lang="en-GB" sz="1600">
                <a:solidFill>
                  <a:srgbClr val="5A5A5A"/>
                </a:solidFill>
              </a:rPr>
              <a:t>to allow pump down of the adjacent vacuum </a:t>
            </a:r>
            <a:r>
              <a:rPr lang="en-GB" sz="1600" smtClean="0">
                <a:solidFill>
                  <a:srgbClr val="5A5A5A"/>
                </a:solidFill>
              </a:rPr>
              <a:t>sectors</a:t>
            </a:r>
            <a:endParaRPr lang="en-GB" sz="1600">
              <a:solidFill>
                <a:srgbClr val="5A5A5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99440" y="5920822"/>
            <a:ext cx="952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smtClean="0"/>
              <a:t>TPSG - MST</a:t>
            </a:r>
            <a:endParaRPr lang="en-GB" sz="105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380312" y="5920822"/>
            <a:ext cx="0" cy="253916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101229" y="6200180"/>
            <a:ext cx="7825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smtClean="0"/>
              <a:t>VVSB, V6</a:t>
            </a:r>
            <a:endParaRPr lang="en-GB" sz="105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914979" y="5895651"/>
            <a:ext cx="0" cy="253916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35896" y="6175009"/>
            <a:ext cx="7825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smtClean="0"/>
              <a:t>VVSB, V1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308444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smtClean="0">
                <a:solidFill>
                  <a:srgbClr val="0089B5"/>
                </a:solidFill>
                <a:latin typeface="+mj-lt"/>
              </a:rPr>
              <a:t>  YETS 2017-18</a:t>
            </a:r>
            <a:endParaRPr lang="en-GB" sz="460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7751" y="1484784"/>
            <a:ext cx="87390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>
                <a:solidFill>
                  <a:srgbClr val="FF3399"/>
                </a:solidFill>
              </a:rPr>
              <a:t>ECR to be finalised by March 2017</a:t>
            </a:r>
            <a:endParaRPr lang="en-GB" smtClean="0"/>
          </a:p>
          <a:p>
            <a:pPr>
              <a:buClr>
                <a:srgbClr val="00CC99"/>
              </a:buClr>
            </a:pPr>
            <a:endParaRPr lang="en-GB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/>
              <a:t>Components to be ordered / built &amp; validated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/>
              <a:t>Sequence:</a:t>
            </a:r>
            <a:endParaRPr lang="en-GB"/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/>
              <a:t>Venting and removal of SPS pipe </a:t>
            </a:r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/>
              <a:t>Installation, alignment </a:t>
            </a:r>
            <a:r>
              <a:rPr lang="en-GB"/>
              <a:t>and closure of the CC bypass system (with a replacement chamber if CC not available</a:t>
            </a:r>
            <a:r>
              <a:rPr lang="en-GB" smtClean="0"/>
              <a:t>)</a:t>
            </a:r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/>
              <a:t>Pump down and leak detection</a:t>
            </a:r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/>
              <a:t>Functional tests (moving table + instrumentation)</a:t>
            </a:r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/>
              <a:t>Installation, operating and maintenance </a:t>
            </a:r>
            <a:r>
              <a:rPr lang="en-GB" smtClean="0">
                <a:solidFill>
                  <a:srgbClr val="FF3399"/>
                </a:solidFill>
              </a:rPr>
              <a:t>procedures</a:t>
            </a:r>
            <a:r>
              <a:rPr lang="en-GB" smtClean="0"/>
              <a:t> to be defined</a:t>
            </a:r>
            <a:endParaRPr lang="en-GB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- 6th HL-LHC Collaboration Meeting, Paris,  14-16th November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3889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8238</TotalTime>
  <Words>2019</Words>
  <Application>Microsoft Office PowerPoint</Application>
  <PresentationFormat>On-screen Show (4:3)</PresentationFormat>
  <Paragraphs>427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Thème Office</vt:lpstr>
      <vt:lpstr>Crab Cavities Vacuum Interfaces for SPS Tests &amp; HL-LHC</vt:lpstr>
      <vt:lpstr>Outline</vt:lpstr>
      <vt:lpstr>1. Crab Cavities in SPS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Crab Cavities in HL-LHC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Conclusions</vt:lpstr>
      <vt:lpstr>PowerPoint Presentation</vt:lpstr>
      <vt:lpstr>Thank you for your attention</vt:lpstr>
      <vt:lpstr>Back-up slides</vt:lpstr>
      <vt:lpstr>PowerPoint Presentation</vt:lpstr>
      <vt:lpstr>Schematic impact on the cavities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Vincent Baglin</cp:lastModifiedBy>
  <cp:revision>291</cp:revision>
  <cp:lastPrinted>2016-08-24T09:53:52Z</cp:lastPrinted>
  <dcterms:created xsi:type="dcterms:W3CDTF">2016-02-12T10:02:27Z</dcterms:created>
  <dcterms:modified xsi:type="dcterms:W3CDTF">2016-11-15T06:52:46Z</dcterms:modified>
</cp:coreProperties>
</file>