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75"/>
  </p:notesMasterIdLst>
  <p:handoutMasterIdLst>
    <p:handoutMasterId r:id="rId76"/>
  </p:handoutMasterIdLst>
  <p:sldIdLst>
    <p:sldId id="259" r:id="rId2"/>
    <p:sldId id="486" r:id="rId3"/>
    <p:sldId id="485" r:id="rId4"/>
    <p:sldId id="483" r:id="rId5"/>
    <p:sldId id="484" r:id="rId6"/>
    <p:sldId id="383" r:id="rId7"/>
    <p:sldId id="384" r:id="rId8"/>
    <p:sldId id="385" r:id="rId9"/>
    <p:sldId id="475" r:id="rId10"/>
    <p:sldId id="386" r:id="rId11"/>
    <p:sldId id="391" r:id="rId12"/>
    <p:sldId id="459" r:id="rId13"/>
    <p:sldId id="487" r:id="rId14"/>
    <p:sldId id="460" r:id="rId15"/>
    <p:sldId id="463" r:id="rId16"/>
    <p:sldId id="464" r:id="rId17"/>
    <p:sldId id="387" r:id="rId18"/>
    <p:sldId id="392" r:id="rId19"/>
    <p:sldId id="390" r:id="rId20"/>
    <p:sldId id="394" r:id="rId21"/>
    <p:sldId id="395" r:id="rId22"/>
    <p:sldId id="471" r:id="rId23"/>
    <p:sldId id="433" r:id="rId24"/>
    <p:sldId id="421" r:id="rId25"/>
    <p:sldId id="451" r:id="rId26"/>
    <p:sldId id="426" r:id="rId27"/>
    <p:sldId id="446" r:id="rId28"/>
    <p:sldId id="468" r:id="rId29"/>
    <p:sldId id="436" r:id="rId30"/>
    <p:sldId id="437" r:id="rId31"/>
    <p:sldId id="440" r:id="rId32"/>
    <p:sldId id="469" r:id="rId33"/>
    <p:sldId id="480" r:id="rId34"/>
    <p:sldId id="488" r:id="rId35"/>
    <p:sldId id="489" r:id="rId36"/>
    <p:sldId id="434" r:id="rId37"/>
    <p:sldId id="397" r:id="rId38"/>
    <p:sldId id="398" r:id="rId39"/>
    <p:sldId id="399" r:id="rId40"/>
    <p:sldId id="400" r:id="rId41"/>
    <p:sldId id="402" r:id="rId42"/>
    <p:sldId id="403" r:id="rId43"/>
    <p:sldId id="404" r:id="rId44"/>
    <p:sldId id="405" r:id="rId45"/>
    <p:sldId id="406" r:id="rId46"/>
    <p:sldId id="407" r:id="rId47"/>
    <p:sldId id="410" r:id="rId48"/>
    <p:sldId id="500" r:id="rId49"/>
    <p:sldId id="501" r:id="rId50"/>
    <p:sldId id="478" r:id="rId51"/>
    <p:sldId id="411" r:id="rId52"/>
    <p:sldId id="498" r:id="rId53"/>
    <p:sldId id="490" r:id="rId54"/>
    <p:sldId id="491" r:id="rId55"/>
    <p:sldId id="492" r:id="rId56"/>
    <p:sldId id="419" r:id="rId57"/>
    <p:sldId id="430" r:id="rId58"/>
    <p:sldId id="493" r:id="rId59"/>
    <p:sldId id="455" r:id="rId60"/>
    <p:sldId id="479" r:id="rId61"/>
    <p:sldId id="482" r:id="rId62"/>
    <p:sldId id="481" r:id="rId63"/>
    <p:sldId id="416" r:id="rId64"/>
    <p:sldId id="494" r:id="rId65"/>
    <p:sldId id="495" r:id="rId66"/>
    <p:sldId id="452" r:id="rId67"/>
    <p:sldId id="453" r:id="rId68"/>
    <p:sldId id="476" r:id="rId69"/>
    <p:sldId id="477" r:id="rId70"/>
    <p:sldId id="496" r:id="rId71"/>
    <p:sldId id="497" r:id="rId72"/>
    <p:sldId id="456" r:id="rId73"/>
    <p:sldId id="470" r:id="rId7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FFCCCC"/>
    <a:srgbClr val="FF6600"/>
    <a:srgbClr val="00CC00"/>
    <a:srgbClr val="FFFF00"/>
    <a:srgbClr val="0033CC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506" autoAdjust="0"/>
    <p:restoredTop sz="94691" autoAdjust="0"/>
  </p:normalViewPr>
  <p:slideViewPr>
    <p:cSldViewPr>
      <p:cViewPr varScale="1">
        <p:scale>
          <a:sx n="88" d="100"/>
          <a:sy n="88" d="100"/>
        </p:scale>
        <p:origin x="-4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82" y="-8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FB02E96-1DAA-491F-8C4B-5F52E7728E7F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417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pl-PL"/>
              <a:t>Polish Teachers Programme </a:t>
            </a:r>
          </a:p>
        </p:txBody>
      </p:sp>
      <p:sp>
        <p:nvSpPr>
          <p:cNvPr id="417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2970102-7A87-4D53-A1EB-021873E710D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5BE606-EE19-4776-87FF-E51961D06E8F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pl-PL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Polish Teachers Programme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F890F6-265A-49C7-88EE-60D076EC7A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90638" y="796925"/>
            <a:ext cx="4278312" cy="3208338"/>
          </a:xfrm>
          <a:noFill/>
          <a:ln cap="flat">
            <a:solidFill>
              <a:schemeClr val="tx1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5375" y="650875"/>
            <a:ext cx="4635500" cy="3476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344988"/>
            <a:ext cx="5008562" cy="4125912"/>
          </a:xfrm>
          <a:noFill/>
          <a:effectLst>
            <a:prstShdw prst="shdw17" dist="17961" dir="2700000">
              <a:srgbClr val="8C8C8C"/>
            </a:prstShdw>
          </a:effectLst>
        </p:spPr>
        <p:txBody>
          <a:bodyPr wrap="none" anchor="ctr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06C3D-B6E1-452A-A4FC-91C13D24CC77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2F82F-CD1B-4003-A817-39012F8833F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D9252-6322-4DBA-94C3-BADB8BE27010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6C544-49DE-4679-AC75-3F9FD66A9C6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34087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3408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82EA9-6A93-4F8F-9EDC-AD22D2F4E197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5AC0E-224A-4C2F-A933-7051390C342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2780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780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4030663"/>
            <a:ext cx="4038600" cy="227806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D1626-D831-4446-A71F-4D496F13D18B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799F5-9CF6-40E6-9D68-E94BE4990C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ytuł, tekst i klip multimedial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obiektu multimediów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8E10A-31AE-4199-A06C-DCBF208934F1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4479F-22BB-444C-AC5C-B02556E0A1E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B67AE-7191-44F3-9300-D7EF16BEDA42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BB50B-6931-432C-8FD5-87D3C55A601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0D8E4-910A-4DCC-84F1-14A51DBF3EA3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43A3-A248-4A0B-90B5-1796B5BEC67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25AC7-4A51-49AF-95FC-6CBE6F937F37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064A3-2F8A-4DCC-9791-99206618775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5DFF8-1E3A-4FE8-8FD9-476B91E253E0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2FCC-098B-4EA1-98B6-CC38F508ED6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B5574-35EC-414C-8B13-29C6724DA271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CB5C6-3C37-41E8-88AD-73FFFDA3B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27665-7365-4356-8D89-7BC2D002A905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21D2E-C88A-4686-A40A-43FC0B33451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67C-2C0E-42B5-9962-EDF6A2F4DC18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D7466-06A7-4F01-BE5A-2B31660424A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8F699-A3E3-4599-B377-3AA11EECDD67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90AF-65A9-4391-9033-46EF20CC441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06A70-E99B-4EC5-80FB-3EE47982270B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5270-6FBA-4FE8-8E9A-EFCC887BBA9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Kliknij, aby edytować styl wzorca tytułu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Kliknij, aby edytować style wzorca tekstu</a:t>
            </a:r>
          </a:p>
          <a:p>
            <a:pPr lvl="1"/>
            <a:r>
              <a:rPr lang="en-US" smtClean="0"/>
              <a:t>Drugi poziom</a:t>
            </a:r>
          </a:p>
          <a:p>
            <a:pPr lvl="2"/>
            <a:r>
              <a:rPr lang="en-US" smtClean="0"/>
              <a:t>Trzeci poziom</a:t>
            </a:r>
          </a:p>
          <a:p>
            <a:pPr lvl="3"/>
            <a:r>
              <a:rPr lang="en-US" smtClean="0"/>
              <a:t>Czwarty poziom</a:t>
            </a:r>
          </a:p>
          <a:p>
            <a:pPr lvl="4"/>
            <a:r>
              <a:rPr lang="en-US" smtClean="0"/>
              <a:t>Piąty poziom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4FC3AE-8DB5-4A60-B5ED-EAA48F43FB4F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BCBCBC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B78308-F256-487D-80CF-07947D3A862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>
          <a:solidFill>
            <a:schemeClr val="tx1"/>
          </a:solidFill>
          <a:latin typeface="+mn-lt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charset="2"/>
        <a:buChar char=""/>
        <a:defRPr sz="2200">
          <a:solidFill>
            <a:schemeClr val="tx1"/>
          </a:solidFill>
          <a:latin typeface="+mn-lt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>
          <a:solidFill>
            <a:schemeClr val="tx1"/>
          </a:solidFill>
          <a:latin typeface="+mn-lt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5pPr>
      <a:lvl6pPr marL="20018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6pPr>
      <a:lvl7pPr marL="24590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7pPr>
      <a:lvl8pPr marL="29162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8pPr>
      <a:lvl9pPr marL="33734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image" Target="../media/image36.png"/><Relationship Id="rId4" Type="http://schemas.openxmlformats.org/officeDocument/2006/relationships/image" Target="../media/image3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3.gif"/><Relationship Id="rId4" Type="http://schemas.openxmlformats.org/officeDocument/2006/relationships/image" Target="../media/image69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image" Target="../media/image75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4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gif"/><Relationship Id="rId4" Type="http://schemas.openxmlformats.org/officeDocument/2006/relationships/oleObject" Target="../embeddings/oleObject16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jpeg"/><Relationship Id="rId4" Type="http://schemas.openxmlformats.org/officeDocument/2006/relationships/image" Target="../media/image103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jpeg"/><Relationship Id="rId5" Type="http://schemas.openxmlformats.org/officeDocument/2006/relationships/image" Target="../media/image108.gif"/><Relationship Id="rId4" Type="http://schemas.openxmlformats.org/officeDocument/2006/relationships/image" Target="../media/image107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hyperlink" Target="http://tesla.desy.de/~rasmus/media/Accelerator%20physics/slides/Livingston%20with%20plasma%20accelerator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22.jpeg"/><Relationship Id="rId4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4.jpe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gif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lan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8237" y="120671"/>
            <a:ext cx="8852919" cy="5808659"/>
          </a:xfrm>
          <a:prstGeom prst="rect">
            <a:avLst/>
          </a:prstGeom>
          <a:noFill/>
        </p:spPr>
      </p:pic>
      <p:sp>
        <p:nvSpPr>
          <p:cNvPr id="5130" name="Rectangle 10"/>
          <p:cNvSpPr>
            <a:spLocks noGrp="1"/>
          </p:cNvSpPr>
          <p:nvPr>
            <p:ph type="ctrTitle"/>
          </p:nvPr>
        </p:nvSpPr>
        <p:spPr>
          <a:xfrm>
            <a:off x="323850" y="115888"/>
            <a:ext cx="8569325" cy="48244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dirty="0" err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Introduction</a:t>
            </a:r>
            <a:r>
              <a:rPr lang="pl-PL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to </a:t>
            </a:r>
            <a:r>
              <a:rPr lang="pl-PL" dirty="0" err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accelerators</a:t>
            </a:r>
            <a:r>
              <a:rPr lang="pl-PL" dirty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/>
            </a:r>
            <a:br>
              <a:rPr lang="pl-PL" dirty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</a:br>
            <a:r>
              <a:rPr lang="pl-PL" dirty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/>
            </a:r>
            <a:br>
              <a:rPr lang="pl-PL" dirty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</a:br>
            <a:r>
              <a:rPr lang="pl-PL" dirty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/>
            </a:r>
            <a:br>
              <a:rPr lang="pl-PL" dirty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</a:br>
            <a:r>
              <a:rPr lang="pl-PL" dirty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>  </a:t>
            </a:r>
            <a:r>
              <a:rPr lang="pl-PL" dirty="0">
                <a:solidFill>
                  <a:srgbClr val="FF0000"/>
                </a:solidFill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>Wstęp do fizyki akceleratorów </a:t>
            </a:r>
            <a:r>
              <a:rPr lang="pl-PL" dirty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/>
            </a:r>
            <a:br>
              <a:rPr lang="pl-PL" dirty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</a:br>
            <a:endParaRPr lang="pl-PL" dirty="0"/>
          </a:p>
        </p:txBody>
      </p:sp>
      <p:sp>
        <p:nvSpPr>
          <p:cNvPr id="1029" name="Text Box 15"/>
          <p:cNvSpPr txBox="1">
            <a:spLocks noChangeArrowheads="1"/>
          </p:cNvSpPr>
          <p:nvPr/>
        </p:nvSpPr>
        <p:spPr bwMode="auto">
          <a:xfrm>
            <a:off x="5364163" y="6308725"/>
            <a:ext cx="3779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>
                <a:solidFill>
                  <a:srgbClr val="FFFFCC"/>
                </a:solidFill>
              </a:rPr>
              <a:t>Sławomir Wronka, </a:t>
            </a:r>
            <a:fld id="{50082566-76A5-4D44-8579-F1FD61D1B413}" type="datetime3">
              <a:rPr lang="fr-FR" sz="2000">
                <a:solidFill>
                  <a:srgbClr val="FFFFCC"/>
                </a:solidFill>
              </a:rPr>
              <a:pPr>
                <a:spcBef>
                  <a:spcPct val="50000"/>
                </a:spcBef>
              </a:pPr>
              <a:t>31.03.09</a:t>
            </a:fld>
            <a:r>
              <a:rPr lang="pl-PL" sz="2000">
                <a:solidFill>
                  <a:srgbClr val="FFFFCC"/>
                </a:solidFill>
              </a:rPr>
              <a:t>r</a:t>
            </a:r>
            <a:endParaRPr lang="fr-FR" sz="2000">
              <a:solidFill>
                <a:srgbClr val="FFFFCC"/>
              </a:solidFill>
            </a:endParaRPr>
          </a:p>
        </p:txBody>
      </p:sp>
      <p:graphicFrame>
        <p:nvGraphicFramePr>
          <p:cNvPr id="1026" name="Object 17"/>
          <p:cNvGraphicFramePr>
            <a:graphicFrameLocks/>
          </p:cNvGraphicFramePr>
          <p:nvPr/>
        </p:nvGraphicFramePr>
        <p:xfrm>
          <a:off x="4427538" y="5992813"/>
          <a:ext cx="863600" cy="865187"/>
        </p:xfrm>
        <a:graphic>
          <a:graphicData uri="http://schemas.openxmlformats.org/presentationml/2006/ole">
            <p:oleObj spid="_x0000_s1026" name="CorelDRAW" r:id="rId4" imgW="4338000" imgH="4348080" progId="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CC32BA9-376F-4F40-8EBC-43068A7A9973}" type="datetime1">
              <a:rPr lang="pl-PL"/>
              <a:pPr>
                <a:defRPr/>
              </a:pPr>
              <a:t>2009-04-01</a:t>
            </a:fld>
            <a:endParaRPr lang="pl-PL"/>
          </a:p>
        </p:txBody>
      </p:sp>
      <p:sp>
        <p:nvSpPr>
          <p:cNvPr id="1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1331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Akceleratory – zastosowania</a:t>
            </a:r>
          </a:p>
        </p:txBody>
      </p:sp>
      <p:sp>
        <p:nvSpPr>
          <p:cNvPr id="1331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3600" smtClean="0">
                <a:solidFill>
                  <a:srgbClr val="FF9900"/>
                </a:solidFill>
              </a:rPr>
              <a:t>Badania naukowe</a:t>
            </a:r>
          </a:p>
          <a:p>
            <a:pPr>
              <a:buFont typeface="Wingdings 2" pitchFamily="18" charset="2"/>
              <a:buNone/>
            </a:pPr>
            <a:endParaRPr lang="pl-PL" sz="3600" smtClean="0">
              <a:solidFill>
                <a:srgbClr val="FF9900"/>
              </a:solidFill>
            </a:endParaRPr>
          </a:p>
          <a:p>
            <a:r>
              <a:rPr lang="pl-PL" sz="3600" smtClean="0">
                <a:solidFill>
                  <a:srgbClr val="FF9900"/>
                </a:solidFill>
              </a:rPr>
              <a:t>Medycyna</a:t>
            </a:r>
          </a:p>
          <a:p>
            <a:pPr>
              <a:buFont typeface="Wingdings 2" pitchFamily="18" charset="2"/>
              <a:buNone/>
            </a:pPr>
            <a:endParaRPr lang="pl-PL" sz="3600" smtClean="0">
              <a:solidFill>
                <a:srgbClr val="FF9900"/>
              </a:solidFill>
            </a:endParaRPr>
          </a:p>
          <a:p>
            <a:r>
              <a:rPr lang="pl-PL" sz="3600" smtClean="0">
                <a:solidFill>
                  <a:srgbClr val="FF9900"/>
                </a:solidFill>
              </a:rPr>
              <a:t>Przemysł</a:t>
            </a:r>
          </a:p>
          <a:p>
            <a:endParaRPr lang="pl-PL" sz="3600" smtClean="0">
              <a:solidFill>
                <a:srgbClr val="FF9900"/>
              </a:solidFill>
            </a:endParaRPr>
          </a:p>
          <a:p>
            <a:r>
              <a:rPr lang="pl-PL" sz="3600" smtClean="0">
                <a:solidFill>
                  <a:srgbClr val="FF9900"/>
                </a:solidFill>
              </a:rPr>
              <a:t>…….</a:t>
            </a:r>
          </a:p>
        </p:txBody>
      </p:sp>
      <p:pic>
        <p:nvPicPr>
          <p:cNvPr id="13318" name="Picture 4" descr="0505004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1268413"/>
            <a:ext cx="2744787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5" descr="pet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276475"/>
            <a:ext cx="2233613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7"/>
          <p:cNvPicPr>
            <a:picLocks noChangeAspect="1" noChangeArrowheads="1"/>
          </p:cNvPicPr>
          <p:nvPr/>
        </p:nvPicPr>
        <p:blipFill>
          <a:blip r:embed="rId4"/>
          <a:srcRect r="4071"/>
          <a:stretch>
            <a:fillRect/>
          </a:stretch>
        </p:blipFill>
        <p:spPr bwMode="auto">
          <a:xfrm>
            <a:off x="6335713" y="3141663"/>
            <a:ext cx="2808287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21" name="Group 18"/>
          <p:cNvGrpSpPr>
            <a:grpSpLocks/>
          </p:cNvGrpSpPr>
          <p:nvPr/>
        </p:nvGrpSpPr>
        <p:grpSpPr bwMode="auto">
          <a:xfrm>
            <a:off x="2339975" y="5373688"/>
            <a:ext cx="5003800" cy="1044575"/>
            <a:chOff x="1519" y="1323"/>
            <a:chExt cx="4219" cy="1293"/>
          </a:xfrm>
        </p:grpSpPr>
        <p:pic>
          <p:nvPicPr>
            <p:cNvPr id="13324" name="Picture 1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19" y="1323"/>
              <a:ext cx="4219" cy="1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5" name="Oval 20"/>
            <p:cNvSpPr>
              <a:spLocks noChangeArrowheads="1"/>
            </p:cNvSpPr>
            <p:nvPr/>
          </p:nvSpPr>
          <p:spPr bwMode="auto">
            <a:xfrm>
              <a:off x="2381" y="1525"/>
              <a:ext cx="317" cy="63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pic>
        <p:nvPicPr>
          <p:cNvPr id="13322" name="Picture 10" descr="pekingw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3933825"/>
            <a:ext cx="14890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22" descr="f_nd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4238" y="400526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3BA75AE-85B6-45A6-9B9A-FB4F14CD9AF2}" type="datetime1">
              <a:rPr lang="pl-PL"/>
              <a:pPr>
                <a:defRPr/>
              </a:pPr>
              <a:t>2009-04-01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14340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Akceleratory – zastosowania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7273925" y="6165850"/>
            <a:ext cx="2051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 sz="1200"/>
              <a:t>D.Brandt, 2004</a:t>
            </a:r>
          </a:p>
        </p:txBody>
      </p:sp>
      <p:pic>
        <p:nvPicPr>
          <p:cNvPr id="14342" name="Picture 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00" y="2285992"/>
            <a:ext cx="7200900" cy="3636963"/>
          </a:xfrm>
        </p:spPr>
      </p:pic>
      <p:sp>
        <p:nvSpPr>
          <p:cNvPr id="14343" name="Rectangle 10"/>
          <p:cNvSpPr>
            <a:spLocks noChangeArrowheads="1"/>
          </p:cNvSpPr>
          <p:nvPr/>
        </p:nvSpPr>
        <p:spPr bwMode="auto">
          <a:xfrm>
            <a:off x="468313" y="1196975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pl-PL"/>
          </a:p>
          <a:p>
            <a:pPr eaLnBrk="0" hangingPunct="0"/>
            <a:r>
              <a:rPr lang="pl-PL"/>
              <a:t>Accelerators in the world (2002)</a:t>
            </a:r>
          </a:p>
        </p:txBody>
      </p:sp>
      <p:pic>
        <p:nvPicPr>
          <p:cNvPr id="8" name="Picture 5" descr="owo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1214422"/>
            <a:ext cx="1643042" cy="158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420C791-9B36-4A19-A805-DAB604AD132C}" type="datetime1">
              <a:rPr lang="pl-PL"/>
              <a:pPr>
                <a:defRPr/>
              </a:pPr>
              <a:t>2009-04-01</a:t>
            </a:fld>
            <a:endParaRPr lang="pl-PL"/>
          </a:p>
        </p:txBody>
      </p:sp>
      <p:sp>
        <p:nvSpPr>
          <p:cNvPr id="7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1536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700" b="0" smtClean="0">
                <a:solidFill>
                  <a:srgbClr val="FFFF00"/>
                </a:solidFill>
              </a:rPr>
              <a:t>Ładunek w polu elektrycznym</a:t>
            </a:r>
          </a:p>
        </p:txBody>
      </p:sp>
      <p:sp>
        <p:nvSpPr>
          <p:cNvPr id="15365" name="Rectangle 3"/>
          <p:cNvSpPr>
            <a:spLocks noGrp="1"/>
          </p:cNvSpPr>
          <p:nvPr>
            <p:ph type="body" sz="half" idx="1"/>
          </p:nvPr>
        </p:nvSpPr>
        <p:spPr>
          <a:xfrm>
            <a:off x="395288" y="1285875"/>
            <a:ext cx="7489825" cy="30972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2400" smtClean="0"/>
              <a:t>Różnica potencjałów powoduje ruch ładunków – cząstki nabierają energii.</a:t>
            </a:r>
          </a:p>
          <a:p>
            <a:pPr>
              <a:lnSpc>
                <a:spcPct val="90000"/>
              </a:lnSpc>
            </a:pPr>
            <a:r>
              <a:rPr lang="pl-PL" sz="2400" smtClean="0"/>
              <a:t>Miarą energii cząstki jest elektronowolt (eV).</a:t>
            </a:r>
          </a:p>
          <a:p>
            <a:pPr>
              <a:lnSpc>
                <a:spcPct val="90000"/>
              </a:lnSpc>
            </a:pPr>
            <a:r>
              <a:rPr lang="pl-PL" sz="2400" smtClean="0"/>
              <a:t>Różnica potencjałów 1 V powoduje przyspieszenie elektronu do energii 1 eV.</a:t>
            </a:r>
          </a:p>
          <a:p>
            <a:pPr>
              <a:lnSpc>
                <a:spcPct val="90000"/>
              </a:lnSpc>
            </a:pPr>
            <a:r>
              <a:rPr lang="pl-PL" sz="2400" smtClean="0"/>
              <a:t>1 eV to bardzo mało</a:t>
            </a:r>
          </a:p>
          <a:p>
            <a:pPr lvl="1">
              <a:lnSpc>
                <a:spcPct val="90000"/>
              </a:lnSpc>
              <a:buFont typeface="Wingdings 2" pitchFamily="18" charset="2"/>
              <a:buNone/>
            </a:pPr>
            <a:endParaRPr lang="pl-PL" smtClean="0"/>
          </a:p>
          <a:p>
            <a:pPr lvl="1">
              <a:lnSpc>
                <a:spcPct val="90000"/>
              </a:lnSpc>
              <a:buFont typeface="Wingdings 2" pitchFamily="18" charset="2"/>
              <a:buNone/>
            </a:pPr>
            <a:endParaRPr lang="pl-PL" smtClean="0"/>
          </a:p>
          <a:p>
            <a:pPr lvl="1">
              <a:lnSpc>
                <a:spcPct val="90000"/>
              </a:lnSpc>
            </a:pPr>
            <a:r>
              <a:rPr lang="pl-PL" smtClean="0"/>
              <a:t>Telewizor: </a:t>
            </a:r>
            <a:r>
              <a:rPr lang="en-US" smtClean="0"/>
              <a:t>20 keV</a:t>
            </a:r>
            <a:r>
              <a:rPr lang="pl-PL" smtClean="0"/>
              <a:t> (20 000 eV)</a:t>
            </a:r>
          </a:p>
        </p:txBody>
      </p:sp>
      <p:pic>
        <p:nvPicPr>
          <p:cNvPr id="15366" name="Picture 4" descr="bateryjk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4448175"/>
            <a:ext cx="3529012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5" descr="Odbiornik telewizyj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4840288"/>
            <a:ext cx="3313112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0975" y="3286125"/>
            <a:ext cx="2867025" cy="904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 ile to 7 TeV ?</a:t>
            </a:r>
            <a:endParaRPr lang="en-US" smtClean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B31040A-5B37-486D-8A46-AEB88422F20C}" type="datetime1">
              <a:rPr lang="pl-PL" smtClean="0"/>
              <a:pPr>
                <a:defRPr/>
              </a:pPr>
              <a:t>2009-04-01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 Sławomir Wronka, IPJ       </a:t>
            </a:r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3255963" y="3455988"/>
            <a:ext cx="158750" cy="150812"/>
          </a:xfrm>
          <a:prstGeom prst="ellipse">
            <a:avLst/>
          </a:prstGeom>
          <a:solidFill>
            <a:srgbClr val="0000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3362325" y="3535363"/>
            <a:ext cx="560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144713" y="2743200"/>
            <a:ext cx="2570162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000">
                <a:solidFill>
                  <a:srgbClr val="FFFF00"/>
                </a:solidFill>
                <a:latin typeface="Arial Unicode MS" pitchFamily="34" charset="-128"/>
              </a:rPr>
              <a:t>7 TeV LHC Proton  =</a:t>
            </a:r>
            <a:endParaRPr lang="en-US" sz="2000">
              <a:solidFill>
                <a:srgbClr val="FFFF00"/>
              </a:solidFill>
              <a:latin typeface="Arial Unicode MS" pitchFamily="34" charset="-128"/>
            </a:endParaRPr>
          </a:p>
        </p:txBody>
      </p:sp>
      <p:pic>
        <p:nvPicPr>
          <p:cNvPr id="10" name="Picture 16" descr="MCj035099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51425" y="3194050"/>
            <a:ext cx="11239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18"/>
          <p:cNvSpPr>
            <a:spLocks noChangeShapeType="1"/>
          </p:cNvSpPr>
          <p:nvPr/>
        </p:nvSpPr>
        <p:spPr bwMode="auto">
          <a:xfrm flipH="1">
            <a:off x="4267200" y="3535363"/>
            <a:ext cx="493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4740275" y="2727325"/>
            <a:ext cx="1893888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>
                <a:solidFill>
                  <a:srgbClr val="FF0000"/>
                </a:solidFill>
                <a:latin typeface="Arial Unicode MS" pitchFamily="34" charset="-128"/>
              </a:rPr>
              <a:t>Lecący Komar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93420C4-FB7E-478F-9793-EA783FDC4642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17412" name="Rectangle 2"/>
          <p:cNvSpPr>
            <a:spLocks noGrp="1"/>
          </p:cNvSpPr>
          <p:nvPr>
            <p:ph type="body" idx="1"/>
          </p:nvPr>
        </p:nvSpPr>
        <p:spPr>
          <a:xfrm>
            <a:off x="-36513" y="1600200"/>
            <a:ext cx="5040313" cy="4224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2400" smtClean="0"/>
              <a:t>Połączenie w szeregu </a:t>
            </a:r>
            <a:br>
              <a:rPr lang="pl-PL" sz="2400" smtClean="0"/>
            </a:br>
            <a:r>
              <a:rPr lang="pl-PL" sz="2400" smtClean="0"/>
              <a:t>6 milionów baterii R6, jedna za drugą, dała by różnicę potencjałów 9 milionów wolt – elektron mógłby być przyspieszony do energii </a:t>
            </a:r>
            <a:br>
              <a:rPr lang="pl-PL" sz="2400" smtClean="0"/>
            </a:br>
            <a:r>
              <a:rPr lang="pl-PL" sz="2400" smtClean="0"/>
              <a:t>9 MeV!</a:t>
            </a:r>
          </a:p>
          <a:p>
            <a:pPr>
              <a:lnSpc>
                <a:spcPct val="90000"/>
              </a:lnSpc>
            </a:pPr>
            <a:endParaRPr lang="pl-PL" sz="2400" smtClean="0"/>
          </a:p>
          <a:p>
            <a:pPr>
              <a:lnSpc>
                <a:spcPct val="90000"/>
              </a:lnSpc>
            </a:pPr>
            <a:r>
              <a:rPr lang="pl-PL" sz="2400" smtClean="0"/>
              <a:t>Niestety, taki układ (gdyby był możliwy do zrealizowania) miałby 300 kilometrów długości.</a:t>
            </a:r>
            <a:r>
              <a:rPr lang="en-US" sz="2400" smtClean="0"/>
              <a:t> </a:t>
            </a:r>
            <a:endParaRPr lang="pl-PL" sz="2400" smtClean="0"/>
          </a:p>
        </p:txBody>
      </p:sp>
      <p:pic>
        <p:nvPicPr>
          <p:cNvPr id="17413" name="Picture 3" descr="800px-BaterieR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349500"/>
            <a:ext cx="38163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2500" smtClean="0">
                <a:solidFill>
                  <a:srgbClr val="FFFF00"/>
                </a:solidFill>
              </a:rPr>
              <a:t>Wyższe energie?</a:t>
            </a:r>
            <a:br>
              <a:rPr lang="pl-PL" sz="2500" smtClean="0">
                <a:solidFill>
                  <a:srgbClr val="FFFF00"/>
                </a:solidFill>
              </a:rPr>
            </a:br>
            <a:r>
              <a:rPr lang="pl-PL" sz="2500" smtClean="0">
                <a:solidFill>
                  <a:srgbClr val="FFFF00"/>
                </a:solidFill>
              </a:rPr>
              <a:t>Potrzebowalibyśmy sporo baterii!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C356F80-5B7A-4EE6-AE36-1171BDD89A1C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539750" y="609600"/>
            <a:ext cx="81343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pl-PL" sz="3600">
                <a:solidFill>
                  <a:srgbClr val="FFFF00"/>
                </a:solidFill>
              </a:rPr>
              <a:t>Elektron dostający się w obszar pola skośnie do indukcji B porusza się po </a:t>
            </a:r>
            <a:r>
              <a:rPr kumimoji="1" lang="pl-PL" sz="3600"/>
              <a:t>torze spiralnym</a:t>
            </a:r>
            <a:r>
              <a:rPr kumimoji="1" lang="pl-PL" sz="3600">
                <a:solidFill>
                  <a:srgbClr val="FFFF00"/>
                </a:solidFill>
              </a:rPr>
              <a:t> o promieniu r i skoku h.</a:t>
            </a:r>
          </a:p>
        </p:txBody>
      </p:sp>
      <p:sp>
        <p:nvSpPr>
          <p:cNvPr id="430083" name="Text Box 3"/>
          <p:cNvSpPr txBox="1">
            <a:spLocks noChangeArrowheads="1"/>
          </p:cNvSpPr>
          <p:nvPr/>
        </p:nvSpPr>
        <p:spPr bwMode="auto">
          <a:xfrm>
            <a:off x="539750" y="3284538"/>
            <a:ext cx="8077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kumimoji="1" lang="pl-PL" sz="3600">
                <a:solidFill>
                  <a:srgbClr val="FFFF00"/>
                </a:solidFill>
                <a:latin typeface="Times New Roman" pitchFamily="18" charset="0"/>
              </a:rPr>
              <a:t>	Pole magnetyczne </a:t>
            </a:r>
            <a:r>
              <a:rPr kumimoji="1" lang="pl-PL" sz="3600">
                <a:effectLst>
                  <a:outerShdw blurRad="38100" dist="38100" dir="2700000" algn="tl">
                    <a:srgbClr val="69676D"/>
                  </a:outerShdw>
                </a:effectLst>
                <a:latin typeface="Times New Roman" pitchFamily="18" charset="0"/>
              </a:rPr>
              <a:t>nie zmienia energii kinetycznej elektronu</a:t>
            </a:r>
            <a:r>
              <a:rPr kumimoji="1" lang="pl-PL" sz="3600">
                <a:solidFill>
                  <a:srgbClr val="FFFF00"/>
                </a:solidFill>
                <a:latin typeface="Times New Roman" pitchFamily="18" charset="0"/>
              </a:rPr>
              <a:t>, zmienia jedynie kierunek jego ruchu.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30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8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EFE9DA6-5087-4CD2-8B47-08E6CF596BF1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4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pic>
        <p:nvPicPr>
          <p:cNvPr id="19460" name="Picture 2" descr="Figure27_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DE02D6F-7F05-47AE-A0C9-F992DFEB0F72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2048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Akceleratory – zasada działania</a:t>
            </a:r>
          </a:p>
        </p:txBody>
      </p:sp>
      <p:sp>
        <p:nvSpPr>
          <p:cNvPr id="20485" name="Rectangle 3"/>
          <p:cNvSpPr>
            <a:spLocks noGrp="1"/>
          </p:cNvSpPr>
          <p:nvPr>
            <p:ph type="body" idx="1"/>
          </p:nvPr>
        </p:nvSpPr>
        <p:spPr>
          <a:xfrm>
            <a:off x="457200" y="2205038"/>
            <a:ext cx="8229600" cy="4103687"/>
          </a:xfrm>
        </p:spPr>
        <p:txBody>
          <a:bodyPr/>
          <a:lstStyle/>
          <a:p>
            <a:r>
              <a:rPr lang="pl-PL" sz="3200" smtClean="0">
                <a:solidFill>
                  <a:srgbClr val="FFFF00"/>
                </a:solidFill>
              </a:rPr>
              <a:t>Metody DC</a:t>
            </a:r>
          </a:p>
          <a:p>
            <a:pPr>
              <a:buFont typeface="Wingdings 2" pitchFamily="18" charset="2"/>
              <a:buNone/>
            </a:pPr>
            <a:endParaRPr lang="pl-PL" sz="3200" smtClean="0">
              <a:solidFill>
                <a:srgbClr val="FFFF00"/>
              </a:solidFill>
            </a:endParaRPr>
          </a:p>
          <a:p>
            <a:r>
              <a:rPr lang="pl-PL" sz="3200" smtClean="0">
                <a:solidFill>
                  <a:srgbClr val="FFFF00"/>
                </a:solidFill>
              </a:rPr>
              <a:t>Akceleratory liniowe wcz</a:t>
            </a:r>
          </a:p>
          <a:p>
            <a:pPr>
              <a:buFont typeface="Wingdings 2" pitchFamily="18" charset="2"/>
              <a:buNone/>
            </a:pPr>
            <a:endParaRPr lang="pl-PL" sz="3200" smtClean="0">
              <a:solidFill>
                <a:srgbClr val="FFFF00"/>
              </a:solidFill>
            </a:endParaRPr>
          </a:p>
          <a:p>
            <a:r>
              <a:rPr lang="pl-PL" sz="3200" smtClean="0">
                <a:solidFill>
                  <a:srgbClr val="FFFF00"/>
                </a:solidFill>
              </a:rPr>
              <a:t>Akceleratory kołowe wcz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742CC5A-C1C7-4786-82E9-C0148173E67D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2150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l-PL" smtClean="0">
                <a:latin typeface="Arial" charset="0"/>
              </a:rPr>
              <a:t>Akceleratory DC</a:t>
            </a:r>
          </a:p>
        </p:txBody>
      </p:sp>
      <p:pic>
        <p:nvPicPr>
          <p:cNvPr id="2150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627313" y="1557338"/>
            <a:ext cx="4762500" cy="1781175"/>
          </a:xfrm>
        </p:spPr>
      </p:pic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323850" y="3644900"/>
            <a:ext cx="8640763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 sz="2800"/>
              <a:t>Cząstka nabiera energii poruszając się pomiędzy dwoma potencjałami </a:t>
            </a:r>
            <a:r>
              <a:rPr lang="el-GR" sz="2800"/>
              <a:t>Δ</a:t>
            </a:r>
            <a:r>
              <a:rPr lang="pl-PL" sz="2800"/>
              <a:t>V=V-V</a:t>
            </a:r>
            <a:r>
              <a:rPr lang="pl-PL" sz="2800" baseline="-25000"/>
              <a:t>0</a:t>
            </a:r>
            <a:r>
              <a:rPr lang="pl-PL" sz="2800"/>
              <a:t>.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pl-PL" sz="2800"/>
              <a:t> Wiązka przechodzi tylko raz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pl-PL" sz="2800"/>
              <a:t> Im wyższy potencjał tym większa energia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daty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19174E7-6D75-4857-8526-A9D9B484BFC6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grpSp>
        <p:nvGrpSpPr>
          <p:cNvPr id="22532" name="Group 14"/>
          <p:cNvGrpSpPr>
            <a:grpSpLocks/>
          </p:cNvGrpSpPr>
          <p:nvPr/>
        </p:nvGrpSpPr>
        <p:grpSpPr bwMode="auto">
          <a:xfrm>
            <a:off x="3132138" y="2565400"/>
            <a:ext cx="2994025" cy="3695700"/>
            <a:chOff x="1973" y="1616"/>
            <a:chExt cx="1886" cy="2328"/>
          </a:xfrm>
        </p:grpSpPr>
        <p:pic>
          <p:nvPicPr>
            <p:cNvPr id="22542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73" y="1616"/>
              <a:ext cx="1886" cy="2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3" name="Text Box 12"/>
            <p:cNvSpPr txBox="1">
              <a:spLocks noChangeArrowheads="1"/>
            </p:cNvSpPr>
            <p:nvPr/>
          </p:nvSpPr>
          <p:spPr bwMode="auto">
            <a:xfrm>
              <a:off x="2517" y="2205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pl-PL" sz="800" b="1">
                  <a:solidFill>
                    <a:srgbClr val="FF0000"/>
                  </a:solidFill>
                </a:rPr>
                <a:t>400kV</a:t>
              </a:r>
            </a:p>
          </p:txBody>
        </p:sp>
        <p:sp>
          <p:nvSpPr>
            <p:cNvPr id="22544" name="Text Box 13"/>
            <p:cNvSpPr txBox="1">
              <a:spLocks noChangeArrowheads="1"/>
            </p:cNvSpPr>
            <p:nvPr/>
          </p:nvSpPr>
          <p:spPr bwMode="auto">
            <a:xfrm>
              <a:off x="2517" y="2704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pl-PL" sz="800" b="1">
                  <a:solidFill>
                    <a:srgbClr val="FF0000"/>
                  </a:solidFill>
                </a:rPr>
                <a:t>200kV</a:t>
              </a:r>
            </a:p>
          </p:txBody>
        </p:sp>
      </p:grpSp>
      <p:sp>
        <p:nvSpPr>
          <p:cNvPr id="32973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pl-PL" b="0">
                <a:effectLst>
                  <a:outerShdw blurRad="38100" dist="38100" dir="2700000" algn="tl">
                    <a:srgbClr val="69676D"/>
                  </a:outerShdw>
                </a:effectLst>
              </a:rPr>
              <a:t>193</a:t>
            </a:r>
            <a:r>
              <a:rPr lang="pl-PL" b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>0’</a:t>
            </a:r>
            <a:r>
              <a:rPr lang="pl-PL" b="0">
                <a:effectLst>
                  <a:outerShdw blurRad="38100" dist="38100" dir="2700000" algn="tl">
                    <a:srgbClr val="69676D"/>
                  </a:outerShdw>
                </a:effectLst>
              </a:rPr>
              <a:t> – pierwszy akcelerator</a:t>
            </a:r>
          </a:p>
        </p:txBody>
      </p:sp>
      <p:sp>
        <p:nvSpPr>
          <p:cNvPr id="2253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pl-PL" sz="2400" smtClean="0"/>
              <a:t>	Cockcroft- Walton.</a:t>
            </a:r>
          </a:p>
        </p:txBody>
      </p:sp>
      <p:grpSp>
        <p:nvGrpSpPr>
          <p:cNvPr id="22535" name="Group 10"/>
          <p:cNvGrpSpPr>
            <a:grpSpLocks/>
          </p:cNvGrpSpPr>
          <p:nvPr/>
        </p:nvGrpSpPr>
        <p:grpSpPr bwMode="auto">
          <a:xfrm>
            <a:off x="6300788" y="4076700"/>
            <a:ext cx="2566987" cy="2482850"/>
            <a:chOff x="3969" y="2568"/>
            <a:chExt cx="1617" cy="1564"/>
          </a:xfrm>
        </p:grpSpPr>
        <p:pic>
          <p:nvPicPr>
            <p:cNvPr id="22540" name="Picture 5"/>
            <p:cNvPicPr>
              <a:picLocks noChangeAspect="1" noChangeArrowheads="1"/>
            </p:cNvPicPr>
            <p:nvPr/>
          </p:nvPicPr>
          <p:blipFill>
            <a:blip r:embed="rId3"/>
            <a:srcRect l="23619" t="15750" r="23619" b="12601"/>
            <a:stretch>
              <a:fillRect/>
            </a:stretch>
          </p:blipFill>
          <p:spPr bwMode="auto">
            <a:xfrm>
              <a:off x="3969" y="2568"/>
              <a:ext cx="1617" cy="1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Rectangle 8"/>
            <p:cNvSpPr>
              <a:spLocks noChangeArrowheads="1"/>
            </p:cNvSpPr>
            <p:nvPr/>
          </p:nvSpPr>
          <p:spPr bwMode="auto">
            <a:xfrm>
              <a:off x="4195" y="3838"/>
              <a:ext cx="363" cy="27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pic>
        <p:nvPicPr>
          <p:cNvPr id="22536" name="Picture 16"/>
          <p:cNvPicPr>
            <a:picLocks noChangeAspect="1" noChangeArrowheads="1"/>
          </p:cNvPicPr>
          <p:nvPr/>
        </p:nvPicPr>
        <p:blipFill>
          <a:blip r:embed="rId4"/>
          <a:srcRect l="3232" t="2353" r="6464" b="2353"/>
          <a:stretch>
            <a:fillRect/>
          </a:stretch>
        </p:blipFill>
        <p:spPr bwMode="auto">
          <a:xfrm>
            <a:off x="6264275" y="2278063"/>
            <a:ext cx="10191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2276475"/>
            <a:ext cx="1068388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125" y="1427163"/>
            <a:ext cx="3813175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9743" name="Picture 15" descr="walto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1268413"/>
            <a:ext cx="356552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9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9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9219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F7E7027-9A22-40B9-9DF6-C62600AE893D}" type="datetime1">
              <a:rPr lang="pl-PL" smtClean="0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 Sławomir Wronka, IPJ       </a:t>
            </a:r>
            <a:endParaRPr lang="en-US"/>
          </a:p>
        </p:txBody>
      </p:sp>
      <p:pic>
        <p:nvPicPr>
          <p:cNvPr id="9222" name="Picture 5" descr="lhc-si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300" y="785813"/>
            <a:ext cx="86169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70ECA23-58F3-4AD3-A95E-446A35E8DD2A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2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2355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Generator Van de Graaffa</a:t>
            </a:r>
          </a:p>
        </p:txBody>
      </p:sp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2"/>
          <a:srcRect t="1549"/>
          <a:stretch>
            <a:fillRect/>
          </a:stretch>
        </p:blipFill>
        <p:spPr bwMode="auto">
          <a:xfrm>
            <a:off x="7164388" y="1233488"/>
            <a:ext cx="180975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8" name="Group 10"/>
          <p:cNvGrpSpPr>
            <a:grpSpLocks/>
          </p:cNvGrpSpPr>
          <p:nvPr/>
        </p:nvGrpSpPr>
        <p:grpSpPr bwMode="auto">
          <a:xfrm>
            <a:off x="539750" y="1341438"/>
            <a:ext cx="4824413" cy="4824412"/>
            <a:chOff x="1111" y="845"/>
            <a:chExt cx="3156" cy="3360"/>
          </a:xfrm>
        </p:grpSpPr>
        <p:grpSp>
          <p:nvGrpSpPr>
            <p:cNvPr id="23559" name="Group 7"/>
            <p:cNvGrpSpPr>
              <a:grpSpLocks/>
            </p:cNvGrpSpPr>
            <p:nvPr/>
          </p:nvGrpSpPr>
          <p:grpSpPr bwMode="auto">
            <a:xfrm>
              <a:off x="1111" y="845"/>
              <a:ext cx="3156" cy="3360"/>
              <a:chOff x="1111" y="845"/>
              <a:chExt cx="3156" cy="3360"/>
            </a:xfrm>
          </p:grpSpPr>
          <p:pic>
            <p:nvPicPr>
              <p:cNvPr id="23562" name="Picture 3" descr="Image1"/>
              <p:cNvPicPr>
                <a:picLocks noChangeAspect="1" noChangeArrowheads="1"/>
              </p:cNvPicPr>
              <p:nvPr/>
            </p:nvPicPr>
            <p:blipFill>
              <a:blip r:embed="rId3"/>
              <a:srcRect t="2611"/>
              <a:stretch>
                <a:fillRect/>
              </a:stretch>
            </p:blipFill>
            <p:spPr bwMode="auto">
              <a:xfrm>
                <a:off x="1111" y="845"/>
                <a:ext cx="3156" cy="3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63" name="Rectangle 5"/>
              <p:cNvSpPr>
                <a:spLocks noChangeArrowheads="1"/>
              </p:cNvSpPr>
              <p:nvPr/>
            </p:nvSpPr>
            <p:spPr bwMode="auto">
              <a:xfrm>
                <a:off x="3243" y="890"/>
                <a:ext cx="952" cy="99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23564" name="Rectangle 6"/>
              <p:cNvSpPr>
                <a:spLocks noChangeArrowheads="1"/>
              </p:cNvSpPr>
              <p:nvPr/>
            </p:nvSpPr>
            <p:spPr bwMode="auto">
              <a:xfrm>
                <a:off x="3061" y="3612"/>
                <a:ext cx="1134" cy="54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</p:grpSp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>
              <a:off x="3379" y="2341"/>
              <a:ext cx="816" cy="77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23561" name="Rectangle 9"/>
            <p:cNvSpPr>
              <a:spLocks noChangeArrowheads="1"/>
            </p:cNvSpPr>
            <p:nvPr/>
          </p:nvSpPr>
          <p:spPr bwMode="auto">
            <a:xfrm>
              <a:off x="3560" y="3338"/>
              <a:ext cx="680" cy="77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467374" y="3786190"/>
            <a:ext cx="2248030" cy="2857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429299-7172-4706-8AFA-FB73056FBD73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2458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458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458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60350"/>
            <a:ext cx="7272337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48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908050"/>
            <a:ext cx="4452937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4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6E31F3E-C820-4870-BDB8-836D1491E3CD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2560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smtClean="0"/>
          </a:p>
        </p:txBody>
      </p:sp>
      <p:sp>
        <p:nvSpPr>
          <p:cNvPr id="2560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mtClean="0"/>
          </a:p>
        </p:txBody>
      </p:sp>
      <p:pic>
        <p:nvPicPr>
          <p:cNvPr id="25606" name="Picture 4" descr="chargingsy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057400"/>
            <a:ext cx="6248400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9301" name="Picture 4" descr="chain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276475"/>
            <a:ext cx="35941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9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Akceleratory liniowe wcz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096BD8E-34D8-42F5-97F1-8CF53D1DF438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2765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/>
              <a:t>Metoda Wider</a:t>
            </a:r>
            <a:r>
              <a:rPr lang="en-US" b="0" smtClean="0"/>
              <a:t>ö</a:t>
            </a:r>
            <a:r>
              <a:rPr lang="pl-PL" b="0" smtClean="0"/>
              <a:t>e</a:t>
            </a:r>
          </a:p>
        </p:txBody>
      </p:sp>
      <p:sp>
        <p:nvSpPr>
          <p:cNvPr id="27653" name="Text Box 17"/>
          <p:cNvSpPr txBox="1">
            <a:spLocks noChangeArrowheads="1"/>
          </p:cNvSpPr>
          <p:nvPr/>
        </p:nvSpPr>
        <p:spPr bwMode="auto">
          <a:xfrm>
            <a:off x="395288" y="4724400"/>
            <a:ext cx="83534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pl-PL">
                <a:solidFill>
                  <a:srgbClr val="FFFF00"/>
                </a:solidFill>
              </a:rPr>
              <a:t> Cząstki przyspieszane pomiędzy komorami dryfowymi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pl-PL">
                <a:solidFill>
                  <a:srgbClr val="FFFF00"/>
                </a:solidFill>
              </a:rPr>
              <a:t> Konieczność coraz dłuższych komór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pl-PL">
                <a:solidFill>
                  <a:srgbClr val="FFFF00"/>
                </a:solidFill>
              </a:rPr>
              <a:t> Ograniczenia: </a:t>
            </a:r>
            <a:r>
              <a:rPr lang="pl-PL" b="1">
                <a:solidFill>
                  <a:srgbClr val="FFFF00"/>
                </a:solidFill>
              </a:rPr>
              <a:t>rozmiary</a:t>
            </a:r>
            <a:r>
              <a:rPr lang="pl-PL">
                <a:solidFill>
                  <a:srgbClr val="FFFF00"/>
                </a:solidFill>
              </a:rPr>
              <a:t> (dla 7MHz, proton 1MeV pokonuje 2m/cykl), straty 	radiacyjne dla wyższych częstotliwości</a:t>
            </a:r>
          </a:p>
        </p:txBody>
      </p:sp>
      <p:grpSp>
        <p:nvGrpSpPr>
          <p:cNvPr id="27654" name="Group 36"/>
          <p:cNvGrpSpPr>
            <a:grpSpLocks/>
          </p:cNvGrpSpPr>
          <p:nvPr/>
        </p:nvGrpSpPr>
        <p:grpSpPr bwMode="auto">
          <a:xfrm>
            <a:off x="433388" y="1412875"/>
            <a:ext cx="8350250" cy="2927350"/>
            <a:chOff x="273" y="890"/>
            <a:chExt cx="5260" cy="1844"/>
          </a:xfrm>
        </p:grpSpPr>
        <p:grpSp>
          <p:nvGrpSpPr>
            <p:cNvPr id="27657" name="Group 37"/>
            <p:cNvGrpSpPr>
              <a:grpSpLocks/>
            </p:cNvGrpSpPr>
            <p:nvPr/>
          </p:nvGrpSpPr>
          <p:grpSpPr bwMode="auto">
            <a:xfrm>
              <a:off x="273" y="890"/>
              <a:ext cx="5260" cy="1844"/>
              <a:chOff x="273" y="890"/>
              <a:chExt cx="5260" cy="1844"/>
            </a:xfrm>
          </p:grpSpPr>
          <p:grpSp>
            <p:nvGrpSpPr>
              <p:cNvPr id="27659" name="Group 38"/>
              <p:cNvGrpSpPr>
                <a:grpSpLocks/>
              </p:cNvGrpSpPr>
              <p:nvPr/>
            </p:nvGrpSpPr>
            <p:grpSpPr bwMode="auto">
              <a:xfrm>
                <a:off x="273" y="890"/>
                <a:ext cx="5260" cy="1844"/>
                <a:chOff x="273" y="1233"/>
                <a:chExt cx="5260" cy="1844"/>
              </a:xfrm>
            </p:grpSpPr>
            <p:pic>
              <p:nvPicPr>
                <p:cNvPr id="27662" name="Picture 39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4344" r="4344"/>
                <a:stretch>
                  <a:fillRect/>
                </a:stretch>
              </p:blipFill>
              <p:spPr bwMode="auto">
                <a:xfrm>
                  <a:off x="273" y="1233"/>
                  <a:ext cx="5260" cy="18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7663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4377" y="2251"/>
                  <a:ext cx="907" cy="19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pl-PL" sz="1400" b="1">
                      <a:solidFill>
                        <a:schemeClr val="bg1"/>
                      </a:solidFill>
                      <a:latin typeface="Times New Roman" charset="0"/>
                    </a:rPr>
                    <a:t>T5</a:t>
                  </a:r>
                </a:p>
              </p:txBody>
            </p:sp>
            <p:sp>
              <p:nvSpPr>
                <p:cNvPr id="27664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3379" y="2251"/>
                  <a:ext cx="635" cy="19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pl-PL" sz="1400" b="1">
                      <a:solidFill>
                        <a:schemeClr val="bg1"/>
                      </a:solidFill>
                      <a:latin typeface="Times New Roman" charset="0"/>
                    </a:rPr>
                    <a:t>T4</a:t>
                  </a:r>
                </a:p>
              </p:txBody>
            </p:sp>
            <p:sp>
              <p:nvSpPr>
                <p:cNvPr id="27665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653" y="2251"/>
                  <a:ext cx="408" cy="19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pl-PL" sz="1400" b="1">
                      <a:solidFill>
                        <a:schemeClr val="bg1"/>
                      </a:solidFill>
                      <a:latin typeface="Times New Roman" charset="0"/>
                    </a:rPr>
                    <a:t>T3</a:t>
                  </a:r>
                </a:p>
              </p:txBody>
            </p:sp>
            <p:sp>
              <p:nvSpPr>
                <p:cNvPr id="27666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972" y="2251"/>
                  <a:ext cx="409" cy="19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pl-PL" sz="1400" b="1">
                      <a:solidFill>
                        <a:schemeClr val="bg1"/>
                      </a:solidFill>
                      <a:latin typeface="Times New Roman" charset="0"/>
                    </a:rPr>
                    <a:t>T2</a:t>
                  </a:r>
                </a:p>
              </p:txBody>
            </p:sp>
            <p:sp>
              <p:nvSpPr>
                <p:cNvPr id="27667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474" y="2251"/>
                  <a:ext cx="272" cy="19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pl-PL" sz="1400" b="1">
                      <a:solidFill>
                        <a:schemeClr val="bg1"/>
                      </a:solidFill>
                      <a:latin typeface="Times New Roman" charset="0"/>
                    </a:rPr>
                    <a:t>T1</a:t>
                  </a:r>
                </a:p>
              </p:txBody>
            </p:sp>
          </p:grpSp>
          <p:sp>
            <p:nvSpPr>
              <p:cNvPr id="27660" name="Rectangle 45"/>
              <p:cNvSpPr>
                <a:spLocks noChangeArrowheads="1"/>
              </p:cNvSpPr>
              <p:nvPr/>
            </p:nvSpPr>
            <p:spPr bwMode="auto">
              <a:xfrm>
                <a:off x="2971" y="1117"/>
                <a:ext cx="1497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27661" name="Rectangle 46"/>
              <p:cNvSpPr>
                <a:spLocks noChangeArrowheads="1"/>
              </p:cNvSpPr>
              <p:nvPr/>
            </p:nvSpPr>
            <p:spPr bwMode="auto">
              <a:xfrm>
                <a:off x="2971" y="1253"/>
                <a:ext cx="1134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</p:grpSp>
        <p:sp>
          <p:nvSpPr>
            <p:cNvPr id="27658" name="Rectangle 47"/>
            <p:cNvSpPr>
              <a:spLocks noChangeArrowheads="1"/>
            </p:cNvSpPr>
            <p:nvPr/>
          </p:nvSpPr>
          <p:spPr bwMode="auto">
            <a:xfrm>
              <a:off x="4468" y="2069"/>
              <a:ext cx="816" cy="46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sp>
        <p:nvSpPr>
          <p:cNvPr id="27655" name="Text Box 48"/>
          <p:cNvSpPr txBox="1">
            <a:spLocks noChangeArrowheads="1"/>
          </p:cNvSpPr>
          <p:nvPr/>
        </p:nvSpPr>
        <p:spPr bwMode="auto">
          <a:xfrm>
            <a:off x="900113" y="3068638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 sz="1400" b="1">
                <a:solidFill>
                  <a:srgbClr val="FF0000"/>
                </a:solidFill>
              </a:rPr>
              <a:t>źródło</a:t>
            </a:r>
          </a:p>
        </p:txBody>
      </p:sp>
      <p:pic>
        <p:nvPicPr>
          <p:cNvPr id="27656" name="Picture 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1700213"/>
            <a:ext cx="108902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5C930A0-FA71-4CB3-AD31-156C7F3E96A8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2867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>
                <a:solidFill>
                  <a:srgbClr val="FFFF00"/>
                </a:solidFill>
              </a:rPr>
              <a:t>Zamykamy przestrzeń przyspieszania we wnęce o dobranej częstotliwości rezonansowej</a:t>
            </a:r>
          </a:p>
        </p:txBody>
      </p:sp>
      <p:sp>
        <p:nvSpPr>
          <p:cNvPr id="28677" name="Rectangle 4"/>
          <p:cNvSpPr>
            <a:spLocks/>
          </p:cNvSpPr>
          <p:nvPr/>
        </p:nvSpPr>
        <p:spPr bwMode="auto">
          <a:xfrm>
            <a:off x="673100" y="4905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l-PL" sz="4100">
                <a:latin typeface="Lucida Sans" pitchFamily="34" charset="0"/>
              </a:rPr>
              <a:t>Metoda Alvareza</a:t>
            </a:r>
          </a:p>
        </p:txBody>
      </p:sp>
      <p:pic>
        <p:nvPicPr>
          <p:cNvPr id="28678" name="Picture 5"/>
          <p:cNvPicPr>
            <a:picLocks noChangeAspect="1" noChangeArrowheads="1"/>
          </p:cNvPicPr>
          <p:nvPr/>
        </p:nvPicPr>
        <p:blipFill>
          <a:blip r:embed="rId2"/>
          <a:srcRect l="22223" t="41371" r="25926" b="5910"/>
          <a:stretch>
            <a:fillRect/>
          </a:stretch>
        </p:blipFill>
        <p:spPr bwMode="auto">
          <a:xfrm>
            <a:off x="3132138" y="2852738"/>
            <a:ext cx="5287962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75B0B9E-54EB-4844-A36E-822DBC1BF389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2970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/>
              <a:t>Metoda Alvareza</a:t>
            </a:r>
          </a:p>
        </p:txBody>
      </p:sp>
      <p:sp>
        <p:nvSpPr>
          <p:cNvPr id="2970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Pierwszy akcelerator Alvareza zbudowany został w 1946r. Przyspieszał protony do energii 32 MeV, zasilany ze źródła 200MHz.</a:t>
            </a:r>
          </a:p>
          <a:p>
            <a:endParaRPr lang="pl-PL" smtClean="0"/>
          </a:p>
          <a:p>
            <a:r>
              <a:rPr lang="pl-PL" smtClean="0"/>
              <a:t>Używane do dziś dla ciężkich cząstek. </a:t>
            </a:r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2"/>
          <a:srcRect l="12276" t="45662" r="20459" b="18835"/>
          <a:stretch>
            <a:fillRect/>
          </a:stretch>
        </p:blipFill>
        <p:spPr bwMode="auto">
          <a:xfrm>
            <a:off x="2286000" y="4276725"/>
            <a:ext cx="4219575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6597" name="Picture 5" descr="DT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8455025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6599" name="Picture 7"/>
          <p:cNvPicPr>
            <a:picLocks noChangeAspect="1" noChangeArrowheads="1"/>
          </p:cNvPicPr>
          <p:nvPr/>
        </p:nvPicPr>
        <p:blipFill>
          <a:blip r:embed="rId4">
            <a:lum bright="20000"/>
          </a:blip>
          <a:srcRect/>
          <a:stretch>
            <a:fillRect/>
          </a:stretch>
        </p:blipFill>
        <p:spPr bwMode="auto">
          <a:xfrm>
            <a:off x="6630988" y="3716338"/>
            <a:ext cx="2151062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6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6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6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66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C3C4B50-857C-47F7-8653-5FFDBE317D8F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30724" name="Rectangle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627188"/>
          </a:xfrm>
        </p:spPr>
        <p:txBody>
          <a:bodyPr/>
          <a:lstStyle/>
          <a:p>
            <a:r>
              <a:rPr lang="pl-PL" sz="3700" b="0" smtClean="0"/>
              <a:t>Przyspieszanie cząstek relatywistycznych, czyli elektronów</a:t>
            </a:r>
          </a:p>
        </p:txBody>
      </p:sp>
      <p:sp>
        <p:nvSpPr>
          <p:cNvPr id="3072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mtClean="0"/>
              <a:t>v/c</a:t>
            </a:r>
          </a:p>
          <a:p>
            <a:pPr>
              <a:lnSpc>
                <a:spcPct val="90000"/>
              </a:lnSpc>
            </a:pPr>
            <a:endParaRPr lang="pl-PL" smtClean="0"/>
          </a:p>
        </p:txBody>
      </p:sp>
      <p:sp>
        <p:nvSpPr>
          <p:cNvPr id="30726" name="Rectangle 12"/>
          <p:cNvSpPr>
            <a:spLocks noChangeArrowheads="1"/>
          </p:cNvSpPr>
          <p:nvPr/>
        </p:nvSpPr>
        <p:spPr bwMode="auto">
          <a:xfrm>
            <a:off x="5651500" y="4941888"/>
            <a:ext cx="34210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algn="r" eaLnBrk="0" hangingPunct="0"/>
            <a:r>
              <a:rPr lang="pl-PL">
                <a:solidFill>
                  <a:srgbClr val="FFFF00"/>
                </a:solidFill>
              </a:rPr>
              <a:t>m</a:t>
            </a:r>
            <a:r>
              <a:rPr lang="pl-PL" b="1" baseline="-25000">
                <a:solidFill>
                  <a:srgbClr val="FFFF00"/>
                </a:solidFill>
              </a:rPr>
              <a:t>e</a:t>
            </a:r>
            <a:r>
              <a:rPr lang="en-US">
                <a:solidFill>
                  <a:srgbClr val="FFFF00"/>
                </a:solidFill>
              </a:rPr>
              <a:t> = 0.511 MeV/c</a:t>
            </a:r>
            <a:r>
              <a:rPr lang="en-US" b="1" baseline="30000">
                <a:solidFill>
                  <a:srgbClr val="FFFF00"/>
                </a:solidFill>
              </a:rPr>
              <a:t>2</a:t>
            </a:r>
          </a:p>
          <a:p>
            <a:pPr lvl="2" algn="r" eaLnBrk="0" hangingPunct="0"/>
            <a:r>
              <a:rPr lang="pl-PL">
                <a:solidFill>
                  <a:srgbClr val="FFFF00"/>
                </a:solidFill>
              </a:rPr>
              <a:t>m</a:t>
            </a:r>
            <a:r>
              <a:rPr lang="pl-PL" b="1" baseline="-25000">
                <a:solidFill>
                  <a:srgbClr val="FFFF00"/>
                </a:solidFill>
              </a:rPr>
              <a:t>p</a:t>
            </a:r>
            <a:r>
              <a:rPr lang="en-US">
                <a:solidFill>
                  <a:srgbClr val="FFFF00"/>
                </a:solidFill>
              </a:rPr>
              <a:t> = </a:t>
            </a:r>
            <a:r>
              <a:rPr lang="pl-PL">
                <a:solidFill>
                  <a:srgbClr val="FFFF00"/>
                </a:solidFill>
              </a:rPr>
              <a:t>  </a:t>
            </a:r>
            <a:r>
              <a:rPr lang="en-US">
                <a:solidFill>
                  <a:srgbClr val="FFFF00"/>
                </a:solidFill>
              </a:rPr>
              <a:t>938  MeV/c</a:t>
            </a:r>
            <a:r>
              <a:rPr lang="en-US" b="1" baseline="30000">
                <a:solidFill>
                  <a:srgbClr val="FFFF00"/>
                </a:solidFill>
              </a:rPr>
              <a:t>2</a:t>
            </a:r>
            <a:endParaRPr lang="pl-PL" b="1" baseline="30000">
              <a:solidFill>
                <a:srgbClr val="FFFF00"/>
              </a:solidFill>
            </a:endParaRPr>
          </a:p>
          <a:p>
            <a:pPr lvl="2" algn="r" eaLnBrk="0" hangingPunct="0"/>
            <a:r>
              <a:rPr lang="pl-PL">
                <a:solidFill>
                  <a:srgbClr val="FFFF00"/>
                </a:solidFill>
                <a:sym typeface="Symbol" pitchFamily="18" charset="2"/>
              </a:rPr>
              <a:t>m</a:t>
            </a:r>
            <a:r>
              <a:rPr lang="pl-PL" baseline="-25000">
                <a:solidFill>
                  <a:srgbClr val="FFFF00"/>
                </a:solidFill>
                <a:sym typeface="Symbol" pitchFamily="18" charset="2"/>
              </a:rPr>
              <a:t>ja</a:t>
            </a:r>
            <a:r>
              <a:rPr lang="pl-PL">
                <a:solidFill>
                  <a:srgbClr val="FFFF00"/>
                </a:solidFill>
                <a:sym typeface="Symbol" pitchFamily="18" charset="2"/>
              </a:rPr>
              <a:t> =</a:t>
            </a:r>
            <a:r>
              <a:rPr lang="en-US" b="1">
                <a:solidFill>
                  <a:srgbClr val="FFFF00"/>
                </a:solidFill>
                <a:sym typeface="Symbol" pitchFamily="18" charset="2"/>
              </a:rPr>
              <a:t>  </a:t>
            </a:r>
            <a:r>
              <a:rPr lang="en-US">
                <a:solidFill>
                  <a:srgbClr val="FFFF00"/>
                </a:solidFill>
                <a:sym typeface="Symbol" pitchFamily="18" charset="2"/>
              </a:rPr>
              <a:t>4.5 </a:t>
            </a:r>
            <a:r>
              <a:rPr lang="en-US">
                <a:solidFill>
                  <a:srgbClr val="FFFF00"/>
                </a:solidFill>
              </a:rPr>
              <a:t>× 10</a:t>
            </a:r>
            <a:r>
              <a:rPr lang="en-US" b="1" baseline="30000">
                <a:solidFill>
                  <a:srgbClr val="FFFF00"/>
                </a:solidFill>
              </a:rPr>
              <a:t>37</a:t>
            </a:r>
            <a:r>
              <a:rPr lang="en-US" b="1">
                <a:solidFill>
                  <a:srgbClr val="FFFF00"/>
                </a:solidFill>
              </a:rPr>
              <a:t> </a:t>
            </a:r>
            <a:r>
              <a:rPr lang="en-US">
                <a:solidFill>
                  <a:srgbClr val="FFFF00"/>
                </a:solidFill>
              </a:rPr>
              <a:t>eV/c</a:t>
            </a:r>
            <a:r>
              <a:rPr lang="en-US" b="1" baseline="30000">
                <a:solidFill>
                  <a:srgbClr val="FFFF00"/>
                </a:solidFill>
              </a:rPr>
              <a:t>2</a:t>
            </a:r>
            <a:endParaRPr lang="pl-PL" b="1" baseline="30000">
              <a:solidFill>
                <a:srgbClr val="FFFF00"/>
              </a:solidFill>
            </a:endParaRPr>
          </a:p>
        </p:txBody>
      </p:sp>
      <p:pic>
        <p:nvPicPr>
          <p:cNvPr id="307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385888"/>
            <a:ext cx="6072188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3143250"/>
            <a:ext cx="6643688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95F7041-AC69-43E3-A116-0C594C000582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31748" name="Rectangle 2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pl-PL" b="0" smtClean="0"/>
              <a:t>Przyspieszanie elektronów</a:t>
            </a:r>
          </a:p>
        </p:txBody>
      </p:sp>
      <p:sp>
        <p:nvSpPr>
          <p:cNvPr id="3174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pl-PL" smtClean="0">
                <a:solidFill>
                  <a:srgbClr val="FFFF00"/>
                </a:solidFill>
              </a:rPr>
              <a:t>Pomysł – może wystarczy wziąć falowód ? Elektrony będą przyspieszać wraz z poruszającą się falą. </a:t>
            </a:r>
          </a:p>
          <a:p>
            <a:pPr>
              <a:buFont typeface="Wingdings 2" pitchFamily="18" charset="2"/>
              <a:buNone/>
            </a:pPr>
            <a:endParaRPr lang="pl-PL" smtClean="0">
              <a:solidFill>
                <a:srgbClr val="FFFF00"/>
              </a:solidFill>
            </a:endParaRPr>
          </a:p>
          <a:p>
            <a:pPr>
              <a:buFont typeface="Wingdings 2" pitchFamily="18" charset="2"/>
              <a:buNone/>
            </a:pPr>
            <a:endParaRPr lang="pl-PL" smtClean="0">
              <a:solidFill>
                <a:srgbClr val="FFFF00"/>
              </a:solidFill>
            </a:endParaRPr>
          </a:p>
        </p:txBody>
      </p:sp>
      <p:pic>
        <p:nvPicPr>
          <p:cNvPr id="31750" name="Picture 4" descr="auto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708275"/>
            <a:ext cx="4229100" cy="348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5" descr="SHO_anim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933825"/>
            <a:ext cx="3057525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E90029-F973-4F51-9AED-8B5C6BC04B1C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32772" name="Rectangle 2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944562"/>
          </a:xfrm>
        </p:spPr>
        <p:txBody>
          <a:bodyPr/>
          <a:lstStyle/>
          <a:p>
            <a:r>
              <a:rPr lang="pl-PL" b="0" smtClean="0"/>
              <a:t>Przyspieszanie elektronów</a:t>
            </a:r>
          </a:p>
        </p:txBody>
      </p:sp>
      <p:sp>
        <p:nvSpPr>
          <p:cNvPr id="3277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pl-PL" smtClean="0">
                <a:solidFill>
                  <a:srgbClr val="FFFF00"/>
                </a:solidFill>
              </a:rPr>
              <a:t>Pomysł – może wystarczy wziąć falowód ? Elektrony będą przyspieszać wraz z poruszającą się falą. </a:t>
            </a:r>
          </a:p>
          <a:p>
            <a:pPr>
              <a:buFont typeface="Wingdings 2" pitchFamily="18" charset="2"/>
              <a:buNone/>
            </a:pPr>
            <a:endParaRPr lang="pl-PL" smtClean="0">
              <a:solidFill>
                <a:srgbClr val="FFFF00"/>
              </a:solidFill>
            </a:endParaRPr>
          </a:p>
          <a:p>
            <a:r>
              <a:rPr lang="pl-PL" smtClean="0">
                <a:solidFill>
                  <a:srgbClr val="FFFF00"/>
                </a:solidFill>
              </a:rPr>
              <a:t>Tak, ale jest mały problem – fala elektromagnetyczna o głównej składowej pola E „do przodu” porusza się ZA SZYBKO w kołowych lub prostokątnych falowodach. </a:t>
            </a:r>
          </a:p>
          <a:p>
            <a:pPr>
              <a:buFont typeface="Wingdings 2" pitchFamily="18" charset="2"/>
              <a:buNone/>
            </a:pPr>
            <a:endParaRPr lang="pl-PL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480050" y="1500188"/>
          <a:ext cx="3065463" cy="400050"/>
        </p:xfrm>
        <a:graphic>
          <a:graphicData uri="http://schemas.openxmlformats.org/presentationml/2006/ole">
            <p:oleObj spid="_x0000_s2050" name="Equation" r:id="rId3" imgW="1752480" imgH="22860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480050" y="2000250"/>
          <a:ext cx="1885950" cy="420688"/>
        </p:xfrm>
        <a:graphic>
          <a:graphicData uri="http://schemas.openxmlformats.org/presentationml/2006/ole">
            <p:oleObj spid="_x0000_s2051" name="Equation" r:id="rId4" imgW="1079280" imgH="24120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480050" y="2500313"/>
          <a:ext cx="1846263" cy="400050"/>
        </p:xfrm>
        <a:graphic>
          <a:graphicData uri="http://schemas.openxmlformats.org/presentationml/2006/ole">
            <p:oleObj spid="_x0000_s2052" name="Equation" r:id="rId5" imgW="1054080" imgH="22860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74638" y="3071813"/>
          <a:ext cx="8482012" cy="823912"/>
        </p:xfrm>
        <a:graphic>
          <a:graphicData uri="http://schemas.openxmlformats.org/presentationml/2006/ole">
            <p:oleObj spid="_x0000_s2053" name="Equation" r:id="rId6" imgW="4838400" imgH="469800" progId="Equation.3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5480050" y="4071938"/>
          <a:ext cx="1565275" cy="630237"/>
        </p:xfrm>
        <a:graphic>
          <a:graphicData uri="http://schemas.openxmlformats.org/presentationml/2006/ole">
            <p:oleObj spid="_x0000_s2054" name="Equation" r:id="rId7" imgW="1041120" imgH="419040" progId="Equation.3">
              <p:embed/>
            </p:oleObj>
          </a:graphicData>
        </a:graphic>
      </p:graphicFrame>
      <p:graphicFrame>
        <p:nvGraphicFramePr>
          <p:cNvPr id="2055" name="Object 8"/>
          <p:cNvGraphicFramePr>
            <a:graphicFrameLocks noChangeAspect="1"/>
          </p:cNvGraphicFramePr>
          <p:nvPr/>
        </p:nvGraphicFramePr>
        <p:xfrm>
          <a:off x="5480050" y="4786313"/>
          <a:ext cx="2860675" cy="420687"/>
        </p:xfrm>
        <a:graphic>
          <a:graphicData uri="http://schemas.openxmlformats.org/presentationml/2006/ole">
            <p:oleObj spid="_x0000_s2055" name="Equation" r:id="rId8" imgW="1638000" imgH="241200" progId="Equation.3">
              <p:embed/>
            </p:oleObj>
          </a:graphicData>
        </a:graphic>
      </p:graphicFrame>
      <p:graphicFrame>
        <p:nvGraphicFramePr>
          <p:cNvPr id="2056" name="Object 9"/>
          <p:cNvGraphicFramePr>
            <a:graphicFrameLocks noChangeAspect="1"/>
          </p:cNvGraphicFramePr>
          <p:nvPr/>
        </p:nvGraphicFramePr>
        <p:xfrm>
          <a:off x="2286000" y="5857875"/>
          <a:ext cx="4741863" cy="687388"/>
        </p:xfrm>
        <a:graphic>
          <a:graphicData uri="http://schemas.openxmlformats.org/presentationml/2006/ole">
            <p:oleObj spid="_x0000_s2056" name="Equation" r:id="rId9" imgW="2717640" imgH="393480" progId="Equation.3">
              <p:embed/>
            </p:oleObj>
          </a:graphicData>
        </a:graphic>
      </p:graphicFrame>
      <p:sp>
        <p:nvSpPr>
          <p:cNvPr id="2057" name="Title 10"/>
          <p:cNvSpPr>
            <a:spLocks noGrp="1"/>
          </p:cNvSpPr>
          <p:nvPr>
            <p:ph type="title"/>
          </p:nvPr>
        </p:nvSpPr>
        <p:spPr>
          <a:xfrm>
            <a:off x="357188" y="142875"/>
            <a:ext cx="8501062" cy="1071563"/>
          </a:xfrm>
        </p:spPr>
        <p:txBody>
          <a:bodyPr/>
          <a:lstStyle/>
          <a:p>
            <a:r>
              <a:rPr lang="pl-PL" smtClean="0">
                <a:solidFill>
                  <a:srgbClr val="FFFF00"/>
                </a:solidFill>
              </a:rPr>
              <a:t>Pojęcia podstawowe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36563" y="1428750"/>
            <a:ext cx="8229600" cy="5094288"/>
          </a:xfrm>
        </p:spPr>
        <p:txBody>
          <a:bodyPr/>
          <a:lstStyle/>
          <a:p>
            <a:pPr marL="441325" indent="-441325">
              <a:defRPr/>
            </a:pPr>
            <a:r>
              <a:rPr lang="pl-PL" dirty="0" smtClean="0">
                <a:latin typeface="Arial" charset="0"/>
                <a:cs typeface="Arial" charset="0"/>
              </a:rPr>
              <a:t>Prędkość światła</a:t>
            </a:r>
          </a:p>
          <a:p>
            <a:pPr marL="441325" indent="-441325">
              <a:defRPr/>
            </a:pPr>
            <a:r>
              <a:rPr lang="pl-PL" dirty="0" smtClean="0">
                <a:latin typeface="Arial" charset="0"/>
                <a:cs typeface="Arial" charset="0"/>
              </a:rPr>
              <a:t>Energia</a:t>
            </a:r>
          </a:p>
          <a:p>
            <a:pPr marL="441325" indent="-441325">
              <a:defRPr/>
            </a:pPr>
            <a:r>
              <a:rPr lang="pl-PL" dirty="0" smtClean="0">
                <a:latin typeface="Arial" charset="0"/>
                <a:cs typeface="Arial" charset="0"/>
              </a:rPr>
              <a:t>Pęd</a:t>
            </a:r>
          </a:p>
          <a:p>
            <a:pPr marL="441325" indent="-441325">
              <a:buFont typeface="Wingdings 2" pitchFamily="18" charset="2"/>
              <a:buNone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marL="441325" indent="-441325">
              <a:lnSpc>
                <a:spcPct val="135000"/>
              </a:lnSpc>
              <a:buFont typeface="Wingdings 2" pitchFamily="18" charset="2"/>
              <a:buNone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marL="441325" indent="-441325">
              <a:lnSpc>
                <a:spcPct val="135000"/>
              </a:lnSpc>
              <a:defRPr/>
            </a:pPr>
            <a:r>
              <a:rPr lang="en-US" dirty="0" err="1" smtClean="0">
                <a:latin typeface="Arial" charset="0"/>
                <a:cs typeface="Arial" charset="0"/>
              </a:rPr>
              <a:t>Relacja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pl-PL" dirty="0" err="1" smtClean="0">
                <a:latin typeface="Arial" charset="0"/>
                <a:cs typeface="Arial" charset="0"/>
              </a:rPr>
              <a:t>E-p</a:t>
            </a:r>
            <a:endParaRPr lang="pl-PL" dirty="0" smtClean="0">
              <a:latin typeface="Arial" charset="0"/>
              <a:cs typeface="Arial" charset="0"/>
            </a:endParaRPr>
          </a:p>
          <a:p>
            <a:pPr marL="441325" indent="-441325">
              <a:defRPr/>
            </a:pPr>
            <a:r>
              <a:rPr lang="pl-PL" dirty="0" smtClean="0">
                <a:latin typeface="Arial" charset="0"/>
                <a:cs typeface="Arial" charset="0"/>
              </a:rPr>
              <a:t>Energia kinetyczna</a:t>
            </a:r>
          </a:p>
          <a:p>
            <a:pPr marL="441325" indent="-441325">
              <a:defRPr/>
            </a:pPr>
            <a:r>
              <a:rPr lang="pl-PL" dirty="0" smtClean="0">
                <a:latin typeface="Arial" charset="0"/>
                <a:cs typeface="Arial" charset="0"/>
              </a:rPr>
              <a:t>Równanie ruchu pod działaniem sił Lorentza</a:t>
            </a:r>
            <a:r>
              <a:rPr lang="pl-PL" dirty="0" smtClean="0"/>
              <a:t> </a:t>
            </a:r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BACE15-0513-4DA5-99D4-4CDFE7481EE6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3379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/>
              <a:t>Przyspieszanie elektronów</a:t>
            </a:r>
          </a:p>
        </p:txBody>
      </p:sp>
      <p:pic>
        <p:nvPicPr>
          <p:cNvPr id="3379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7538" y="1447800"/>
            <a:ext cx="7993062" cy="2960688"/>
          </a:xfrm>
        </p:spPr>
      </p:pic>
      <p:sp>
        <p:nvSpPr>
          <p:cNvPr id="33798" name="Rectangle 4"/>
          <p:cNvSpPr>
            <a:spLocks noChangeArrowheads="1"/>
          </p:cNvSpPr>
          <p:nvPr/>
        </p:nvSpPr>
        <p:spPr bwMode="auto">
          <a:xfrm>
            <a:off x="457200" y="4495800"/>
            <a:ext cx="822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pl-PL" sz="2800">
                <a:latin typeface="Book Antiqua" pitchFamily="18" charset="0"/>
              </a:rPr>
              <a:t>   Dyski o odpowiedniej średnicy zapewniają „zwolnienie” rozprzestrzeniania się fali tak, aby zapewnić prędkość porównywalną z prędkością cząstek (v~c)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daty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ADDC71-D8A7-4B7F-88BF-00E955D9BBA9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0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34820" name="Rectangle 2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pl-PL" b="0" smtClean="0"/>
              <a:t>Przyspieszanie elektronów</a:t>
            </a:r>
          </a:p>
        </p:txBody>
      </p:sp>
      <p:pic>
        <p:nvPicPr>
          <p:cNvPr id="34821" name="Picture 3" descr="SW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28775"/>
            <a:ext cx="4038600" cy="2232025"/>
          </a:xfrm>
        </p:spPr>
      </p:pic>
      <p:pic>
        <p:nvPicPr>
          <p:cNvPr id="34822" name="Picture 4" descr="TW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628775"/>
            <a:ext cx="4038600" cy="2217738"/>
          </a:xfrm>
        </p:spPr>
      </p:pic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457200" y="3810000"/>
            <a:ext cx="411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  <a:latin typeface="Verdana" pitchFamily="34" charset="0"/>
              </a:rPr>
              <a:t>Standing wave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724400" y="3810000"/>
            <a:ext cx="411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  <a:latin typeface="Verdana" pitchFamily="34" charset="0"/>
              </a:rPr>
              <a:t>Moving wave</a:t>
            </a:r>
          </a:p>
        </p:txBody>
      </p:sp>
      <p:pic>
        <p:nvPicPr>
          <p:cNvPr id="34825" name="Picture 10" descr="SHO_anim0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4365625"/>
            <a:ext cx="3684587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2" descr="anim-stwave-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8488" y="4365625"/>
            <a:ext cx="36861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E66E59B-96E1-4ED1-A934-F3EB3FA6525D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pic>
        <p:nvPicPr>
          <p:cNvPr id="35844" name="Picture 2" descr="akcelerac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349500"/>
            <a:ext cx="46577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7251" name="AutoShape 3"/>
          <p:cNvSpPr>
            <a:spLocks noChangeArrowheads="1"/>
          </p:cNvSpPr>
          <p:nvPr/>
        </p:nvSpPr>
        <p:spPr bwMode="auto">
          <a:xfrm>
            <a:off x="2555875" y="3933825"/>
            <a:ext cx="503238" cy="287338"/>
          </a:xfrm>
          <a:prstGeom prst="rightArrow">
            <a:avLst>
              <a:gd name="adj1" fmla="val 50000"/>
              <a:gd name="adj2" fmla="val 43784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37252" name="AutoShape 4"/>
          <p:cNvSpPr>
            <a:spLocks noChangeArrowheads="1"/>
          </p:cNvSpPr>
          <p:nvPr/>
        </p:nvSpPr>
        <p:spPr bwMode="auto">
          <a:xfrm>
            <a:off x="4932363" y="3933825"/>
            <a:ext cx="503237" cy="287338"/>
          </a:xfrm>
          <a:prstGeom prst="rightArrow">
            <a:avLst>
              <a:gd name="adj1" fmla="val 50000"/>
              <a:gd name="adj2" fmla="val 43784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37253" name="AutoShape 5"/>
          <p:cNvSpPr>
            <a:spLocks noChangeArrowheads="1"/>
          </p:cNvSpPr>
          <p:nvPr/>
        </p:nvSpPr>
        <p:spPr bwMode="auto">
          <a:xfrm rot="10800000">
            <a:off x="3779838" y="3933825"/>
            <a:ext cx="503237" cy="287338"/>
          </a:xfrm>
          <a:prstGeom prst="rightArrow">
            <a:avLst>
              <a:gd name="adj1" fmla="val 50000"/>
              <a:gd name="adj2" fmla="val 43784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37254" name="AutoShape 6"/>
          <p:cNvSpPr>
            <a:spLocks noChangeArrowheads="1"/>
          </p:cNvSpPr>
          <p:nvPr/>
        </p:nvSpPr>
        <p:spPr bwMode="auto">
          <a:xfrm rot="10800000">
            <a:off x="6084888" y="3933825"/>
            <a:ext cx="503237" cy="287338"/>
          </a:xfrm>
          <a:prstGeom prst="rightArrow">
            <a:avLst>
              <a:gd name="adj1" fmla="val 50000"/>
              <a:gd name="adj2" fmla="val 43784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37255" name="AutoShape 7"/>
          <p:cNvSpPr>
            <a:spLocks noChangeArrowheads="1"/>
          </p:cNvSpPr>
          <p:nvPr/>
        </p:nvSpPr>
        <p:spPr bwMode="auto">
          <a:xfrm rot="10800000">
            <a:off x="2555875" y="3933825"/>
            <a:ext cx="503238" cy="287338"/>
          </a:xfrm>
          <a:prstGeom prst="rightArrow">
            <a:avLst>
              <a:gd name="adj1" fmla="val 50000"/>
              <a:gd name="adj2" fmla="val 43784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37256" name="AutoShape 8"/>
          <p:cNvSpPr>
            <a:spLocks noChangeArrowheads="1"/>
          </p:cNvSpPr>
          <p:nvPr/>
        </p:nvSpPr>
        <p:spPr bwMode="auto">
          <a:xfrm rot="10800000">
            <a:off x="4932363" y="3933825"/>
            <a:ext cx="503237" cy="287338"/>
          </a:xfrm>
          <a:prstGeom prst="rightArrow">
            <a:avLst>
              <a:gd name="adj1" fmla="val 50000"/>
              <a:gd name="adj2" fmla="val 43784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37257" name="AutoShape 9"/>
          <p:cNvSpPr>
            <a:spLocks noChangeArrowheads="1"/>
          </p:cNvSpPr>
          <p:nvPr/>
        </p:nvSpPr>
        <p:spPr bwMode="auto">
          <a:xfrm>
            <a:off x="3779838" y="3933825"/>
            <a:ext cx="503237" cy="287338"/>
          </a:xfrm>
          <a:prstGeom prst="rightArrow">
            <a:avLst>
              <a:gd name="adj1" fmla="val 50000"/>
              <a:gd name="adj2" fmla="val 43784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37258" name="AutoShape 10"/>
          <p:cNvSpPr>
            <a:spLocks noChangeArrowheads="1"/>
          </p:cNvSpPr>
          <p:nvPr/>
        </p:nvSpPr>
        <p:spPr bwMode="auto">
          <a:xfrm>
            <a:off x="6084888" y="3933825"/>
            <a:ext cx="503237" cy="287338"/>
          </a:xfrm>
          <a:prstGeom prst="rightArrow">
            <a:avLst>
              <a:gd name="adj1" fmla="val 50000"/>
              <a:gd name="adj2" fmla="val 43784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37259" name="Oval 11"/>
          <p:cNvSpPr>
            <a:spLocks noChangeArrowheads="1"/>
          </p:cNvSpPr>
          <p:nvPr/>
        </p:nvSpPr>
        <p:spPr bwMode="auto">
          <a:xfrm>
            <a:off x="2339975" y="4005263"/>
            <a:ext cx="144463" cy="144462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5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/>
              <a:t>Przyspieszanie </a:t>
            </a:r>
            <a:r>
              <a:rPr lang="pl-PL" b="0" smtClean="0">
                <a:latin typeface="Arial" charset="0"/>
              </a:rPr>
              <a:t>jeszcze raz </a:t>
            </a:r>
            <a:r>
              <a:rPr lang="pl-PL" b="0" smtClean="0">
                <a:latin typeface="Arial" charset="0"/>
                <a:sym typeface="Wingdings" charset="2"/>
              </a:rPr>
              <a:t></a:t>
            </a:r>
            <a:endParaRPr lang="pl-PL" b="0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11822 -4.44444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37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22 -4.44444E-6 L 0.24409 -4.44444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37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09 -4.44444E-6 L 0.36232 -4.44444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37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232 -4.44444E-6 L 0.48038 -4.44444E-6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437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1" grpId="0" animBg="1"/>
      <p:bldP spid="437251" grpId="1" animBg="1"/>
      <p:bldP spid="437251" grpId="2" animBg="1"/>
      <p:bldP spid="437252" grpId="0" animBg="1"/>
      <p:bldP spid="437252" grpId="1" animBg="1"/>
      <p:bldP spid="437252" grpId="2" animBg="1"/>
      <p:bldP spid="437253" grpId="0" animBg="1"/>
      <p:bldP spid="437253" grpId="1" animBg="1"/>
      <p:bldP spid="437253" grpId="2" animBg="1"/>
      <p:bldP spid="437254" grpId="0" animBg="1"/>
      <p:bldP spid="437254" grpId="1" animBg="1"/>
      <p:bldP spid="437254" grpId="2" animBg="1"/>
      <p:bldP spid="437255" grpId="0" animBg="1"/>
      <p:bldP spid="437255" grpId="1" animBg="1"/>
      <p:bldP spid="437255" grpId="2" animBg="1"/>
      <p:bldP spid="437256" grpId="0" animBg="1"/>
      <p:bldP spid="437256" grpId="1" animBg="1"/>
      <p:bldP spid="437256" grpId="2" animBg="1"/>
      <p:bldP spid="437257" grpId="0" animBg="1"/>
      <p:bldP spid="437257" grpId="1" animBg="1"/>
      <p:bldP spid="437257" grpId="2" animBg="1"/>
      <p:bldP spid="437258" grpId="0" animBg="1"/>
      <p:bldP spid="437258" grpId="1" animBg="1"/>
      <p:bldP spid="437258" grpId="2" animBg="1"/>
      <p:bldP spid="437259" grpId="0" animBg="1"/>
      <p:bldP spid="437259" grpId="1" animBg="1"/>
      <p:bldP spid="437259" grpId="2" animBg="1"/>
      <p:bldP spid="437259" grpId="3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7DA2673-CF0D-466E-AB62-0252196E0EBE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1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3686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Przyspieszanie cząstek </a:t>
            </a:r>
          </a:p>
        </p:txBody>
      </p:sp>
      <p:grpSp>
        <p:nvGrpSpPr>
          <p:cNvPr id="36869" name="Group 3"/>
          <p:cNvGrpSpPr>
            <a:grpSpLocks/>
          </p:cNvGrpSpPr>
          <p:nvPr/>
        </p:nvGrpSpPr>
        <p:grpSpPr bwMode="auto">
          <a:xfrm>
            <a:off x="2555875" y="1484313"/>
            <a:ext cx="4176713" cy="2930525"/>
            <a:chOff x="1610" y="935"/>
            <a:chExt cx="2631" cy="1846"/>
          </a:xfrm>
        </p:grpSpPr>
        <p:pic>
          <p:nvPicPr>
            <p:cNvPr id="3687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10" y="935"/>
              <a:ext cx="2631" cy="1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5" name="Rectangle 5"/>
            <p:cNvSpPr>
              <a:spLocks noChangeArrowheads="1"/>
            </p:cNvSpPr>
            <p:nvPr/>
          </p:nvSpPr>
          <p:spPr bwMode="auto">
            <a:xfrm>
              <a:off x="1973" y="2568"/>
              <a:ext cx="1996" cy="18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pic>
        <p:nvPicPr>
          <p:cNvPr id="48" name="Picture 22" descr="wav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4508500"/>
            <a:ext cx="4719637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4211638" y="1773238"/>
            <a:ext cx="7207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4425950" y="2060575"/>
            <a:ext cx="50323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4572000" y="2349500"/>
            <a:ext cx="36036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5E12977-4112-43DB-8696-5BE17E7FFAE8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368642" name="Rectangle 2"/>
          <p:cNvSpPr>
            <a:spLocks noGrp="1"/>
          </p:cNvSpPr>
          <p:nvPr>
            <p:ph type="title"/>
          </p:nvPr>
        </p:nvSpPr>
        <p:spPr>
          <a:xfrm>
            <a:off x="179388" y="274638"/>
            <a:ext cx="8507412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pl-PL" sz="3500" dirty="0">
                <a:latin typeface="Arial" charset="0"/>
              </a:rPr>
              <a:t>A tak przy okazji – skąd wziąć </a:t>
            </a:r>
            <a:r>
              <a:rPr lang="en-US" sz="3500" dirty="0" err="1" smtClean="0">
                <a:latin typeface="Arial" charset="0"/>
              </a:rPr>
              <a:t>protony</a:t>
            </a:r>
            <a:r>
              <a:rPr lang="pl-PL" sz="3500" dirty="0" smtClean="0">
                <a:latin typeface="Arial" charset="0"/>
              </a:rPr>
              <a:t> </a:t>
            </a:r>
            <a:r>
              <a:rPr lang="pl-PL" sz="3500" dirty="0">
                <a:latin typeface="Arial" charset="0"/>
              </a:rPr>
              <a:t>?</a:t>
            </a:r>
          </a:p>
        </p:txBody>
      </p:sp>
      <p:pic>
        <p:nvPicPr>
          <p:cNvPr id="37892" name="Picture 10"/>
          <p:cNvPicPr>
            <a:picLocks noChangeAspect="1" noChangeArrowheads="1"/>
          </p:cNvPicPr>
          <p:nvPr/>
        </p:nvPicPr>
        <p:blipFill>
          <a:blip r:embed="rId2"/>
          <a:srcRect l="37433" t="21201" r="20938" b="37793"/>
          <a:stretch>
            <a:fillRect/>
          </a:stretch>
        </p:blipFill>
        <p:spPr bwMode="auto">
          <a:xfrm>
            <a:off x="1000125" y="1471613"/>
            <a:ext cx="5876925" cy="46307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7893" name="Text Box 11"/>
          <p:cNvSpPr txBox="1">
            <a:spLocks noChangeArrowheads="1"/>
          </p:cNvSpPr>
          <p:nvPr/>
        </p:nvSpPr>
        <p:spPr bwMode="auto">
          <a:xfrm>
            <a:off x="2430463" y="4921250"/>
            <a:ext cx="900112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v-SE" sz="1400" b="1">
                <a:solidFill>
                  <a:srgbClr val="FF0000"/>
                </a:solidFill>
              </a:rPr>
              <a:t>Cathode</a:t>
            </a:r>
          </a:p>
        </p:txBody>
      </p:sp>
      <p:sp>
        <p:nvSpPr>
          <p:cNvPr id="37894" name="Text Box 12"/>
          <p:cNvSpPr txBox="1">
            <a:spLocks noChangeArrowheads="1"/>
          </p:cNvSpPr>
          <p:nvPr/>
        </p:nvSpPr>
        <p:spPr bwMode="auto">
          <a:xfrm>
            <a:off x="1685925" y="2986088"/>
            <a:ext cx="731838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v-SE" sz="1400" b="1">
                <a:solidFill>
                  <a:srgbClr val="FF0000"/>
                </a:solidFill>
              </a:rPr>
              <a:t>Gas in</a:t>
            </a:r>
          </a:p>
        </p:txBody>
      </p:sp>
      <p:sp>
        <p:nvSpPr>
          <p:cNvPr id="37895" name="Line 13"/>
          <p:cNvSpPr>
            <a:spLocks noChangeShapeType="1"/>
          </p:cNvSpPr>
          <p:nvPr/>
        </p:nvSpPr>
        <p:spPr bwMode="auto">
          <a:xfrm flipV="1">
            <a:off x="2828925" y="3948113"/>
            <a:ext cx="1362075" cy="923925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7896" name="Text Box 14"/>
          <p:cNvSpPr txBox="1">
            <a:spLocks noChangeArrowheads="1"/>
          </p:cNvSpPr>
          <p:nvPr/>
        </p:nvSpPr>
        <p:spPr bwMode="auto">
          <a:xfrm>
            <a:off x="5786438" y="4786313"/>
            <a:ext cx="741362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v-SE" sz="1400" b="1">
                <a:solidFill>
                  <a:srgbClr val="FF0000"/>
                </a:solidFill>
              </a:rPr>
              <a:t>Anode</a:t>
            </a:r>
          </a:p>
        </p:txBody>
      </p:sp>
      <p:sp>
        <p:nvSpPr>
          <p:cNvPr id="37897" name="Line 15"/>
          <p:cNvSpPr>
            <a:spLocks noChangeShapeType="1"/>
          </p:cNvSpPr>
          <p:nvPr/>
        </p:nvSpPr>
        <p:spPr bwMode="auto">
          <a:xfrm flipH="1" flipV="1">
            <a:off x="5465763" y="3946525"/>
            <a:ext cx="714375" cy="790575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7898" name="Text Box 16"/>
          <p:cNvSpPr txBox="1">
            <a:spLocks noChangeArrowheads="1"/>
          </p:cNvSpPr>
          <p:nvPr/>
        </p:nvSpPr>
        <p:spPr bwMode="auto">
          <a:xfrm>
            <a:off x="3932238" y="3413125"/>
            <a:ext cx="81280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v-SE" sz="1400" b="1">
                <a:solidFill>
                  <a:srgbClr val="FF0000"/>
                </a:solidFill>
              </a:rPr>
              <a:t>Plasma</a:t>
            </a:r>
          </a:p>
        </p:txBody>
      </p:sp>
      <p:sp>
        <p:nvSpPr>
          <p:cNvPr id="37899" name="Line 17"/>
          <p:cNvSpPr>
            <a:spLocks noChangeShapeType="1"/>
          </p:cNvSpPr>
          <p:nvPr/>
        </p:nvSpPr>
        <p:spPr bwMode="auto">
          <a:xfrm flipV="1">
            <a:off x="6599238" y="3289300"/>
            <a:ext cx="116205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7900" name="Line 18"/>
          <p:cNvSpPr>
            <a:spLocks noChangeShapeType="1"/>
          </p:cNvSpPr>
          <p:nvPr/>
        </p:nvSpPr>
        <p:spPr bwMode="auto">
          <a:xfrm flipV="1">
            <a:off x="6702425" y="3468688"/>
            <a:ext cx="1238250" cy="3238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7901" name="Line 19"/>
          <p:cNvSpPr>
            <a:spLocks noChangeShapeType="1"/>
          </p:cNvSpPr>
          <p:nvPr/>
        </p:nvSpPr>
        <p:spPr bwMode="auto">
          <a:xfrm>
            <a:off x="6681788" y="3924300"/>
            <a:ext cx="1143000" cy="666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7902" name="Line 20"/>
          <p:cNvSpPr>
            <a:spLocks noChangeShapeType="1"/>
          </p:cNvSpPr>
          <p:nvPr/>
        </p:nvSpPr>
        <p:spPr bwMode="auto">
          <a:xfrm>
            <a:off x="6680200" y="3998913"/>
            <a:ext cx="1009650" cy="2952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7903" name="Text Box 21"/>
          <p:cNvSpPr txBox="1">
            <a:spLocks noChangeArrowheads="1"/>
          </p:cNvSpPr>
          <p:nvPr/>
        </p:nvSpPr>
        <p:spPr bwMode="auto">
          <a:xfrm>
            <a:off x="7858125" y="3571875"/>
            <a:ext cx="9032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v-SE" sz="1400" b="1">
                <a:solidFill>
                  <a:srgbClr val="FF0000"/>
                </a:solidFill>
              </a:rPr>
              <a:t>Ions out</a:t>
            </a:r>
          </a:p>
        </p:txBody>
      </p:sp>
      <p:pic>
        <p:nvPicPr>
          <p:cNvPr id="3790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3950" y="5522913"/>
            <a:ext cx="2933700" cy="1335087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37905" name="Oval 25"/>
          <p:cNvSpPr>
            <a:spLocks noChangeArrowheads="1"/>
          </p:cNvSpPr>
          <p:nvPr/>
        </p:nvSpPr>
        <p:spPr bwMode="auto">
          <a:xfrm>
            <a:off x="6286500" y="5948363"/>
            <a:ext cx="647700" cy="828675"/>
          </a:xfrm>
          <a:prstGeom prst="ellipse">
            <a:avLst/>
          </a:prstGeom>
          <a:noFill/>
          <a:ln w="9525" algn="ctr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GB"/>
          </a:p>
        </p:txBody>
      </p:sp>
      <p:sp>
        <p:nvSpPr>
          <p:cNvPr id="37906" name="Text Box 14"/>
          <p:cNvSpPr txBox="1">
            <a:spLocks noChangeArrowheads="1"/>
          </p:cNvSpPr>
          <p:nvPr/>
        </p:nvSpPr>
        <p:spPr bwMode="auto">
          <a:xfrm>
            <a:off x="3786188" y="1643063"/>
            <a:ext cx="30416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>
                <a:solidFill>
                  <a:srgbClr val="FF0000"/>
                </a:solidFill>
              </a:rPr>
              <a:t>Źródło protonów = gazowy wodór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5E12977-4112-43DB-8696-5BE17E7FFAE8}" type="datetime1">
              <a:rPr lang="pl-PL"/>
              <a:pPr>
                <a:defRPr/>
              </a:pPr>
              <a:t>2009-03-31</a:t>
            </a:fld>
            <a:endParaRPr lang="pl-PL" dirty="0"/>
          </a:p>
        </p:txBody>
      </p:sp>
      <p:sp>
        <p:nvSpPr>
          <p:cNvPr id="38915" name="Rectangle 2"/>
          <p:cNvSpPr>
            <a:spLocks noGrp="1"/>
          </p:cNvSpPr>
          <p:nvPr>
            <p:ph type="title"/>
          </p:nvPr>
        </p:nvSpPr>
        <p:spPr>
          <a:xfrm>
            <a:off x="179388" y="274638"/>
            <a:ext cx="8507412" cy="1143000"/>
          </a:xfrm>
        </p:spPr>
        <p:txBody>
          <a:bodyPr/>
          <a:lstStyle/>
          <a:p>
            <a:r>
              <a:rPr lang="en-US" sz="3500" smtClean="0">
                <a:latin typeface="Arial" charset="0"/>
              </a:rPr>
              <a:t>S</a:t>
            </a:r>
            <a:r>
              <a:rPr lang="pl-PL" sz="3500" smtClean="0">
                <a:latin typeface="Arial" charset="0"/>
              </a:rPr>
              <a:t>kąd wziąć </a:t>
            </a:r>
            <a:r>
              <a:rPr lang="en-US" sz="3500" smtClean="0">
                <a:latin typeface="Arial" charset="0"/>
              </a:rPr>
              <a:t>inne </a:t>
            </a:r>
            <a:r>
              <a:rPr lang="pl-PL" sz="3500" smtClean="0">
                <a:latin typeface="Arial" charset="0"/>
              </a:rPr>
              <a:t>cząstki ?</a:t>
            </a:r>
          </a:p>
        </p:txBody>
      </p:sp>
      <p:sp>
        <p:nvSpPr>
          <p:cNvPr id="38916" name="Text Box 14"/>
          <p:cNvSpPr txBox="1">
            <a:spLocks noChangeArrowheads="1"/>
          </p:cNvSpPr>
          <p:nvPr/>
        </p:nvSpPr>
        <p:spPr bwMode="auto">
          <a:xfrm>
            <a:off x="642938" y="1285875"/>
            <a:ext cx="4286250" cy="30797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FF0000"/>
                </a:solidFill>
              </a:rPr>
              <a:t>  </a:t>
            </a:r>
            <a:r>
              <a:rPr lang="pl-PL" sz="1400" b="1">
                <a:solidFill>
                  <a:srgbClr val="FF0000"/>
                </a:solidFill>
              </a:rPr>
              <a:t>Źródło </a:t>
            </a:r>
            <a:r>
              <a:rPr lang="en-US" sz="1400" b="1">
                <a:solidFill>
                  <a:srgbClr val="FF0000"/>
                </a:solidFill>
              </a:rPr>
              <a:t>elektr</a:t>
            </a:r>
            <a:r>
              <a:rPr lang="pl-PL" sz="1400" b="1">
                <a:solidFill>
                  <a:srgbClr val="FF0000"/>
                </a:solidFill>
              </a:rPr>
              <a:t>onów = </a:t>
            </a:r>
            <a:r>
              <a:rPr lang="en-US" sz="1400" b="1">
                <a:solidFill>
                  <a:srgbClr val="FF0000"/>
                </a:solidFill>
              </a:rPr>
              <a:t>powierzchnia metali</a:t>
            </a:r>
            <a:endParaRPr lang="pl-PL" sz="1400" b="1">
              <a:solidFill>
                <a:srgbClr val="FF0000"/>
              </a:solidFill>
            </a:endParaRPr>
          </a:p>
        </p:txBody>
      </p:sp>
      <p:pic>
        <p:nvPicPr>
          <p:cNvPr id="38917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571625"/>
            <a:ext cx="4286250" cy="2552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8918" name="Text Box 21"/>
          <p:cNvSpPr txBox="1">
            <a:spLocks noChangeArrowheads="1"/>
          </p:cNvSpPr>
          <p:nvPr/>
        </p:nvSpPr>
        <p:spPr bwMode="auto">
          <a:xfrm>
            <a:off x="642938" y="2286000"/>
            <a:ext cx="9715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v-SE" sz="1400" b="1">
                <a:solidFill>
                  <a:schemeClr val="bg2"/>
                </a:solidFill>
              </a:rPr>
              <a:t>Cathode</a:t>
            </a:r>
          </a:p>
        </p:txBody>
      </p:sp>
      <p:sp>
        <p:nvSpPr>
          <p:cNvPr id="38919" name="Text Box 22"/>
          <p:cNvSpPr txBox="1">
            <a:spLocks noChangeArrowheads="1"/>
          </p:cNvSpPr>
          <p:nvPr/>
        </p:nvSpPr>
        <p:spPr bwMode="auto">
          <a:xfrm>
            <a:off x="4429125" y="1719263"/>
            <a:ext cx="8302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v-SE" sz="1400" b="1"/>
              <a:t>Iris</a:t>
            </a:r>
          </a:p>
        </p:txBody>
      </p:sp>
      <p:sp>
        <p:nvSpPr>
          <p:cNvPr id="38920" name="Text Box 23"/>
          <p:cNvSpPr txBox="1">
            <a:spLocks noChangeArrowheads="1"/>
          </p:cNvSpPr>
          <p:nvPr/>
        </p:nvSpPr>
        <p:spPr bwMode="auto">
          <a:xfrm>
            <a:off x="2217738" y="3298825"/>
            <a:ext cx="13541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v-SE" sz="1400" b="1"/>
              <a:t>Voltage</a:t>
            </a:r>
          </a:p>
        </p:txBody>
      </p:sp>
      <p:sp>
        <p:nvSpPr>
          <p:cNvPr id="38921" name="Text Box 24"/>
          <p:cNvSpPr txBox="1">
            <a:spLocks noChangeArrowheads="1"/>
          </p:cNvSpPr>
          <p:nvPr/>
        </p:nvSpPr>
        <p:spPr bwMode="auto">
          <a:xfrm>
            <a:off x="5208588" y="2270125"/>
            <a:ext cx="16144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v-SE" sz="1400" b="1">
                <a:solidFill>
                  <a:srgbClr val="FFFF00"/>
                </a:solidFill>
              </a:rPr>
              <a:t>Electron beam</a:t>
            </a:r>
          </a:p>
        </p:txBody>
      </p:sp>
      <p:sp>
        <p:nvSpPr>
          <p:cNvPr id="38922" name="Text Box 25"/>
          <p:cNvSpPr txBox="1">
            <a:spLocks noChangeArrowheads="1"/>
          </p:cNvSpPr>
          <p:nvPr/>
        </p:nvSpPr>
        <p:spPr bwMode="auto">
          <a:xfrm>
            <a:off x="615950" y="5364163"/>
            <a:ext cx="11826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v-SE" sz="1400" b="1">
                <a:solidFill>
                  <a:srgbClr val="FF0000"/>
                </a:solidFill>
              </a:rPr>
              <a:t>protons</a:t>
            </a:r>
          </a:p>
        </p:txBody>
      </p:sp>
      <p:sp>
        <p:nvSpPr>
          <p:cNvPr id="38923" name="AutoShape 26"/>
          <p:cNvSpPr>
            <a:spLocks noChangeArrowheads="1"/>
          </p:cNvSpPr>
          <p:nvPr/>
        </p:nvSpPr>
        <p:spPr bwMode="auto">
          <a:xfrm rot="-5400000">
            <a:off x="2219326" y="5186362"/>
            <a:ext cx="1466850" cy="581025"/>
          </a:xfrm>
          <a:prstGeom prst="can">
            <a:avLst>
              <a:gd name="adj" fmla="val 25000"/>
            </a:avLst>
          </a:prstGeom>
          <a:solidFill>
            <a:srgbClr val="7F4DFD"/>
          </a:solidFill>
          <a:ln w="9525">
            <a:solidFill>
              <a:srgbClr val="FFCC99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GB"/>
          </a:p>
        </p:txBody>
      </p:sp>
      <p:sp>
        <p:nvSpPr>
          <p:cNvPr id="38924" name="AutoShape 27"/>
          <p:cNvSpPr>
            <a:spLocks noChangeArrowheads="1"/>
          </p:cNvSpPr>
          <p:nvPr/>
        </p:nvSpPr>
        <p:spPr bwMode="auto">
          <a:xfrm>
            <a:off x="1676400" y="5348288"/>
            <a:ext cx="942975" cy="323850"/>
          </a:xfrm>
          <a:prstGeom prst="rightArrow">
            <a:avLst>
              <a:gd name="adj1" fmla="val 50000"/>
              <a:gd name="adj2" fmla="val 72794"/>
            </a:avLst>
          </a:prstGeom>
          <a:solidFill>
            <a:srgbClr val="FF0000"/>
          </a:solidFill>
          <a:ln w="952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GB"/>
          </a:p>
        </p:txBody>
      </p:sp>
      <p:sp>
        <p:nvSpPr>
          <p:cNvPr id="38925" name="Line 28"/>
          <p:cNvSpPr>
            <a:spLocks noChangeShapeType="1"/>
          </p:cNvSpPr>
          <p:nvPr/>
        </p:nvSpPr>
        <p:spPr bwMode="auto">
          <a:xfrm flipV="1">
            <a:off x="3295650" y="4224338"/>
            <a:ext cx="676275" cy="1123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8926" name="Line 29"/>
          <p:cNvSpPr>
            <a:spLocks noChangeShapeType="1"/>
          </p:cNvSpPr>
          <p:nvPr/>
        </p:nvSpPr>
        <p:spPr bwMode="auto">
          <a:xfrm flipV="1">
            <a:off x="3370263" y="4851400"/>
            <a:ext cx="904875" cy="628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8927" name="Line 30"/>
          <p:cNvSpPr>
            <a:spLocks noChangeShapeType="1"/>
          </p:cNvSpPr>
          <p:nvPr/>
        </p:nvSpPr>
        <p:spPr bwMode="auto">
          <a:xfrm flipV="1">
            <a:off x="3435350" y="5145088"/>
            <a:ext cx="1143000" cy="419100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8928" name="Line 31"/>
          <p:cNvSpPr>
            <a:spLocks noChangeShapeType="1"/>
          </p:cNvSpPr>
          <p:nvPr/>
        </p:nvSpPr>
        <p:spPr bwMode="auto">
          <a:xfrm>
            <a:off x="3338513" y="5972175"/>
            <a:ext cx="990600" cy="314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8929" name="Line 32"/>
          <p:cNvSpPr>
            <a:spLocks noChangeShapeType="1"/>
          </p:cNvSpPr>
          <p:nvPr/>
        </p:nvSpPr>
        <p:spPr bwMode="auto">
          <a:xfrm flipV="1">
            <a:off x="3441700" y="5418138"/>
            <a:ext cx="904875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8930" name="Line 33"/>
          <p:cNvSpPr>
            <a:spLocks noChangeShapeType="1"/>
          </p:cNvSpPr>
          <p:nvPr/>
        </p:nvSpPr>
        <p:spPr bwMode="auto">
          <a:xfrm>
            <a:off x="3392488" y="5826125"/>
            <a:ext cx="1162050" cy="219075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8931" name="Text Box 34"/>
          <p:cNvSpPr txBox="1">
            <a:spLocks noChangeArrowheads="1"/>
          </p:cNvSpPr>
          <p:nvPr/>
        </p:nvSpPr>
        <p:spPr bwMode="auto">
          <a:xfrm>
            <a:off x="4595813" y="4943475"/>
            <a:ext cx="1182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v-SE" sz="1400" b="1"/>
              <a:t>p</a:t>
            </a:r>
          </a:p>
        </p:txBody>
      </p:sp>
      <p:sp>
        <p:nvSpPr>
          <p:cNvPr id="38932" name="Line 35"/>
          <p:cNvSpPr>
            <a:spLocks noChangeShapeType="1"/>
          </p:cNvSpPr>
          <p:nvPr/>
        </p:nvSpPr>
        <p:spPr bwMode="auto">
          <a:xfrm>
            <a:off x="4657725" y="5005388"/>
            <a:ext cx="123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8933" name="Text Box 36"/>
          <p:cNvSpPr txBox="1">
            <a:spLocks noChangeArrowheads="1"/>
          </p:cNvSpPr>
          <p:nvPr/>
        </p:nvSpPr>
        <p:spPr bwMode="auto">
          <a:xfrm>
            <a:off x="4613275" y="5922963"/>
            <a:ext cx="11826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v-SE" sz="1400" b="1"/>
              <a:t>p</a:t>
            </a:r>
          </a:p>
        </p:txBody>
      </p:sp>
      <p:sp>
        <p:nvSpPr>
          <p:cNvPr id="38934" name="Line 37"/>
          <p:cNvSpPr>
            <a:spLocks noChangeShapeType="1"/>
          </p:cNvSpPr>
          <p:nvPr/>
        </p:nvSpPr>
        <p:spPr bwMode="auto">
          <a:xfrm>
            <a:off x="4675188" y="5984875"/>
            <a:ext cx="123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8935" name="Text Box 38"/>
          <p:cNvSpPr txBox="1">
            <a:spLocks noChangeArrowheads="1"/>
          </p:cNvSpPr>
          <p:nvPr/>
        </p:nvSpPr>
        <p:spPr bwMode="auto">
          <a:xfrm>
            <a:off x="5176838" y="5362575"/>
            <a:ext cx="26971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v-SE" sz="1400" b="1">
                <a:solidFill>
                  <a:srgbClr val="FFC000"/>
                </a:solidFill>
              </a:rPr>
              <a:t>Collection of antiprotons</a:t>
            </a:r>
          </a:p>
        </p:txBody>
      </p:sp>
      <p:sp>
        <p:nvSpPr>
          <p:cNvPr id="38936" name="Text Box 39"/>
          <p:cNvSpPr txBox="1">
            <a:spLocks noChangeArrowheads="1"/>
          </p:cNvSpPr>
          <p:nvPr/>
        </p:nvSpPr>
        <p:spPr bwMode="auto">
          <a:xfrm>
            <a:off x="2547938" y="6353175"/>
            <a:ext cx="1182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v-SE" sz="1400" b="1"/>
              <a:t>Target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Akceleratory kołowe wcz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680665A-63A4-4157-A685-4EE5ADB34C74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336898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sz="3700" b="0">
                <a:effectLst>
                  <a:outerShdw blurRad="38100" dist="38100" dir="2700000" algn="tl">
                    <a:srgbClr val="69676D"/>
                  </a:outerShdw>
                </a:effectLst>
              </a:rPr>
              <a:t>Ruch cząstki w polu magnetycznym</a:t>
            </a:r>
          </a:p>
        </p:txBody>
      </p:sp>
      <p:pic>
        <p:nvPicPr>
          <p:cNvPr id="40965" name="Picture 3" descr="Figure27_1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447800"/>
            <a:ext cx="6831013" cy="5124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daty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EF63BA6-64A3-4348-BA1C-8BF3B043F46D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9600" y="2133600"/>
            <a:ext cx="6096000" cy="644525"/>
            <a:chOff x="384" y="1344"/>
            <a:chExt cx="3840" cy="406"/>
          </a:xfrm>
        </p:grpSpPr>
        <p:pic>
          <p:nvPicPr>
            <p:cNvPr id="41997" name="Picture 3" descr="MAIN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40" y="1344"/>
              <a:ext cx="1584" cy="406"/>
            </a:xfrm>
            <a:prstGeom prst="rect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</p:spPr>
        </p:pic>
        <p:sp>
          <p:nvSpPr>
            <p:cNvPr id="41998" name="Rectangle 4"/>
            <p:cNvSpPr>
              <a:spLocks noChangeArrowheads="1"/>
            </p:cNvSpPr>
            <p:nvPr/>
          </p:nvSpPr>
          <p:spPr bwMode="auto">
            <a:xfrm>
              <a:off x="384" y="1392"/>
              <a:ext cx="21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400" b="1">
                  <a:solidFill>
                    <a:srgbClr val="FFFF00"/>
                  </a:solidFill>
                </a:rPr>
                <a:t>Wartość siły Lorenza:</a:t>
              </a:r>
            </a:p>
          </p:txBody>
        </p:sp>
      </p:grp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304800" y="3276600"/>
            <a:ext cx="812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400" b="1">
                <a:solidFill>
                  <a:srgbClr val="FFFF00"/>
                </a:solidFill>
              </a:rPr>
              <a:t>Siła skierowana jest prostopadle do wektora prędkości</a:t>
            </a:r>
          </a:p>
        </p:txBody>
      </p:sp>
      <p:sp>
        <p:nvSpPr>
          <p:cNvPr id="337926" name="Line 6"/>
          <p:cNvSpPr>
            <a:spLocks noChangeShapeType="1"/>
          </p:cNvSpPr>
          <p:nvPr/>
        </p:nvSpPr>
        <p:spPr bwMode="auto">
          <a:xfrm>
            <a:off x="4191000" y="3962400"/>
            <a:ext cx="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37927" name="Rectangle 7"/>
          <p:cNvSpPr>
            <a:spLocks noChangeArrowheads="1"/>
          </p:cNvSpPr>
          <p:nvPr/>
        </p:nvSpPr>
        <p:spPr bwMode="auto">
          <a:xfrm>
            <a:off x="2362200" y="4572000"/>
            <a:ext cx="4819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400" b="1">
                <a:solidFill>
                  <a:srgbClr val="FFFF00"/>
                </a:solidFill>
              </a:rPr>
              <a:t>Siła Lorenza to siła dośrodkowa</a:t>
            </a:r>
          </a:p>
        </p:txBody>
      </p:sp>
      <p:pic>
        <p:nvPicPr>
          <p:cNvPr id="337928" name="Picture 8" descr="MA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5334000"/>
            <a:ext cx="2514600" cy="1004888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581400" y="5334000"/>
            <a:ext cx="3124200" cy="1076325"/>
            <a:chOff x="2256" y="3360"/>
            <a:chExt cx="1968" cy="678"/>
          </a:xfrm>
        </p:grpSpPr>
        <p:pic>
          <p:nvPicPr>
            <p:cNvPr id="41995" name="Picture 10" descr="MAI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72" y="3360"/>
              <a:ext cx="1152" cy="678"/>
            </a:xfrm>
            <a:prstGeom prst="rect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</p:spPr>
        </p:pic>
        <p:sp>
          <p:nvSpPr>
            <p:cNvPr id="41996" name="Line 11"/>
            <p:cNvSpPr>
              <a:spLocks noChangeShapeType="1"/>
            </p:cNvSpPr>
            <p:nvPr/>
          </p:nvSpPr>
          <p:spPr bwMode="auto">
            <a:xfrm>
              <a:off x="2256" y="3696"/>
              <a:ext cx="576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37932" name="Rectangle 1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pPr>
              <a:defRPr/>
            </a:pPr>
            <a:r>
              <a:rPr lang="pl-PL" b="0">
                <a:effectLst>
                  <a:outerShdw blurRad="38100" dist="38100" dir="2700000" algn="tl">
                    <a:srgbClr val="69676D"/>
                  </a:outerShdw>
                </a:effectLst>
              </a:rPr>
              <a:t>Ruch cząstki w polu magnetycznym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7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7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5" grpId="0" autoUpdateAnimBg="0"/>
      <p:bldP spid="337926" grpId="0" animBg="1"/>
      <p:bldP spid="337927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3AFFE62-40B6-460C-AA8A-CD1D6E7B194A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9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pic>
        <p:nvPicPr>
          <p:cNvPr id="338947" name="Picture 3" descr="MA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301875"/>
            <a:ext cx="5068888" cy="9429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338948" name="Rectangle 4"/>
          <p:cNvSpPr>
            <a:spLocks noChangeArrowheads="1"/>
          </p:cNvSpPr>
          <p:nvPr/>
        </p:nvSpPr>
        <p:spPr bwMode="auto">
          <a:xfrm>
            <a:off x="2590800" y="1676400"/>
            <a:ext cx="2081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400" b="1">
                <a:solidFill>
                  <a:srgbClr val="FFFF00"/>
                </a:solidFill>
              </a:rPr>
              <a:t>Okres ruchu:</a:t>
            </a:r>
          </a:p>
        </p:txBody>
      </p:sp>
      <p:pic>
        <p:nvPicPr>
          <p:cNvPr id="338949" name="Picture 5" descr="MA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4283075"/>
            <a:ext cx="2381250" cy="9080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338950" name="Rectangle 6"/>
          <p:cNvSpPr>
            <a:spLocks noChangeArrowheads="1"/>
          </p:cNvSpPr>
          <p:nvPr/>
        </p:nvSpPr>
        <p:spPr bwMode="auto">
          <a:xfrm>
            <a:off x="2362200" y="3597275"/>
            <a:ext cx="2741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400" b="1">
                <a:solidFill>
                  <a:srgbClr val="FFFF00"/>
                </a:solidFill>
              </a:rPr>
              <a:t>Częstość kołowa:</a:t>
            </a:r>
          </a:p>
        </p:txBody>
      </p:sp>
      <p:sp>
        <p:nvSpPr>
          <p:cNvPr id="338951" name="Rectangle 7"/>
          <p:cNvSpPr>
            <a:spLocks noChangeArrowheads="1"/>
          </p:cNvSpPr>
          <p:nvPr/>
        </p:nvSpPr>
        <p:spPr bwMode="auto">
          <a:xfrm>
            <a:off x="5029200" y="4435475"/>
            <a:ext cx="381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400" b="1">
                <a:solidFill>
                  <a:srgbClr val="FFFF00"/>
                </a:solidFill>
              </a:rPr>
              <a:t>Częstość cyklotronowa niezależna od prędkości</a:t>
            </a:r>
          </a:p>
        </p:txBody>
      </p:sp>
      <p:sp>
        <p:nvSpPr>
          <p:cNvPr id="338953" name="Rectangle 9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pPr>
              <a:defRPr/>
            </a:pPr>
            <a:r>
              <a:rPr lang="pl-PL" b="0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>Ruch cząstki w polu magnetycznym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8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8" grpId="0" autoUpdateAnimBg="0"/>
      <p:bldP spid="338950" grpId="0" autoUpdateAnimBg="0"/>
      <p:bldP spid="33895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rgbClr val="FFFF00"/>
                </a:solidFill>
              </a:rPr>
              <a:t>Pojęcia podstawowe</a:t>
            </a:r>
            <a:endParaRPr lang="en-GB" smtClean="0">
              <a:solidFill>
                <a:srgbClr val="FFFF00"/>
              </a:solidFill>
            </a:endParaRPr>
          </a:p>
        </p:txBody>
      </p:sp>
      <p:sp>
        <p:nvSpPr>
          <p:cNvPr id="308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5" cy="4708525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pl-PL" smtClean="0">
                <a:latin typeface="Arial" charset="0"/>
                <a:cs typeface="Arial" charset="0"/>
              </a:rPr>
              <a:t>Ładunek elektronu</a:t>
            </a:r>
          </a:p>
          <a:p>
            <a:pPr>
              <a:lnSpc>
                <a:spcPct val="125000"/>
              </a:lnSpc>
            </a:pPr>
            <a:r>
              <a:rPr lang="pl-PL" smtClean="0">
                <a:latin typeface="Arial" charset="0"/>
                <a:cs typeface="Arial" charset="0"/>
              </a:rPr>
              <a:t>Elektronowolt</a:t>
            </a:r>
          </a:p>
          <a:p>
            <a:pPr>
              <a:lnSpc>
                <a:spcPct val="125000"/>
              </a:lnSpc>
            </a:pPr>
            <a:r>
              <a:rPr lang="pl-PL" smtClean="0">
                <a:latin typeface="Arial" charset="0"/>
                <a:cs typeface="Arial" charset="0"/>
              </a:rPr>
              <a:t>Energia w eV</a:t>
            </a:r>
          </a:p>
          <a:p>
            <a:pPr>
              <a:lnSpc>
                <a:spcPct val="125000"/>
              </a:lnSpc>
            </a:pPr>
            <a:r>
              <a:rPr lang="pl-PL" smtClean="0">
                <a:latin typeface="Arial" charset="0"/>
                <a:cs typeface="Arial" charset="0"/>
              </a:rPr>
              <a:t>Masa spoczynkowa</a:t>
            </a:r>
          </a:p>
          <a:p>
            <a:pPr lvl="1">
              <a:lnSpc>
                <a:spcPct val="125000"/>
              </a:lnSpc>
            </a:pPr>
            <a:r>
              <a:rPr lang="pl-PL" smtClean="0">
                <a:latin typeface="Arial" charset="0"/>
                <a:cs typeface="Arial" charset="0"/>
              </a:rPr>
              <a:t>Elektron</a:t>
            </a:r>
          </a:p>
          <a:p>
            <a:pPr lvl="1">
              <a:lnSpc>
                <a:spcPct val="125000"/>
              </a:lnSpc>
            </a:pPr>
            <a:r>
              <a:rPr lang="pl-PL" smtClean="0">
                <a:latin typeface="Arial" charset="0"/>
                <a:cs typeface="Arial" charset="0"/>
              </a:rPr>
              <a:t>Proton</a:t>
            </a:r>
          </a:p>
          <a:p>
            <a:pPr lvl="1">
              <a:lnSpc>
                <a:spcPct val="125000"/>
              </a:lnSpc>
            </a:pPr>
            <a:r>
              <a:rPr lang="pl-PL" smtClean="0">
                <a:latin typeface="Arial" charset="0"/>
                <a:cs typeface="Arial" charset="0"/>
              </a:rPr>
              <a:t>Neutron</a:t>
            </a:r>
          </a:p>
          <a:p>
            <a:endParaRPr lang="pl-PL" smtClean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929188" y="1797050"/>
          <a:ext cx="2997200" cy="400050"/>
        </p:xfrm>
        <a:graphic>
          <a:graphicData uri="http://schemas.openxmlformats.org/presentationml/2006/ole">
            <p:oleObj spid="_x0000_s3074" name="Equation" r:id="rId3" imgW="1714320" imgH="22860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929188" y="2451100"/>
          <a:ext cx="2795587" cy="400050"/>
        </p:xfrm>
        <a:graphic>
          <a:graphicData uri="http://schemas.openxmlformats.org/presentationml/2006/ole">
            <p:oleObj spid="_x0000_s3075" name="Equation" r:id="rId4" imgW="1600200" imgH="22860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4929188" y="2906713"/>
          <a:ext cx="2447925" cy="735012"/>
        </p:xfrm>
        <a:graphic>
          <a:graphicData uri="http://schemas.openxmlformats.org/presentationml/2006/ole">
            <p:oleObj spid="_x0000_s3076" name="Equation" r:id="rId5" imgW="1396800" imgH="41904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929188" y="4216400"/>
          <a:ext cx="3903662" cy="420688"/>
        </p:xfrm>
        <a:graphic>
          <a:graphicData uri="http://schemas.openxmlformats.org/presentationml/2006/ole">
            <p:oleObj spid="_x0000_s3077" name="Equation" r:id="rId6" imgW="2234880" imgH="24120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4929188" y="4719638"/>
          <a:ext cx="3997325" cy="422275"/>
        </p:xfrm>
        <a:graphic>
          <a:graphicData uri="http://schemas.openxmlformats.org/presentationml/2006/ole">
            <p:oleObj spid="_x0000_s3078" name="Equation" r:id="rId7" imgW="2286000" imgH="241200" progId="Equation.3">
              <p:embed/>
            </p:oleObj>
          </a:graphicData>
        </a:graphic>
      </p:graphicFrame>
      <p:graphicFrame>
        <p:nvGraphicFramePr>
          <p:cNvPr id="3079" name="Object 8"/>
          <p:cNvGraphicFramePr>
            <a:graphicFrameLocks noChangeAspect="1"/>
          </p:cNvGraphicFramePr>
          <p:nvPr/>
        </p:nvGraphicFramePr>
        <p:xfrm>
          <a:off x="4929188" y="5214938"/>
          <a:ext cx="3997325" cy="422275"/>
        </p:xfrm>
        <a:graphic>
          <a:graphicData uri="http://schemas.openxmlformats.org/presentationml/2006/ole">
            <p:oleObj spid="_x0000_s3079" name="Equation" r:id="rId8" imgW="22860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92A81A1-194E-406B-AE0A-79F805E23215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0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4403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/>
              <a:t>Cyklotron /Lawrence, 193</a:t>
            </a:r>
            <a:r>
              <a:rPr lang="pl-PL" b="0" smtClean="0">
                <a:latin typeface="Arial" charset="0"/>
              </a:rPr>
              <a:t>0’</a:t>
            </a:r>
            <a:r>
              <a:rPr lang="pl-PL" b="0" smtClean="0"/>
              <a:t>/</a:t>
            </a:r>
          </a:p>
        </p:txBody>
      </p:sp>
      <p:sp>
        <p:nvSpPr>
          <p:cNvPr id="339972" name="Text Box 4"/>
          <p:cNvSpPr txBox="1">
            <a:spLocks noChangeArrowheads="1"/>
          </p:cNvSpPr>
          <p:nvPr/>
        </p:nvSpPr>
        <p:spPr bwMode="auto">
          <a:xfrm>
            <a:off x="609600" y="6019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l-PL" sz="2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Nagroda Nobla 1939</a:t>
            </a:r>
            <a:endParaRPr lang="en-US" sz="24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</p:txBody>
      </p:sp>
      <p:pic>
        <p:nvPicPr>
          <p:cNvPr id="44038" name="Picture 5"/>
          <p:cNvPicPr>
            <a:picLocks noChangeAspect="1" noChangeArrowheads="1"/>
          </p:cNvPicPr>
          <p:nvPr/>
        </p:nvPicPr>
        <p:blipFill>
          <a:blip r:embed="rId2"/>
          <a:srcRect t="1733"/>
          <a:stretch>
            <a:fillRect/>
          </a:stretch>
        </p:blipFill>
        <p:spPr bwMode="auto">
          <a:xfrm>
            <a:off x="3598863" y="1773238"/>
            <a:ext cx="20796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6"/>
          <p:cNvPicPr>
            <a:picLocks noChangeAspect="1" noChangeArrowheads="1"/>
          </p:cNvPicPr>
          <p:nvPr/>
        </p:nvPicPr>
        <p:blipFill>
          <a:blip r:embed="rId3"/>
          <a:srcRect l="7761" r="11087"/>
          <a:stretch>
            <a:fillRect/>
          </a:stretch>
        </p:blipFill>
        <p:spPr bwMode="auto">
          <a:xfrm>
            <a:off x="179388" y="2708275"/>
            <a:ext cx="309721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040" name="Group 9"/>
          <p:cNvGrpSpPr>
            <a:grpSpLocks/>
          </p:cNvGrpSpPr>
          <p:nvPr/>
        </p:nvGrpSpPr>
        <p:grpSpPr bwMode="auto">
          <a:xfrm>
            <a:off x="6084888" y="2708275"/>
            <a:ext cx="3059112" cy="2114550"/>
            <a:chOff x="3246" y="1431"/>
            <a:chExt cx="2514" cy="1834"/>
          </a:xfrm>
        </p:grpSpPr>
        <p:pic>
          <p:nvPicPr>
            <p:cNvPr id="44041" name="Picture 3"/>
            <p:cNvPicPr>
              <a:picLocks noChangeAspect="1" noChangeArrowheads="1"/>
            </p:cNvPicPr>
            <p:nvPr/>
          </p:nvPicPr>
          <p:blipFill>
            <a:blip r:embed="rId4"/>
            <a:srcRect l="54446"/>
            <a:stretch>
              <a:fillRect/>
            </a:stretch>
          </p:blipFill>
          <p:spPr bwMode="auto">
            <a:xfrm>
              <a:off x="3246" y="1431"/>
              <a:ext cx="2514" cy="1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2" name="Rectangle 8"/>
            <p:cNvSpPr>
              <a:spLocks noChangeArrowheads="1"/>
            </p:cNvSpPr>
            <p:nvPr/>
          </p:nvSpPr>
          <p:spPr bwMode="auto">
            <a:xfrm>
              <a:off x="3560" y="2976"/>
              <a:ext cx="454" cy="2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D6A344C-1F86-43B0-8269-DFBD8FDB95A5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4506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/>
              <a:t>Cyklotron</a:t>
            </a:r>
          </a:p>
        </p:txBody>
      </p:sp>
      <p:sp>
        <p:nvSpPr>
          <p:cNvPr id="4506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Cząstki w polu magnetycznym elektromagnesu (nabiegunniki zwane duantami)</a:t>
            </a:r>
          </a:p>
          <a:p>
            <a:r>
              <a:rPr lang="pl-PL" smtClean="0"/>
              <a:t>Zmienne pole wcz w szczelinie</a:t>
            </a:r>
          </a:p>
          <a:p>
            <a:r>
              <a:rPr lang="pl-PL" smtClean="0"/>
              <a:t>Ruch cząstki zsynchronizowany z polem przyspieszającym – 10-30 MHz.</a:t>
            </a:r>
          </a:p>
          <a:p>
            <a:r>
              <a:rPr lang="pl-PL" smtClean="0"/>
              <a:t>Relatywistyczny przyrost masy rozsynchronizowuje cały proces – limit energetyczny… </a:t>
            </a:r>
          </a:p>
        </p:txBody>
      </p:sp>
      <p:pic>
        <p:nvPicPr>
          <p:cNvPr id="45062" name="Picture 4" descr="MA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5565775"/>
            <a:ext cx="2413000" cy="9191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9388" y="1866900"/>
            <a:ext cx="8748712" cy="4225925"/>
            <a:chOff x="113" y="1176"/>
            <a:chExt cx="5511" cy="2662"/>
          </a:xfrm>
        </p:grpSpPr>
        <p:pic>
          <p:nvPicPr>
            <p:cNvPr id="45064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76"/>
              <a:ext cx="5511" cy="2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65" name="Rectangle 6"/>
            <p:cNvSpPr>
              <a:spLocks noChangeArrowheads="1"/>
            </p:cNvSpPr>
            <p:nvPr/>
          </p:nvSpPr>
          <p:spPr bwMode="auto">
            <a:xfrm>
              <a:off x="3107" y="3158"/>
              <a:ext cx="680" cy="36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8DD6145-E4DA-449C-9E51-63749EF3EAFB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46084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z="3600" smtClean="0"/>
          </a:p>
          <a:p>
            <a:r>
              <a:rPr lang="pl-PL" sz="3600" smtClean="0"/>
              <a:t>Np. Protony – do 10MeV</a:t>
            </a:r>
          </a:p>
          <a:p>
            <a:pPr>
              <a:buFont typeface="Wingdings 2" pitchFamily="18" charset="2"/>
              <a:buNone/>
            </a:pPr>
            <a:endParaRPr lang="pl-PL" sz="3600" smtClean="0"/>
          </a:p>
          <a:p>
            <a:r>
              <a:rPr lang="pl-PL" sz="3600" b="1" smtClean="0">
                <a:solidFill>
                  <a:srgbClr val="FFFF00"/>
                </a:solidFill>
              </a:rPr>
              <a:t>NIE DO ELEKTRONÓW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pl-PL" b="0" smtClean="0"/>
              <a:t>Cyklotron</a:t>
            </a:r>
          </a:p>
        </p:txBody>
      </p:sp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4067175" y="4600575"/>
            <a:ext cx="46688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800"/>
              <a:t>		 v/c		m/m</a:t>
            </a:r>
            <a:r>
              <a:rPr lang="pl-PL" sz="2800" baseline="-25000"/>
              <a:t>0</a:t>
            </a:r>
          </a:p>
          <a:p>
            <a:pPr eaLnBrk="0" hangingPunct="0"/>
            <a:endParaRPr lang="pl-PL" sz="2800"/>
          </a:p>
          <a:p>
            <a:pPr eaLnBrk="0" hangingPunct="0"/>
            <a:r>
              <a:rPr lang="pl-PL" sz="2800"/>
              <a:t>1 MeV	0,941		2,96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78077F8-FF38-4E06-98DB-794562AF00C8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4710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/>
              <a:t>Cyklotron</a:t>
            </a:r>
          </a:p>
        </p:txBody>
      </p:sp>
      <p:pic>
        <p:nvPicPr>
          <p:cNvPr id="47109" name="Picture 7" descr="cyclotron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390650"/>
            <a:ext cx="5761037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DBEFD4B-67BB-4C44-91C6-AD61373E9D5A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48132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3200" b="1" smtClean="0">
                <a:solidFill>
                  <a:srgbClr val="FFFF00"/>
                </a:solidFill>
              </a:rPr>
              <a:t>Cyklotron izochroniczny</a:t>
            </a:r>
            <a:r>
              <a:rPr lang="pl-PL" sz="3200" smtClean="0"/>
              <a:t> - </a:t>
            </a:r>
            <a:r>
              <a:rPr lang="pl-PL" sz="3200" b="1" smtClean="0"/>
              <a:t>akcelerator z azymutalną modulacją pola</a:t>
            </a:r>
            <a:r>
              <a:rPr lang="pl-PL" sz="3200" b="1" smtClean="0">
                <a:latin typeface="Arial" charset="0"/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pl-PL" sz="3200" smtClean="0">
                <a:latin typeface="Arial" charset="0"/>
              </a:rPr>
              <a:t>	</a:t>
            </a:r>
          </a:p>
          <a:p>
            <a:pPr>
              <a:buFont typeface="Wingdings 2" pitchFamily="18" charset="2"/>
              <a:buNone/>
            </a:pPr>
            <a:r>
              <a:rPr lang="pl-PL" sz="3200" smtClean="0">
                <a:latin typeface="Arial" charset="0"/>
              </a:rPr>
              <a:t>	</a:t>
            </a:r>
            <a:r>
              <a:rPr lang="pl-PL" sz="3200" smtClean="0"/>
              <a:t>Czas jednego obiegu rozpędzanych cząstek jest stały pomimo wzrostu masy cząstki wywołanej efektami relatywistycznymi</a:t>
            </a:r>
            <a:r>
              <a:rPr lang="pl-PL" sz="3200" smtClean="0">
                <a:latin typeface="Arial" charset="0"/>
              </a:rPr>
              <a:t>.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pl-PL" b="0" smtClean="0"/>
              <a:t>Cyklotron izochroniczny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6348623-6105-4714-B33D-BA5AF58A5D08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49156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1" smtClean="0">
                <a:solidFill>
                  <a:srgbClr val="FFFF00"/>
                </a:solidFill>
              </a:rPr>
              <a:t>Jak ?</a:t>
            </a:r>
            <a:r>
              <a:rPr lang="pl-PL" smtClean="0"/>
              <a:t> Poprzez odpowiednie ukształtowanie pola magnetycznego zakrzywiającego tor ruchu cząstek. Wzrost pola magnetycznego na zewnątrz uzyskuje się poprzez wykonanie odpowiednich nacięć w rdzeniu elektromagnesu. Częstotliwość pozostaje stała. </a:t>
            </a:r>
          </a:p>
          <a:p>
            <a:endParaRPr lang="pl-PL" smtClean="0"/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pl-PL" b="0" smtClean="0"/>
              <a:t>Cyklotron izochroniczny</a:t>
            </a:r>
          </a:p>
        </p:txBody>
      </p:sp>
      <p:pic>
        <p:nvPicPr>
          <p:cNvPr id="49158" name="Picture 4" descr="MA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5035550"/>
            <a:ext cx="1944688" cy="7413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A36DC03-0112-4A2D-A77E-2228063E552D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5018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0181" name="Picture 3" descr="Cyklotron_z_azymutaln%C4%85_modulacj%C4%85_pola_%28izochroniczny%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00213"/>
            <a:ext cx="3706812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4" descr="cyclotron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4743450" y="1435100"/>
            <a:ext cx="3838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6F67149-1690-4DC7-8B70-833BC70E0699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5120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/>
              <a:t>Synchrocyklotron /fazotron/</a:t>
            </a:r>
          </a:p>
        </p:txBody>
      </p:sp>
      <p:sp>
        <p:nvSpPr>
          <p:cNvPr id="5120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Aby skompensować relatywistyczny wzrost masy – możemy </a:t>
            </a:r>
            <a:r>
              <a:rPr lang="pl-PL" smtClean="0">
                <a:solidFill>
                  <a:srgbClr val="FFFF00"/>
                </a:solidFill>
              </a:rPr>
              <a:t>zmienić częstotliwość</a:t>
            </a:r>
            <a:r>
              <a:rPr lang="pl-PL" smtClean="0"/>
              <a:t> RF</a:t>
            </a:r>
          </a:p>
          <a:p>
            <a:endParaRPr lang="pl-PL" smtClean="0">
              <a:latin typeface="Arial" charset="0"/>
            </a:endParaRPr>
          </a:p>
          <a:p>
            <a:endParaRPr lang="pl-PL" smtClean="0">
              <a:latin typeface="Arial" charset="0"/>
            </a:endParaRPr>
          </a:p>
          <a:p>
            <a:endParaRPr lang="pl-PL" smtClean="0">
              <a:latin typeface="Arial" charset="0"/>
            </a:endParaRPr>
          </a:p>
          <a:p>
            <a:r>
              <a:rPr lang="pl-PL" smtClean="0"/>
              <a:t>Np. CERN, 600MeV, 30.6MHz – 16.6MHz, 30000 obiegów protonów, przyrost energii 20keV/obieg. </a:t>
            </a:r>
            <a:endParaRPr lang="en-US" smtClean="0"/>
          </a:p>
        </p:txBody>
      </p:sp>
      <p:pic>
        <p:nvPicPr>
          <p:cNvPr id="51206" name="Picture 4" descr="MA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2708275"/>
            <a:ext cx="1944688" cy="7413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988" name="Group 44"/>
          <p:cNvGraphicFramePr>
            <a:graphicFrameLocks noGrp="1"/>
          </p:cNvGraphicFramePr>
          <p:nvPr/>
        </p:nvGraphicFramePr>
        <p:xfrm>
          <a:off x="642910" y="1714488"/>
          <a:ext cx="7924800" cy="2143140"/>
        </p:xfrm>
        <a:graphic>
          <a:graphicData uri="http://schemas.openxmlformats.org/drawingml/2006/table">
            <a:tbl>
              <a:tblPr/>
              <a:tblGrid>
                <a:gridCol w="2641600"/>
                <a:gridCol w="2641600"/>
                <a:gridCol w="2641600"/>
              </a:tblGrid>
              <a:tr h="936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Arial Black" pitchFamily="34" charset="0"/>
                        </a:rPr>
                        <a:t>Pole magnetyczne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Black" pitchFamily="34" charset="0"/>
                        </a:rPr>
                        <a:t>Częstotliwość RF stała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Black" pitchFamily="34" charset="0"/>
                        </a:rPr>
                        <a:t>Częstotliwość RF zmienna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42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Stałe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 Black" pitchFamily="34" charset="0"/>
                        </a:rPr>
                        <a:t>Cyklotron klasyczny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 Black" pitchFamily="34" charset="0"/>
                        </a:rPr>
                        <a:t>Synchro</a:t>
                      </a: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 Black" pitchFamily="34" charset="0"/>
                        </a:rPr>
                        <a:t>cyklotron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5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Zmienne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 Black" pitchFamily="34" charset="0"/>
                        </a:rPr>
                        <a:t>Izochroniczny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 Black" pitchFamily="34" charset="0"/>
                        </a:rPr>
                        <a:t>FFAG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1285852" y="4214818"/>
            <a:ext cx="1714500" cy="2032000"/>
            <a:chOff x="816" y="2448"/>
            <a:chExt cx="1080" cy="1280"/>
          </a:xfrm>
        </p:grpSpPr>
        <p:pic>
          <p:nvPicPr>
            <p:cNvPr id="210989" name="Picture 4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64" y="2448"/>
              <a:ext cx="894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0990" name="Text Box 46"/>
            <p:cNvSpPr txBox="1">
              <a:spLocks noChangeArrowheads="1"/>
            </p:cNvSpPr>
            <p:nvPr/>
          </p:nvSpPr>
          <p:spPr bwMode="auto">
            <a:xfrm>
              <a:off x="816" y="3360"/>
              <a:ext cx="108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0" dirty="0" smtClean="0">
                  <a:solidFill>
                    <a:schemeClr val="tx1"/>
                  </a:solidFill>
                  <a:effectLst/>
                </a:rPr>
                <a:t>Klasyczny, synchrocyklotron</a:t>
              </a:r>
              <a:endParaRPr lang="en-GB" sz="16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3500430" y="4143380"/>
            <a:ext cx="2076450" cy="2012950"/>
            <a:chOff x="2256" y="2400"/>
            <a:chExt cx="1308" cy="1268"/>
          </a:xfrm>
        </p:grpSpPr>
        <p:pic>
          <p:nvPicPr>
            <p:cNvPr id="210992" name="Picture 4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52" y="2400"/>
              <a:ext cx="1212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0993" name="Text Box 49"/>
            <p:cNvSpPr txBox="1">
              <a:spLocks noChangeArrowheads="1"/>
            </p:cNvSpPr>
            <p:nvPr/>
          </p:nvSpPr>
          <p:spPr bwMode="auto">
            <a:xfrm>
              <a:off x="2256" y="3456"/>
              <a:ext cx="124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0" dirty="0" smtClean="0">
                  <a:solidFill>
                    <a:schemeClr val="tx1"/>
                  </a:solidFill>
                  <a:effectLst/>
                </a:rPr>
                <a:t>izochroniczny</a:t>
              </a:r>
              <a:endParaRPr lang="en-GB" sz="16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6" name="Group 55"/>
          <p:cNvGrpSpPr>
            <a:grpSpLocks/>
          </p:cNvGrpSpPr>
          <p:nvPr/>
        </p:nvGrpSpPr>
        <p:grpSpPr bwMode="auto">
          <a:xfrm>
            <a:off x="6153157" y="4000504"/>
            <a:ext cx="2514600" cy="2698750"/>
            <a:chOff x="3840" y="2352"/>
            <a:chExt cx="1584" cy="1700"/>
          </a:xfrm>
        </p:grpSpPr>
        <p:pic>
          <p:nvPicPr>
            <p:cNvPr id="210996" name="Picture 5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88" y="2352"/>
              <a:ext cx="1536" cy="1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0997" name="Rectangle 53"/>
            <p:cNvSpPr>
              <a:spLocks noChangeArrowheads="1"/>
            </p:cNvSpPr>
            <p:nvPr/>
          </p:nvSpPr>
          <p:spPr bwMode="auto">
            <a:xfrm>
              <a:off x="3879" y="2397"/>
              <a:ext cx="180" cy="22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0998" name="Text Box 54"/>
            <p:cNvSpPr txBox="1">
              <a:spLocks noChangeArrowheads="1"/>
            </p:cNvSpPr>
            <p:nvPr/>
          </p:nvSpPr>
          <p:spPr bwMode="auto">
            <a:xfrm>
              <a:off x="3840" y="3840"/>
              <a:ext cx="13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0">
                  <a:solidFill>
                    <a:schemeClr val="tx1"/>
                  </a:solidFill>
                  <a:effectLst/>
                </a:rPr>
                <a:t>FFAG</a:t>
              </a:r>
            </a:p>
          </p:txBody>
        </p:sp>
      </p:grpSp>
      <p:sp>
        <p:nvSpPr>
          <p:cNvPr id="25" name="Tytuł 24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en-GB" sz="3200" dirty="0" smtClean="0">
                <a:solidFill>
                  <a:srgbClr val="FFFF00"/>
                </a:solidFill>
              </a:rPr>
              <a:t>Fixed Field Alternating Gradient Circular Machines (FFAG)</a:t>
            </a:r>
            <a:endParaRPr lang="pl-PL" sz="3200" dirty="0">
              <a:solidFill>
                <a:srgbClr val="FFFF00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8095315" y="6611779"/>
            <a:ext cx="10486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Rob </a:t>
            </a:r>
            <a:r>
              <a:rPr lang="en-GB" sz="1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Edgecock</a:t>
            </a:r>
            <a:r>
              <a:rPr lang="en-GB" sz="1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pl-PL" sz="1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027665-7365-4356-8D89-7BC2D002A905}" type="datetime1">
              <a:rPr lang="pl-PL" smtClean="0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 Sławomir Wronka, IPJ       </a:t>
            </a:r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929222" cy="365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42"/>
          <p:cNvSpPr>
            <a:spLocks noChangeArrowheads="1"/>
          </p:cNvSpPr>
          <p:nvPr/>
        </p:nvSpPr>
        <p:spPr bwMode="auto">
          <a:xfrm>
            <a:off x="5334000" y="57150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Line 43"/>
          <p:cNvSpPr>
            <a:spLocks noChangeShapeType="1"/>
          </p:cNvSpPr>
          <p:nvPr/>
        </p:nvSpPr>
        <p:spPr bwMode="auto">
          <a:xfrm>
            <a:off x="5443538" y="4505325"/>
            <a:ext cx="0" cy="1187450"/>
          </a:xfrm>
          <a:prstGeom prst="line">
            <a:avLst/>
          </a:prstGeom>
          <a:noFill/>
          <a:ln w="25400">
            <a:solidFill>
              <a:srgbClr val="CC6600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/>
          <a:lstStyle/>
          <a:p>
            <a:endParaRPr lang="pl-PL"/>
          </a:p>
        </p:txBody>
      </p:sp>
      <p:sp>
        <p:nvSpPr>
          <p:cNvPr id="8" name="Line 44"/>
          <p:cNvSpPr>
            <a:spLocks noChangeShapeType="1"/>
          </p:cNvSpPr>
          <p:nvPr/>
        </p:nvSpPr>
        <p:spPr bwMode="auto">
          <a:xfrm flipV="1">
            <a:off x="5443538" y="38862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pl-PL"/>
          </a:p>
        </p:txBody>
      </p:sp>
      <p:sp>
        <p:nvSpPr>
          <p:cNvPr id="9" name="Text Box 45"/>
          <p:cNvSpPr txBox="1">
            <a:spLocks noChangeArrowheads="1"/>
          </p:cNvSpPr>
          <p:nvPr/>
        </p:nvSpPr>
        <p:spPr bwMode="auto">
          <a:xfrm>
            <a:off x="4929190" y="3857628"/>
            <a:ext cx="5286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="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B</a:t>
            </a:r>
            <a:endParaRPr lang="en-GB" sz="1600" b="0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Rectangle 48"/>
          <p:cNvSpPr>
            <a:spLocks noChangeArrowheads="1"/>
          </p:cNvSpPr>
          <p:nvPr/>
        </p:nvSpPr>
        <p:spPr bwMode="auto">
          <a:xfrm>
            <a:off x="3857620" y="4786322"/>
            <a:ext cx="14954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pl-PL" sz="1600" b="0" dirty="0" smtClean="0">
                <a:solidFill>
                  <a:srgbClr val="FFFF00"/>
                </a:solidFill>
                <a:effectLst/>
              </a:rPr>
              <a:t>Izochroniczny</a:t>
            </a:r>
            <a:endParaRPr lang="en-GB" sz="1600" b="0" dirty="0">
              <a:solidFill>
                <a:srgbClr val="FFFF00"/>
              </a:solidFill>
              <a:effectLst/>
            </a:endParaRPr>
          </a:p>
        </p:txBody>
      </p:sp>
      <p:sp>
        <p:nvSpPr>
          <p:cNvPr id="11" name="Line 49"/>
          <p:cNvSpPr>
            <a:spLocks noChangeShapeType="1"/>
          </p:cNvSpPr>
          <p:nvPr/>
        </p:nvSpPr>
        <p:spPr bwMode="auto">
          <a:xfrm>
            <a:off x="5638800" y="5867400"/>
            <a:ext cx="137160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/>
          <a:lstStyle/>
          <a:p>
            <a:endParaRPr lang="pl-PL"/>
          </a:p>
        </p:txBody>
      </p:sp>
      <p:sp>
        <p:nvSpPr>
          <p:cNvPr id="12" name="Line 50"/>
          <p:cNvSpPr>
            <a:spLocks noChangeShapeType="1"/>
          </p:cNvSpPr>
          <p:nvPr/>
        </p:nvSpPr>
        <p:spPr bwMode="auto">
          <a:xfrm>
            <a:off x="7086600" y="58674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pl-PL"/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7467600" y="5943600"/>
            <a:ext cx="838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RF</a:t>
            </a:r>
            <a:endParaRPr lang="en-GB" sz="1600" b="0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Text Box 52"/>
          <p:cNvSpPr txBox="1">
            <a:spLocks noChangeArrowheads="1"/>
          </p:cNvSpPr>
          <p:nvPr/>
        </p:nvSpPr>
        <p:spPr bwMode="auto">
          <a:xfrm>
            <a:off x="4195770" y="5715000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="0" dirty="0" smtClean="0">
                <a:solidFill>
                  <a:srgbClr val="FF6600"/>
                </a:solidFill>
                <a:effectLst/>
              </a:rPr>
              <a:t>Klasyczny</a:t>
            </a:r>
            <a:endParaRPr lang="en-GB" sz="1600" b="0" dirty="0">
              <a:solidFill>
                <a:srgbClr val="FF6600"/>
              </a:solidFill>
              <a:effectLst/>
            </a:endParaRPr>
          </a:p>
        </p:txBody>
      </p:sp>
      <p:sp>
        <p:nvSpPr>
          <p:cNvPr id="15" name="Text Box 53"/>
          <p:cNvSpPr txBox="1">
            <a:spLocks noChangeArrowheads="1"/>
          </p:cNvSpPr>
          <p:nvPr/>
        </p:nvSpPr>
        <p:spPr bwMode="auto">
          <a:xfrm>
            <a:off x="5767406" y="5943600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0" dirty="0" err="1">
                <a:solidFill>
                  <a:srgbClr val="FFFF00"/>
                </a:solidFill>
                <a:effectLst/>
              </a:rPr>
              <a:t>Synchro</a:t>
            </a:r>
            <a:r>
              <a:rPr lang="en-GB" sz="1600" b="0" dirty="0">
                <a:solidFill>
                  <a:srgbClr val="FFFF00"/>
                </a:solidFill>
                <a:effectLst/>
              </a:rPr>
              <a:t>- </a:t>
            </a:r>
            <a:r>
              <a:rPr lang="en-GB" sz="1600" b="0" dirty="0" smtClean="0">
                <a:solidFill>
                  <a:srgbClr val="FFFF00"/>
                </a:solidFill>
                <a:effectLst/>
              </a:rPr>
              <a:t>cy</a:t>
            </a:r>
            <a:r>
              <a:rPr lang="pl-PL" sz="1600" b="0" dirty="0" smtClean="0">
                <a:solidFill>
                  <a:srgbClr val="FFFF00"/>
                </a:solidFill>
                <a:effectLst/>
              </a:rPr>
              <a:t>k</a:t>
            </a:r>
            <a:r>
              <a:rPr lang="en-GB" sz="1600" b="0" dirty="0" err="1" smtClean="0">
                <a:solidFill>
                  <a:srgbClr val="FFFF00"/>
                </a:solidFill>
                <a:effectLst/>
              </a:rPr>
              <a:t>lotron</a:t>
            </a:r>
            <a:endParaRPr lang="en-GB" sz="1600" b="0" dirty="0">
              <a:solidFill>
                <a:srgbClr val="FFFF00"/>
              </a:solidFill>
              <a:effectLst/>
            </a:endParaRPr>
          </a:p>
        </p:txBody>
      </p:sp>
      <p:grpSp>
        <p:nvGrpSpPr>
          <p:cNvPr id="16" name="Group 61"/>
          <p:cNvGrpSpPr>
            <a:grpSpLocks/>
          </p:cNvGrpSpPr>
          <p:nvPr/>
        </p:nvGrpSpPr>
        <p:grpSpPr bwMode="auto">
          <a:xfrm>
            <a:off x="5867400" y="4267200"/>
            <a:ext cx="1524000" cy="1219200"/>
            <a:chOff x="3696" y="2688"/>
            <a:chExt cx="960" cy="768"/>
          </a:xfrm>
        </p:grpSpPr>
        <p:sp>
          <p:nvSpPr>
            <p:cNvPr id="17" name="Rectangle 55"/>
            <p:cNvSpPr>
              <a:spLocks noChangeArrowheads="1"/>
            </p:cNvSpPr>
            <p:nvPr/>
          </p:nvSpPr>
          <p:spPr bwMode="auto">
            <a:xfrm>
              <a:off x="3936" y="2976"/>
              <a:ext cx="4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600" b="0">
                  <a:solidFill>
                    <a:srgbClr val="CC6600"/>
                  </a:solidFill>
                  <a:effectLst/>
                </a:rPr>
                <a:t>FFAG</a:t>
              </a:r>
            </a:p>
          </p:txBody>
        </p:sp>
        <p:sp>
          <p:nvSpPr>
            <p:cNvPr id="18" name="Line 57"/>
            <p:cNvSpPr>
              <a:spLocks noChangeShapeType="1"/>
            </p:cNvSpPr>
            <p:nvPr/>
          </p:nvSpPr>
          <p:spPr bwMode="auto">
            <a:xfrm flipH="1" flipV="1">
              <a:off x="3696" y="2688"/>
              <a:ext cx="288" cy="288"/>
            </a:xfrm>
            <a:prstGeom prst="line">
              <a:avLst/>
            </a:prstGeom>
            <a:noFill/>
            <a:ln w="25400">
              <a:solidFill>
                <a:srgbClr val="CC6600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pl-PL"/>
            </a:p>
          </p:txBody>
        </p:sp>
        <p:sp>
          <p:nvSpPr>
            <p:cNvPr id="19" name="Line 58"/>
            <p:cNvSpPr>
              <a:spLocks noChangeShapeType="1"/>
            </p:cNvSpPr>
            <p:nvPr/>
          </p:nvSpPr>
          <p:spPr bwMode="auto">
            <a:xfrm flipV="1">
              <a:off x="4368" y="2688"/>
              <a:ext cx="288" cy="288"/>
            </a:xfrm>
            <a:prstGeom prst="line">
              <a:avLst/>
            </a:prstGeom>
            <a:noFill/>
            <a:ln w="25400">
              <a:solidFill>
                <a:srgbClr val="CC6600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pl-PL"/>
            </a:p>
          </p:txBody>
        </p:sp>
        <p:sp>
          <p:nvSpPr>
            <p:cNvPr id="20" name="Line 59"/>
            <p:cNvSpPr>
              <a:spLocks noChangeShapeType="1"/>
            </p:cNvSpPr>
            <p:nvPr/>
          </p:nvSpPr>
          <p:spPr bwMode="auto">
            <a:xfrm flipH="1">
              <a:off x="3696" y="3168"/>
              <a:ext cx="288" cy="288"/>
            </a:xfrm>
            <a:prstGeom prst="line">
              <a:avLst/>
            </a:prstGeom>
            <a:noFill/>
            <a:ln w="25400">
              <a:solidFill>
                <a:srgbClr val="CC6600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pl-PL"/>
            </a:p>
          </p:txBody>
        </p:sp>
        <p:sp>
          <p:nvSpPr>
            <p:cNvPr id="21" name="Line 60"/>
            <p:cNvSpPr>
              <a:spLocks noChangeShapeType="1"/>
            </p:cNvSpPr>
            <p:nvPr/>
          </p:nvSpPr>
          <p:spPr bwMode="auto">
            <a:xfrm>
              <a:off x="4368" y="3168"/>
              <a:ext cx="288" cy="288"/>
            </a:xfrm>
            <a:prstGeom prst="line">
              <a:avLst/>
            </a:prstGeom>
            <a:noFill/>
            <a:ln w="25400">
              <a:solidFill>
                <a:srgbClr val="CC6600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42875" y="1571625"/>
            <a:ext cx="3548063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35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r>
              <a:rPr lang="en-US" sz="2000" kern="0" dirty="0">
                <a:solidFill>
                  <a:srgbClr val="FFFF99"/>
                </a:solidFill>
              </a:rPr>
              <a:t>P</a:t>
            </a:r>
            <a:r>
              <a:rPr lang="pl-PL" sz="2000" kern="0" dirty="0">
                <a:solidFill>
                  <a:srgbClr val="FFFF99"/>
                </a:solidFill>
              </a:rPr>
              <a:t>od działaniem siły Lorentza</a:t>
            </a:r>
            <a:r>
              <a:rPr lang="pl-PL" sz="2000" kern="0" dirty="0">
                <a:solidFill>
                  <a:srgbClr val="FFFF99"/>
                </a:solidFill>
                <a:latin typeface="+mn-lt"/>
                <a:cs typeface="+mn-cs"/>
              </a:rPr>
              <a:t>		</a:t>
            </a:r>
          </a:p>
          <a:p>
            <a:pPr algn="ctr" eaLnBrk="0" hangingPunct="0">
              <a:lnSpc>
                <a:spcPct val="135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pl-PL" sz="2000" kern="0" dirty="0">
              <a:solidFill>
                <a:srgbClr val="FFFF99"/>
              </a:solidFill>
              <a:latin typeface="+mn-lt"/>
              <a:cs typeface="+mn-cs"/>
            </a:endParaRPr>
          </a:p>
          <a:p>
            <a:pPr algn="ctr" eaLnBrk="0" hangingPunct="0">
              <a:lnSpc>
                <a:spcPct val="135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pl-PL" sz="2000" kern="0" dirty="0">
              <a:solidFill>
                <a:srgbClr val="FFFF99"/>
              </a:solidFill>
              <a:latin typeface="+mn-lt"/>
              <a:cs typeface="+mn-cs"/>
            </a:endParaRPr>
          </a:p>
          <a:p>
            <a:pPr algn="ctr" eaLnBrk="0" hangingPunct="0">
              <a:lnSpc>
                <a:spcPct val="135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pl-PL" sz="2000" kern="0" dirty="0">
              <a:solidFill>
                <a:srgbClr val="FFFF99"/>
              </a:solidFill>
            </a:endParaRPr>
          </a:p>
          <a:p>
            <a:pPr algn="ctr" eaLnBrk="0" hangingPunct="0">
              <a:lnSpc>
                <a:spcPct val="295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pl-PL" sz="2000" kern="0" dirty="0">
              <a:solidFill>
                <a:srgbClr val="FFFF99"/>
              </a:solidFill>
            </a:endParaRPr>
          </a:p>
          <a:p>
            <a:pPr lvl="1" algn="ctr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pl-PL" sz="2000" kern="0" dirty="0">
              <a:solidFill>
                <a:srgbClr val="FFFF99"/>
              </a:solidFill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643313" y="1571625"/>
          <a:ext cx="1871662" cy="690563"/>
        </p:xfrm>
        <a:graphic>
          <a:graphicData uri="http://schemas.openxmlformats.org/presentationml/2006/ole">
            <p:oleObj spid="_x0000_s4098" name="Equation" r:id="rId3" imgW="1066680" imgH="393480" progId="Equation.3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57250" y="2571750"/>
          <a:ext cx="4691063" cy="2055813"/>
        </p:xfrm>
        <a:graphic>
          <a:graphicData uri="http://schemas.openxmlformats.org/presentationml/2006/ole">
            <p:oleObj spid="_x0000_s4099" name="Equation" r:id="rId4" imgW="2463480" imgH="1079280" progId="Equation.3">
              <p:embed/>
            </p:oleObj>
          </a:graphicData>
        </a:graphic>
      </p:graphicFrame>
      <p:pic>
        <p:nvPicPr>
          <p:cNvPr id="5" name="Picture 19" descr="efield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38" y="2286000"/>
            <a:ext cx="228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285750" y="5072063"/>
            <a:ext cx="5357813" cy="1384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l-PL" sz="2400">
                <a:solidFill>
                  <a:srgbClr val="FFC000"/>
                </a:solidFill>
              </a:rPr>
              <a:t>Pole magnetyczne </a:t>
            </a:r>
            <a:r>
              <a:rPr lang="pl-PL" sz="2400"/>
              <a:t>nie zmienia energii cząstek. </a:t>
            </a:r>
          </a:p>
          <a:p>
            <a:pPr algn="ctr" eaLnBrk="0" hangingPunct="0">
              <a:spcBef>
                <a:spcPct val="50000"/>
              </a:spcBef>
            </a:pPr>
            <a:r>
              <a:rPr lang="pl-PL" sz="2400"/>
              <a:t>Może to zrobić tylko </a:t>
            </a:r>
            <a:r>
              <a:rPr lang="pl-PL" sz="2400">
                <a:solidFill>
                  <a:srgbClr val="FFC000"/>
                </a:solidFill>
              </a:rPr>
              <a:t>pole elektryczne</a:t>
            </a:r>
            <a:r>
              <a:rPr lang="pl-PL" sz="2400"/>
              <a:t>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smtClean="0">
                <a:solidFill>
                  <a:srgbClr val="FFFF00"/>
                </a:solidFill>
              </a:rPr>
              <a:t>Ruch cząstek w polu elektromagnetycznym</a:t>
            </a:r>
            <a:endParaRPr lang="pl-PL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DC5E667-4E32-4076-97C0-4631889D91B8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5222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>
                <a:solidFill>
                  <a:srgbClr val="FFFF00"/>
                </a:solidFill>
              </a:rPr>
              <a:t>Mikrotron</a:t>
            </a:r>
            <a:r>
              <a:rPr lang="pl-PL" b="0" smtClean="0">
                <a:solidFill>
                  <a:srgbClr val="FFFF00"/>
                </a:solidFill>
                <a:latin typeface="Arial" charset="0"/>
              </a:rPr>
              <a:t> – dedykowany do e</a:t>
            </a:r>
            <a:r>
              <a:rPr lang="pl-PL" b="0" baseline="30000" smtClean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pl-PL" b="0" smtClean="0">
                <a:solidFill>
                  <a:srgbClr val="FFFF00"/>
                </a:solidFill>
                <a:latin typeface="Arial" charset="0"/>
              </a:rPr>
              <a:t> </a:t>
            </a:r>
            <a:endParaRPr lang="en-US" b="0" smtClean="0">
              <a:solidFill>
                <a:srgbClr val="FFFF00"/>
              </a:solidFill>
              <a:latin typeface="Arial" charset="0"/>
            </a:endParaRPr>
          </a:p>
        </p:txBody>
      </p:sp>
      <p:grpSp>
        <p:nvGrpSpPr>
          <p:cNvPr id="52229" name="Group 9"/>
          <p:cNvGrpSpPr>
            <a:grpSpLocks/>
          </p:cNvGrpSpPr>
          <p:nvPr/>
        </p:nvGrpSpPr>
        <p:grpSpPr bwMode="auto">
          <a:xfrm>
            <a:off x="468313" y="1557338"/>
            <a:ext cx="7651750" cy="3168650"/>
            <a:chOff x="249" y="1026"/>
            <a:chExt cx="3550" cy="1573"/>
          </a:xfrm>
        </p:grpSpPr>
        <p:grpSp>
          <p:nvGrpSpPr>
            <p:cNvPr id="52234" name="Group 6"/>
            <p:cNvGrpSpPr>
              <a:grpSpLocks/>
            </p:cNvGrpSpPr>
            <p:nvPr/>
          </p:nvGrpSpPr>
          <p:grpSpPr bwMode="auto">
            <a:xfrm>
              <a:off x="249" y="1026"/>
              <a:ext cx="3550" cy="1573"/>
              <a:chOff x="192" y="1041"/>
              <a:chExt cx="5507" cy="2511"/>
            </a:xfrm>
          </p:grpSpPr>
          <p:pic>
            <p:nvPicPr>
              <p:cNvPr id="52237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92" y="1041"/>
                <a:ext cx="5507" cy="2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238" name="Rectangle 5"/>
              <p:cNvSpPr>
                <a:spLocks noChangeArrowheads="1"/>
              </p:cNvSpPr>
              <p:nvPr/>
            </p:nvSpPr>
            <p:spPr bwMode="auto">
              <a:xfrm>
                <a:off x="1746" y="3249"/>
                <a:ext cx="1950" cy="27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</p:grpSp>
        <p:sp>
          <p:nvSpPr>
            <p:cNvPr id="52235" name="Rectangle 7"/>
            <p:cNvSpPr>
              <a:spLocks noChangeArrowheads="1"/>
            </p:cNvSpPr>
            <p:nvPr/>
          </p:nvSpPr>
          <p:spPr bwMode="auto">
            <a:xfrm>
              <a:off x="2381" y="1207"/>
              <a:ext cx="1315" cy="81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52236" name="Rectangle 8"/>
            <p:cNvSpPr>
              <a:spLocks noChangeArrowheads="1"/>
            </p:cNvSpPr>
            <p:nvPr/>
          </p:nvSpPr>
          <p:spPr bwMode="auto">
            <a:xfrm>
              <a:off x="2653" y="1933"/>
              <a:ext cx="998" cy="4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sp>
        <p:nvSpPr>
          <p:cNvPr id="52230" name="Text Box 10"/>
          <p:cNvSpPr txBox="1">
            <a:spLocks noChangeArrowheads="1"/>
          </p:cNvSpPr>
          <p:nvPr/>
        </p:nvSpPr>
        <p:spPr bwMode="auto">
          <a:xfrm>
            <a:off x="5148263" y="1773238"/>
            <a:ext cx="28797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l-PL" sz="2400" b="1">
                <a:solidFill>
                  <a:srgbClr val="FF0000"/>
                </a:solidFill>
              </a:rPr>
              <a:t>Opóźnienie równe dokładnie jednemu okresowi</a:t>
            </a: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539750" y="1989138"/>
            <a:ext cx="5040313" cy="2592387"/>
            <a:chOff x="340" y="1253"/>
            <a:chExt cx="3175" cy="1633"/>
          </a:xfrm>
        </p:grpSpPr>
        <p:pic>
          <p:nvPicPr>
            <p:cNvPr id="52232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0" y="1253"/>
              <a:ext cx="2903" cy="1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33" name="Rectangle 12"/>
            <p:cNvSpPr>
              <a:spLocks noChangeArrowheads="1"/>
            </p:cNvSpPr>
            <p:nvPr/>
          </p:nvSpPr>
          <p:spPr bwMode="auto">
            <a:xfrm>
              <a:off x="3152" y="2296"/>
              <a:ext cx="363" cy="2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BE0FCE3-21C8-4705-972D-2256AFC93DB1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53252" name="Rectangl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 anchor="b"/>
          <a:lstStyle/>
          <a:p>
            <a:r>
              <a:rPr lang="pl-PL" b="0" smtClean="0"/>
              <a:t>Synchrotron</a:t>
            </a: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611188" y="1685925"/>
            <a:ext cx="76327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b="1">
                <a:solidFill>
                  <a:srgbClr val="FFFF00"/>
                </a:solidFill>
              </a:rPr>
              <a:t>Jeśli zsynchronizowana zostanie częstość obiegu cząstek w pierścieniu akceleracyjnym z częstością zmiany pól: elektrycznego i magnetycznego, to proces akceleracji może odbywać się bez zmiany promienia okręgu po którym krążą cząstki.</a:t>
            </a:r>
          </a:p>
          <a:p>
            <a:r>
              <a:rPr lang="pl-PL" sz="2800" b="1">
                <a:solidFill>
                  <a:srgbClr val="FFFF00"/>
                </a:solidFill>
              </a:rPr>
              <a:t>						</a:t>
            </a:r>
          </a:p>
          <a:p>
            <a:r>
              <a:rPr lang="pl-PL" sz="2800" b="1">
                <a:solidFill>
                  <a:srgbClr val="FFFF00"/>
                </a:solidFill>
              </a:rPr>
              <a:t>						</a:t>
            </a:r>
            <a:r>
              <a:rPr lang="pl-PL" b="1">
                <a:solidFill>
                  <a:srgbClr val="66FF33"/>
                </a:solidFill>
              </a:rPr>
              <a:t>/</a:t>
            </a:r>
            <a:r>
              <a:rPr lang="en-US" b="1">
                <a:solidFill>
                  <a:srgbClr val="66FF33"/>
                </a:solidFill>
              </a:rPr>
              <a:t>Oliphant</a:t>
            </a:r>
            <a:r>
              <a:rPr lang="pl-PL" b="1">
                <a:solidFill>
                  <a:srgbClr val="66FF33"/>
                </a:solidFill>
              </a:rPr>
              <a:t> 1943/</a:t>
            </a:r>
            <a:endParaRPr lang="en-US" b="1">
              <a:solidFill>
                <a:srgbClr val="66FF33"/>
              </a:solidFill>
            </a:endParaRPr>
          </a:p>
          <a:p>
            <a:endParaRPr lang="pl-PL" sz="28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F0D8E4-910A-4DCC-84F1-14A51DBF3EA3}" type="datetime1">
              <a:rPr lang="pl-PL" smtClean="0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 Sławomir Wronka, IPJ       </a:t>
            </a:r>
            <a:endParaRPr lang="en-US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356"/>
            <a:ext cx="889327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7" name="Prostokąt 6"/>
          <p:cNvSpPr/>
          <p:nvPr/>
        </p:nvSpPr>
        <p:spPr>
          <a:xfrm>
            <a:off x="7786710" y="6357958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solidFill>
                  <a:srgbClr val="FFFF00"/>
                </a:solidFill>
              </a:rPr>
              <a:t>C.R</a:t>
            </a:r>
            <a:r>
              <a:rPr lang="pl-PL" dirty="0">
                <a:solidFill>
                  <a:srgbClr val="FFFF00"/>
                </a:solidFill>
              </a:rPr>
              <a:t>. </a:t>
            </a:r>
            <a:r>
              <a:rPr lang="pl-PL" dirty="0" err="1">
                <a:solidFill>
                  <a:srgbClr val="FFFF00"/>
                </a:solidFill>
              </a:rPr>
              <a:t>Prior</a:t>
            </a:r>
            <a:endParaRPr lang="pl-PL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825A9F0-D02A-4FCB-B237-A6320C2BD413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Sławomir</a:t>
            </a:r>
            <a:r>
              <a:rPr lang="en-US" dirty="0"/>
              <a:t> Wronka, </a:t>
            </a:r>
            <a:r>
              <a:rPr lang="en-US" dirty="0" err="1"/>
              <a:t>IPJ</a:t>
            </a:r>
            <a:r>
              <a:rPr lang="en-US" dirty="0"/>
              <a:t>       </a:t>
            </a:r>
          </a:p>
        </p:txBody>
      </p:sp>
      <p:sp>
        <p:nvSpPr>
          <p:cNvPr id="5427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Synchrotron</a:t>
            </a:r>
          </a:p>
        </p:txBody>
      </p:sp>
      <p:sp>
        <p:nvSpPr>
          <p:cNvPr id="54277" name="Rectangle 4"/>
          <p:cNvSpPr>
            <a:spLocks/>
          </p:cNvSpPr>
          <p:nvPr/>
        </p:nvSpPr>
        <p:spPr bwMode="auto">
          <a:xfrm>
            <a:off x="457200" y="1600200"/>
            <a:ext cx="8229600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pl-PL" sz="2800">
                <a:solidFill>
                  <a:srgbClr val="FFFF00"/>
                </a:solidFill>
                <a:latin typeface="Book Antiqua" pitchFamily="18" charset="0"/>
              </a:rPr>
              <a:t>Na obwodzie umieszczamy:</a:t>
            </a:r>
          </a:p>
          <a:p>
            <a:pPr marL="547688" indent="-411163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800">
                <a:solidFill>
                  <a:srgbClr val="FFFF00"/>
                </a:solidFill>
                <a:latin typeface="Book Antiqua" pitchFamily="18" charset="0"/>
              </a:rPr>
              <a:t>Wnęki przyspieszające RF</a:t>
            </a:r>
          </a:p>
          <a:p>
            <a:pPr marL="547688" indent="-411163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800">
                <a:solidFill>
                  <a:srgbClr val="FFFF00"/>
                </a:solidFill>
                <a:latin typeface="Book Antiqua" pitchFamily="18" charset="0"/>
              </a:rPr>
              <a:t>Magnesy zakrzywiające</a:t>
            </a:r>
          </a:p>
          <a:p>
            <a:pPr marL="547688" indent="-411163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800">
                <a:solidFill>
                  <a:srgbClr val="FFFF00"/>
                </a:solidFill>
                <a:latin typeface="Book Antiqua" pitchFamily="18" charset="0"/>
              </a:rPr>
              <a:t>Elementy skupiające – magnesy kwadrupolowe</a:t>
            </a:r>
          </a:p>
          <a:p>
            <a:pPr marL="547688" indent="-411163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800">
                <a:solidFill>
                  <a:srgbClr val="FFFF00"/>
                </a:solidFill>
                <a:latin typeface="Book Antiqua" pitchFamily="18" charset="0"/>
              </a:rPr>
              <a:t>Pompy próżniowe (zła próżnia = pogorszenie parametrów wiązki, fałszywe wyniki exp., spadek wydajności)</a:t>
            </a:r>
          </a:p>
          <a:p>
            <a:pPr marL="547688" indent="-411163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800">
                <a:solidFill>
                  <a:srgbClr val="FFFF00"/>
                </a:solidFill>
                <a:latin typeface="Book Antiqua" pitchFamily="18" charset="0"/>
              </a:rPr>
              <a:t>Monitory wiązki</a:t>
            </a:r>
          </a:p>
          <a:p>
            <a:pPr marL="547688" indent="-411163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pl-PL" sz="2800">
              <a:solidFill>
                <a:srgbClr val="FFFF00"/>
              </a:solidFill>
              <a:latin typeface="Book Antiqua" pitchFamily="18" charset="0"/>
            </a:endParaRPr>
          </a:p>
        </p:txBody>
      </p:sp>
      <p:pic>
        <p:nvPicPr>
          <p:cNvPr id="5427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1214438"/>
            <a:ext cx="3000375" cy="20113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F16C203-A2C5-40C6-B5E8-CA5674218255}" type="datetime1">
              <a:rPr lang="pl-PL"/>
              <a:pPr>
                <a:defRPr/>
              </a:pPr>
              <a:t>2009-03-31</a:t>
            </a:fld>
            <a:endParaRPr lang="pl-PL" dirty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85813"/>
          </a:xfrm>
        </p:spPr>
        <p:txBody>
          <a:bodyPr anchor="b"/>
          <a:lstStyle/>
          <a:p>
            <a:r>
              <a:rPr lang="pl-PL" b="0" smtClean="0"/>
              <a:t>Synchrotron</a:t>
            </a: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857250"/>
            <a:ext cx="6500812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Sławomir</a:t>
            </a:r>
            <a:r>
              <a:rPr lang="en-US" dirty="0"/>
              <a:t> Wronka, </a:t>
            </a:r>
            <a:r>
              <a:rPr lang="en-US" dirty="0" err="1"/>
              <a:t>IPJ</a:t>
            </a:r>
            <a:r>
              <a:rPr lang="en-US" dirty="0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37160AC-450A-497A-B203-84CA99CF43B1}" type="datetime1">
              <a:rPr lang="pl-PL"/>
              <a:pPr>
                <a:defRPr/>
              </a:pPr>
              <a:t>2009-03-31</a:t>
            </a:fld>
            <a:endParaRPr lang="pl-PL" dirty="0"/>
          </a:p>
        </p:txBody>
      </p:sp>
      <p:sp>
        <p:nvSpPr>
          <p:cNvPr id="56323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/>
          <a:lstStyle/>
          <a:p>
            <a:r>
              <a:rPr lang="pl-PL" smtClean="0">
                <a:solidFill>
                  <a:srgbClr val="FFFF00"/>
                </a:solidFill>
                <a:latin typeface="Arial" charset="0"/>
              </a:rPr>
              <a:t>Magnesy</a:t>
            </a:r>
          </a:p>
        </p:txBody>
      </p:sp>
      <p:sp>
        <p:nvSpPr>
          <p:cNvPr id="56324" name="Rectangle 3"/>
          <p:cNvSpPr>
            <a:spLocks noGrp="1"/>
          </p:cNvSpPr>
          <p:nvPr>
            <p:ph type="body" idx="1"/>
          </p:nvPr>
        </p:nvSpPr>
        <p:spPr>
          <a:xfrm>
            <a:off x="142875" y="928688"/>
            <a:ext cx="6429375" cy="5380037"/>
          </a:xfrm>
        </p:spPr>
        <p:txBody>
          <a:bodyPr/>
          <a:lstStyle/>
          <a:p>
            <a:r>
              <a:rPr lang="pl-PL" smtClean="0"/>
              <a:t>Utrzymywanie wiązki na stałej orbicie</a:t>
            </a:r>
          </a:p>
          <a:p>
            <a:pPr>
              <a:buFont typeface="Wingdings 2" pitchFamily="18" charset="2"/>
              <a:buNone/>
            </a:pPr>
            <a:r>
              <a:rPr lang="pl-PL" smtClean="0"/>
              <a:t>			→ Dipole</a:t>
            </a:r>
          </a:p>
        </p:txBody>
      </p:sp>
      <p:pic>
        <p:nvPicPr>
          <p:cNvPr id="56325" name="Picture 4" descr="b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1643063"/>
            <a:ext cx="25908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Rectangle 5"/>
          <p:cNvSpPr>
            <a:spLocks noChangeArrowheads="1"/>
          </p:cNvSpPr>
          <p:nvPr/>
        </p:nvSpPr>
        <p:spPr bwMode="auto">
          <a:xfrm>
            <a:off x="642938" y="2928938"/>
            <a:ext cx="22145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2000" b="1">
                <a:solidFill>
                  <a:srgbClr val="FFCC66"/>
                </a:solidFill>
              </a:rPr>
              <a:t>LEP</a:t>
            </a:r>
          </a:p>
          <a:p>
            <a:pPr eaLnBrk="0" hangingPunct="0"/>
            <a:r>
              <a:rPr lang="pl-PL" sz="2000" b="1"/>
              <a:t>P = 100 GeV/c</a:t>
            </a:r>
          </a:p>
          <a:p>
            <a:pPr eaLnBrk="0" hangingPunct="0"/>
            <a:r>
              <a:rPr lang="pl-PL" sz="2000"/>
              <a:t>ρ </a:t>
            </a:r>
            <a:r>
              <a:rPr lang="pl-PL" sz="2000" b="1"/>
              <a:t>= 27 Km </a:t>
            </a:r>
          </a:p>
          <a:p>
            <a:pPr eaLnBrk="0" hangingPunct="0"/>
            <a:r>
              <a:rPr lang="pl-PL" sz="2000" b="1"/>
              <a:t>B = 0.0775 Tesla</a:t>
            </a:r>
          </a:p>
          <a:p>
            <a:pPr eaLnBrk="0" hangingPunct="0"/>
            <a:endParaRPr lang="pl-PL" sz="2000" b="1">
              <a:solidFill>
                <a:srgbClr val="FFCC66"/>
              </a:solidFill>
            </a:endParaRPr>
          </a:p>
        </p:txBody>
      </p:sp>
      <p:pic>
        <p:nvPicPr>
          <p:cNvPr id="5632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281907" y="4004469"/>
            <a:ext cx="1862137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8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3643313"/>
            <a:ext cx="377507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9" name="Picture 10" descr="dip-x-sec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1428750"/>
            <a:ext cx="22733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0" name="Rectangle 5"/>
          <p:cNvSpPr>
            <a:spLocks noChangeArrowheads="1"/>
          </p:cNvSpPr>
          <p:nvPr/>
        </p:nvSpPr>
        <p:spPr bwMode="auto">
          <a:xfrm>
            <a:off x="2786063" y="2928938"/>
            <a:ext cx="22145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2000" b="1">
                <a:solidFill>
                  <a:srgbClr val="FFCC66"/>
                </a:solidFill>
              </a:rPr>
              <a:t>L</a:t>
            </a:r>
            <a:r>
              <a:rPr lang="en-US" sz="2000" b="1">
                <a:solidFill>
                  <a:srgbClr val="FFCC66"/>
                </a:solidFill>
              </a:rPr>
              <a:t>HC</a:t>
            </a:r>
            <a:endParaRPr lang="pl-PL" sz="2000" b="1">
              <a:solidFill>
                <a:srgbClr val="FFCC66"/>
              </a:solidFill>
            </a:endParaRPr>
          </a:p>
          <a:p>
            <a:pPr eaLnBrk="0" hangingPunct="0"/>
            <a:r>
              <a:rPr lang="pl-PL" sz="2000" b="1"/>
              <a:t>P = </a:t>
            </a:r>
            <a:r>
              <a:rPr lang="en-US" sz="2000" b="1"/>
              <a:t>7000</a:t>
            </a:r>
            <a:r>
              <a:rPr lang="pl-PL" sz="2000" b="1"/>
              <a:t> GeV/c</a:t>
            </a:r>
          </a:p>
          <a:p>
            <a:pPr eaLnBrk="0" hangingPunct="0"/>
            <a:r>
              <a:rPr lang="pl-PL" sz="2000"/>
              <a:t>ρ </a:t>
            </a:r>
            <a:r>
              <a:rPr lang="pl-PL" sz="2000" b="1"/>
              <a:t>= 27 Km </a:t>
            </a:r>
          </a:p>
          <a:p>
            <a:pPr eaLnBrk="0" hangingPunct="0"/>
            <a:r>
              <a:rPr lang="pl-PL" sz="2000" b="1"/>
              <a:t>B = </a:t>
            </a:r>
            <a:r>
              <a:rPr lang="en-US" sz="2000" b="1"/>
              <a:t>8</a:t>
            </a:r>
            <a:r>
              <a:rPr lang="pl-PL" sz="2000" b="1"/>
              <a:t>.</a:t>
            </a:r>
            <a:r>
              <a:rPr lang="en-US" sz="2000" b="1"/>
              <a:t>33</a:t>
            </a:r>
            <a:r>
              <a:rPr lang="pl-PL" sz="2000" b="1"/>
              <a:t> Tesla</a:t>
            </a:r>
          </a:p>
          <a:p>
            <a:pPr eaLnBrk="0" hangingPunct="0"/>
            <a:endParaRPr lang="pl-PL" sz="2000" b="1">
              <a:solidFill>
                <a:srgbClr val="FFCC66"/>
              </a:solidFill>
            </a:endParaRPr>
          </a:p>
        </p:txBody>
      </p:sp>
      <p:sp>
        <p:nvSpPr>
          <p:cNvPr id="11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Sławomir</a:t>
            </a:r>
            <a:r>
              <a:rPr lang="en-US" dirty="0"/>
              <a:t> Wronka, </a:t>
            </a:r>
            <a:r>
              <a:rPr lang="en-US" dirty="0" err="1"/>
              <a:t>IPJ</a:t>
            </a:r>
            <a:r>
              <a:rPr lang="en-US" dirty="0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821E080-66A6-4062-9C3A-9D7703645F32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1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pic>
        <p:nvPicPr>
          <p:cNvPr id="5734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775450" y="4479925"/>
            <a:ext cx="193675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0" smtClean="0"/>
              <a:t>Magnesy kwadrupolowe</a:t>
            </a:r>
            <a:endParaRPr lang="en-US" b="0" smtClean="0"/>
          </a:p>
        </p:txBody>
      </p:sp>
      <p:pic>
        <p:nvPicPr>
          <p:cNvPr id="5735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9300" y="2965450"/>
            <a:ext cx="339090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5" descr="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859338" y="1485900"/>
            <a:ext cx="3781425" cy="3095625"/>
          </a:xfrm>
        </p:spPr>
      </p:pic>
      <p:pic>
        <p:nvPicPr>
          <p:cNvPr id="359431" name="Picture 7" descr="agfocus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492375"/>
            <a:ext cx="3881438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329238" y="4724400"/>
            <a:ext cx="3563937" cy="1944688"/>
            <a:chOff x="3515" y="3158"/>
            <a:chExt cx="2028" cy="977"/>
          </a:xfrm>
        </p:grpSpPr>
        <p:pic>
          <p:nvPicPr>
            <p:cNvPr id="57354" name="Picture 6" descr="DSCN114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41" y="3158"/>
              <a:ext cx="1302" cy="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355" name="Text Box 8"/>
            <p:cNvSpPr txBox="1">
              <a:spLocks noChangeArrowheads="1"/>
            </p:cNvSpPr>
            <p:nvPr/>
          </p:nvSpPr>
          <p:spPr bwMode="auto">
            <a:xfrm>
              <a:off x="3515" y="3475"/>
              <a:ext cx="68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pl-PL"/>
                <a:t>I inne…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9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5B95DCB-F2B7-4CC9-AF51-3B30AA9CA99F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pic>
        <p:nvPicPr>
          <p:cNvPr id="370692" name="Picture 4" descr="Cern-compl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14313"/>
            <a:ext cx="5414962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0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0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9395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F7E7027-9A22-40B9-9DF6-C62600AE893D}" type="datetime1">
              <a:rPr lang="pl-PL" smtClean="0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 Sławomir Wronka, IPJ       </a:t>
            </a:r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928688"/>
            <a:ext cx="6932613" cy="507206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3128963"/>
            <a:ext cx="64389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B7A510-8D4F-4964-A8D1-DF088BBEC5AE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042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LHC – parametry</a:t>
            </a:r>
          </a:p>
        </p:txBody>
      </p:sp>
      <p:sp>
        <p:nvSpPr>
          <p:cNvPr id="60421" name="Rectang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Synchrotron – R=const</a:t>
            </a:r>
          </a:p>
        </p:txBody>
      </p:sp>
      <p:pic>
        <p:nvPicPr>
          <p:cNvPr id="6042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538" y="2192338"/>
            <a:ext cx="4386262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6516688" y="6165850"/>
            <a:ext cx="23764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 sz="900">
                <a:solidFill>
                  <a:srgbClr val="FFFFCC"/>
                </a:solidFill>
              </a:rPr>
              <a:t>Elena Wildner</a:t>
            </a:r>
          </a:p>
        </p:txBody>
      </p:sp>
      <p:pic>
        <p:nvPicPr>
          <p:cNvPr id="60424" name="Picture 8" descr="0505004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338" y="1381125"/>
            <a:ext cx="3033712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681" name="Rectangle 9"/>
          <p:cNvSpPr>
            <a:spLocks noChangeArrowheads="1"/>
          </p:cNvSpPr>
          <p:nvPr/>
        </p:nvSpPr>
        <p:spPr bwMode="auto">
          <a:xfrm>
            <a:off x="5364163" y="4005263"/>
            <a:ext cx="33131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2400" b="1">
                <a:solidFill>
                  <a:srgbClr val="FFCC66"/>
                </a:solidFill>
              </a:rPr>
              <a:t>LEP</a:t>
            </a:r>
          </a:p>
          <a:p>
            <a:pPr eaLnBrk="0" hangingPunct="0"/>
            <a:r>
              <a:rPr lang="pl-PL" sz="2400" b="1"/>
              <a:t>P = 100 GeV/c</a:t>
            </a:r>
          </a:p>
          <a:p>
            <a:pPr eaLnBrk="0" hangingPunct="0"/>
            <a:r>
              <a:rPr lang="pl-PL" sz="2400"/>
              <a:t>ρ </a:t>
            </a:r>
            <a:r>
              <a:rPr lang="pl-PL" sz="2400" b="1"/>
              <a:t>= 27 Km </a:t>
            </a:r>
          </a:p>
          <a:p>
            <a:pPr eaLnBrk="0" hangingPunct="0"/>
            <a:r>
              <a:rPr lang="pl-PL" sz="2400" b="1"/>
              <a:t>B = 0.0775 Tesla</a:t>
            </a:r>
          </a:p>
          <a:p>
            <a:pPr eaLnBrk="0" hangingPunct="0"/>
            <a:endParaRPr lang="pl-PL" sz="2400" b="1">
              <a:solidFill>
                <a:srgbClr val="FFCC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2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F83A4C-0A3B-4345-A714-0CD00530C0F7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1024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Akcelerator – co to takiego ?</a:t>
            </a:r>
          </a:p>
        </p:txBody>
      </p:sp>
      <p:pic>
        <p:nvPicPr>
          <p:cNvPr id="10245" name="Picture 4" descr="CE0085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925" y="1412875"/>
            <a:ext cx="40671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860800"/>
            <a:ext cx="2792413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0" descr="DSCN1136"/>
          <p:cNvPicPr>
            <a:picLocks noChangeAspect="1" noChangeArrowheads="1"/>
          </p:cNvPicPr>
          <p:nvPr/>
        </p:nvPicPr>
        <p:blipFill>
          <a:blip r:embed="rId4"/>
          <a:srcRect r="17302"/>
          <a:stretch>
            <a:fillRect/>
          </a:stretch>
        </p:blipFill>
        <p:spPr bwMode="auto">
          <a:xfrm>
            <a:off x="611188" y="4035425"/>
            <a:ext cx="2447925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5" descr="0505004_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1412875"/>
            <a:ext cx="35369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1" descr="DSCN113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4221163"/>
            <a:ext cx="25685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3" descr="http://web.mit.edu/mukherji/www/bazook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1285860"/>
            <a:ext cx="762315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CF66B46-8199-4C31-B251-A207BE6D18AA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144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rgbClr val="FFFF00"/>
                </a:solidFill>
                <a:latin typeface="Arial" charset="0"/>
              </a:rPr>
              <a:t>RF + wiązka w LHC		</a:t>
            </a:r>
          </a:p>
        </p:txBody>
      </p:sp>
      <p:sp>
        <p:nvSpPr>
          <p:cNvPr id="61445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708525"/>
          </a:xfrm>
        </p:spPr>
        <p:txBody>
          <a:bodyPr/>
          <a:lstStyle/>
          <a:p>
            <a:r>
              <a:rPr lang="pl-PL" smtClean="0"/>
              <a:t>16 wnęk rezonansowych w 4 modułach</a:t>
            </a:r>
            <a:br>
              <a:rPr lang="pl-PL" smtClean="0"/>
            </a:br>
            <a:r>
              <a:rPr lang="fr-CH" smtClean="0">
                <a:solidFill>
                  <a:srgbClr val="FFFF00"/>
                </a:solidFill>
              </a:rPr>
              <a:t>400 MHz</a:t>
            </a:r>
            <a:endParaRPr lang="pl-PL" smtClean="0">
              <a:solidFill>
                <a:srgbClr val="FFFF00"/>
              </a:solidFill>
              <a:latin typeface="Arial" charset="0"/>
            </a:endParaRPr>
          </a:p>
          <a:p>
            <a:endParaRPr lang="pl-PL" smtClean="0">
              <a:solidFill>
                <a:srgbClr val="FFFF00"/>
              </a:solidFill>
              <a:latin typeface="Arial" charset="0"/>
            </a:endParaRPr>
          </a:p>
          <a:p>
            <a:endParaRPr lang="fr-CH" smtClean="0">
              <a:solidFill>
                <a:srgbClr val="FFFF00"/>
              </a:solidFill>
              <a:latin typeface="Arial" charset="0"/>
            </a:endParaRPr>
          </a:p>
          <a:p>
            <a:r>
              <a:rPr lang="pl-PL" smtClean="0"/>
              <a:t>Kolejne paczki co </a:t>
            </a:r>
            <a:r>
              <a:rPr lang="pl-PL" smtClean="0">
                <a:solidFill>
                  <a:srgbClr val="FFCCCC"/>
                </a:solidFill>
              </a:rPr>
              <a:t>25ns</a:t>
            </a:r>
            <a:r>
              <a:rPr lang="pl-PL" smtClean="0"/>
              <a:t/>
            </a:r>
            <a:br>
              <a:rPr lang="pl-PL" smtClean="0"/>
            </a:br>
            <a:r>
              <a:rPr lang="pl-PL" smtClean="0"/>
              <a:t>		→ </a:t>
            </a:r>
            <a:r>
              <a:rPr lang="pl-PL" smtClean="0">
                <a:solidFill>
                  <a:srgbClr val="FFCCCC"/>
                </a:solidFill>
              </a:rPr>
              <a:t>7.5m</a:t>
            </a:r>
          </a:p>
          <a:p>
            <a:r>
              <a:rPr lang="pl-PL" smtClean="0"/>
              <a:t>Częstotliwość obiegu:</a:t>
            </a:r>
            <a:r>
              <a:rPr lang="fr-CH" smtClean="0"/>
              <a:t> </a:t>
            </a:r>
            <a:r>
              <a:rPr lang="pl-PL" smtClean="0"/>
              <a:t/>
            </a:r>
            <a:br>
              <a:rPr lang="pl-PL" smtClean="0"/>
            </a:br>
            <a:r>
              <a:rPr lang="pl-PL" smtClean="0"/>
              <a:t>f = v/2</a:t>
            </a:r>
            <a:r>
              <a:rPr lang="en-US" smtClean="0">
                <a:sym typeface="Symbol" pitchFamily="18" charset="2"/>
              </a:rPr>
              <a:t></a:t>
            </a:r>
            <a:r>
              <a:rPr lang="pl-PL" smtClean="0"/>
              <a:t>R =</a:t>
            </a:r>
            <a:r>
              <a:rPr lang="en-US" smtClean="0"/>
              <a:t> </a:t>
            </a:r>
            <a:r>
              <a:rPr lang="pl-PL" smtClean="0"/>
              <a:t/>
            </a:r>
            <a:br>
              <a:rPr lang="pl-PL" smtClean="0"/>
            </a:br>
            <a:r>
              <a:rPr lang="pl-PL" smtClean="0"/>
              <a:t>  =</a:t>
            </a:r>
            <a:r>
              <a:rPr lang="en-US" smtClean="0">
                <a:solidFill>
                  <a:srgbClr val="FFCCCC"/>
                </a:solidFill>
              </a:rPr>
              <a:t>(3 x 10</a:t>
            </a:r>
            <a:r>
              <a:rPr lang="en-US" baseline="30000" smtClean="0">
                <a:solidFill>
                  <a:srgbClr val="FFCCCC"/>
                </a:solidFill>
              </a:rPr>
              <a:t>8</a:t>
            </a:r>
            <a:r>
              <a:rPr lang="en-US" smtClean="0">
                <a:solidFill>
                  <a:srgbClr val="FFCCCC"/>
                </a:solidFill>
              </a:rPr>
              <a:t> m/s) / </a:t>
            </a:r>
            <a:r>
              <a:rPr lang="pl-PL" smtClean="0">
                <a:solidFill>
                  <a:srgbClr val="FFCCCC"/>
                </a:solidFill>
              </a:rPr>
              <a:t>27k</a:t>
            </a:r>
            <a:r>
              <a:rPr lang="en-US" smtClean="0">
                <a:solidFill>
                  <a:srgbClr val="FFCCCC"/>
                </a:solidFill>
              </a:rPr>
              <a:t>m</a:t>
            </a:r>
            <a:r>
              <a:rPr lang="pl-PL" smtClean="0"/>
              <a:t> =</a:t>
            </a:r>
            <a:r>
              <a:rPr lang="en-US" smtClean="0"/>
              <a:t> </a:t>
            </a:r>
            <a:r>
              <a:rPr lang="pl-PL" smtClean="0"/>
              <a:t/>
            </a:r>
            <a:br>
              <a:rPr lang="pl-PL" smtClean="0"/>
            </a:br>
            <a:r>
              <a:rPr lang="pl-PL" smtClean="0"/>
              <a:t>  = </a:t>
            </a:r>
            <a:r>
              <a:rPr lang="pl-PL" b="1" smtClean="0">
                <a:solidFill>
                  <a:srgbClr val="FFFF00"/>
                </a:solidFill>
              </a:rPr>
              <a:t>~ </a:t>
            </a:r>
            <a:r>
              <a:rPr lang="fr-CH" b="1" smtClean="0">
                <a:solidFill>
                  <a:srgbClr val="FFFF00"/>
                </a:solidFill>
              </a:rPr>
              <a:t>11</a:t>
            </a:r>
            <a:r>
              <a:rPr lang="pl-PL" b="1" smtClean="0">
                <a:solidFill>
                  <a:srgbClr val="FFFF00"/>
                </a:solidFill>
              </a:rPr>
              <a:t>000</a:t>
            </a:r>
            <a:r>
              <a:rPr lang="fr-CH" b="1" smtClean="0">
                <a:solidFill>
                  <a:srgbClr val="FFFF00"/>
                </a:solidFill>
              </a:rPr>
              <a:t> Hz</a:t>
            </a:r>
            <a:endParaRPr lang="pl-PL" b="1" smtClean="0">
              <a:solidFill>
                <a:srgbClr val="FFFF00"/>
              </a:solidFill>
            </a:endParaRPr>
          </a:p>
          <a:p>
            <a:pPr lvl="1"/>
            <a:endParaRPr lang="pl-PL" sz="2800" b="1" smtClean="0">
              <a:solidFill>
                <a:srgbClr val="FFFF00"/>
              </a:solidFill>
            </a:endParaRPr>
          </a:p>
          <a:p>
            <a:pPr lvl="1"/>
            <a:endParaRPr lang="pl-PL" sz="2800" smtClean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293100" y="2416175"/>
            <a:ext cx="658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dirty="0">
                <a:latin typeface="+mn-lt"/>
                <a:cs typeface="+mn-cs"/>
                <a:sym typeface="Symbol" pitchFamily="18" charset="2"/>
              </a:rPr>
              <a:t>time</a:t>
            </a:r>
            <a:endParaRPr lang="en-US" dirty="0">
              <a:latin typeface="+mn-lt"/>
              <a:cs typeface="+mn-cs"/>
            </a:endParaRPr>
          </a:p>
        </p:txBody>
      </p:sp>
      <p:grpSp>
        <p:nvGrpSpPr>
          <p:cNvPr id="61447" name="Group 88"/>
          <p:cNvGrpSpPr>
            <a:grpSpLocks/>
          </p:cNvGrpSpPr>
          <p:nvPr/>
        </p:nvGrpSpPr>
        <p:grpSpPr bwMode="auto">
          <a:xfrm>
            <a:off x="6705600" y="2074863"/>
            <a:ext cx="1981200" cy="1641475"/>
            <a:chOff x="1524000" y="1371600"/>
            <a:chExt cx="3942522" cy="1641958"/>
          </a:xfrm>
        </p:grpSpPr>
        <p:sp>
          <p:nvSpPr>
            <p:cNvPr id="61457" name="Freeform 8"/>
            <p:cNvSpPr>
              <a:spLocks/>
            </p:cNvSpPr>
            <p:nvPr/>
          </p:nvSpPr>
          <p:spPr bwMode="auto">
            <a:xfrm>
              <a:off x="1524000" y="1371600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>
                <a:latin typeface="Comic Sans MS" charset="0"/>
              </a:endParaRPr>
            </a:p>
          </p:txBody>
        </p:sp>
        <p:sp>
          <p:nvSpPr>
            <p:cNvPr id="61458" name="Freeform 8"/>
            <p:cNvSpPr>
              <a:spLocks/>
            </p:cNvSpPr>
            <p:nvPr/>
          </p:nvSpPr>
          <p:spPr bwMode="auto">
            <a:xfrm rot="10800000">
              <a:off x="3485322" y="2183295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eaLnBrk="0" hangingPunct="0"/>
              <a:endParaRPr lang="en-GB">
                <a:latin typeface="Comic Sans MS" charset="0"/>
              </a:endParaRPr>
            </a:p>
          </p:txBody>
        </p:sp>
      </p:grpSp>
      <p:grpSp>
        <p:nvGrpSpPr>
          <p:cNvPr id="61448" name="Group 91"/>
          <p:cNvGrpSpPr>
            <a:grpSpLocks/>
          </p:cNvGrpSpPr>
          <p:nvPr/>
        </p:nvGrpSpPr>
        <p:grpSpPr bwMode="auto">
          <a:xfrm>
            <a:off x="4724400" y="2068513"/>
            <a:ext cx="1981200" cy="1641475"/>
            <a:chOff x="1524000" y="1371600"/>
            <a:chExt cx="3942522" cy="1641958"/>
          </a:xfrm>
        </p:grpSpPr>
        <p:sp>
          <p:nvSpPr>
            <p:cNvPr id="61455" name="Freeform 8"/>
            <p:cNvSpPr>
              <a:spLocks/>
            </p:cNvSpPr>
            <p:nvPr/>
          </p:nvSpPr>
          <p:spPr bwMode="auto">
            <a:xfrm>
              <a:off x="1524000" y="1371600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>
                <a:latin typeface="Comic Sans MS" charset="0"/>
              </a:endParaRPr>
            </a:p>
          </p:txBody>
        </p:sp>
        <p:sp>
          <p:nvSpPr>
            <p:cNvPr id="61456" name="Freeform 8"/>
            <p:cNvSpPr>
              <a:spLocks/>
            </p:cNvSpPr>
            <p:nvPr/>
          </p:nvSpPr>
          <p:spPr bwMode="auto">
            <a:xfrm rot="10800000">
              <a:off x="3485322" y="2183295"/>
              <a:ext cx="1981200" cy="830263"/>
            </a:xfrm>
            <a:custGeom>
              <a:avLst/>
              <a:gdLst>
                <a:gd name="T0" fmla="*/ 0 w 1440"/>
                <a:gd name="T1" fmla="*/ 2147483647 h 672"/>
                <a:gd name="T2" fmla="*/ 2147483647 w 1440"/>
                <a:gd name="T3" fmla="*/ 0 h 672"/>
                <a:gd name="T4" fmla="*/ 2147483647 w 1440"/>
                <a:gd name="T5" fmla="*/ 2147483647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eaLnBrk="0" hangingPunct="0"/>
              <a:endParaRPr lang="en-GB">
                <a:latin typeface="Comic Sans MS" charset="0"/>
              </a:endParaRPr>
            </a:p>
          </p:txBody>
        </p:sp>
      </p:grpSp>
      <p:cxnSp>
        <p:nvCxnSpPr>
          <p:cNvPr id="61449" name="Straight Arrow Connector 94"/>
          <p:cNvCxnSpPr>
            <a:cxnSpLocks noChangeShapeType="1"/>
          </p:cNvCxnSpPr>
          <p:nvPr/>
        </p:nvCxnSpPr>
        <p:spPr bwMode="auto">
          <a:xfrm>
            <a:off x="4762500" y="2960688"/>
            <a:ext cx="1905000" cy="1587"/>
          </a:xfrm>
          <a:prstGeom prst="straightConnector1">
            <a:avLst/>
          </a:prstGeom>
          <a:noFill/>
          <a:ln w="9525" algn="ctr">
            <a:solidFill>
              <a:srgbClr val="FFFF99"/>
            </a:solidFill>
            <a:prstDash val="sysDash"/>
            <a:round/>
            <a:headEnd type="triangle" w="med" len="med"/>
            <a:tailEnd type="triangle" w="med" len="med"/>
          </a:ln>
        </p:spPr>
      </p:cxnSp>
      <p:sp>
        <p:nvSpPr>
          <p:cNvPr id="61450" name="TextBox 100"/>
          <p:cNvSpPr txBox="1">
            <a:spLocks noChangeArrowheads="1"/>
          </p:cNvSpPr>
          <p:nvPr/>
        </p:nvSpPr>
        <p:spPr bwMode="auto">
          <a:xfrm>
            <a:off x="5729288" y="2416175"/>
            <a:ext cx="828675" cy="376238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99"/>
                </a:solidFill>
                <a:latin typeface="Comic Sans MS" charset="0"/>
              </a:rPr>
              <a:t>2.5 ns</a:t>
            </a:r>
          </a:p>
        </p:txBody>
      </p:sp>
      <p:sp>
        <p:nvSpPr>
          <p:cNvPr id="61451" name="Line 17"/>
          <p:cNvSpPr>
            <a:spLocks noChangeShapeType="1"/>
          </p:cNvSpPr>
          <p:nvPr/>
        </p:nvSpPr>
        <p:spPr bwMode="auto">
          <a:xfrm>
            <a:off x="3779838" y="2924175"/>
            <a:ext cx="5221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61452" name="Oval 54"/>
          <p:cNvSpPr>
            <a:spLocks noChangeArrowheads="1"/>
          </p:cNvSpPr>
          <p:nvPr/>
        </p:nvSpPr>
        <p:spPr bwMode="auto">
          <a:xfrm>
            <a:off x="5435600" y="2301875"/>
            <a:ext cx="100013" cy="119063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>
              <a:latin typeface="Comic Sans MS" charset="0"/>
            </a:endParaRPr>
          </a:p>
        </p:txBody>
      </p:sp>
      <p:pic>
        <p:nvPicPr>
          <p:cNvPr id="61453" name="Picture 19" descr="CE0085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4275" y="0"/>
            <a:ext cx="28797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4" name="Text Box 20"/>
          <p:cNvSpPr txBox="1">
            <a:spLocks noChangeArrowheads="1"/>
          </p:cNvSpPr>
          <p:nvPr/>
        </p:nvSpPr>
        <p:spPr bwMode="auto">
          <a:xfrm>
            <a:off x="5830888" y="4076700"/>
            <a:ext cx="3313112" cy="1927225"/>
          </a:xfrm>
          <a:prstGeom prst="rect">
            <a:avLst/>
          </a:prstGeom>
          <a:solidFill>
            <a:srgbClr val="FFFFCC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400">
                <a:solidFill>
                  <a:schemeClr val="bg2"/>
                </a:solidFill>
              </a:rPr>
              <a:t>Przyrost energii: </a:t>
            </a:r>
            <a:br>
              <a:rPr lang="pl-PL" sz="2400">
                <a:solidFill>
                  <a:schemeClr val="bg2"/>
                </a:solidFill>
              </a:rPr>
            </a:br>
            <a:r>
              <a:rPr lang="fr-CH" sz="2400">
                <a:solidFill>
                  <a:srgbClr val="00CC00"/>
                </a:solidFill>
              </a:rPr>
              <a:t>~0.5 MeV</a:t>
            </a:r>
            <a:r>
              <a:rPr lang="pl-PL" sz="2400">
                <a:solidFill>
                  <a:srgbClr val="00CC00"/>
                </a:solidFill>
              </a:rPr>
              <a:t> na obrót</a:t>
            </a:r>
            <a:r>
              <a:rPr lang="pl-PL" sz="2400">
                <a:solidFill>
                  <a:schemeClr val="bg2"/>
                </a:solidFill>
              </a:rPr>
              <a:t>. Przyspieszanie od </a:t>
            </a:r>
            <a:br>
              <a:rPr lang="pl-PL" sz="2400">
                <a:solidFill>
                  <a:schemeClr val="bg2"/>
                </a:solidFill>
              </a:rPr>
            </a:br>
            <a:r>
              <a:rPr lang="fr-CH" sz="2400">
                <a:solidFill>
                  <a:srgbClr val="0033CC"/>
                </a:solidFill>
              </a:rPr>
              <a:t>450 GeV </a:t>
            </a:r>
            <a:r>
              <a:rPr lang="pl-PL" sz="2400">
                <a:solidFill>
                  <a:srgbClr val="0033CC"/>
                </a:solidFill>
              </a:rPr>
              <a:t>d</a:t>
            </a:r>
            <a:r>
              <a:rPr lang="fr-CH" sz="2400">
                <a:solidFill>
                  <a:srgbClr val="0033CC"/>
                </a:solidFill>
              </a:rPr>
              <a:t>o 7 TeV</a:t>
            </a:r>
            <a:r>
              <a:rPr lang="fr-CH" sz="2400">
                <a:solidFill>
                  <a:schemeClr val="bg2"/>
                </a:solidFill>
              </a:rPr>
              <a:t> </a:t>
            </a:r>
            <a:r>
              <a:rPr lang="pl-PL" sz="2400">
                <a:solidFill>
                  <a:schemeClr val="bg2"/>
                </a:solidFill>
              </a:rPr>
              <a:t>zajmie </a:t>
            </a:r>
            <a:r>
              <a:rPr lang="pl-PL" sz="2400">
                <a:solidFill>
                  <a:srgbClr val="00CC00"/>
                </a:solidFill>
              </a:rPr>
              <a:t>~</a:t>
            </a:r>
            <a:r>
              <a:rPr lang="fr-CH" sz="2400">
                <a:solidFill>
                  <a:srgbClr val="00CC00"/>
                </a:solidFill>
              </a:rPr>
              <a:t> 20 minut</a:t>
            </a:r>
            <a:r>
              <a:rPr lang="pl-PL" sz="2400">
                <a:solidFill>
                  <a:schemeClr val="bg2"/>
                </a:solidFill>
              </a:rPr>
              <a:t>.</a:t>
            </a:r>
            <a:r>
              <a:rPr lang="fr-CH" sz="2400">
                <a:solidFill>
                  <a:schemeClr val="bg2"/>
                </a:solidFill>
              </a:rPr>
              <a:t> </a:t>
            </a:r>
            <a:endParaRPr lang="en-GB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5C42002-EB81-40B7-8D8A-0151D73D18FB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246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rgbClr val="FFFF00"/>
                </a:solidFill>
                <a:latin typeface="Arial" charset="0"/>
              </a:rPr>
              <a:t>LHC – fakty c.d.</a:t>
            </a:r>
          </a:p>
        </p:txBody>
      </p:sp>
      <p:sp>
        <p:nvSpPr>
          <p:cNvPr id="62469" name="Rectangle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8229600" cy="4708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mtClean="0">
                <a:latin typeface="Arial" charset="0"/>
              </a:rPr>
              <a:t>10</a:t>
            </a:r>
            <a:r>
              <a:rPr lang="pl-PL" baseline="30000" smtClean="0">
                <a:latin typeface="Arial" charset="0"/>
              </a:rPr>
              <a:t>11</a:t>
            </a:r>
            <a:r>
              <a:rPr lang="pl-PL" smtClean="0">
                <a:latin typeface="Arial" charset="0"/>
              </a:rPr>
              <a:t> protonów w paczce</a:t>
            </a:r>
          </a:p>
          <a:p>
            <a:pPr>
              <a:lnSpc>
                <a:spcPct val="90000"/>
              </a:lnSpc>
            </a:pPr>
            <a:endParaRPr lang="pl-PL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pl-PL" smtClean="0">
                <a:latin typeface="Arial" charset="0"/>
              </a:rPr>
              <a:t>Paczka ma długość 7.5cm</a:t>
            </a:r>
          </a:p>
          <a:p>
            <a:pPr>
              <a:lnSpc>
                <a:spcPct val="90000"/>
              </a:lnSpc>
            </a:pPr>
            <a:endParaRPr lang="pl-PL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pl-PL" smtClean="0">
                <a:latin typeface="Arial" charset="0"/>
              </a:rPr>
              <a:t>2808 paczek /pełna świetlność/ </a:t>
            </a:r>
          </a:p>
          <a:p>
            <a:pPr>
              <a:lnSpc>
                <a:spcPct val="90000"/>
              </a:lnSpc>
            </a:pPr>
            <a:endParaRPr lang="pl-PL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pl-PL" smtClean="0">
                <a:latin typeface="Arial" charset="0"/>
              </a:rPr>
              <a:t>Energia zgromadzona w wiązce: 300MJ </a:t>
            </a:r>
            <a:br>
              <a:rPr lang="pl-PL" smtClean="0">
                <a:latin typeface="Arial" charset="0"/>
              </a:rPr>
            </a:br>
            <a:r>
              <a:rPr lang="pl-PL" smtClean="0">
                <a:latin typeface="Arial" charset="0"/>
              </a:rPr>
              <a:t>= 150 lasek dynamitu…</a:t>
            </a:r>
          </a:p>
          <a:p>
            <a:pPr>
              <a:lnSpc>
                <a:spcPct val="90000"/>
              </a:lnSpc>
            </a:pPr>
            <a:endParaRPr lang="pl-PL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pl-PL" smtClean="0">
                <a:latin typeface="Arial" charset="0"/>
              </a:rPr>
              <a:t>Konsumpcja mocy – 120MW</a:t>
            </a:r>
          </a:p>
          <a:p>
            <a:pPr>
              <a:lnSpc>
                <a:spcPct val="90000"/>
              </a:lnSpc>
            </a:pPr>
            <a:endParaRPr lang="pl-PL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7838C35-9DD7-4367-BE70-00A5D936B80B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3492" name="Rectangle 2"/>
          <p:cNvSpPr>
            <a:spLocks noGrp="1"/>
          </p:cNvSpPr>
          <p:nvPr>
            <p:ph type="title"/>
          </p:nvPr>
        </p:nvSpPr>
        <p:spPr>
          <a:xfrm>
            <a:off x="1371600" y="325438"/>
            <a:ext cx="7239000" cy="800100"/>
          </a:xfrm>
        </p:spPr>
        <p:txBody>
          <a:bodyPr lIns="92075" tIns="46038" rIns="92075" bIns="46038" anchor="b"/>
          <a:lstStyle/>
          <a:p>
            <a:r>
              <a:rPr lang="de-DE" sz="3000" smtClean="0"/>
              <a:t>LHC: </a:t>
            </a:r>
            <a:r>
              <a:rPr lang="pl-PL" sz="3000" smtClean="0">
                <a:latin typeface="Arial" charset="0"/>
              </a:rPr>
              <a:t>Od pomysłu do realizacji</a:t>
            </a:r>
            <a:endParaRPr lang="de-DE" sz="3000" smtClean="0">
              <a:latin typeface="Arial" charset="0"/>
            </a:endParaRPr>
          </a:p>
        </p:txBody>
      </p:sp>
      <p:sp>
        <p:nvSpPr>
          <p:cNvPr id="63493" name="Text Box 3"/>
          <p:cNvSpPr txBox="1">
            <a:spLocks noChangeArrowheads="1"/>
          </p:cNvSpPr>
          <p:nvPr/>
        </p:nvSpPr>
        <p:spPr bwMode="auto">
          <a:xfrm>
            <a:off x="304800" y="1585913"/>
            <a:ext cx="8683625" cy="43640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2400">
                <a:solidFill>
                  <a:srgbClr val="FFFF00"/>
                </a:solidFill>
              </a:rPr>
              <a:t>1982 : </a:t>
            </a:r>
            <a:r>
              <a:rPr lang="en-US" sz="2400"/>
              <a:t>First studies for the LHC project</a:t>
            </a:r>
          </a:p>
          <a:p>
            <a:pPr eaLnBrk="0" hangingPunct="0">
              <a:lnSpc>
                <a:spcPct val="120000"/>
              </a:lnSpc>
            </a:pPr>
            <a:endParaRPr lang="en-US" sz="1400"/>
          </a:p>
          <a:p>
            <a:pPr eaLnBrk="0" hangingPunct="0">
              <a:lnSpc>
                <a:spcPct val="120000"/>
              </a:lnSpc>
            </a:pPr>
            <a:r>
              <a:rPr lang="en-US" sz="2400">
                <a:solidFill>
                  <a:srgbClr val="FFFF00"/>
                </a:solidFill>
              </a:rPr>
              <a:t>1994 : </a:t>
            </a:r>
            <a:r>
              <a:rPr lang="en-US" sz="2400"/>
              <a:t>Approval of the LHC by the CERN Council</a:t>
            </a:r>
          </a:p>
          <a:p>
            <a:pPr eaLnBrk="0" hangingPunct="0">
              <a:lnSpc>
                <a:spcPct val="120000"/>
              </a:lnSpc>
            </a:pPr>
            <a:endParaRPr lang="en-US" sz="1400"/>
          </a:p>
          <a:p>
            <a:pPr eaLnBrk="0" hangingPunct="0">
              <a:lnSpc>
                <a:spcPct val="120000"/>
              </a:lnSpc>
            </a:pPr>
            <a:r>
              <a:rPr lang="en-US" sz="2400">
                <a:solidFill>
                  <a:srgbClr val="FFFF00"/>
                </a:solidFill>
              </a:rPr>
              <a:t>1996 : </a:t>
            </a:r>
            <a:r>
              <a:rPr lang="en-US" sz="2400"/>
              <a:t>Final decision to start the LHC construction</a:t>
            </a:r>
            <a:r>
              <a:rPr lang="en-US" sz="2400">
                <a:solidFill>
                  <a:srgbClr val="FFFF00"/>
                </a:solidFill>
              </a:rPr>
              <a:t> </a:t>
            </a:r>
          </a:p>
          <a:p>
            <a:pPr eaLnBrk="0" hangingPunct="0">
              <a:lnSpc>
                <a:spcPct val="120000"/>
              </a:lnSpc>
            </a:pPr>
            <a:endParaRPr lang="en-US" sz="1400">
              <a:solidFill>
                <a:srgbClr val="FFFF00"/>
              </a:solidFill>
            </a:endParaRPr>
          </a:p>
          <a:p>
            <a:pPr eaLnBrk="0" hangingPunct="0">
              <a:lnSpc>
                <a:spcPct val="120000"/>
              </a:lnSpc>
            </a:pPr>
            <a:r>
              <a:rPr lang="en-US" sz="2400">
                <a:solidFill>
                  <a:srgbClr val="FFFF00"/>
                </a:solidFill>
              </a:rPr>
              <a:t>2000 : </a:t>
            </a:r>
            <a:r>
              <a:rPr lang="en-US" sz="2400"/>
              <a:t>End of LEP operation</a:t>
            </a:r>
          </a:p>
          <a:p>
            <a:pPr eaLnBrk="0" hangingPunct="0">
              <a:lnSpc>
                <a:spcPct val="120000"/>
              </a:lnSpc>
            </a:pPr>
            <a:endParaRPr lang="en-US" sz="2400"/>
          </a:p>
          <a:p>
            <a:pPr eaLnBrk="0" hangingPunct="0">
              <a:lnSpc>
                <a:spcPct val="120000"/>
              </a:lnSpc>
            </a:pPr>
            <a:r>
              <a:rPr lang="en-US" sz="2400">
                <a:solidFill>
                  <a:srgbClr val="FFFF00"/>
                </a:solidFill>
              </a:rPr>
              <a:t>2003 : </a:t>
            </a:r>
            <a:r>
              <a:rPr lang="en-US" sz="2400"/>
              <a:t>Start of the LHC installation</a:t>
            </a:r>
          </a:p>
          <a:p>
            <a:pPr eaLnBrk="0" hangingPunct="0">
              <a:lnSpc>
                <a:spcPct val="120000"/>
              </a:lnSpc>
            </a:pPr>
            <a:endParaRPr lang="en-US" sz="2400"/>
          </a:p>
          <a:p>
            <a:pPr eaLnBrk="0" hangingPunct="0">
              <a:lnSpc>
                <a:spcPct val="120000"/>
              </a:lnSpc>
            </a:pPr>
            <a:r>
              <a:rPr lang="en-US" sz="2400">
                <a:solidFill>
                  <a:srgbClr val="FFFF00"/>
                </a:solidFill>
              </a:rPr>
              <a:t>2008 : </a:t>
            </a:r>
            <a:r>
              <a:rPr lang="en-US" sz="2400" b="1">
                <a:solidFill>
                  <a:srgbClr val="FFCCCC"/>
                </a:solidFill>
              </a:rPr>
              <a:t>Go 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357F59E-B767-400F-B2F0-845B7BB7E7FD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451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Dlaczego duże akceleratory ?</a:t>
            </a:r>
            <a:endParaRPr lang="en-US" smtClean="0">
              <a:latin typeface="Arial" charset="0"/>
            </a:endParaRPr>
          </a:p>
        </p:txBody>
      </p:sp>
      <p:sp>
        <p:nvSpPr>
          <p:cNvPr id="6451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>
                <a:solidFill>
                  <a:srgbClr val="FFFF00"/>
                </a:solidFill>
              </a:rPr>
              <a:t>Każda cząstka zakrzywiana w polu magnetycznym wypromieniowuje energię – promieniowanie synchrotronowe</a:t>
            </a:r>
          </a:p>
          <a:p>
            <a:endParaRPr lang="pl-PL" smtClean="0">
              <a:solidFill>
                <a:srgbClr val="FFFF00"/>
              </a:solidFill>
            </a:endParaRPr>
          </a:p>
          <a:p>
            <a:endParaRPr lang="pl-PL" smtClean="0">
              <a:solidFill>
                <a:srgbClr val="FFFF00"/>
              </a:solidFill>
            </a:endParaRPr>
          </a:p>
          <a:p>
            <a:endParaRPr lang="pl-PL" smtClean="0">
              <a:solidFill>
                <a:srgbClr val="FFFF00"/>
              </a:solidFill>
            </a:endParaRPr>
          </a:p>
          <a:p>
            <a:endParaRPr lang="pl-PL" smtClean="0">
              <a:solidFill>
                <a:srgbClr val="FFFF00"/>
              </a:solidFill>
            </a:endParaRPr>
          </a:p>
          <a:p>
            <a:r>
              <a:rPr lang="pl-PL" smtClean="0">
                <a:solidFill>
                  <a:srgbClr val="FFFF00"/>
                </a:solidFill>
              </a:rPr>
              <a:t>Straty  ~ E</a:t>
            </a:r>
            <a:r>
              <a:rPr lang="pl-PL" baseline="30000" smtClean="0">
                <a:solidFill>
                  <a:srgbClr val="FFFF00"/>
                </a:solidFill>
              </a:rPr>
              <a:t>4</a:t>
            </a:r>
            <a:r>
              <a:rPr lang="pl-PL" smtClean="0">
                <a:solidFill>
                  <a:srgbClr val="FFFF00"/>
                </a:solidFill>
              </a:rPr>
              <a:t>/(r</a:t>
            </a:r>
            <a:r>
              <a:rPr lang="pl-PL" baseline="30000" smtClean="0">
                <a:solidFill>
                  <a:srgbClr val="FFFF00"/>
                </a:solidFill>
              </a:rPr>
              <a:t>2</a:t>
            </a:r>
            <a:r>
              <a:rPr lang="pl-PL" smtClean="0">
                <a:solidFill>
                  <a:srgbClr val="FFFF00"/>
                </a:solidFill>
              </a:rPr>
              <a:t>*m</a:t>
            </a:r>
            <a:r>
              <a:rPr lang="pl-PL" baseline="-25000" smtClean="0">
                <a:solidFill>
                  <a:srgbClr val="FFFF00"/>
                </a:solidFill>
              </a:rPr>
              <a:t>0</a:t>
            </a:r>
            <a:r>
              <a:rPr lang="pl-PL" baseline="30000" smtClean="0">
                <a:solidFill>
                  <a:srgbClr val="FFFF00"/>
                </a:solidFill>
              </a:rPr>
              <a:t>4</a:t>
            </a:r>
            <a:r>
              <a:rPr lang="pl-PL" smtClean="0">
                <a:solidFill>
                  <a:srgbClr val="FFFF00"/>
                </a:solidFill>
              </a:rPr>
              <a:t>)</a:t>
            </a:r>
            <a:endParaRPr lang="en-US" smtClean="0">
              <a:solidFill>
                <a:srgbClr val="FFFF00"/>
              </a:solidFill>
            </a:endParaRPr>
          </a:p>
        </p:txBody>
      </p:sp>
      <p:pic>
        <p:nvPicPr>
          <p:cNvPr id="6451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3068638"/>
            <a:ext cx="42481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6358" name="Rectangle 6"/>
          <p:cNvSpPr>
            <a:spLocks noChangeArrowheads="1"/>
          </p:cNvSpPr>
          <p:nvPr/>
        </p:nvSpPr>
        <p:spPr bwMode="auto">
          <a:xfrm>
            <a:off x="5508625" y="5373688"/>
            <a:ext cx="3635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/>
            <a:r>
              <a:rPr lang="pl-PL" b="1"/>
              <a:t>   1   MeV/obrót dla   10 GeV</a:t>
            </a:r>
          </a:p>
          <a:p>
            <a:pPr marL="342900" indent="-342900" eaLnBrk="0" hangingPunct="0"/>
            <a:r>
              <a:rPr lang="pl-PL" b="1"/>
              <a:t>  2.5 GeV/obrót dla  100 GeV</a:t>
            </a:r>
          </a:p>
          <a:p>
            <a:pPr marL="342900" indent="-342900" eaLnBrk="0" hangingPunct="0">
              <a:buFontTx/>
              <a:buAutoNum type="arabicPlain" startAt="156"/>
            </a:pPr>
            <a:r>
              <a:rPr lang="pl-PL" b="1"/>
              <a:t>  GeV/obrót dla  500 GeV</a:t>
            </a:r>
          </a:p>
          <a:p>
            <a:pPr marL="342900" indent="-342900" eaLnBrk="0" hangingPunct="0"/>
            <a:r>
              <a:rPr lang="pl-PL" b="1"/>
              <a:t>		</a:t>
            </a:r>
            <a:r>
              <a:rPr lang="pl-PL" b="1">
                <a:solidFill>
                  <a:srgbClr val="FFCC66"/>
                </a:solidFill>
              </a:rPr>
              <a:t>(m</a:t>
            </a:r>
            <a:r>
              <a:rPr lang="pl-PL" b="1" baseline="-25000">
                <a:solidFill>
                  <a:srgbClr val="FFCC66"/>
                </a:solidFill>
              </a:rPr>
              <a:t>e</a:t>
            </a:r>
            <a:r>
              <a:rPr lang="pl-PL" b="1">
                <a:solidFill>
                  <a:srgbClr val="FFCC66"/>
                </a:solidFill>
              </a:rPr>
              <a:t>/m</a:t>
            </a:r>
            <a:r>
              <a:rPr lang="pl-PL" b="1" baseline="-25000">
                <a:solidFill>
                  <a:srgbClr val="FFCC66"/>
                </a:solidFill>
              </a:rPr>
              <a:t>p</a:t>
            </a:r>
            <a:r>
              <a:rPr lang="pl-PL" b="1">
                <a:solidFill>
                  <a:srgbClr val="FFCC66"/>
                </a:solidFill>
              </a:rPr>
              <a:t>)</a:t>
            </a:r>
            <a:r>
              <a:rPr lang="pl-PL" b="1" baseline="30000">
                <a:solidFill>
                  <a:srgbClr val="FFCC66"/>
                </a:solidFill>
              </a:rPr>
              <a:t>4</a:t>
            </a:r>
            <a:r>
              <a:rPr lang="pl-PL" b="1">
                <a:solidFill>
                  <a:srgbClr val="FFCC66"/>
                </a:solidFill>
              </a:rPr>
              <a:t> ~10</a:t>
            </a:r>
            <a:r>
              <a:rPr lang="pl-PL" b="1" baseline="30000">
                <a:solidFill>
                  <a:srgbClr val="FFCC66"/>
                </a:solidFill>
              </a:rPr>
              <a:t>-13</a:t>
            </a:r>
          </a:p>
        </p:txBody>
      </p:sp>
      <p:pic>
        <p:nvPicPr>
          <p:cNvPr id="356359" name="Picture 7" descr="yeeha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6138863"/>
            <a:ext cx="431800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6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6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6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6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smtClean="0">
                <a:solidFill>
                  <a:srgbClr val="FFFF00"/>
                </a:solidFill>
              </a:rPr>
              <a:t>Co ogranicza energie uzyskiwane w akceleratorach ?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214313" y="1785938"/>
            <a:ext cx="8715375" cy="4522787"/>
          </a:xfrm>
        </p:spPr>
        <p:txBody>
          <a:bodyPr/>
          <a:lstStyle/>
          <a:p>
            <a:r>
              <a:rPr lang="pl-PL" sz="2400" smtClean="0"/>
              <a:t>W przypadku kołowych akceleratorów protonów</a:t>
            </a:r>
            <a:r>
              <a:rPr lang="en-US" sz="2400" smtClean="0"/>
              <a:t>: </a:t>
            </a:r>
            <a:r>
              <a:rPr lang="pl-PL" sz="2400" b="1" u="sng" smtClean="0">
                <a:solidFill>
                  <a:srgbClr val="FFC000"/>
                </a:solidFill>
              </a:rPr>
              <a:t>pole magnetyczne</a:t>
            </a:r>
          </a:p>
          <a:p>
            <a:pPr lvl="1"/>
            <a:r>
              <a:rPr lang="pl-PL" sz="1800" smtClean="0"/>
              <a:t>Pole magnetyczne musi rosnąc wraz ze wzrostem energii wiązki. W praktyce nie jesteśmy w stanie wytworzyć pól silniejszych</a:t>
            </a:r>
            <a:r>
              <a:rPr lang="en-US" sz="1800" smtClean="0"/>
              <a:t> </a:t>
            </a:r>
            <a:r>
              <a:rPr lang="pl-PL" sz="1800" smtClean="0"/>
              <a:t>niż </a:t>
            </a:r>
            <a:r>
              <a:rPr lang="en-US" sz="1800" smtClean="0"/>
              <a:t> </a:t>
            </a:r>
            <a:r>
              <a:rPr lang="pl-PL" sz="1800" smtClean="0"/>
              <a:t>9-10 T. </a:t>
            </a:r>
          </a:p>
          <a:p>
            <a:pPr lvl="1"/>
            <a:r>
              <a:rPr lang="pl-PL" smtClean="0"/>
              <a:t>Ogranicza to dostępne energie…</a:t>
            </a:r>
          </a:p>
          <a:p>
            <a:r>
              <a:rPr lang="pl-PL" sz="2400" smtClean="0"/>
              <a:t>W przypadku protonów akcelerator liniowy musiałby być wielokrotnie większy</a:t>
            </a:r>
            <a:r>
              <a:rPr lang="en-US" sz="2400" smtClean="0"/>
              <a:t> </a:t>
            </a:r>
            <a:r>
              <a:rPr lang="pl-PL" sz="2400" smtClean="0"/>
              <a:t>niż akcelerator ko</a:t>
            </a:r>
            <a:r>
              <a:rPr lang="en-US" sz="2400" smtClean="0"/>
              <a:t>l</a:t>
            </a:r>
            <a:r>
              <a:rPr lang="pl-PL" sz="2400" smtClean="0"/>
              <a:t>owy.</a:t>
            </a:r>
            <a:endParaRPr lang="en-US" sz="2400" smtClean="0"/>
          </a:p>
          <a:p>
            <a:r>
              <a:rPr lang="pl-PL" sz="2400" smtClean="0"/>
              <a:t>Aby uzyskiwać coraz wyższe energie zderzających sie wiązek</a:t>
            </a:r>
            <a:r>
              <a:rPr lang="en-US" sz="2400" smtClean="0"/>
              <a:t> </a:t>
            </a:r>
            <a:r>
              <a:rPr lang="pl-PL" sz="2400" smtClean="0"/>
              <a:t>musimy budować coraz większe i większe akceleratory.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CA959A2-708D-4242-9AEE-F9CB586786AA}" type="datetime1">
              <a:rPr lang="pl-PL"/>
              <a:pPr>
                <a:defRPr/>
              </a:pPr>
              <a:t>2009-03-31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Andrzej Siemko,  CERN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smtClean="0">
                <a:solidFill>
                  <a:srgbClr val="FFFF00"/>
                </a:solidFill>
              </a:rPr>
              <a:t>Co ogranicza energie uzyskiwane w akceleratorach ?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214313" y="1785938"/>
            <a:ext cx="8715375" cy="4522787"/>
          </a:xfrm>
        </p:spPr>
        <p:txBody>
          <a:bodyPr/>
          <a:lstStyle/>
          <a:p>
            <a:r>
              <a:rPr lang="pl-PL" sz="2400" smtClean="0"/>
              <a:t>W przypadku akceleratorów kołowych e+- :  </a:t>
            </a:r>
            <a:r>
              <a:rPr lang="pl-PL" sz="2400" u="sng" smtClean="0">
                <a:solidFill>
                  <a:srgbClr val="FFC000"/>
                </a:solidFill>
              </a:rPr>
              <a:t>pole przyśpieszające</a:t>
            </a:r>
          </a:p>
          <a:p>
            <a:r>
              <a:rPr lang="pl-PL" sz="2400" smtClean="0"/>
              <a:t>Elektrony krążące po orbicie trącą energie na promieniowanie synchrotronowe.</a:t>
            </a:r>
          </a:p>
          <a:p>
            <a:pPr lvl="1"/>
            <a:r>
              <a:rPr lang="pl-PL" sz="2000" smtClean="0"/>
              <a:t>Średnia energia tracona na jeden obieg: </a:t>
            </a:r>
            <a:r>
              <a:rPr lang="el-GR" smtClean="0"/>
              <a:t>Δ</a:t>
            </a:r>
            <a:r>
              <a:rPr lang="pl-PL" smtClean="0"/>
              <a:t>E </a:t>
            </a:r>
            <a:r>
              <a:rPr lang="en-US" smtClean="0"/>
              <a:t>~</a:t>
            </a:r>
            <a:r>
              <a:rPr lang="pl-PL" smtClean="0"/>
              <a:t> E</a:t>
            </a:r>
            <a:r>
              <a:rPr lang="pl-PL" baseline="30000" smtClean="0"/>
              <a:t>4</a:t>
            </a:r>
            <a:r>
              <a:rPr lang="en-US" smtClean="0"/>
              <a:t>/</a:t>
            </a:r>
            <a:r>
              <a:rPr lang="pl-PL" smtClean="0"/>
              <a:t>R</a:t>
            </a:r>
          </a:p>
          <a:p>
            <a:r>
              <a:rPr lang="pl-PL" sz="2400" smtClean="0"/>
              <a:t>Energia która możemy dostarczyć jest proporcjonalna do obwodu akceleratora i średniego pola </a:t>
            </a:r>
            <a:r>
              <a:rPr lang="el-GR" sz="2400" smtClean="0"/>
              <a:t>ε</a:t>
            </a:r>
            <a:r>
              <a:rPr lang="pl-PL" sz="2400" smtClean="0"/>
              <a:t> </a:t>
            </a:r>
            <a:r>
              <a:rPr lang="en-US" sz="2400" smtClean="0"/>
              <a:t> </a:t>
            </a:r>
            <a:r>
              <a:rPr lang="el-GR" sz="2400" smtClean="0"/>
              <a:t>Δ </a:t>
            </a:r>
            <a:r>
              <a:rPr lang="pl-PL" sz="2400" smtClean="0"/>
              <a:t>E </a:t>
            </a:r>
            <a:r>
              <a:rPr lang="en-US" sz="2400" smtClean="0"/>
              <a:t>~</a:t>
            </a:r>
            <a:r>
              <a:rPr lang="pl-PL" sz="2400" smtClean="0"/>
              <a:t> 2</a:t>
            </a:r>
            <a:r>
              <a:rPr lang="el-GR" sz="2400" smtClean="0"/>
              <a:t>Π</a:t>
            </a:r>
            <a:r>
              <a:rPr lang="pl-PL" sz="2400" smtClean="0"/>
              <a:t>R</a:t>
            </a:r>
            <a:r>
              <a:rPr lang="en-US" sz="2400" smtClean="0"/>
              <a:t>&lt;</a:t>
            </a:r>
            <a:r>
              <a:rPr lang="el-GR" sz="2400" smtClean="0"/>
              <a:t> ε </a:t>
            </a:r>
            <a:r>
              <a:rPr lang="en-US" sz="2400" smtClean="0"/>
              <a:t>&gt;</a:t>
            </a:r>
            <a:endParaRPr lang="pl-PL" sz="2400" smtClean="0"/>
          </a:p>
          <a:p>
            <a:r>
              <a:rPr lang="pl-PL" smtClean="0"/>
              <a:t>LEP (obwód 27 km) był (prawdopodobnie) ostatnim akceleratorem kołowym e+</a:t>
            </a:r>
            <a:r>
              <a:rPr lang="en-US" smtClean="0"/>
              <a:t>-</a:t>
            </a:r>
            <a:r>
              <a:rPr lang="pl-PL" smtClean="0"/>
              <a:t>.</a:t>
            </a:r>
            <a:r>
              <a:rPr lang="en-US" smtClean="0"/>
              <a:t> </a:t>
            </a:r>
          </a:p>
          <a:p>
            <a:r>
              <a:rPr lang="pl-PL" smtClean="0"/>
              <a:t>Dalej</a:t>
            </a:r>
            <a:r>
              <a:rPr lang="en-US" smtClean="0"/>
              <a:t> </a:t>
            </a:r>
            <a:r>
              <a:rPr lang="pl-PL" smtClean="0"/>
              <a:t>bardziej opłacalne są akceleratory liniowe: E</a:t>
            </a:r>
            <a:r>
              <a:rPr lang="pl-PL" sz="2000" smtClean="0"/>
              <a:t>ma</a:t>
            </a:r>
            <a:r>
              <a:rPr lang="en-US" sz="2000" smtClean="0"/>
              <a:t>x </a:t>
            </a:r>
            <a:r>
              <a:rPr lang="en-US" smtClean="0"/>
              <a:t>~</a:t>
            </a:r>
            <a:r>
              <a:rPr lang="pl-PL" smtClean="0"/>
              <a:t> </a:t>
            </a:r>
            <a:r>
              <a:rPr lang="en-US" smtClean="0"/>
              <a:t>L</a:t>
            </a:r>
            <a:r>
              <a:rPr lang="pl-PL" smtClean="0"/>
              <a:t> </a:t>
            </a:r>
            <a:r>
              <a:rPr lang="en-US" smtClean="0"/>
              <a:t>&lt;</a:t>
            </a:r>
            <a:r>
              <a:rPr lang="el-GR" smtClean="0"/>
              <a:t> ε</a:t>
            </a:r>
            <a:r>
              <a:rPr lang="pl-PL" smtClean="0"/>
              <a:t> </a:t>
            </a:r>
            <a:r>
              <a:rPr lang="en-US" smtClean="0"/>
              <a:t>&gt;</a:t>
            </a:r>
            <a:endParaRPr lang="pl-P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CA959A2-708D-4242-9AEE-F9CB586786AA}" type="datetime1">
              <a:rPr lang="pl-PL"/>
              <a:pPr>
                <a:defRPr/>
              </a:pPr>
              <a:t>2009-03-31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Andrzej Siemko,  CERN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daty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6527FC8-5C4F-473F-B1CD-5712C9F4CFA7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0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40960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sz="3700">
                <a:latin typeface="Arial" charset="0"/>
              </a:rPr>
              <a:t>Koncepcja </a:t>
            </a:r>
            <a:br>
              <a:rPr lang="pl-PL" sz="3700">
                <a:latin typeface="Arial" charset="0"/>
              </a:rPr>
            </a:br>
            <a:r>
              <a:rPr lang="pl-PL" sz="3700">
                <a:latin typeface="Arial" charset="0"/>
              </a:rPr>
              <a:t>„Luminosity” = „Świetlność”</a:t>
            </a:r>
          </a:p>
        </p:txBody>
      </p:sp>
      <p:sp>
        <p:nvSpPr>
          <p:cNvPr id="6150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916113"/>
            <a:ext cx="8435975" cy="4392612"/>
          </a:xfrm>
        </p:spPr>
        <p:txBody>
          <a:bodyPr/>
          <a:lstStyle/>
          <a:p>
            <a:r>
              <a:rPr lang="pl-PL" smtClean="0"/>
              <a:t>Zderzamy dwie wiązki, prawdopodobieństwo interakcji ~ </a:t>
            </a:r>
            <a:r>
              <a:rPr lang="pl-PL" smtClean="0">
                <a:solidFill>
                  <a:srgbClr val="FF0000"/>
                </a:solidFill>
              </a:rPr>
              <a:t>N</a:t>
            </a:r>
            <a:r>
              <a:rPr lang="pl-PL" baseline="30000" smtClean="0">
                <a:solidFill>
                  <a:srgbClr val="FF0000"/>
                </a:solidFill>
              </a:rPr>
              <a:t>2</a:t>
            </a:r>
            <a:r>
              <a:rPr lang="pl-PL" smtClean="0">
                <a:solidFill>
                  <a:srgbClr val="FF0000"/>
                </a:solidFill>
              </a:rPr>
              <a:t>/A</a:t>
            </a:r>
          </a:p>
          <a:p>
            <a:r>
              <a:rPr lang="pl-PL" smtClean="0"/>
              <a:t>Zderzamy je </a:t>
            </a:r>
            <a:r>
              <a:rPr lang="pl-PL" smtClean="0">
                <a:solidFill>
                  <a:srgbClr val="FF0000"/>
                </a:solidFill>
              </a:rPr>
              <a:t>f</a:t>
            </a:r>
            <a:r>
              <a:rPr lang="pl-PL" smtClean="0"/>
              <a:t> razy na sekundę</a:t>
            </a:r>
          </a:p>
          <a:p>
            <a:endParaRPr lang="pl-PL" smtClean="0"/>
          </a:p>
          <a:p>
            <a:r>
              <a:rPr lang="pl-PL" smtClean="0"/>
              <a:t>Ilość oddziaływań ~ </a:t>
            </a:r>
            <a:r>
              <a:rPr lang="pl-PL" smtClean="0">
                <a:solidFill>
                  <a:srgbClr val="FF0000"/>
                </a:solidFill>
              </a:rPr>
              <a:t>f * N</a:t>
            </a:r>
            <a:r>
              <a:rPr lang="pl-PL" baseline="30000" smtClean="0">
                <a:solidFill>
                  <a:srgbClr val="FF0000"/>
                </a:solidFill>
              </a:rPr>
              <a:t>2</a:t>
            </a:r>
            <a:r>
              <a:rPr lang="pl-PL" smtClean="0">
                <a:solidFill>
                  <a:srgbClr val="FF0000"/>
                </a:solidFill>
              </a:rPr>
              <a:t>/A</a:t>
            </a:r>
          </a:p>
        </p:txBody>
      </p:sp>
      <p:sp>
        <p:nvSpPr>
          <p:cNvPr id="6151" name="Line 4"/>
          <p:cNvSpPr>
            <a:spLocks noChangeShapeType="1"/>
          </p:cNvSpPr>
          <p:nvPr/>
        </p:nvSpPr>
        <p:spPr bwMode="auto">
          <a:xfrm flipV="1">
            <a:off x="4643438" y="4365625"/>
            <a:ext cx="0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6152" name="Text Box 5"/>
          <p:cNvSpPr txBox="1">
            <a:spLocks noChangeArrowheads="1"/>
          </p:cNvSpPr>
          <p:nvPr/>
        </p:nvSpPr>
        <p:spPr bwMode="auto">
          <a:xfrm>
            <a:off x="4213225" y="5446713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/>
              <a:t>MAX</a:t>
            </a:r>
          </a:p>
        </p:txBody>
      </p:sp>
      <p:sp>
        <p:nvSpPr>
          <p:cNvPr id="6153" name="Line 6"/>
          <p:cNvSpPr>
            <a:spLocks noChangeShapeType="1"/>
          </p:cNvSpPr>
          <p:nvPr/>
        </p:nvSpPr>
        <p:spPr bwMode="auto">
          <a:xfrm flipH="1" flipV="1">
            <a:off x="5651500" y="4437063"/>
            <a:ext cx="288925" cy="720725"/>
          </a:xfrm>
          <a:prstGeom prst="line">
            <a:avLst/>
          </a:prstGeom>
          <a:noFill/>
          <a:ln w="57150">
            <a:solidFill>
              <a:srgbClr val="99FF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6154" name="Text Box 7"/>
          <p:cNvSpPr txBox="1">
            <a:spLocks noChangeArrowheads="1"/>
          </p:cNvSpPr>
          <p:nvPr/>
        </p:nvSpPr>
        <p:spPr bwMode="auto">
          <a:xfrm>
            <a:off x="6011863" y="49418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/>
              <a:t>MIN</a:t>
            </a:r>
          </a:p>
        </p:txBody>
      </p:sp>
      <p:graphicFrame>
        <p:nvGraphicFramePr>
          <p:cNvPr id="6146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6286500" y="5619750"/>
          <a:ext cx="2857500" cy="1193800"/>
        </p:xfrm>
        <a:graphic>
          <a:graphicData uri="http://schemas.openxmlformats.org/presentationml/2006/ole">
            <p:oleObj spid="_x0000_s6146" name="Equation" r:id="rId3" imgW="2857320" imgH="1193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A5FEDB6-8E19-4F0A-AF32-62257F0A48C7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758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758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759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63713"/>
            <a:ext cx="8713788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29" name="Oval 5"/>
          <p:cNvSpPr>
            <a:spLocks noChangeArrowheads="1"/>
          </p:cNvSpPr>
          <p:nvPr/>
        </p:nvSpPr>
        <p:spPr bwMode="auto">
          <a:xfrm>
            <a:off x="2051050" y="4365625"/>
            <a:ext cx="3962400" cy="9366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29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DCE847C-4594-4B93-93F3-A76A9EB0ECFE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0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6861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Co nas czeka w przyszłości ?</a:t>
            </a:r>
          </a:p>
        </p:txBody>
      </p:sp>
      <p:grpSp>
        <p:nvGrpSpPr>
          <p:cNvPr id="68613" name="Group 8"/>
          <p:cNvGrpSpPr>
            <a:grpSpLocks/>
          </p:cNvGrpSpPr>
          <p:nvPr/>
        </p:nvGrpSpPr>
        <p:grpSpPr bwMode="auto">
          <a:xfrm>
            <a:off x="323850" y="1268413"/>
            <a:ext cx="5113338" cy="4968875"/>
            <a:chOff x="1292" y="799"/>
            <a:chExt cx="3221" cy="3130"/>
          </a:xfrm>
        </p:grpSpPr>
        <p:sp>
          <p:nvSpPr>
            <p:cNvPr id="68617" name="Rectangle 7"/>
            <p:cNvSpPr>
              <a:spLocks noChangeArrowheads="1"/>
            </p:cNvSpPr>
            <p:nvPr/>
          </p:nvSpPr>
          <p:spPr bwMode="auto">
            <a:xfrm>
              <a:off x="1292" y="799"/>
              <a:ext cx="3221" cy="31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pic>
          <p:nvPicPr>
            <p:cNvPr id="68618" name="Picture 5" descr="Next slide">
              <a:hlinkClick r:id="rId2" tooltip="Next slide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1" y="935"/>
              <a:ext cx="2754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8614" name="Group 15"/>
          <p:cNvGrpSpPr>
            <a:grpSpLocks/>
          </p:cNvGrpSpPr>
          <p:nvPr/>
        </p:nvGrpSpPr>
        <p:grpSpPr bwMode="auto">
          <a:xfrm>
            <a:off x="5580063" y="1916113"/>
            <a:ext cx="3563937" cy="3744912"/>
            <a:chOff x="3515" y="799"/>
            <a:chExt cx="2245" cy="3130"/>
          </a:xfrm>
        </p:grpSpPr>
        <p:sp>
          <p:nvSpPr>
            <p:cNvPr id="68615" name="Rectangle 13"/>
            <p:cNvSpPr>
              <a:spLocks noChangeArrowheads="1"/>
            </p:cNvSpPr>
            <p:nvPr/>
          </p:nvSpPr>
          <p:spPr bwMode="auto">
            <a:xfrm>
              <a:off x="3515" y="799"/>
              <a:ext cx="2245" cy="31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pic>
          <p:nvPicPr>
            <p:cNvPr id="68616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67" y="935"/>
              <a:ext cx="1889" cy="2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E7E607D-201B-43EC-B80F-2B4F528EA154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1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Sławomir</a:t>
            </a:r>
            <a:r>
              <a:rPr lang="en-US" dirty="0"/>
              <a:t> Wronka, </a:t>
            </a:r>
            <a:r>
              <a:rPr lang="en-US" dirty="0" err="1"/>
              <a:t>IPJ</a:t>
            </a:r>
            <a:r>
              <a:rPr lang="en-US" dirty="0"/>
              <a:t>       </a:t>
            </a:r>
          </a:p>
        </p:txBody>
      </p:sp>
      <p:sp>
        <p:nvSpPr>
          <p:cNvPr id="71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Co dalej ? </a:t>
            </a:r>
            <a:br>
              <a:rPr lang="pl-PL" smtClean="0">
                <a:latin typeface="Arial" charset="0"/>
              </a:rPr>
            </a:br>
            <a:r>
              <a:rPr lang="pl-PL" smtClean="0">
                <a:latin typeface="Arial" charset="0"/>
              </a:rPr>
              <a:t>Akcelerator liniowy e</a:t>
            </a:r>
            <a:r>
              <a:rPr lang="pl-PL" baseline="30000" smtClean="0">
                <a:latin typeface="Arial" charset="0"/>
              </a:rPr>
              <a:t>+</a:t>
            </a:r>
            <a:r>
              <a:rPr lang="pl-PL" smtClean="0">
                <a:latin typeface="Arial" charset="0"/>
              </a:rPr>
              <a:t>e</a:t>
            </a:r>
            <a:r>
              <a:rPr lang="pl-PL" baseline="30000" smtClean="0">
                <a:latin typeface="Arial" charset="0"/>
              </a:rPr>
              <a:t>-</a:t>
            </a:r>
            <a:endParaRPr lang="en-US" baseline="30000" smtClean="0">
              <a:latin typeface="Arial" charset="0"/>
            </a:endParaRP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346075" y="1649413"/>
            <a:ext cx="8118475" cy="20224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4474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125" y="2163763"/>
            <a:ext cx="77628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997325" y="1782763"/>
            <a:ext cx="838200" cy="944562"/>
            <a:chOff x="2518" y="1123"/>
            <a:chExt cx="528" cy="595"/>
          </a:xfrm>
        </p:grpSpPr>
        <p:graphicFrame>
          <p:nvGraphicFramePr>
            <p:cNvPr id="7170" name="Object 6"/>
            <p:cNvGraphicFramePr>
              <a:graphicFrameLocks noChangeAspect="1"/>
            </p:cNvGraphicFramePr>
            <p:nvPr/>
          </p:nvGraphicFramePr>
          <p:xfrm>
            <a:off x="2519" y="1315"/>
            <a:ext cx="527" cy="403"/>
          </p:xfrm>
          <a:graphic>
            <a:graphicData uri="http://schemas.openxmlformats.org/presentationml/2006/ole">
              <p:oleObj spid="_x0000_s7170" name="Clip" r:id="rId4" imgW="837360" imgH="639000" progId="">
                <p:embed/>
              </p:oleObj>
            </a:graphicData>
          </a:graphic>
        </p:graphicFrame>
        <p:sp>
          <p:nvSpPr>
            <p:cNvPr id="718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518" y="1123"/>
              <a:ext cx="480" cy="28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pPr algn="ctr"/>
              <a:r>
                <a:rPr lang="pl-PL" sz="2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Arial"/>
                  <a:cs typeface="Arial"/>
                </a:rPr>
                <a:t>bang!</a:t>
              </a:r>
            </a:p>
          </p:txBody>
        </p:sp>
      </p:grp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323850" y="2011363"/>
            <a:ext cx="47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chemeClr val="accent2"/>
                </a:solidFill>
              </a:rPr>
              <a:t>e</a:t>
            </a:r>
            <a:r>
              <a:rPr lang="en-US" sz="2400" baseline="30000">
                <a:solidFill>
                  <a:schemeClr val="accent2"/>
                </a:solidFill>
              </a:rPr>
              <a:t>+</a:t>
            </a:r>
            <a:endParaRPr lang="en-US" sz="2400"/>
          </a:p>
        </p:txBody>
      </p:sp>
      <p:sp>
        <p:nvSpPr>
          <p:cNvPr id="7178" name="Text Box 9"/>
          <p:cNvSpPr txBox="1">
            <a:spLocks noChangeArrowheads="1"/>
          </p:cNvSpPr>
          <p:nvPr/>
        </p:nvSpPr>
        <p:spPr bwMode="auto">
          <a:xfrm>
            <a:off x="8035925" y="2011363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rgbClr val="FF3300"/>
                </a:solidFill>
              </a:rPr>
              <a:t>e</a:t>
            </a:r>
            <a:r>
              <a:rPr lang="en-US" sz="2400" baseline="30000">
                <a:solidFill>
                  <a:srgbClr val="FF3300"/>
                </a:solidFill>
              </a:rPr>
              <a:t>-</a:t>
            </a:r>
            <a:endParaRPr lang="en-US" sz="2400">
              <a:solidFill>
                <a:srgbClr val="FF3300"/>
              </a:solidFill>
            </a:endParaRPr>
          </a:p>
        </p:txBody>
      </p:sp>
      <p:sp>
        <p:nvSpPr>
          <p:cNvPr id="7179" name="Line 10"/>
          <p:cNvSpPr>
            <a:spLocks noChangeShapeType="1"/>
          </p:cNvSpPr>
          <p:nvPr/>
        </p:nvSpPr>
        <p:spPr bwMode="auto">
          <a:xfrm>
            <a:off x="720725" y="2773363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180" name="Line 11"/>
          <p:cNvSpPr>
            <a:spLocks noChangeShapeType="1"/>
          </p:cNvSpPr>
          <p:nvPr/>
        </p:nvSpPr>
        <p:spPr bwMode="auto">
          <a:xfrm>
            <a:off x="3768725" y="2849563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181" name="Line 12"/>
          <p:cNvSpPr>
            <a:spLocks noChangeShapeType="1"/>
          </p:cNvSpPr>
          <p:nvPr/>
        </p:nvSpPr>
        <p:spPr bwMode="auto">
          <a:xfrm>
            <a:off x="720725" y="3078163"/>
            <a:ext cx="4270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1200150" y="2862263"/>
            <a:ext cx="17081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solidFill>
                  <a:schemeClr val="folHlink"/>
                </a:solidFill>
              </a:rPr>
              <a:t>~15-20 km</a:t>
            </a:r>
          </a:p>
        </p:txBody>
      </p:sp>
      <p:pic>
        <p:nvPicPr>
          <p:cNvPr id="7183" name="Picture 17" descr="Big_Ba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775075"/>
            <a:ext cx="448786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4" name="Text Box 18"/>
          <p:cNvSpPr txBox="1">
            <a:spLocks noChangeArrowheads="1"/>
          </p:cNvSpPr>
          <p:nvPr/>
        </p:nvSpPr>
        <p:spPr bwMode="auto">
          <a:xfrm>
            <a:off x="468313" y="4652963"/>
            <a:ext cx="280828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/>
              <a:t>VLHC ?</a:t>
            </a:r>
          </a:p>
          <a:p>
            <a:pPr eaLnBrk="0" hangingPunct="0">
              <a:spcBef>
                <a:spcPct val="50000"/>
              </a:spcBef>
            </a:pPr>
            <a:r>
              <a:rPr lang="pl-PL"/>
              <a:t>40 -200 TeV, 233km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7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4D97278-7295-4D7B-9B8B-6EA9CA1C8773}" type="datetime1">
              <a:rPr lang="pl-PL"/>
              <a:pPr>
                <a:defRPr/>
              </a:pPr>
              <a:t>2009-04-01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1126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Akcelerator - definicja</a:t>
            </a:r>
          </a:p>
        </p:txBody>
      </p:sp>
      <p:sp>
        <p:nvSpPr>
          <p:cNvPr id="11269" name="Rectangle 3"/>
          <p:cNvSpPr>
            <a:spLocks noGrp="1"/>
          </p:cNvSpPr>
          <p:nvPr>
            <p:ph type="body" idx="1"/>
          </p:nvPr>
        </p:nvSpPr>
        <p:spPr>
          <a:xfrm>
            <a:off x="0" y="1600200"/>
            <a:ext cx="9144000" cy="4708525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pl-PL" b="1" smtClean="0">
                <a:solidFill>
                  <a:srgbClr val="FFFF00"/>
                </a:solidFill>
                <a:latin typeface="Arial" charset="0"/>
              </a:rPr>
              <a:t>Akcelerator to urządzenie do przyspieszania cząstek, w którym możemy kontrolować parametry wiązki</a:t>
            </a:r>
          </a:p>
          <a:p>
            <a:pPr>
              <a:lnSpc>
                <a:spcPct val="90000"/>
              </a:lnSpc>
            </a:pPr>
            <a:r>
              <a:rPr lang="pl-PL" smtClean="0">
                <a:latin typeface="Arial" charset="0"/>
              </a:rPr>
              <a:t>Przyspieszanie odbywa się za pomocą pola elektrycznego</a:t>
            </a:r>
          </a:p>
          <a:p>
            <a:pPr>
              <a:lnSpc>
                <a:spcPct val="90000"/>
              </a:lnSpc>
            </a:pPr>
            <a:r>
              <a:rPr lang="pl-PL" smtClean="0">
                <a:latin typeface="Arial" charset="0"/>
              </a:rPr>
              <a:t>Tylko cząstki niosące ładunek</a:t>
            </a:r>
          </a:p>
          <a:p>
            <a:pPr>
              <a:lnSpc>
                <a:spcPct val="90000"/>
              </a:lnSpc>
            </a:pPr>
            <a:r>
              <a:rPr lang="pl-PL" smtClean="0">
                <a:latin typeface="Arial" charset="0"/>
              </a:rPr>
              <a:t>Do skupienia cząstek w wiązkę oraz do nadania im pożądanego kierunku używa się odpowiednio ukształtowanego, w niektórych konstrukcjach także zmieniającego się w czasie, pola magnetycznego lub elektrycznego</a:t>
            </a:r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C9B1C80-017E-4DE2-9EF1-CF10A0CEC176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6963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Arial" charset="0"/>
              </a:rPr>
              <a:t>Podsumowanie</a:t>
            </a:r>
          </a:p>
        </p:txBody>
      </p:sp>
      <p:sp>
        <p:nvSpPr>
          <p:cNvPr id="69636" name="Rectangle 3"/>
          <p:cNvSpPr>
            <a:spLocks noGrp="1"/>
          </p:cNvSpPr>
          <p:nvPr>
            <p:ph type="body" idx="1"/>
          </p:nvPr>
        </p:nvSpPr>
        <p:spPr>
          <a:xfrm>
            <a:off x="179388" y="1600200"/>
            <a:ext cx="8785225" cy="4708525"/>
          </a:xfrm>
        </p:spPr>
        <p:txBody>
          <a:bodyPr/>
          <a:lstStyle/>
          <a:p>
            <a:r>
              <a:rPr lang="pl-PL" smtClean="0">
                <a:solidFill>
                  <a:srgbClr val="FFFF00"/>
                </a:solidFill>
              </a:rPr>
              <a:t>Przyspieszamy cząstki w polach elektrostatycznych i we wnękach rezonansowych polem RF</a:t>
            </a:r>
          </a:p>
          <a:p>
            <a:r>
              <a:rPr lang="pl-PL" smtClean="0">
                <a:solidFill>
                  <a:srgbClr val="FFFF00"/>
                </a:solidFill>
              </a:rPr>
              <a:t>Kierunek ruchu modyfikujemy polem B</a:t>
            </a:r>
          </a:p>
          <a:p>
            <a:r>
              <a:rPr lang="pl-PL" smtClean="0">
                <a:solidFill>
                  <a:srgbClr val="FFFF00"/>
                </a:solidFill>
              </a:rPr>
              <a:t>Akcelerator liniowy – tylko jedno przejście czastek</a:t>
            </a:r>
          </a:p>
          <a:p>
            <a:r>
              <a:rPr lang="pl-PL" smtClean="0">
                <a:solidFill>
                  <a:srgbClr val="FFFF00"/>
                </a:solidFill>
              </a:rPr>
              <a:t>Akcelerator kołowy – wielokrotne przyspieszanie</a:t>
            </a:r>
          </a:p>
          <a:p>
            <a:r>
              <a:rPr lang="pl-PL" smtClean="0">
                <a:solidFill>
                  <a:srgbClr val="FFFF00"/>
                </a:solidFill>
              </a:rPr>
              <a:t>Zwiększanie promienia zmniejsza straty </a:t>
            </a:r>
            <a:br>
              <a:rPr lang="pl-PL" smtClean="0">
                <a:solidFill>
                  <a:srgbClr val="FFFF00"/>
                </a:solidFill>
              </a:rPr>
            </a:br>
            <a:r>
              <a:rPr lang="pl-PL" smtClean="0">
                <a:solidFill>
                  <a:srgbClr val="FFFF00"/>
                </a:solidFill>
              </a:rPr>
              <a:t>i umożliwia uzyskiwanie większych energii, stąd potrzeba dużych akceleratorów</a:t>
            </a:r>
          </a:p>
          <a:p>
            <a:endParaRPr lang="pl-PL" smtClean="0">
              <a:solidFill>
                <a:srgbClr val="FFFF00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Sławomir</a:t>
            </a:r>
            <a:r>
              <a:rPr lang="en-US" dirty="0"/>
              <a:t> Wronka, </a:t>
            </a:r>
            <a:r>
              <a:rPr lang="en-US" dirty="0" err="1"/>
              <a:t>IPJ</a:t>
            </a:r>
            <a:r>
              <a:rPr lang="en-US" dirty="0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C4BB068-A0D1-441A-95E0-C12FA254C91E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6400800" y="793750"/>
            <a:ext cx="895350" cy="4572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400" b="1">
                <a:solidFill>
                  <a:srgbClr val="FFFFCC"/>
                </a:solidFill>
              </a:rPr>
              <a:t> Dziś</a:t>
            </a:r>
            <a:endParaRPr lang="en-US" sz="2400" b="1">
              <a:solidFill>
                <a:srgbClr val="FFFFCC"/>
              </a:solidFill>
            </a:endParaRPr>
          </a:p>
        </p:txBody>
      </p:sp>
      <p:sp>
        <p:nvSpPr>
          <p:cNvPr id="70660" name="Text Box 6"/>
          <p:cNvSpPr txBox="1">
            <a:spLocks noChangeArrowheads="1"/>
          </p:cNvSpPr>
          <p:nvPr/>
        </p:nvSpPr>
        <p:spPr bwMode="auto">
          <a:xfrm>
            <a:off x="755650" y="809625"/>
            <a:ext cx="1352550" cy="4572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400" b="1">
                <a:solidFill>
                  <a:srgbClr val="FFFFCC"/>
                </a:solidFill>
              </a:rPr>
              <a:t>Wczoraj</a:t>
            </a:r>
            <a:endParaRPr lang="en-US" sz="2400" b="1">
              <a:solidFill>
                <a:srgbClr val="FFFFCC"/>
              </a:solidFill>
            </a:endParaRPr>
          </a:p>
        </p:txBody>
      </p:sp>
      <p:sp>
        <p:nvSpPr>
          <p:cNvPr id="70661" name="Text Box 8"/>
          <p:cNvSpPr txBox="1">
            <a:spLocks noChangeArrowheads="1"/>
          </p:cNvSpPr>
          <p:nvPr/>
        </p:nvSpPr>
        <p:spPr bwMode="auto">
          <a:xfrm>
            <a:off x="2771775" y="188913"/>
            <a:ext cx="3671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l-PL" sz="3200" b="1">
                <a:solidFill>
                  <a:srgbClr val="FFFF00"/>
                </a:solidFill>
              </a:rPr>
              <a:t>Akceleratory</a:t>
            </a:r>
          </a:p>
        </p:txBody>
      </p:sp>
      <p:pic>
        <p:nvPicPr>
          <p:cNvPr id="42497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813" y="1628775"/>
            <a:ext cx="2746375" cy="385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4972" name="Picture 12" descr="LHC_tunnel_0504028_02_c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0813" y="1633538"/>
            <a:ext cx="4932362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Sławomir</a:t>
            </a:r>
            <a:r>
              <a:rPr lang="en-US" dirty="0"/>
              <a:t> Wronka, </a:t>
            </a:r>
            <a:r>
              <a:rPr lang="en-US" dirty="0" err="1"/>
              <a:t>IPJ</a:t>
            </a:r>
            <a:r>
              <a:rPr lang="en-US" dirty="0"/>
              <a:t>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24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24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7174882-153E-4B5E-9586-F60BB070DA48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7168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168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716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1938"/>
            <a:ext cx="4324350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Text Box 5"/>
          <p:cNvSpPr txBox="1">
            <a:spLocks noChangeArrowheads="1"/>
          </p:cNvSpPr>
          <p:nvPr/>
        </p:nvSpPr>
        <p:spPr bwMode="auto">
          <a:xfrm>
            <a:off x="6732588" y="6092825"/>
            <a:ext cx="23764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 sz="900">
                <a:solidFill>
                  <a:srgbClr val="FFFFCC"/>
                </a:solidFill>
              </a:rPr>
              <a:t>Elena Wildner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900F53A-0BA7-4340-BAF0-B23A91A7D778}" type="datetime1">
              <a:rPr lang="pl-PL"/>
              <a:pPr>
                <a:defRPr/>
              </a:pPr>
              <a:t>2009-03-31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7270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rgbClr val="FFFF00"/>
                </a:solidFill>
                <a:latin typeface="Arial" charset="0"/>
              </a:rPr>
              <a:t>Dziękuję za uwagę</a:t>
            </a:r>
          </a:p>
        </p:txBody>
      </p:sp>
      <p:sp>
        <p:nvSpPr>
          <p:cNvPr id="7270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mtClean="0"/>
          </a:p>
        </p:txBody>
      </p:sp>
      <p:pic>
        <p:nvPicPr>
          <p:cNvPr id="72710" name="Picture 4"/>
          <p:cNvPicPr>
            <a:picLocks noChangeAspect="1" noChangeArrowheads="1"/>
          </p:cNvPicPr>
          <p:nvPr/>
        </p:nvPicPr>
        <p:blipFill>
          <a:blip r:embed="rId2"/>
          <a:srcRect l="6276" t="33469" r="60909" b="25594"/>
          <a:stretch>
            <a:fillRect/>
          </a:stretch>
        </p:blipFill>
        <p:spPr bwMode="auto">
          <a:xfrm>
            <a:off x="827088" y="2205038"/>
            <a:ext cx="4017962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1" name="AutoShape 5"/>
          <p:cNvSpPr>
            <a:spLocks noChangeArrowheads="1"/>
          </p:cNvSpPr>
          <p:nvPr/>
        </p:nvSpPr>
        <p:spPr bwMode="auto">
          <a:xfrm>
            <a:off x="4787900" y="1773238"/>
            <a:ext cx="3960813" cy="1873250"/>
          </a:xfrm>
          <a:prstGeom prst="cloudCallout">
            <a:avLst>
              <a:gd name="adj1" fmla="val -62907"/>
              <a:gd name="adj2" fmla="val 56778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pl-PL" sz="2800">
                <a:solidFill>
                  <a:srgbClr val="FF0000"/>
                </a:solidFill>
              </a:rPr>
              <a:t>Tato, gdzie mój proton…?</a:t>
            </a:r>
          </a:p>
        </p:txBody>
      </p:sp>
      <p:pic>
        <p:nvPicPr>
          <p:cNvPr id="72712" name="Picture 6" descr="atom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5157788"/>
            <a:ext cx="685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101EB2A-4AA1-4EC7-889F-40835707288E}" type="datetime1">
              <a:rPr lang="pl-PL"/>
              <a:pPr>
                <a:defRPr/>
              </a:pPr>
              <a:t>2009-04-01</a:t>
            </a:fld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pic>
        <p:nvPicPr>
          <p:cNvPr id="12292" name="Picture 5" descr="Odbiornik telewizyjn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2043113"/>
            <a:ext cx="3313112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Katoda w telewizorz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249363"/>
            <a:ext cx="3671888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10"/>
          <p:cNvSpPr txBox="1">
            <a:spLocks noChangeArrowheads="1"/>
          </p:cNvSpPr>
          <p:nvPr/>
        </p:nvSpPr>
        <p:spPr bwMode="auto">
          <a:xfrm>
            <a:off x="395288" y="476250"/>
            <a:ext cx="7920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 sz="3200"/>
              <a:t>Domowy akcelerator:  kineskop TV</a:t>
            </a:r>
          </a:p>
        </p:txBody>
      </p:sp>
      <p:sp>
        <p:nvSpPr>
          <p:cNvPr id="12295" name="Text Box 11"/>
          <p:cNvSpPr txBox="1">
            <a:spLocks noChangeArrowheads="1"/>
          </p:cNvSpPr>
          <p:nvPr/>
        </p:nvSpPr>
        <p:spPr bwMode="auto">
          <a:xfrm>
            <a:off x="4643438" y="3933825"/>
            <a:ext cx="450056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l-PL" sz="2000"/>
              <a:t>Elektrony są przyspieszane w próżni w kierunku dodatnio naładowanej elektrody. Pola elektromagnetyczne prowadzą wiązkę do ekranu. </a:t>
            </a:r>
          </a:p>
          <a:p>
            <a:pPr eaLnBrk="0" hangingPunct="0">
              <a:spcBef>
                <a:spcPct val="50000"/>
              </a:spcBef>
            </a:pPr>
            <a:r>
              <a:rPr lang="pl-PL" sz="2000"/>
              <a:t>W miejscach, gdzie wiązka uderza, ekran robi się jasny, budując w ten sposób obraz.</a:t>
            </a:r>
          </a:p>
        </p:txBody>
      </p:sp>
      <p:pic>
        <p:nvPicPr>
          <p:cNvPr id="12296" name="Picture 12" descr="nuclear_family_jpeg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3933825"/>
            <a:ext cx="2376488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daty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3E644EA-E0AB-4023-A323-5DA94F167145}" type="datetime1">
              <a:rPr lang="pl-PL"/>
              <a:pPr>
                <a:defRPr/>
              </a:pPr>
              <a:t>2009-04-01</a:t>
            </a:fld>
            <a:endParaRPr lang="pl-PL"/>
          </a:p>
        </p:txBody>
      </p:sp>
      <p:sp>
        <p:nvSpPr>
          <p:cNvPr id="12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       </a:t>
            </a:r>
          </a:p>
        </p:txBody>
      </p:sp>
      <p:sp>
        <p:nvSpPr>
          <p:cNvPr id="445442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845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kumimoji="1" lang="pl-PL" sz="4000"/>
              <a:t>Pole elektryczne powoduje</a:t>
            </a:r>
            <a:r>
              <a:rPr kumimoji="1" lang="pl-PL" sz="4000">
                <a:solidFill>
                  <a:schemeClr val="bg1"/>
                </a:solidFill>
              </a:rPr>
              <a:t> </a:t>
            </a:r>
            <a:r>
              <a:rPr kumimoji="1" lang="pl-PL" sz="40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zmianę energii</a:t>
            </a:r>
            <a:r>
              <a:rPr kumimoji="1" lang="pl-PL" sz="4000">
                <a:solidFill>
                  <a:schemeClr val="bg1"/>
                </a:solidFill>
              </a:rPr>
              <a:t> </a:t>
            </a:r>
            <a:r>
              <a:rPr kumimoji="1" lang="pl-PL" sz="4000"/>
              <a:t>kinetycznej</a:t>
            </a:r>
          </a:p>
        </p:txBody>
      </p:sp>
      <p:graphicFrame>
        <p:nvGraphicFramePr>
          <p:cNvPr id="445443" name="Object 3"/>
          <p:cNvGraphicFramePr>
            <a:graphicFrameLocks noChangeAspect="1"/>
          </p:cNvGraphicFramePr>
          <p:nvPr/>
        </p:nvGraphicFramePr>
        <p:xfrm>
          <a:off x="755650" y="2852738"/>
          <a:ext cx="2976563" cy="1079500"/>
        </p:xfrm>
        <a:graphic>
          <a:graphicData uri="http://schemas.openxmlformats.org/presentationml/2006/ole">
            <p:oleObj spid="_x0000_s5122" name="Równanie" r:id="rId3" imgW="1155600" imgH="419040" progId="Equation.3">
              <p:embed/>
            </p:oleObj>
          </a:graphicData>
        </a:graphic>
      </p:graphicFrame>
      <p:graphicFrame>
        <p:nvGraphicFramePr>
          <p:cNvPr id="445444" name="Object 4"/>
          <p:cNvGraphicFramePr>
            <a:graphicFrameLocks noChangeAspect="1"/>
          </p:cNvGraphicFramePr>
          <p:nvPr/>
        </p:nvGraphicFramePr>
        <p:xfrm>
          <a:off x="4643438" y="4149725"/>
          <a:ext cx="4140200" cy="855663"/>
        </p:xfrm>
        <a:graphic>
          <a:graphicData uri="http://schemas.openxmlformats.org/presentationml/2006/ole">
            <p:oleObj spid="_x0000_s5123" name="Równanie" r:id="rId4" imgW="1168200" imgH="241200" progId="Equation.3">
              <p:embed/>
            </p:oleObj>
          </a:graphicData>
        </a:graphic>
      </p:graphicFrame>
      <p:graphicFrame>
        <p:nvGraphicFramePr>
          <p:cNvPr id="445445" name="Object 5"/>
          <p:cNvGraphicFramePr>
            <a:graphicFrameLocks noChangeAspect="1"/>
          </p:cNvGraphicFramePr>
          <p:nvPr/>
        </p:nvGraphicFramePr>
        <p:xfrm>
          <a:off x="1016000" y="5373688"/>
          <a:ext cx="7758113" cy="766762"/>
        </p:xfrm>
        <a:graphic>
          <a:graphicData uri="http://schemas.openxmlformats.org/presentationml/2006/ole">
            <p:oleObj spid="_x0000_s5124" name="Równanie" r:id="rId5" imgW="2184120" imgH="215640" progId="Equation.3">
              <p:embed/>
            </p:oleObj>
          </a:graphicData>
        </a:graphic>
      </p:graphicFrame>
      <p:graphicFrame>
        <p:nvGraphicFramePr>
          <p:cNvPr id="5125" name="Object 6"/>
          <p:cNvGraphicFramePr>
            <a:graphicFrameLocks noChangeAspect="1"/>
          </p:cNvGraphicFramePr>
          <p:nvPr/>
        </p:nvGraphicFramePr>
        <p:xfrm>
          <a:off x="4192588" y="2636838"/>
          <a:ext cx="4198937" cy="1289050"/>
        </p:xfrm>
        <a:graphic>
          <a:graphicData uri="http://schemas.openxmlformats.org/presentationml/2006/ole">
            <p:oleObj spid="_x0000_s5125" name="Równanie" r:id="rId6" imgW="1447560" imgH="444240" progId="Equation.3">
              <p:embed/>
            </p:oleObj>
          </a:graphicData>
        </a:graphic>
      </p:graphicFrame>
      <p:sp>
        <p:nvSpPr>
          <p:cNvPr id="5129" name="Rectangle 7"/>
          <p:cNvSpPr>
            <a:spLocks noChangeArrowheads="1"/>
          </p:cNvSpPr>
          <p:nvPr/>
        </p:nvSpPr>
        <p:spPr bwMode="auto">
          <a:xfrm>
            <a:off x="3708400" y="2852738"/>
            <a:ext cx="1439863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45448" name="Text Box 8"/>
          <p:cNvSpPr txBox="1">
            <a:spLocks noChangeArrowheads="1"/>
          </p:cNvSpPr>
          <p:nvPr/>
        </p:nvSpPr>
        <p:spPr bwMode="auto">
          <a:xfrm>
            <a:off x="539750" y="4340225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400" b="1">
                <a:solidFill>
                  <a:srgbClr val="FF6600"/>
                </a:solidFill>
                <a:latin typeface="Book Antiqua" pitchFamily="18" charset="0"/>
              </a:rPr>
              <a:t>Np. dla elektronu</a:t>
            </a:r>
          </a:p>
        </p:txBody>
      </p:sp>
      <p:sp>
        <p:nvSpPr>
          <p:cNvPr id="445449" name="Line 9"/>
          <p:cNvSpPr>
            <a:spLocks noChangeShapeType="1"/>
          </p:cNvSpPr>
          <p:nvPr/>
        </p:nvSpPr>
        <p:spPr bwMode="auto">
          <a:xfrm>
            <a:off x="5940425" y="2708275"/>
            <a:ext cx="936625" cy="11525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45450" name="Line 10"/>
          <p:cNvSpPr>
            <a:spLocks noChangeShapeType="1"/>
          </p:cNvSpPr>
          <p:nvPr/>
        </p:nvSpPr>
        <p:spPr bwMode="auto">
          <a:xfrm flipV="1">
            <a:off x="6011863" y="2708275"/>
            <a:ext cx="865187" cy="13684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45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5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5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5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5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445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45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445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448" grpId="0"/>
      <p:bldP spid="445449" grpId="0" animBg="1"/>
      <p:bldP spid="445450" grpId="0" animBg="1"/>
    </p:bldLst>
  </p:timing>
</p:sld>
</file>

<file path=ppt/theme/theme1.xml><?xml version="1.0" encoding="utf-8"?>
<a:theme xmlns:a="http://schemas.openxmlformats.org/drawingml/2006/main" name="1_Apex">
  <a:themeElements>
    <a:clrScheme name="1_Apex 1">
      <a:dk1>
        <a:srgbClr val="69676D"/>
      </a:dk1>
      <a:lt1>
        <a:srgbClr val="FFFFFF"/>
      </a:lt1>
      <a:dk2>
        <a:srgbClr val="000000"/>
      </a:dk2>
      <a:lt2>
        <a:srgbClr val="C9C2D1"/>
      </a:lt2>
      <a:accent1>
        <a:srgbClr val="CEB966"/>
      </a:accent1>
      <a:accent2>
        <a:srgbClr val="9CB084"/>
      </a:accent2>
      <a:accent3>
        <a:srgbClr val="AAAAAA"/>
      </a:accent3>
      <a:accent4>
        <a:srgbClr val="DADADA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1_Apex">
      <a:majorFont>
        <a:latin typeface="Lucida Sans"/>
        <a:ea typeface=""/>
        <a:cs typeface=""/>
      </a:majorFont>
      <a:minorFont>
        <a:latin typeface="Book Antiqu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Apex 1">
        <a:dk1>
          <a:srgbClr val="69676D"/>
        </a:dk1>
        <a:lt1>
          <a:srgbClr val="FFFFFF"/>
        </a:lt1>
        <a:dk2>
          <a:srgbClr val="000000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AAAAAA"/>
        </a:accent3>
        <a:accent4>
          <a:srgbClr val="DADADA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6346</TotalTime>
  <Words>1716</Words>
  <Application>Microsoft Office PowerPoint</Application>
  <PresentationFormat>Pokaz na ekranie (4:3)</PresentationFormat>
  <Paragraphs>448</Paragraphs>
  <Slides>73</Slides>
  <Notes>3</Notes>
  <HiddenSlides>3</HiddenSlides>
  <MMClips>0</MMClips>
  <ScaleCrop>false</ScaleCrop>
  <HeadingPairs>
    <vt:vector size="8" baseType="variant">
      <vt:variant>
        <vt:lpstr>Używane czcionki</vt:lpstr>
      </vt:variant>
      <vt:variant>
        <vt:i4>12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5</vt:i4>
      </vt:variant>
      <vt:variant>
        <vt:lpstr>Tytuły slajdów</vt:lpstr>
      </vt:variant>
      <vt:variant>
        <vt:i4>73</vt:i4>
      </vt:variant>
    </vt:vector>
  </HeadingPairs>
  <TitlesOfParts>
    <vt:vector size="91" baseType="lpstr">
      <vt:lpstr>Arial</vt:lpstr>
      <vt:lpstr>Lucida Sans</vt:lpstr>
      <vt:lpstr>Book Antiqua</vt:lpstr>
      <vt:lpstr>Wingdings 2</vt:lpstr>
      <vt:lpstr>Wingdings</vt:lpstr>
      <vt:lpstr>Wingdings 3</vt:lpstr>
      <vt:lpstr>Calibri</vt:lpstr>
      <vt:lpstr>Arial Unicode MS</vt:lpstr>
      <vt:lpstr>Times New Roman</vt:lpstr>
      <vt:lpstr>Symbol</vt:lpstr>
      <vt:lpstr>Verdana</vt:lpstr>
      <vt:lpstr>Comic Sans MS</vt:lpstr>
      <vt:lpstr>1_Apex</vt:lpstr>
      <vt:lpstr>CorelDRAW</vt:lpstr>
      <vt:lpstr>Equation</vt:lpstr>
      <vt:lpstr>Równanie</vt:lpstr>
      <vt:lpstr>Microsoft Equation 3.0</vt:lpstr>
      <vt:lpstr>Clip</vt:lpstr>
      <vt:lpstr>Introduction to accelerators     Wstęp do fizyki akceleratorów  </vt:lpstr>
      <vt:lpstr>Slajd 2</vt:lpstr>
      <vt:lpstr>Pojęcia podstawowe</vt:lpstr>
      <vt:lpstr>Pojęcia podstawowe</vt:lpstr>
      <vt:lpstr>Ruch cząstek w polu elektromagnetycznym</vt:lpstr>
      <vt:lpstr>Akcelerator – co to takiego ?</vt:lpstr>
      <vt:lpstr>Akcelerator - definicja</vt:lpstr>
      <vt:lpstr>Slajd 8</vt:lpstr>
      <vt:lpstr>Slajd 9</vt:lpstr>
      <vt:lpstr>Akceleratory – zastosowania</vt:lpstr>
      <vt:lpstr>Akceleratory – zastosowania</vt:lpstr>
      <vt:lpstr>Ładunek w polu elektrycznym</vt:lpstr>
      <vt:lpstr>A ile to 7 TeV ?</vt:lpstr>
      <vt:lpstr>Wyższe energie? Potrzebowalibyśmy sporo baterii!</vt:lpstr>
      <vt:lpstr>Slajd 15</vt:lpstr>
      <vt:lpstr>Slajd 16</vt:lpstr>
      <vt:lpstr>Akceleratory – zasada działania</vt:lpstr>
      <vt:lpstr>Akceleratory DC</vt:lpstr>
      <vt:lpstr>1930’ – pierwszy akcelerator</vt:lpstr>
      <vt:lpstr>Generator Van de Graaffa</vt:lpstr>
      <vt:lpstr>Slajd 21</vt:lpstr>
      <vt:lpstr>Slajd 22</vt:lpstr>
      <vt:lpstr>Akceleratory liniowe wcz</vt:lpstr>
      <vt:lpstr>Metoda Wideröe</vt:lpstr>
      <vt:lpstr>Slajd 25</vt:lpstr>
      <vt:lpstr>Metoda Alvareza</vt:lpstr>
      <vt:lpstr>Przyspieszanie cząstek relatywistycznych, czyli elektronów</vt:lpstr>
      <vt:lpstr>Przyspieszanie elektronów</vt:lpstr>
      <vt:lpstr>Przyspieszanie elektronów</vt:lpstr>
      <vt:lpstr>Przyspieszanie elektronów</vt:lpstr>
      <vt:lpstr>Przyspieszanie elektronów</vt:lpstr>
      <vt:lpstr>Przyspieszanie jeszcze raz </vt:lpstr>
      <vt:lpstr>Przyspieszanie cząstek </vt:lpstr>
      <vt:lpstr>A tak przy okazji – skąd wziąć protony ?</vt:lpstr>
      <vt:lpstr>Skąd wziąć inne cząstki ?</vt:lpstr>
      <vt:lpstr>Akceleratory kołowe wcz</vt:lpstr>
      <vt:lpstr>Ruch cząstki w polu magnetycznym</vt:lpstr>
      <vt:lpstr>Ruch cząstki w polu magnetycznym</vt:lpstr>
      <vt:lpstr>Ruch cząstki w polu magnetycznym</vt:lpstr>
      <vt:lpstr>Cyklotron /Lawrence, 1930’/</vt:lpstr>
      <vt:lpstr>Cyklotron</vt:lpstr>
      <vt:lpstr>Cyklotron</vt:lpstr>
      <vt:lpstr>Cyklotron</vt:lpstr>
      <vt:lpstr>Cyklotron izochroniczny</vt:lpstr>
      <vt:lpstr>Cyklotron izochroniczny</vt:lpstr>
      <vt:lpstr>Slajd 46</vt:lpstr>
      <vt:lpstr>Synchrocyklotron /fazotron/</vt:lpstr>
      <vt:lpstr>Fixed Field Alternating Gradient Circular Machines (FFAG)</vt:lpstr>
      <vt:lpstr>Slajd 49</vt:lpstr>
      <vt:lpstr>Mikrotron – dedykowany do e- </vt:lpstr>
      <vt:lpstr>Synchrotron</vt:lpstr>
      <vt:lpstr>Slajd 52</vt:lpstr>
      <vt:lpstr>Synchrotron</vt:lpstr>
      <vt:lpstr>Synchrotron</vt:lpstr>
      <vt:lpstr>Magnesy</vt:lpstr>
      <vt:lpstr>Magnesy kwadrupolowe</vt:lpstr>
      <vt:lpstr>Slajd 57</vt:lpstr>
      <vt:lpstr>Slajd 58</vt:lpstr>
      <vt:lpstr>LHC – parametry</vt:lpstr>
      <vt:lpstr>RF + wiązka w LHC  </vt:lpstr>
      <vt:lpstr>LHC – fakty c.d.</vt:lpstr>
      <vt:lpstr>LHC: Od pomysłu do realizacji</vt:lpstr>
      <vt:lpstr>Dlaczego duże akceleratory ?</vt:lpstr>
      <vt:lpstr>Co ogranicza energie uzyskiwane w akceleratorach ?</vt:lpstr>
      <vt:lpstr>Co ogranicza energie uzyskiwane w akceleratorach ?</vt:lpstr>
      <vt:lpstr>Koncepcja  „Luminosity” = „Świetlność”</vt:lpstr>
      <vt:lpstr>Slajd 67</vt:lpstr>
      <vt:lpstr>Co nas czeka w przyszłości ?</vt:lpstr>
      <vt:lpstr>Co dalej ?  Akcelerator liniowy e+e-</vt:lpstr>
      <vt:lpstr>Podsumowanie</vt:lpstr>
      <vt:lpstr>Slajd 71</vt:lpstr>
      <vt:lpstr>Slajd 72</vt:lpstr>
      <vt:lpstr>Dziękuję za uwagę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</dc:creator>
  <cp:lastModifiedBy>Właściciel</cp:lastModifiedBy>
  <cp:revision>146</cp:revision>
  <dcterms:created xsi:type="dcterms:W3CDTF">2007-02-23T11:08:59Z</dcterms:created>
  <dcterms:modified xsi:type="dcterms:W3CDTF">2009-04-01T06:43:51Z</dcterms:modified>
</cp:coreProperties>
</file>