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Default Extension="xls" ContentType="application/vnd.ms-exce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wmf" ContentType="image/x-wmf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tiff" ContentType="image/tiff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51" r:id="rId1"/>
  </p:sldMasterIdLst>
  <p:notesMasterIdLst>
    <p:notesMasterId r:id="rId31"/>
  </p:notesMasterIdLst>
  <p:sldIdLst>
    <p:sldId id="256" r:id="rId2"/>
    <p:sldId id="257" r:id="rId3"/>
    <p:sldId id="302" r:id="rId4"/>
    <p:sldId id="258" r:id="rId5"/>
    <p:sldId id="299" r:id="rId6"/>
    <p:sldId id="259" r:id="rId7"/>
    <p:sldId id="260" r:id="rId8"/>
    <p:sldId id="266" r:id="rId9"/>
    <p:sldId id="267" r:id="rId10"/>
    <p:sldId id="268" r:id="rId11"/>
    <p:sldId id="261" r:id="rId12"/>
    <p:sldId id="269" r:id="rId13"/>
    <p:sldId id="294" r:id="rId14"/>
    <p:sldId id="262" r:id="rId15"/>
    <p:sldId id="280" r:id="rId16"/>
    <p:sldId id="281" r:id="rId17"/>
    <p:sldId id="300" r:id="rId18"/>
    <p:sldId id="301" r:id="rId19"/>
    <p:sldId id="282" r:id="rId20"/>
    <p:sldId id="289" r:id="rId21"/>
    <p:sldId id="273" r:id="rId22"/>
    <p:sldId id="274" r:id="rId23"/>
    <p:sldId id="275" r:id="rId24"/>
    <p:sldId id="290" r:id="rId25"/>
    <p:sldId id="291" r:id="rId26"/>
    <p:sldId id="292" r:id="rId27"/>
    <p:sldId id="293" r:id="rId28"/>
    <p:sldId id="287" r:id="rId29"/>
    <p:sldId id="297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 showOutlineIcons="0" vertBarState="maximized">
    <p:restoredLeft sz="17178" autoAdjust="0"/>
    <p:restoredTop sz="94660"/>
  </p:normalViewPr>
  <p:slideViewPr>
    <p:cSldViewPr snapToObjects="1" showGuides="1">
      <p:cViewPr varScale="1">
        <p:scale>
          <a:sx n="109" d="100"/>
          <a:sy n="109" d="100"/>
        </p:scale>
        <p:origin x="-2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theme" Target="theme/theme1.xml"/><Relationship Id="rId31" Type="http://schemas.openxmlformats.org/officeDocument/2006/relationships/notesMaster" Target="notesMasters/notesMaster1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3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28885-4F95-EC43-9F35-DF755EC9985E}" type="datetimeFigureOut">
              <a:rPr lang="en-US" smtClean="0"/>
              <a:pPr/>
              <a:t>4/8/09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A80E0-E375-2444-9718-359241C4F7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E38771-A68A-2540-83F6-EDDB318C7CC0}" type="slidenum">
              <a:rPr lang="en-US"/>
              <a:pPr/>
              <a:t>24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E25470-0B65-364C-9B8F-F7BB8B895092}" type="slidenum">
              <a:rPr lang="en-US"/>
              <a:pPr/>
              <a:t>25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7B66DF-6D67-A946-9288-3EB26D7A0140}" type="slidenum">
              <a:rPr lang="en-US"/>
              <a:pPr/>
              <a:t>26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2CED55-BCE0-AB44-A130-A79371C61763}" type="slidenum">
              <a:rPr lang="en-US"/>
              <a:pPr/>
              <a:t>27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4A11387-841E-274A-B892-F5D9F46B59A1}" type="datetimeFigureOut">
              <a:rPr lang="en-US" smtClean="0"/>
              <a:pPr/>
              <a:t>4/8/09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4/8/09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4/8/09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4/8/09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4/8/09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4/8/09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4/8/09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4A11387-841E-274A-B892-F5D9F46B59A1}" type="datetimeFigureOut">
              <a:rPr lang="en-US" smtClean="0"/>
              <a:pPr/>
              <a:t>4/8/09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4CBEAF9-9E58-4CC8-A6FF-6DD8A58DEEA4}" type="datetimeFigureOut">
              <a:rPr lang="en-US" smtClean="0"/>
              <a:pPr/>
              <a:t>4/8/09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4/8/09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4/8/09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4/8/09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4/8/09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4/8/09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4A11387-841E-274A-B892-F5D9F46B59A1}" type="datetimeFigureOut">
              <a:rPr lang="en-US" smtClean="0"/>
              <a:pPr/>
              <a:t>4/8/09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df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df"/><Relationship Id="rId3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97_-_2004_Worksheet1.xls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HIE-ISOLDE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M. Pasini, CERN BE-RF and</a:t>
            </a:r>
          </a:p>
          <a:p>
            <a:r>
              <a:rPr lang="en-US" dirty="0" err="1" smtClean="0"/>
              <a:t>Instituut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Kern- en </a:t>
            </a:r>
            <a:r>
              <a:rPr lang="en-US" dirty="0" err="1" smtClean="0"/>
              <a:t>Stralingsfysica</a:t>
            </a:r>
            <a:r>
              <a:rPr lang="en-US" dirty="0" smtClean="0"/>
              <a:t>, </a:t>
            </a:r>
            <a:r>
              <a:rPr lang="en-US" dirty="0" err="1" smtClean="0"/>
              <a:t>K.U.Leuven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429000"/>
            <a:ext cx="2992784" cy="97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990600" cy="974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Users next requirements: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514600"/>
            <a:ext cx="7583487" cy="2286000"/>
          </a:xfrm>
        </p:spPr>
        <p:txBody>
          <a:bodyPr/>
          <a:lstStyle/>
          <a:p>
            <a:r>
              <a:rPr lang="en-US" sz="2400" dirty="0" smtClean="0"/>
              <a:t>Higher energy for the post-accelerated beam</a:t>
            </a:r>
          </a:p>
          <a:p>
            <a:r>
              <a:rPr lang="en-US" sz="2400" dirty="0" smtClean="0"/>
              <a:t>More beams (Intensity wise and different species)</a:t>
            </a:r>
          </a:p>
          <a:p>
            <a:r>
              <a:rPr lang="en-US" sz="2400" dirty="0" smtClean="0"/>
              <a:t>Better beams (High purity beams, low </a:t>
            </a:r>
            <a:r>
              <a:rPr lang="en-US" sz="2400" dirty="0" err="1" smtClean="0"/>
              <a:t>emittances</a:t>
            </a:r>
            <a:r>
              <a:rPr lang="en-US" sz="2400" dirty="0" smtClean="0"/>
              <a:t>, more flexibility in the beam parameters)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53200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M. Pasini  CLIC-RF-STRUCTURE meeting 08.04.2009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HIE-ISOLDE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382000" cy="4800600"/>
          </a:xfrm>
        </p:spPr>
        <p:txBody>
          <a:bodyPr>
            <a:normAutofit lnSpcReduction="10000"/>
          </a:bodyPr>
          <a:lstStyle/>
          <a:p>
            <a:pPr marL="609600" indent="-609600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FF0000"/>
                </a:solidFill>
              </a:rPr>
              <a:t>REX energy upgrade and increase of current capacity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800" dirty="0" smtClean="0"/>
              <a:t>Energy upgrade in 3 stages: 5.5 MeV and 8 MeV/</a:t>
            </a:r>
            <a:r>
              <a:rPr lang="en-US" sz="1800" dirty="0" err="1" smtClean="0"/>
              <a:t>u</a:t>
            </a:r>
            <a:r>
              <a:rPr lang="en-US" sz="1800" dirty="0" smtClean="0"/>
              <a:t> or higher and lower energy capacity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800" dirty="0" smtClean="0"/>
              <a:t>REX trap and charge breeder upgrade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FF0000"/>
                </a:solidFill>
              </a:rPr>
              <a:t>ISOLDE proton driver beam intensity upgrade - strongly linked to PS Booster improvements including linac4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800" dirty="0" smtClean="0"/>
              <a:t>Faster cycling of the booster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800" dirty="0" smtClean="0"/>
              <a:t>New target stations for ISOLDE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800" dirty="0" smtClean="0"/>
              <a:t>New targets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800" dirty="0" smtClean="0"/>
              <a:t>New target handling system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FF0000"/>
                </a:solidFill>
              </a:rPr>
              <a:t>ISOLDE radioactive ion beam quality – more than half already financed through the ISOLDE collaboration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800" dirty="0" smtClean="0"/>
              <a:t>Smaller longitudinal and transverse emittance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800" dirty="0" smtClean="0"/>
              <a:t>Higher charge state for selected users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800" dirty="0" smtClean="0"/>
              <a:t>Better mass resolution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800" dirty="0" smtClean="0"/>
              <a:t>Target and ion source development e.g. RILIS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53200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M. Pasini  CLIC-RF-STRUCTURE meeting 08.04.2009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HIE-ISOLDE 1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256" y="1981200"/>
            <a:ext cx="7583487" cy="1447800"/>
          </a:xfrm>
        </p:spPr>
        <p:txBody>
          <a:bodyPr/>
          <a:lstStyle/>
          <a:p>
            <a:r>
              <a:rPr lang="en-US" dirty="0" smtClean="0"/>
              <a:t>Energy upgrade up to 8 MeV/</a:t>
            </a:r>
            <a:r>
              <a:rPr lang="en-US" dirty="0" err="1" smtClean="0"/>
              <a:t>u</a:t>
            </a:r>
            <a:r>
              <a:rPr lang="en-US" dirty="0" smtClean="0"/>
              <a:t> with a superconducting linac and the design study of the intensity upgrade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80256" y="3429000"/>
            <a:ext cx="5562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R&amp;D activity funded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3984812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HIE-ISOLDE 2 project</a:t>
            </a:r>
            <a:endParaRPr kumimoji="0" lang="en-US" sz="3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62000" y="5181600"/>
            <a:ext cx="7583487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2575" marR="0" lvl="0" indent="-28257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Wingdings 2" pitchFamily="18" charset="2"/>
              <a:buChar char="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Higher Linac energies and Intensity upgrade: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rgbClr val="10315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targets and charge breeder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10315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6553200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M. Pasini  CLIC-RF-STRUCTURE meeting 08.04.2009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HIE-ISOLDE  SC-linac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SC-linac between 1.2 and 8 MeV/</a:t>
            </a:r>
            <a:r>
              <a:rPr lang="en-US" dirty="0" err="1" smtClean="0"/>
              <a:t>u</a:t>
            </a:r>
            <a:r>
              <a:rPr lang="en-US" dirty="0" smtClean="0"/>
              <a:t> (possibility to further extend to 10 MeV/</a:t>
            </a:r>
            <a:r>
              <a:rPr lang="en-US" dirty="0" err="1" smtClean="0"/>
              <a:t>u</a:t>
            </a:r>
            <a:r>
              <a:rPr lang="en-US" dirty="0" smtClean="0"/>
              <a:t>). </a:t>
            </a:r>
          </a:p>
          <a:p>
            <a:r>
              <a:rPr lang="en-US" dirty="0" smtClean="0"/>
              <a:t>Energy fully variable; energy spread and bunch length are tunable. Average synchronous phase </a:t>
            </a:r>
            <a:r>
              <a:rPr lang="en-US" dirty="0" err="1" smtClean="0">
                <a:latin typeface="Symbol" charset="2"/>
                <a:cs typeface="Symbol" charset="2"/>
              </a:rPr>
              <a:t>f</a:t>
            </a:r>
            <a:r>
              <a:rPr lang="en-US" baseline="-25000" dirty="0" err="1" smtClean="0"/>
              <a:t>s</a:t>
            </a:r>
            <a:r>
              <a:rPr lang="en-US" dirty="0" smtClean="0"/>
              <a:t>= -20 deg</a:t>
            </a:r>
          </a:p>
          <a:p>
            <a:r>
              <a:rPr lang="en-US" dirty="0" smtClean="0"/>
              <a:t> 2.5&lt;A/</a:t>
            </a:r>
            <a:r>
              <a:rPr lang="en-US" dirty="0" err="1" smtClean="0"/>
              <a:t>q</a:t>
            </a:r>
            <a:r>
              <a:rPr lang="en-US" dirty="0" smtClean="0"/>
              <a:t>&lt;4.5 limited by the room temperature cavity</a:t>
            </a:r>
          </a:p>
          <a:p>
            <a:r>
              <a:rPr lang="en-US" dirty="0" smtClean="0"/>
              <a:t>16.02 </a:t>
            </a:r>
            <a:r>
              <a:rPr lang="en-US" dirty="0" err="1" smtClean="0"/>
              <a:t>m</a:t>
            </a:r>
            <a:r>
              <a:rPr lang="en-US" dirty="0" smtClean="0"/>
              <a:t> length (without matching section)</a:t>
            </a:r>
          </a:p>
          <a:p>
            <a:r>
              <a:rPr lang="en-US" dirty="0" smtClean="0"/>
              <a:t>No ad-hoc longitudinal matching section (incorporated in the lattice)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6553200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M. Pasini  CLIC-RF-STRUCTURE meeting 08.04.2009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HIE-ISOLDE LINAC - layout</a:t>
            </a:r>
            <a:endParaRPr lang="en-US" dirty="0"/>
          </a:p>
        </p:txBody>
      </p:sp>
      <p:pic>
        <p:nvPicPr>
          <p:cNvPr id="10" name="Picture 9" descr="MOP029f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8600" y="2553686"/>
            <a:ext cx="8747919" cy="32375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8600" y="1676400"/>
            <a:ext cx="4373960" cy="386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stages installation</a:t>
            </a:r>
            <a:endParaRPr lang="en-US" dirty="0"/>
          </a:p>
        </p:txBody>
      </p:sp>
      <p:sp>
        <p:nvSpPr>
          <p:cNvPr id="12" name="Down Arrow Callout 11"/>
          <p:cNvSpPr/>
          <p:nvPr/>
        </p:nvSpPr>
        <p:spPr>
          <a:xfrm>
            <a:off x="2287961" y="2062954"/>
            <a:ext cx="718324" cy="969251"/>
          </a:xfrm>
          <a:prstGeom prst="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1.2 MeV/u</a:t>
            </a:r>
            <a:endParaRPr lang="en-US" sz="1400" dirty="0"/>
          </a:p>
        </p:txBody>
      </p:sp>
      <p:sp>
        <p:nvSpPr>
          <p:cNvPr id="13" name="Down Arrow Callout 12"/>
          <p:cNvSpPr/>
          <p:nvPr/>
        </p:nvSpPr>
        <p:spPr>
          <a:xfrm>
            <a:off x="4442933" y="2062954"/>
            <a:ext cx="718324" cy="969251"/>
          </a:xfrm>
          <a:prstGeom prst="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3 </a:t>
            </a:r>
          </a:p>
          <a:p>
            <a:pPr algn="ctr"/>
            <a:r>
              <a:rPr lang="en-US" sz="1400" dirty="0" smtClean="0"/>
              <a:t>MeV/</a:t>
            </a:r>
            <a:r>
              <a:rPr lang="en-US" sz="1400" dirty="0" err="1" smtClean="0"/>
              <a:t>u</a:t>
            </a:r>
            <a:endParaRPr lang="en-US" sz="1400" dirty="0"/>
          </a:p>
        </p:txBody>
      </p:sp>
      <p:sp>
        <p:nvSpPr>
          <p:cNvPr id="14" name="Down Arrow Callout 13"/>
          <p:cNvSpPr/>
          <p:nvPr/>
        </p:nvSpPr>
        <p:spPr>
          <a:xfrm>
            <a:off x="6518090" y="2069060"/>
            <a:ext cx="718324" cy="969251"/>
          </a:xfrm>
          <a:prstGeom prst="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5.5 MeV/</a:t>
            </a:r>
            <a:r>
              <a:rPr lang="en-US" sz="1400" dirty="0" err="1" smtClean="0"/>
              <a:t>u</a:t>
            </a:r>
            <a:endParaRPr lang="en-US" sz="1400" dirty="0"/>
          </a:p>
        </p:txBody>
      </p:sp>
      <p:sp>
        <p:nvSpPr>
          <p:cNvPr id="18" name="Rectangle 17"/>
          <p:cNvSpPr/>
          <p:nvPr/>
        </p:nvSpPr>
        <p:spPr>
          <a:xfrm>
            <a:off x="78486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Callout 14"/>
          <p:cNvSpPr/>
          <p:nvPr/>
        </p:nvSpPr>
        <p:spPr>
          <a:xfrm>
            <a:off x="8258195" y="4240716"/>
            <a:ext cx="718324" cy="969251"/>
          </a:xfrm>
          <a:prstGeom prst="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10 MeV/</a:t>
            </a:r>
            <a:r>
              <a:rPr lang="en-US" sz="1400" dirty="0" err="1" smtClean="0"/>
              <a:t>u</a:t>
            </a:r>
            <a:endParaRPr lang="en-US" sz="1400" dirty="0"/>
          </a:p>
        </p:txBody>
      </p:sp>
      <p:sp>
        <p:nvSpPr>
          <p:cNvPr id="19" name="Down Arrow Callout 18"/>
          <p:cNvSpPr/>
          <p:nvPr/>
        </p:nvSpPr>
        <p:spPr>
          <a:xfrm>
            <a:off x="7467600" y="3276600"/>
            <a:ext cx="718324" cy="969251"/>
          </a:xfrm>
          <a:prstGeom prst="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8</a:t>
            </a:r>
          </a:p>
          <a:p>
            <a:pPr algn="ctr"/>
            <a:r>
              <a:rPr lang="en-US" sz="1400" dirty="0" smtClean="0"/>
              <a:t> MeV/</a:t>
            </a:r>
            <a:r>
              <a:rPr lang="en-US" sz="1400" dirty="0" err="1" smtClean="0"/>
              <a:t>u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52400" y="6553200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M. Pasini  CLIC-RF-STRUCTURE meeting 08.04.2009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Beam Energies</a:t>
            </a:r>
            <a:endParaRPr lang="en-US" dirty="0"/>
          </a:p>
        </p:txBody>
      </p:sp>
      <p:pic>
        <p:nvPicPr>
          <p:cNvPr id="4" name="Content Placeholder 3" descr="MOP028f2.eps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1056" r="-11056"/>
              <a:stretch>
                <a:fillRect/>
              </a:stretch>
            </p:blipFill>
          </mc:Choice>
          <mc:Fallback>
            <p:blipFill>
              <a:blip r:embed="rId3"/>
              <a:srcRect l="-11056" r="-11056"/>
              <a:stretch>
                <a:fillRect/>
              </a:stretch>
            </p:blipFill>
          </mc:Fallback>
        </mc:AlternateContent>
        <p:spPr>
          <a:blipFill rotWithShape="1">
            <a:blip r:embed="rId4"/>
            <a:tile tx="0" ty="0" sx="100000" sy="100000" flip="none" algn="tl"/>
          </a:blipFill>
          <a:ln w="73025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52400" y="6553200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M. Pasini  CLIC-RF-STRUCTURE meeting 08.04.2009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Buildings and infrastructures</a:t>
            </a:r>
            <a:endParaRPr lang="en-US" dirty="0"/>
          </a:p>
        </p:txBody>
      </p:sp>
      <p:sp>
        <p:nvSpPr>
          <p:cNvPr id="6" name="Rectangle 3" descr="propo_5_100"/>
          <p:cNvSpPr>
            <a:spLocks noGrp="1" noChangeAspect="1" noChangeArrowheads="1"/>
          </p:cNvSpPr>
          <p:nvPr isPhoto="1"/>
        </p:nvSpPr>
        <p:spPr bwMode="auto">
          <a:xfrm>
            <a:off x="1084263" y="1752600"/>
            <a:ext cx="6992937" cy="4863491"/>
          </a:xfrm>
          <a:prstGeom prst="rect">
            <a:avLst/>
          </a:prstGeom>
          <a:blipFill dpi="0" rotWithShape="1">
            <a:blip r:embed="rId2"/>
            <a:srcRect/>
            <a:stretch>
              <a:fillRect r="-10"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 descr="propo_5_200"/>
          <p:cNvSpPr>
            <a:spLocks noGrp="1" noChangeAspect="1" noChangeArrowheads="1"/>
          </p:cNvSpPr>
          <p:nvPr isPhoto="1"/>
        </p:nvSpPr>
        <p:spPr bwMode="auto">
          <a:xfrm>
            <a:off x="0" y="249238"/>
            <a:ext cx="9144000" cy="6359525"/>
          </a:xfrm>
          <a:prstGeom prst="rect">
            <a:avLst/>
          </a:prstGeom>
          <a:blipFill dpi="0" rotWithShape="1">
            <a:blip r:embed="rId2"/>
            <a:srcRect/>
            <a:stretch>
              <a:fillRect r="-10"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aero40"/>
          <p:cNvPicPr>
            <a:picLocks noChangeAspect="1" noChangeArrowheads="1"/>
          </p:cNvPicPr>
          <p:nvPr/>
        </p:nvPicPr>
        <p:blipFill>
          <a:blip r:embed="rId2"/>
          <a:srcRect r="7581"/>
          <a:stretch>
            <a:fillRect/>
          </a:stretch>
        </p:blipFill>
        <p:spPr bwMode="auto">
          <a:xfrm>
            <a:off x="0" y="22032"/>
            <a:ext cx="9084863" cy="6835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EURISOL </a:t>
            </a:r>
            <a:r>
              <a:rPr lang="en-US" dirty="0" smtClean="0"/>
              <a:t>at CERN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53200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M. Pasini  CLIC-RF-STRUCTURE meeting 08.04.2009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ISOLDE Facility- status</a:t>
            </a:r>
          </a:p>
          <a:p>
            <a:r>
              <a:rPr lang="en-US" dirty="0" smtClean="0"/>
              <a:t>HIE-ISOLDE project</a:t>
            </a:r>
            <a:endParaRPr lang="en-US" dirty="0" smtClean="0"/>
          </a:p>
          <a:p>
            <a:r>
              <a:rPr lang="en-US" dirty="0" smtClean="0"/>
              <a:t>Long term plan: towards the EURISOL facility</a:t>
            </a:r>
          </a:p>
          <a:p>
            <a:r>
              <a:rPr lang="en-US" dirty="0" smtClean="0"/>
              <a:t>Summary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53200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M. </a:t>
            </a:r>
            <a:r>
              <a:rPr lang="en-US" sz="1000" dirty="0" smtClean="0">
                <a:solidFill>
                  <a:schemeClr val="bg1"/>
                </a:solidFill>
              </a:rPr>
              <a:t>Pasini  CLIC-RF-STRUCTURE meeting 08.04.2009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accelerator complex</a:t>
            </a:r>
            <a:endParaRPr lang="en-US" dirty="0"/>
          </a:p>
        </p:txBody>
      </p:sp>
      <p:pic>
        <p:nvPicPr>
          <p:cNvPr id="5" name="Picture 3" descr="Accelerators_layout_0606052"/>
          <p:cNvPicPr>
            <a:picLocks noChangeAspect="1" noChangeArrowheads="1"/>
          </p:cNvPicPr>
          <p:nvPr/>
        </p:nvPicPr>
        <p:blipFill>
          <a:blip r:embed="rId2"/>
          <a:srcRect l="12997" t="11978" r="10262" b="3993"/>
          <a:stretch>
            <a:fillRect/>
          </a:stretch>
        </p:blipFill>
        <p:spPr bwMode="auto">
          <a:xfrm>
            <a:off x="1371600" y="1676399"/>
            <a:ext cx="6400800" cy="4953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2400" y="6553200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M. Pasini  CLIC-RF-STRUCTURE meeting 08.04.2009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Layout_injectors_May2007"/>
          <p:cNvPicPr>
            <a:picLocks noChangeAspect="1" noChangeArrowheads="1"/>
          </p:cNvPicPr>
          <p:nvPr/>
        </p:nvPicPr>
        <p:blipFill>
          <a:blip r:embed="rId2"/>
          <a:srcRect l="4518" t="14050" r="1706" b="8917"/>
          <a:stretch>
            <a:fillRect/>
          </a:stretch>
        </p:blipFill>
        <p:spPr bwMode="auto">
          <a:xfrm>
            <a:off x="317500" y="1066800"/>
            <a:ext cx="8553450" cy="511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883525" cy="5683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200" dirty="0"/>
              <a:t>Overall layout of the new injectors (1/2)</a:t>
            </a:r>
          </a:p>
        </p:txBody>
      </p:sp>
      <p:sp>
        <p:nvSpPr>
          <p:cNvPr id="9220" name="AutoShape 4"/>
          <p:cNvSpPr>
            <a:spLocks/>
          </p:cNvSpPr>
          <p:nvPr/>
        </p:nvSpPr>
        <p:spPr bwMode="auto">
          <a:xfrm>
            <a:off x="5251450" y="1052513"/>
            <a:ext cx="914400" cy="447675"/>
          </a:xfrm>
          <a:prstGeom prst="accentCallout1">
            <a:avLst>
              <a:gd name="adj1" fmla="val 25532"/>
              <a:gd name="adj2" fmla="val -8333"/>
              <a:gd name="adj3" fmla="val 206356"/>
              <a:gd name="adj4" fmla="val -95352"/>
            </a:avLst>
          </a:prstGeom>
          <a:solidFill>
            <a:srgbClr val="CCFFFF"/>
          </a:solidFill>
          <a:ln w="19050">
            <a:solidFill>
              <a:srgbClr val="0000FA"/>
            </a:solidFill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GB" sz="2400" b="1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SPS</a:t>
            </a:r>
          </a:p>
        </p:txBody>
      </p:sp>
      <p:sp>
        <p:nvSpPr>
          <p:cNvPr id="9221" name="AutoShape 5"/>
          <p:cNvSpPr>
            <a:spLocks/>
          </p:cNvSpPr>
          <p:nvPr/>
        </p:nvSpPr>
        <p:spPr bwMode="auto">
          <a:xfrm>
            <a:off x="1643063" y="2163763"/>
            <a:ext cx="914400" cy="419100"/>
          </a:xfrm>
          <a:prstGeom prst="accentCallout1">
            <a:avLst>
              <a:gd name="adj1" fmla="val 46588"/>
              <a:gd name="adj2" fmla="val -8333"/>
              <a:gd name="adj3" fmla="val 27306"/>
              <a:gd name="adj4" fmla="val -134616"/>
            </a:avLst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GB" sz="2400" b="1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PS2</a:t>
            </a:r>
          </a:p>
        </p:txBody>
      </p:sp>
      <p:sp>
        <p:nvSpPr>
          <p:cNvPr id="9222" name="AutoShape 6"/>
          <p:cNvSpPr>
            <a:spLocks/>
          </p:cNvSpPr>
          <p:nvPr/>
        </p:nvSpPr>
        <p:spPr bwMode="auto">
          <a:xfrm>
            <a:off x="3255963" y="4694238"/>
            <a:ext cx="914400" cy="447675"/>
          </a:xfrm>
          <a:prstGeom prst="accentCallout1">
            <a:avLst>
              <a:gd name="adj1" fmla="val 48694"/>
              <a:gd name="adj2" fmla="val 107130"/>
              <a:gd name="adj3" fmla="val -63926"/>
              <a:gd name="adj4" fmla="val 272426"/>
            </a:avLst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GB" sz="2400" b="1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SPL</a:t>
            </a:r>
          </a:p>
        </p:txBody>
      </p:sp>
      <p:sp>
        <p:nvSpPr>
          <p:cNvPr id="9223" name="AutoShape 7"/>
          <p:cNvSpPr>
            <a:spLocks/>
          </p:cNvSpPr>
          <p:nvPr/>
        </p:nvSpPr>
        <p:spPr bwMode="auto">
          <a:xfrm>
            <a:off x="5314950" y="5770563"/>
            <a:ext cx="1235075" cy="447675"/>
          </a:xfrm>
          <a:prstGeom prst="accentCallout1">
            <a:avLst>
              <a:gd name="adj1" fmla="val 46588"/>
              <a:gd name="adj2" fmla="val 106491"/>
              <a:gd name="adj3" fmla="val 31042"/>
              <a:gd name="adj4" fmla="val 202792"/>
            </a:avLst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GB" sz="2400" b="1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Linac4</a:t>
            </a:r>
          </a:p>
        </p:txBody>
      </p:sp>
      <p:sp>
        <p:nvSpPr>
          <p:cNvPr id="9224" name="AutoShape 8"/>
          <p:cNvSpPr>
            <a:spLocks/>
          </p:cNvSpPr>
          <p:nvPr/>
        </p:nvSpPr>
        <p:spPr bwMode="auto">
          <a:xfrm>
            <a:off x="7974013" y="4518025"/>
            <a:ext cx="714375" cy="447675"/>
          </a:xfrm>
          <a:prstGeom prst="accentCallout1">
            <a:avLst>
              <a:gd name="adj1" fmla="val 25532"/>
              <a:gd name="adj2" fmla="val -10667"/>
              <a:gd name="adj3" fmla="val 63685"/>
              <a:gd name="adj4" fmla="val -65819"/>
            </a:avLst>
          </a:prstGeom>
          <a:solidFill>
            <a:srgbClr val="CCFFFF"/>
          </a:solidFill>
          <a:ln w="19050">
            <a:solidFill>
              <a:srgbClr val="0000FA"/>
            </a:solidFill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GB" sz="2400" b="1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PS</a:t>
            </a:r>
          </a:p>
        </p:txBody>
      </p:sp>
      <p:sp>
        <p:nvSpPr>
          <p:cNvPr id="9" name="Arc 8"/>
          <p:cNvSpPr/>
          <p:nvPr/>
        </p:nvSpPr>
        <p:spPr bwMode="auto">
          <a:xfrm rot="13146594">
            <a:off x="6553200" y="4492625"/>
            <a:ext cx="735013" cy="679450"/>
          </a:xfrm>
          <a:prstGeom prst="arc">
            <a:avLst/>
          </a:prstGeom>
          <a:noFill/>
          <a:ln w="25400" cap="flat" cmpd="sng" algn="ctr">
            <a:solidFill>
              <a:srgbClr val="0000CC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sz="2000" b="1">
              <a:latin typeface="Times New Roman" pitchFamily="-108" charset="0"/>
              <a:ea typeface="Times New Roman" pitchFamily="-108" charset="0"/>
              <a:cs typeface="Times New Roman" pitchFamily="-108" charset="0"/>
            </a:endParaRPr>
          </a:p>
        </p:txBody>
      </p:sp>
      <p:sp>
        <p:nvSpPr>
          <p:cNvPr id="10" name="Arc 9"/>
          <p:cNvSpPr/>
          <p:nvPr/>
        </p:nvSpPr>
        <p:spPr bwMode="auto">
          <a:xfrm rot="4865077">
            <a:off x="6742113" y="3509963"/>
            <a:ext cx="736600" cy="577850"/>
          </a:xfrm>
          <a:prstGeom prst="arc">
            <a:avLst>
              <a:gd name="adj1" fmla="val 17647661"/>
              <a:gd name="adj2" fmla="val 0"/>
            </a:avLst>
          </a:prstGeom>
          <a:noFill/>
          <a:ln w="25400" cap="flat" cmpd="sng" algn="ctr">
            <a:solidFill>
              <a:srgbClr val="0000CC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sz="2000" b="1">
              <a:latin typeface="Times New Roman" pitchFamily="-108" charset="0"/>
              <a:ea typeface="Times New Roman" pitchFamily="-108" charset="0"/>
              <a:cs typeface="Times New Roman" pitchFamily="-108" charset="0"/>
            </a:endParaRPr>
          </a:p>
        </p:txBody>
      </p:sp>
      <p:sp>
        <p:nvSpPr>
          <p:cNvPr id="9227" name="AutoShape 8"/>
          <p:cNvSpPr>
            <a:spLocks/>
          </p:cNvSpPr>
          <p:nvPr/>
        </p:nvSpPr>
        <p:spPr bwMode="auto">
          <a:xfrm>
            <a:off x="7686675" y="2851150"/>
            <a:ext cx="1187450" cy="447675"/>
          </a:xfrm>
          <a:prstGeom prst="accentCallout1">
            <a:avLst>
              <a:gd name="adj1" fmla="val 25532"/>
              <a:gd name="adj2" fmla="val -10667"/>
              <a:gd name="adj3" fmla="val 202287"/>
              <a:gd name="adj4" fmla="val -30384"/>
            </a:avLst>
          </a:prstGeom>
          <a:solidFill>
            <a:srgbClr val="CCFFFF"/>
          </a:solidFill>
          <a:ln w="19050">
            <a:solidFill>
              <a:srgbClr val="0000FA"/>
            </a:solidFill>
            <a:miter lim="800000"/>
            <a:headEnd type="none" w="sm" len="sm"/>
            <a:tailEnd type="none" w="sm" len="sm"/>
          </a:ln>
        </p:spPr>
        <p:txBody>
          <a:bodyPr lIns="0" rIns="0">
            <a:prstTxWarp prst="textNoShape">
              <a:avLst/>
            </a:prstTxWarp>
          </a:bodyPr>
          <a:lstStyle/>
          <a:p>
            <a:pPr algn="ctr"/>
            <a:r>
              <a:rPr lang="en-GB" sz="2400" b="1"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ISOLDE</a:t>
            </a:r>
          </a:p>
        </p:txBody>
      </p:sp>
      <p:sp>
        <p:nvSpPr>
          <p:cNvPr id="12" name="Donut 11"/>
          <p:cNvSpPr/>
          <p:nvPr/>
        </p:nvSpPr>
        <p:spPr>
          <a:xfrm>
            <a:off x="6886771" y="4432300"/>
            <a:ext cx="533400" cy="533400"/>
          </a:xfrm>
          <a:prstGeom prst="donut">
            <a:avLst>
              <a:gd name="adj" fmla="val 119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4" name="Straight Connector 13"/>
          <p:cNvCxnSpPr>
            <a:stCxn id="10" idx="0"/>
          </p:cNvCxnSpPr>
          <p:nvPr/>
        </p:nvCxnSpPr>
        <p:spPr>
          <a:xfrm rot="16200000" flipH="1">
            <a:off x="7046221" y="4229667"/>
            <a:ext cx="726357" cy="2154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Frame 15"/>
          <p:cNvSpPr/>
          <p:nvPr/>
        </p:nvSpPr>
        <p:spPr>
          <a:xfrm rot="2216469">
            <a:off x="7206240" y="5770292"/>
            <a:ext cx="832211" cy="304800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Frame 16"/>
          <p:cNvSpPr/>
          <p:nvPr/>
        </p:nvSpPr>
        <p:spPr>
          <a:xfrm rot="2402804">
            <a:off x="4720228" y="4589682"/>
            <a:ext cx="2868613" cy="223025"/>
          </a:xfrm>
          <a:prstGeom prst="frame">
            <a:avLst/>
          </a:prstGeom>
          <a:ln w="508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Arc 17"/>
          <p:cNvSpPr/>
          <p:nvPr/>
        </p:nvSpPr>
        <p:spPr>
          <a:xfrm rot="13492220">
            <a:off x="6559194" y="4498447"/>
            <a:ext cx="717428" cy="674499"/>
          </a:xfrm>
          <a:prstGeom prst="arc">
            <a:avLst>
              <a:gd name="adj1" fmla="val 16244819"/>
              <a:gd name="adj2" fmla="val 0"/>
            </a:avLst>
          </a:prstGeom>
          <a:noFill/>
          <a:ln w="6350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c 18"/>
          <p:cNvSpPr/>
          <p:nvPr/>
        </p:nvSpPr>
        <p:spPr>
          <a:xfrm rot="4989285">
            <a:off x="6795022" y="3562300"/>
            <a:ext cx="664142" cy="563822"/>
          </a:xfrm>
          <a:prstGeom prst="arc">
            <a:avLst>
              <a:gd name="adj1" fmla="val 16244819"/>
              <a:gd name="adj2" fmla="val 0"/>
            </a:avLst>
          </a:prstGeom>
          <a:noFill/>
          <a:ln w="6350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>
            <a:stCxn id="18" idx="2"/>
            <a:endCxn id="19" idx="2"/>
          </p:cNvCxnSpPr>
          <p:nvPr/>
        </p:nvCxnSpPr>
        <p:spPr>
          <a:xfrm rot="5400000" flipH="1" flipV="1">
            <a:off x="6710826" y="4126776"/>
            <a:ext cx="408707" cy="502986"/>
          </a:xfrm>
          <a:prstGeom prst="line">
            <a:avLst/>
          </a:prstGeom>
          <a:ln w="6350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/>
        </p:nvSpPr>
        <p:spPr>
          <a:xfrm rot="13492220">
            <a:off x="5893200" y="4351052"/>
            <a:ext cx="843701" cy="333944"/>
          </a:xfrm>
          <a:prstGeom prst="arc">
            <a:avLst>
              <a:gd name="adj1" fmla="val 16244819"/>
              <a:gd name="adj2" fmla="val 21197458"/>
            </a:avLst>
          </a:prstGeom>
          <a:noFill/>
          <a:ln w="6350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>
            <a:endCxn id="22" idx="2"/>
          </p:cNvCxnSpPr>
          <p:nvPr/>
        </p:nvCxnSpPr>
        <p:spPr>
          <a:xfrm rot="5400000">
            <a:off x="5728588" y="4000126"/>
            <a:ext cx="532648" cy="1588"/>
          </a:xfrm>
          <a:prstGeom prst="line">
            <a:avLst/>
          </a:prstGeom>
          <a:ln w="6350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 rot="20950616">
            <a:off x="7166657" y="3393517"/>
            <a:ext cx="281161" cy="572139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solidFill>
              <a:srgbClr val="FF0000">
                <a:alpha val="38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52400" y="6553200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M. Pasini  CLIC-RF-STRUCTURE meeting 08.04.2009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Layout_injectors_cut_May2007"/>
          <p:cNvPicPr>
            <a:picLocks noChangeAspect="1" noChangeArrowheads="1"/>
          </p:cNvPicPr>
          <p:nvPr/>
        </p:nvPicPr>
        <p:blipFill>
          <a:blip r:embed="rId2"/>
          <a:srcRect t="12976" r="16240" b="26463"/>
          <a:stretch>
            <a:fillRect/>
          </a:stretch>
        </p:blipFill>
        <p:spPr bwMode="auto">
          <a:xfrm>
            <a:off x="228600" y="1447800"/>
            <a:ext cx="8580438" cy="465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959725" cy="5683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200" dirty="0"/>
              <a:t>Overall layout of the new injectors (2/2)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838200" y="2665412"/>
            <a:ext cx="990600" cy="1588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828800" y="2665412"/>
            <a:ext cx="5029200" cy="153988"/>
          </a:xfrm>
          <a:prstGeom prst="line">
            <a:avLst/>
          </a:prstGeom>
          <a:ln w="12700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52400" y="6553200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M. Pasini  CLIC-RF-STRUCTURE meeting 08.04.2009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Connections to ISOLDE and EURISOL</a:t>
            </a:r>
          </a:p>
        </p:txBody>
      </p:sp>
      <p:pic>
        <p:nvPicPr>
          <p:cNvPr id="11269" name="Picture 20" descr="20080111-Eurisol - vue generale"/>
          <p:cNvPicPr>
            <a:picLocks noChangeAspect="1" noChangeArrowheads="1"/>
          </p:cNvPicPr>
          <p:nvPr/>
        </p:nvPicPr>
        <p:blipFill>
          <a:blip r:embed="rId2"/>
          <a:srcRect l="51282" t="42111" r="8546" b="9669"/>
          <a:stretch>
            <a:fillRect/>
          </a:stretch>
        </p:blipFill>
        <p:spPr bwMode="auto">
          <a:xfrm>
            <a:off x="381000" y="1528109"/>
            <a:ext cx="8162365" cy="501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AutoShape 22"/>
          <p:cNvSpPr>
            <a:spLocks/>
          </p:cNvSpPr>
          <p:nvPr/>
        </p:nvSpPr>
        <p:spPr bwMode="auto">
          <a:xfrm>
            <a:off x="1444625" y="1534459"/>
            <a:ext cx="849313" cy="258763"/>
          </a:xfrm>
          <a:prstGeom prst="accentBorderCallout1">
            <a:avLst>
              <a:gd name="adj1" fmla="val 44171"/>
              <a:gd name="adj2" fmla="val 108972"/>
              <a:gd name="adj3" fmla="val 712269"/>
              <a:gd name="adj4" fmla="val 224301"/>
            </a:avLst>
          </a:prstGeom>
          <a:solidFill>
            <a:srgbClr val="FFFFFF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just"/>
            <a:r>
              <a:rPr lang="en-GB" sz="1000" b="1">
                <a:latin typeface="Times" pitchFamily="-108" charset="0"/>
                <a:ea typeface="Times New Roman" pitchFamily="-108" charset="0"/>
                <a:cs typeface="Times New Roman" pitchFamily="-108" charset="0"/>
              </a:rPr>
              <a:t>TARGETS</a:t>
            </a:r>
            <a:endParaRPr lang="en-GB"/>
          </a:p>
        </p:txBody>
      </p:sp>
      <p:sp>
        <p:nvSpPr>
          <p:cNvPr id="11271" name="AutoShape 21"/>
          <p:cNvSpPr>
            <a:spLocks/>
          </p:cNvSpPr>
          <p:nvPr/>
        </p:nvSpPr>
        <p:spPr bwMode="auto">
          <a:xfrm>
            <a:off x="2709863" y="1528109"/>
            <a:ext cx="1141412" cy="390525"/>
          </a:xfrm>
          <a:prstGeom prst="accentBorderCallout1">
            <a:avLst>
              <a:gd name="adj1" fmla="val 29269"/>
              <a:gd name="adj2" fmla="val 106676"/>
              <a:gd name="adj3" fmla="val 359722"/>
              <a:gd name="adj4" fmla="val 101648"/>
            </a:avLst>
          </a:prstGeom>
          <a:solidFill>
            <a:srgbClr val="FFFFFF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just"/>
            <a:r>
              <a:rPr lang="en-GB" sz="1000" b="1">
                <a:latin typeface="Times" pitchFamily="-108" charset="0"/>
                <a:ea typeface="Times New Roman" pitchFamily="-108" charset="0"/>
                <a:cs typeface="Times New Roman" pitchFamily="-108" charset="0"/>
              </a:rPr>
              <a:t>RADIOACTIVE IONS LINAC</a:t>
            </a:r>
            <a:endParaRPr lang="en-GB"/>
          </a:p>
        </p:txBody>
      </p:sp>
      <p:sp>
        <p:nvSpPr>
          <p:cNvPr id="11272" name="AutoShape 24"/>
          <p:cNvSpPr>
            <a:spLocks/>
          </p:cNvSpPr>
          <p:nvPr/>
        </p:nvSpPr>
        <p:spPr bwMode="auto">
          <a:xfrm>
            <a:off x="5337175" y="1450322"/>
            <a:ext cx="1250950" cy="573087"/>
          </a:xfrm>
          <a:prstGeom prst="accentBorderCallout1">
            <a:avLst>
              <a:gd name="adj1" fmla="val 19944"/>
              <a:gd name="adj2" fmla="val -6093"/>
              <a:gd name="adj3" fmla="val 251046"/>
              <a:gd name="adj4" fmla="val -42806"/>
            </a:avLst>
          </a:prstGeom>
          <a:solidFill>
            <a:srgbClr val="FFFFFF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just"/>
            <a:r>
              <a:rPr lang="en-GB" sz="1000" b="1">
                <a:latin typeface="Times" pitchFamily="-108" charset="0"/>
                <a:ea typeface="Times New Roman" pitchFamily="-108" charset="0"/>
                <a:cs typeface="Times New Roman" pitchFamily="-108" charset="0"/>
              </a:rPr>
              <a:t>EURISOL EXPERIMENTAL HALLS</a:t>
            </a:r>
            <a:endParaRPr lang="en-GB"/>
          </a:p>
        </p:txBody>
      </p:sp>
      <p:cxnSp>
        <p:nvCxnSpPr>
          <p:cNvPr id="11273" name="AutoShape 26"/>
          <p:cNvCxnSpPr>
            <a:cxnSpLocks noChangeShapeType="1"/>
          </p:cNvCxnSpPr>
          <p:nvPr/>
        </p:nvCxnSpPr>
        <p:spPr bwMode="auto">
          <a:xfrm flipH="1">
            <a:off x="4340225" y="1609072"/>
            <a:ext cx="919163" cy="1371600"/>
          </a:xfrm>
          <a:prstGeom prst="straightConnector1">
            <a:avLst/>
          </a:prstGeom>
          <a:noFill/>
          <a:ln w="25400">
            <a:solidFill>
              <a:srgbClr val="0070C0"/>
            </a:solidFill>
            <a:round/>
            <a:headEnd/>
            <a:tailEnd/>
          </a:ln>
        </p:spPr>
      </p:cxnSp>
      <p:cxnSp>
        <p:nvCxnSpPr>
          <p:cNvPr id="11274" name="AutoShape 25"/>
          <p:cNvCxnSpPr>
            <a:cxnSpLocks noChangeShapeType="1"/>
          </p:cNvCxnSpPr>
          <p:nvPr/>
        </p:nvCxnSpPr>
        <p:spPr bwMode="auto">
          <a:xfrm flipH="1">
            <a:off x="4044950" y="1628122"/>
            <a:ext cx="1214438" cy="1352550"/>
          </a:xfrm>
          <a:prstGeom prst="straightConnector1">
            <a:avLst/>
          </a:prstGeom>
          <a:noFill/>
          <a:ln w="25400">
            <a:solidFill>
              <a:srgbClr val="0070C0"/>
            </a:solidFill>
            <a:round/>
            <a:headEnd/>
            <a:tailEnd/>
          </a:ln>
        </p:spPr>
      </p:cxnSp>
      <p:cxnSp>
        <p:nvCxnSpPr>
          <p:cNvPr id="11275" name="AutoShape 23"/>
          <p:cNvCxnSpPr>
            <a:cxnSpLocks noChangeShapeType="1"/>
          </p:cNvCxnSpPr>
          <p:nvPr/>
        </p:nvCxnSpPr>
        <p:spPr bwMode="auto">
          <a:xfrm>
            <a:off x="2359025" y="1677334"/>
            <a:ext cx="1295400" cy="1762125"/>
          </a:xfrm>
          <a:prstGeom prst="straightConnector1">
            <a:avLst/>
          </a:prstGeom>
          <a:noFill/>
          <a:ln w="25400">
            <a:solidFill>
              <a:srgbClr val="0070C0"/>
            </a:solidFill>
            <a:round/>
            <a:headEnd/>
            <a:tailEnd/>
          </a:ln>
        </p:spPr>
      </p:cxnSp>
      <p:sp>
        <p:nvSpPr>
          <p:cNvPr id="11276" name="AutoShape 29"/>
          <p:cNvSpPr>
            <a:spLocks/>
          </p:cNvSpPr>
          <p:nvPr/>
        </p:nvSpPr>
        <p:spPr bwMode="auto">
          <a:xfrm>
            <a:off x="6408738" y="2140884"/>
            <a:ext cx="1289050" cy="858838"/>
          </a:xfrm>
          <a:prstGeom prst="accentBorderCallout1">
            <a:avLst>
              <a:gd name="adj1" fmla="val 13310"/>
              <a:gd name="adj2" fmla="val -5912"/>
              <a:gd name="adj3" fmla="val 92981"/>
              <a:gd name="adj4" fmla="val -67000"/>
            </a:avLst>
          </a:prstGeom>
          <a:solidFill>
            <a:srgbClr val="FFFFFF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just"/>
            <a:r>
              <a:rPr lang="en-GB" sz="1000" b="1">
                <a:latin typeface="Times" pitchFamily="-108" charset="0"/>
                <a:ea typeface="Times New Roman" pitchFamily="-108" charset="0"/>
                <a:cs typeface="Times New Roman" pitchFamily="-108" charset="0"/>
              </a:rPr>
              <a:t>ISOLDE OR</a:t>
            </a:r>
            <a:endParaRPr lang="en-US" sz="900"/>
          </a:p>
          <a:p>
            <a:pPr algn="just"/>
            <a:r>
              <a:rPr lang="en-GB" sz="1000" b="1">
                <a:latin typeface="Times" pitchFamily="-108" charset="0"/>
                <a:ea typeface="Times New Roman" pitchFamily="-108" charset="0"/>
                <a:cs typeface="Times New Roman" pitchFamily="-108" charset="0"/>
              </a:rPr>
              <a:t>EURISOL HIGH ENERGY EXPERIMENTAL HALL</a:t>
            </a:r>
            <a:endParaRPr lang="en-GB"/>
          </a:p>
        </p:txBody>
      </p:sp>
      <p:sp>
        <p:nvSpPr>
          <p:cNvPr id="11277" name="AutoShape 28"/>
          <p:cNvSpPr>
            <a:spLocks/>
          </p:cNvSpPr>
          <p:nvPr/>
        </p:nvSpPr>
        <p:spPr bwMode="auto">
          <a:xfrm>
            <a:off x="1939925" y="4315759"/>
            <a:ext cx="1006475" cy="552450"/>
          </a:xfrm>
          <a:prstGeom prst="accentBorderCallout1">
            <a:avLst>
              <a:gd name="adj1" fmla="val 20690"/>
              <a:gd name="adj2" fmla="val 107569"/>
              <a:gd name="adj3" fmla="val -80171"/>
              <a:gd name="adj4" fmla="val 168926"/>
            </a:avLst>
          </a:prstGeom>
          <a:solidFill>
            <a:srgbClr val="FFFFFF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just"/>
            <a:r>
              <a:rPr lang="en-GB" sz="1000" b="1">
                <a:latin typeface="Times" pitchFamily="-108" charset="0"/>
                <a:ea typeface="Times New Roman" pitchFamily="-108" charset="0"/>
                <a:cs typeface="Times New Roman" pitchFamily="-108" charset="0"/>
              </a:rPr>
              <a:t>TRANSFER LINES SPL to EURISOL</a:t>
            </a:r>
            <a:endParaRPr lang="en-GB"/>
          </a:p>
        </p:txBody>
      </p:sp>
      <p:sp>
        <p:nvSpPr>
          <p:cNvPr id="11278" name="AutoShape 27"/>
          <p:cNvSpPr>
            <a:spLocks/>
          </p:cNvSpPr>
          <p:nvPr/>
        </p:nvSpPr>
        <p:spPr bwMode="auto">
          <a:xfrm>
            <a:off x="5683250" y="4182409"/>
            <a:ext cx="933450" cy="552450"/>
          </a:xfrm>
          <a:prstGeom prst="accentBorderCallout1">
            <a:avLst>
              <a:gd name="adj1" fmla="val 20690"/>
              <a:gd name="adj2" fmla="val -8162"/>
              <a:gd name="adj3" fmla="val -38792"/>
              <a:gd name="adj4" fmla="val -74662"/>
            </a:avLst>
          </a:prstGeom>
          <a:solidFill>
            <a:srgbClr val="FFFFFF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just"/>
            <a:r>
              <a:rPr lang="en-GB" sz="1000" b="1">
                <a:latin typeface="Times" pitchFamily="-108" charset="0"/>
                <a:ea typeface="Times New Roman" pitchFamily="-108" charset="0"/>
                <a:cs typeface="Times New Roman" pitchFamily="-108" charset="0"/>
              </a:rPr>
              <a:t>TRANSFER LINE SPL to ISOLDE</a:t>
            </a:r>
            <a:endParaRPr lang="en-GB"/>
          </a:p>
        </p:txBody>
      </p:sp>
      <p:sp>
        <p:nvSpPr>
          <p:cNvPr id="11279" name="Rectangle 30"/>
          <p:cNvSpPr>
            <a:spLocks noChangeArrowheads="1"/>
          </p:cNvSpPr>
          <p:nvPr/>
        </p:nvSpPr>
        <p:spPr bwMode="auto">
          <a:xfrm>
            <a:off x="0" y="28033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tabLst>
                <a:tab pos="228600" algn="l"/>
                <a:tab pos="257175" algn="l"/>
              </a:tabLst>
            </a:pPr>
            <a:endParaRPr lang="en-US"/>
          </a:p>
        </p:txBody>
      </p:sp>
      <p:sp>
        <p:nvSpPr>
          <p:cNvPr id="11280" name="Rectangle 37"/>
          <p:cNvSpPr>
            <a:spLocks noChangeArrowheads="1"/>
          </p:cNvSpPr>
          <p:nvPr/>
        </p:nvSpPr>
        <p:spPr bwMode="auto">
          <a:xfrm>
            <a:off x="0" y="7375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281" name="Rectangle 38"/>
          <p:cNvSpPr>
            <a:spLocks noChangeArrowheads="1"/>
          </p:cNvSpPr>
          <p:nvPr/>
        </p:nvSpPr>
        <p:spPr bwMode="auto">
          <a:xfrm>
            <a:off x="0" y="635728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tabLst>
                <a:tab pos="228600" algn="l"/>
                <a:tab pos="257175" algn="l"/>
              </a:tabLst>
            </a:pP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52400" y="6553200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M. Pasini  CLIC-RF-STRUCTURE meeting 08.04.2009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urisol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6425"/>
            <a:ext cx="9145588" cy="5645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Eurisol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88" y="606425"/>
            <a:ext cx="9145588" cy="5645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urisol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2413"/>
            <a:ext cx="9144000" cy="6351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urisol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2413"/>
            <a:ext cx="9144000" cy="6351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2286001" y="-2"/>
            <a:ext cx="4648199" cy="8458201"/>
          </a:xfrm>
        </p:spPr>
        <p:txBody>
          <a:bodyPr/>
          <a:lstStyle/>
          <a:p>
            <a:r>
              <a:rPr lang="en-US" dirty="0" smtClean="0"/>
              <a:t>HIE ISOLDE R&amp;D activity is in good health and ongoing</a:t>
            </a:r>
          </a:p>
          <a:p>
            <a:r>
              <a:rPr lang="en-US" dirty="0" smtClean="0"/>
              <a:t>Test of the first cavity are expected in June/July</a:t>
            </a:r>
          </a:p>
          <a:p>
            <a:r>
              <a:rPr lang="en-US" dirty="0" smtClean="0"/>
              <a:t>The real estate gradient is ~2.5 MV/</a:t>
            </a:r>
            <a:r>
              <a:rPr lang="en-US" dirty="0" err="1" smtClean="0"/>
              <a:t>m</a:t>
            </a:r>
            <a:r>
              <a:rPr lang="en-US" dirty="0" smtClean="0"/>
              <a:t> (including magnetic elements) which makes the linac very </a:t>
            </a:r>
            <a:r>
              <a:rPr lang="en-US" dirty="0" smtClean="0"/>
              <a:t>compact (for heavy ions CW machines).</a:t>
            </a:r>
          </a:p>
          <a:p>
            <a:r>
              <a:rPr lang="en-US" dirty="0" smtClean="0"/>
              <a:t>EURISOL at </a:t>
            </a:r>
            <a:r>
              <a:rPr lang="en-US" dirty="0" smtClean="0"/>
              <a:t>CERN could be a interesting scenario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52400" y="6553200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M. Pasini  CLIC-RF-STRUCTURE meeting 08.04.2009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</a:t>
            </a:r>
            <a:endParaRPr lang="en-US" dirty="0"/>
          </a:p>
        </p:txBody>
      </p:sp>
      <p:sp>
        <p:nvSpPr>
          <p:cNvPr id="10" name="Vertical Text Placeholder 9"/>
          <p:cNvSpPr>
            <a:spLocks noGrp="1"/>
          </p:cNvSpPr>
          <p:nvPr>
            <p:ph type="body" orient="vert" idx="1"/>
          </p:nvPr>
        </p:nvSpPr>
        <p:spPr>
          <a:xfrm rot="16200000">
            <a:off x="2513808" y="323056"/>
            <a:ext cx="4114802" cy="7583489"/>
          </a:xfrm>
        </p:spPr>
        <p:txBody>
          <a:bodyPr/>
          <a:lstStyle/>
          <a:p>
            <a:r>
              <a:rPr lang="en-US" dirty="0" smtClean="0"/>
              <a:t>HIE-ISOLDE design group</a:t>
            </a:r>
          </a:p>
          <a:p>
            <a:r>
              <a:rPr lang="en-US" dirty="0" smtClean="0"/>
              <a:t>ISOLDE physics and operation group</a:t>
            </a:r>
          </a:p>
          <a:p>
            <a:r>
              <a:rPr lang="en-US" dirty="0" smtClean="0"/>
              <a:t>SPL design group</a:t>
            </a:r>
          </a:p>
          <a:p>
            <a:r>
              <a:rPr lang="en-US" dirty="0" smtClean="0"/>
              <a:t>LNL-INFN and TRIUMF </a:t>
            </a:r>
          </a:p>
          <a:p>
            <a:r>
              <a:rPr lang="en-US" dirty="0" smtClean="0"/>
              <a:t>Cockcroft Institute, Liverpool and Manchester </a:t>
            </a:r>
            <a:r>
              <a:rPr lang="en-US" dirty="0" smtClean="0"/>
              <a:t>University</a:t>
            </a:r>
          </a:p>
          <a:p>
            <a:r>
              <a:rPr lang="en-US" dirty="0" smtClean="0"/>
              <a:t>KU Leuven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6553200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M. Pasini  CLIC-RF-STRUCTURE meeting 08.04.2009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napshot 2009-04-08 13-45-58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949"/>
            <a:ext cx="9144000" cy="676610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 Community</a:t>
            </a:r>
            <a:endParaRPr lang="en-US" dirty="0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342900" y="1447800"/>
          <a:ext cx="8458200" cy="4778375"/>
        </p:xfrm>
        <a:graphic>
          <a:graphicData uri="http://schemas.openxmlformats.org/presentationml/2006/ole">
            <p:oleObj spid="_x0000_s1026" name="Worksheet" r:id="rId3" imgW="7099300" imgH="8255000" progId="Excel.Sheet.8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" y="6553200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M. Pasini  CLIC-RF-STRUCTURE meeting 08.04.2009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Users trend</a:t>
            </a:r>
            <a:endParaRPr lang="en-US" dirty="0"/>
          </a:p>
        </p:txBody>
      </p:sp>
      <p:pic>
        <p:nvPicPr>
          <p:cNvPr id="4" name="Picture 7" descr="Pictur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7463" y="1546225"/>
            <a:ext cx="6408737" cy="53117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391400" y="54864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Picture from A. </a:t>
            </a:r>
            <a:r>
              <a:rPr lang="en-US" dirty="0" err="1" smtClean="0"/>
              <a:t>Herlert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553200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M. Pasini  CLIC-RF-STRUCTURE meeting 08.04.2009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ISOLDE-hall.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0"/>
            <a:ext cx="8763000" cy="68713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00600" y="381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HIE-ISOLDE facility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6553200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M. Pasini  CLIC-RF-STRUCTURE meeting 08.04.2009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REX-ISOLDE Post accelerator</a:t>
            </a:r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88780"/>
            <a:ext cx="9220200" cy="33658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2400" y="6553200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M. Pasini  CLIC-RF-STRUCTURE meeting 08.04.2009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Accelerated elements (1/2)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00" y="1600200"/>
            <a:ext cx="6794500" cy="49059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" y="6553200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M. Pasini  CLIC-RF-STRUCTURE meeting 08.04.2009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Accelerated elements (2/2)</a:t>
            </a:r>
            <a:endParaRPr lang="en-US" dirty="0"/>
          </a:p>
        </p:txBody>
      </p:sp>
      <p:pic>
        <p:nvPicPr>
          <p:cNvPr id="4" name="Content Placeholder 3" descr="Snapshot 2009-03-26 09-05-04.tiff"/>
          <p:cNvPicPr>
            <a:picLocks noGrp="1" noChangeAspect="1"/>
          </p:cNvPicPr>
          <p:nvPr>
            <p:ph idx="1"/>
          </p:nvPr>
        </p:nvPicPr>
        <p:blipFill>
          <a:blip r:embed="rId2"/>
          <a:srcRect t="-7802" b="-7802"/>
          <a:stretch>
            <a:fillRect/>
          </a:stretch>
        </p:blipFill>
        <p:spPr>
          <a:xfrm>
            <a:off x="367580" y="1293584"/>
            <a:ext cx="8547819" cy="4744146"/>
          </a:xfrm>
        </p:spPr>
      </p:pic>
      <p:sp>
        <p:nvSpPr>
          <p:cNvPr id="6" name="TextBox 5"/>
          <p:cNvSpPr txBox="1"/>
          <p:nvPr/>
        </p:nvSpPr>
        <p:spPr>
          <a:xfrm>
            <a:off x="152400" y="6553200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M. Pasini  CLIC-RF-STRUCTURE meeting 08.04.2009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FFFFFF"/>
      </a:dk1>
      <a:lt1>
        <a:srgbClr val="103154"/>
      </a:lt1>
      <a:dk2>
        <a:srgbClr val="0096FF"/>
      </a:dk2>
      <a:lt2>
        <a:srgbClr val="87FD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</a:majorFont>
      <a:minorFont>
        <a:latin typeface="Corbel"/>
        <a:ea typeface=""/>
        <a:cs typeface=""/>
        <a:font script="Jpan" typeface="メイリオ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9875</TotalTime>
  <Words>744</Words>
  <Application>Microsoft Macintosh PowerPoint</Application>
  <PresentationFormat>On-screen Show (4:3)</PresentationFormat>
  <Paragraphs>109</Paragraphs>
  <Slides>29</Slides>
  <Notes>4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Pixel</vt:lpstr>
      <vt:lpstr>Worksheet</vt:lpstr>
      <vt:lpstr>The HIE-ISOLDE Project</vt:lpstr>
      <vt:lpstr>Overview</vt:lpstr>
      <vt:lpstr>Slide 3</vt:lpstr>
      <vt:lpstr>ISOLDE Community</vt:lpstr>
      <vt:lpstr>Users trend</vt:lpstr>
      <vt:lpstr>Slide 6</vt:lpstr>
      <vt:lpstr>REX-ISOLDE Post accelerator</vt:lpstr>
      <vt:lpstr>Accelerated elements (1/2)</vt:lpstr>
      <vt:lpstr>Accelerated elements (2/2)</vt:lpstr>
      <vt:lpstr>Users next requirements:</vt:lpstr>
      <vt:lpstr>HIE-ISOLDE activity</vt:lpstr>
      <vt:lpstr>HIE-ISOLDE 1 project</vt:lpstr>
      <vt:lpstr>HIE-ISOLDE  SC-linac</vt:lpstr>
      <vt:lpstr>HIE-ISOLDE LINAC - layout</vt:lpstr>
      <vt:lpstr>Final Beam Energies</vt:lpstr>
      <vt:lpstr>Buildings and infrastructures</vt:lpstr>
      <vt:lpstr>Slide 17</vt:lpstr>
      <vt:lpstr>Slide 18</vt:lpstr>
      <vt:lpstr>EURISOL at CERN</vt:lpstr>
      <vt:lpstr>CERN accelerator complex</vt:lpstr>
      <vt:lpstr>Overall layout of the new injectors (1/2)</vt:lpstr>
      <vt:lpstr>Overall layout of the new injectors (2/2)</vt:lpstr>
      <vt:lpstr>Connections to ISOLDE and EURISOL</vt:lpstr>
      <vt:lpstr>Slide 24</vt:lpstr>
      <vt:lpstr>Slide 25</vt:lpstr>
      <vt:lpstr>Slide 26</vt:lpstr>
      <vt:lpstr>Slide 27</vt:lpstr>
      <vt:lpstr>Summary</vt:lpstr>
      <vt:lpstr>People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HIE-ISOLDE Project</dc:title>
  <dc:creator>Matteo Pasini</dc:creator>
  <cp:lastModifiedBy>Matteo Pasini</cp:lastModifiedBy>
  <cp:revision>18</cp:revision>
  <dcterms:created xsi:type="dcterms:W3CDTF">2009-04-08T09:26:33Z</dcterms:created>
  <dcterms:modified xsi:type="dcterms:W3CDTF">2009-04-09T11:38:30Z</dcterms:modified>
</cp:coreProperties>
</file>