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Layouts/slideLayout48.xml" ContentType="application/vnd.openxmlformats-officedocument.presentationml.slideLayout+xml"/>
  <Override PartName="/ppt/notesSlides/notesSlide87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78.xml" ContentType="application/vnd.openxmlformats-officedocument.presentationml.slid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99" r:id="rId3"/>
    <p:sldMasterId id="2147483772" r:id="rId4"/>
    <p:sldMasterId id="2147483785" r:id="rId5"/>
    <p:sldMasterId id="2147483798" r:id="rId6"/>
    <p:sldMasterId id="2147483810" r:id="rId7"/>
    <p:sldMasterId id="2147483822" r:id="rId8"/>
  </p:sldMasterIdLst>
  <p:notesMasterIdLst>
    <p:notesMasterId r:id="rId101"/>
  </p:notesMasterIdLst>
  <p:sldIdLst>
    <p:sldId id="405" r:id="rId9"/>
    <p:sldId id="610" r:id="rId10"/>
    <p:sldId id="599" r:id="rId11"/>
    <p:sldId id="263" r:id="rId12"/>
    <p:sldId id="463" r:id="rId13"/>
    <p:sldId id="500" r:id="rId14"/>
    <p:sldId id="493" r:id="rId15"/>
    <p:sldId id="600" r:id="rId16"/>
    <p:sldId id="602" r:id="rId17"/>
    <p:sldId id="258" r:id="rId18"/>
    <p:sldId id="419" r:id="rId19"/>
    <p:sldId id="603" r:id="rId20"/>
    <p:sldId id="264" r:id="rId21"/>
    <p:sldId id="502" r:id="rId22"/>
    <p:sldId id="503" r:id="rId23"/>
    <p:sldId id="504" r:id="rId24"/>
    <p:sldId id="505" r:id="rId25"/>
    <p:sldId id="506" r:id="rId26"/>
    <p:sldId id="507" r:id="rId27"/>
    <p:sldId id="508" r:id="rId28"/>
    <p:sldId id="509" r:id="rId29"/>
    <p:sldId id="510" r:id="rId30"/>
    <p:sldId id="511" r:id="rId31"/>
    <p:sldId id="512" r:id="rId32"/>
    <p:sldId id="513" r:id="rId33"/>
    <p:sldId id="514" r:id="rId34"/>
    <p:sldId id="515" r:id="rId35"/>
    <p:sldId id="576" r:id="rId36"/>
    <p:sldId id="577" r:id="rId37"/>
    <p:sldId id="578" r:id="rId38"/>
    <p:sldId id="579" r:id="rId39"/>
    <p:sldId id="580" r:id="rId40"/>
    <p:sldId id="581" r:id="rId41"/>
    <p:sldId id="589" r:id="rId42"/>
    <p:sldId id="597" r:id="rId43"/>
    <p:sldId id="598" r:id="rId44"/>
    <p:sldId id="528" r:id="rId45"/>
    <p:sldId id="529" r:id="rId46"/>
    <p:sldId id="530" r:id="rId47"/>
    <p:sldId id="531" r:id="rId48"/>
    <p:sldId id="532" r:id="rId49"/>
    <p:sldId id="533" r:id="rId50"/>
    <p:sldId id="537" r:id="rId51"/>
    <p:sldId id="534" r:id="rId52"/>
    <p:sldId id="535" r:id="rId53"/>
    <p:sldId id="538" r:id="rId54"/>
    <p:sldId id="541" r:id="rId55"/>
    <p:sldId id="554" r:id="rId56"/>
    <p:sldId id="551" r:id="rId57"/>
    <p:sldId id="552" r:id="rId58"/>
    <p:sldId id="549" r:id="rId59"/>
    <p:sldId id="555" r:id="rId60"/>
    <p:sldId id="611" r:id="rId61"/>
    <p:sldId id="612" r:id="rId62"/>
    <p:sldId id="536" r:id="rId63"/>
    <p:sldId id="596" r:id="rId64"/>
    <p:sldId id="265" r:id="rId65"/>
    <p:sldId id="592" r:id="rId66"/>
    <p:sldId id="590" r:id="rId67"/>
    <p:sldId id="562" r:id="rId68"/>
    <p:sldId id="563" r:id="rId69"/>
    <p:sldId id="524" r:id="rId70"/>
    <p:sldId id="587" r:id="rId71"/>
    <p:sldId id="260" r:id="rId72"/>
    <p:sldId id="585" r:id="rId73"/>
    <p:sldId id="282" r:id="rId74"/>
    <p:sldId id="283" r:id="rId75"/>
    <p:sldId id="284" r:id="rId76"/>
    <p:sldId id="285" r:id="rId77"/>
    <p:sldId id="286" r:id="rId78"/>
    <p:sldId id="287" r:id="rId79"/>
    <p:sldId id="289" r:id="rId80"/>
    <p:sldId id="290" r:id="rId81"/>
    <p:sldId id="399" r:id="rId82"/>
    <p:sldId id="400" r:id="rId83"/>
    <p:sldId id="561" r:id="rId84"/>
    <p:sldId id="291" r:id="rId85"/>
    <p:sldId id="292" r:id="rId86"/>
    <p:sldId id="558" r:id="rId87"/>
    <p:sldId id="559" r:id="rId88"/>
    <p:sldId id="560" r:id="rId89"/>
    <p:sldId id="582" r:id="rId90"/>
    <p:sldId id="583" r:id="rId91"/>
    <p:sldId id="586" r:id="rId92"/>
    <p:sldId id="569" r:id="rId93"/>
    <p:sldId id="570" r:id="rId94"/>
    <p:sldId id="605" r:id="rId95"/>
    <p:sldId id="606" r:id="rId96"/>
    <p:sldId id="607" r:id="rId97"/>
    <p:sldId id="608" r:id="rId98"/>
    <p:sldId id="609" r:id="rId99"/>
    <p:sldId id="565" r:id="rId10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CC00"/>
    <a:srgbClr val="D60093"/>
    <a:srgbClr val="008000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78" autoAdjust="0"/>
    <p:restoredTop sz="94613" autoAdjust="0"/>
  </p:normalViewPr>
  <p:slideViewPr>
    <p:cSldViewPr>
      <p:cViewPr varScale="1">
        <p:scale>
          <a:sx n="65" d="100"/>
          <a:sy n="65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5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slide" Target="slides/slide76.xml"/><Relationship Id="rId89" Type="http://schemas.openxmlformats.org/officeDocument/2006/relationships/slide" Target="slides/slide8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87" Type="http://schemas.openxmlformats.org/officeDocument/2006/relationships/slide" Target="slides/slide79.xml"/><Relationship Id="rId10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90" Type="http://schemas.openxmlformats.org/officeDocument/2006/relationships/slide" Target="slides/slide82.xml"/><Relationship Id="rId95" Type="http://schemas.openxmlformats.org/officeDocument/2006/relationships/slide" Target="slides/slide87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103" Type="http://schemas.openxmlformats.org/officeDocument/2006/relationships/viewProps" Target="viewProp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5" Type="http://schemas.openxmlformats.org/officeDocument/2006/relationships/image" Target="../media/image35.wmf"/><Relationship Id="rId4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4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31B973-D3F6-4F02-813A-80257C5A615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1DE2BF5-7D03-4539-A81D-52513ECB34A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1DE2BF5-7D03-4539-A81D-52513ECB34A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1C4E5CD-70F6-47D8-9E82-797DAFFE1BEB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1C4E5CD-70F6-47D8-9E82-797DAFFE1BEB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1C4E5CD-70F6-47D8-9E82-797DAFFE1BEB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BAC1025-D8AF-4CB5-B532-0CF4657DE8F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BAC1025-D8AF-4CB5-B532-0CF4657DE8F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BAC1025-D8AF-4CB5-B532-0CF4657DE8F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BAC1025-D8AF-4CB5-B532-0CF4657DE8F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BAC1025-D8AF-4CB5-B532-0CF4657DE8FF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D9183D-5F14-4BBB-B98C-C5C34C235B79}" type="slidenum">
              <a:rPr lang="en-US"/>
              <a:pPr/>
              <a:t>58</a:t>
            </a:fld>
            <a:endParaRPr lang="en-US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B6AE24D-4D8D-4765-927D-9F698F77172D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B09D687-9EA9-4584-A8AB-4E636C0C9B2F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BC283DD-8C89-4C68-8C11-265278CCBA67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1911D7E9-58BC-40ED-9964-2F9FCD2EB5B7}" type="slidenum">
              <a:rPr lang="en-US" sz="1200" kern="1200">
                <a:solidFill>
                  <a:prstClr val="black"/>
                </a:solidFill>
                <a:latin typeface="Arial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82</a:t>
            </a:fld>
            <a:endParaRPr lang="en-US" sz="1200" kern="1200">
              <a:solidFill>
                <a:prstClr val="black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1911D7E9-58BC-40ED-9964-2F9FCD2EB5B7}" type="slidenum">
              <a:rPr lang="en-US" sz="1200" kern="1200">
                <a:solidFill>
                  <a:prstClr val="black"/>
                </a:solidFill>
                <a:latin typeface="Arial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83</a:t>
            </a:fld>
            <a:endParaRPr lang="en-US" sz="1200" kern="1200">
              <a:solidFill>
                <a:prstClr val="black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FBF4A-0FFE-475C-B8AA-8029EE5518EC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FBF4A-0FFE-475C-B8AA-8029EE5518EC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A31B973-D3F6-4F02-813A-80257C5A6150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88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1B973-D3F6-4F02-813A-80257C5A6150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5B28A-AC5F-493F-8692-6440033233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329F4-6A81-4226-823A-EF5536C3F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DE941-90AF-4DE0-A025-8B414CD1C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828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6294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fld id="{4C1351EE-BF71-4414-8152-7F920BAD35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559F3-0F8F-419F-B27C-D0E749FC1B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6F2EB6CC-8412-4315-8709-418F99C9A9E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4/3/2009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115718DC-0C48-4606-A5EC-819B94EB5FD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BE0F637-9C25-4C40-BE52-68584890BDD3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A836270-D7B5-4ED0-B657-BEDD65723C38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303CAEA-3405-4C03-82F1-A45AC5049258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2C768BD-26E6-475F-AE0A-51467F3453DC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56A4371-8C49-4D55-B4F7-8C3BE0762805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91A4615-CD82-40F7-87BC-2833EDB0B5F2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74D80-39C3-44FC-B6C8-23B3A9C89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297B3A9-C6BD-4AE3-AEA1-973CC26DA7E4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4D13B3-1779-4D90-BD2A-46D75A93B962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3FF8374-D387-43A7-B045-F5AAF919E4F1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4624120-F55A-4908-8B4A-B99CDCF11CED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4ACC367-706D-4DB2-B6B8-437FF7B8DC82}" type="slidenum">
              <a:rPr lang="en-US" sz="1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F65B28A-AC5F-493F-8692-644003323301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45559F3-0F8F-419F-B27C-D0E749FC1B1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0474D80-39C3-44FC-B6C8-23B3A9C892B6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6C5E496-152C-4B96-8BA1-4D1E2A53D10D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DC516BF-0A4C-4D92-884B-787326E5E541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5E496-152C-4B96-8BA1-4D1E2A53D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24CC384-7D3D-4EF5-8864-638DCB0C1D7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ED9B4D7-1640-4BE0-9DEA-9C3A59716664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B7E4353-9556-4D29-8EC4-2DA9037E15AD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3296518-E032-405A-939B-786F6C41C502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E6329F4-6A81-4226-823A-EF5536C3F98E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C4DE941-90AF-4DE0-A025-8B414CD1CADE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8288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6294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C1351EE-BF71-4414-8152-7F920BAD3555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F65B28A-AC5F-493F-8692-644003323301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45559F3-0F8F-419F-B27C-D0E749FC1B1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0474D80-39C3-44FC-B6C8-23B3A9C892B6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516BF-0A4C-4D92-884B-787326E5E5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6C5E496-152C-4B96-8BA1-4D1E2A53D10D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DC516BF-0A4C-4D92-884B-787326E5E541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24CC384-7D3D-4EF5-8864-638DCB0C1D78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ED9B4D7-1640-4BE0-9DEA-9C3A59716664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B7E4353-9556-4D29-8EC4-2DA9037E15AD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3296518-E032-405A-939B-786F6C41C502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E6329F4-6A81-4226-823A-EF5536C3F98E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C4DE941-90AF-4DE0-A025-8B414CD1CADE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8288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6294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C1351EE-BF71-4414-8152-7F920BAD3555}" type="slidenum">
              <a:rPr lang="en-US" sz="1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3F5A932-F948-4FC2-B38C-8D56BF985A9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CC384-7D3D-4EF5-8864-638DCB0C1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86BEE56-5AD1-4D85-AD59-ED4CFF0AA53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0D74C6A-2FC9-4D44-8EFB-594AB48FF40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2DF47C2-BAB9-4241-84EB-289D89562F72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C19ACDD-F657-44CB-AEFB-824E0294BF3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E6DF087-BAA4-4998-BCB7-A9879CF54652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8DF9694-4458-4483-AB05-7FE2617F9D25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7558F4A-28B3-4773-8B1F-4BCF422CBA61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9979FCB-E36F-49A5-891F-3526733CB505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5311710-722C-4C2A-9DC3-A62A4FFCAC1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E02B16B-24D9-4256-968D-558020D4859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B4D7-1640-4BE0-9DEA-9C3A597166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370013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8413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74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528D400-7982-43E3-A318-150C57C3D686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FFFF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2535" name="Picture 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62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2C104C0-6099-4135-A8A7-1BBDD279B4E8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99E17E9-139E-4729-BB52-A5242256B4A8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EC00A4A-EA23-4C80-9060-D5BAA83AA13A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4834913-A68E-4E8D-8B08-0E203E1FEE64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2D56B04-4CEC-4451-932D-BE6DCF7BAF15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0A88364-8522-40DA-9B94-AA07BA68B327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FA21F2B-E30D-46A7-9CE8-9B4790B441A0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02C787A-A1C9-490A-8C18-1BE8499EDFB7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9D701E9-D6F5-4EC9-A279-70871829759B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E4353-9556-4D29-8EC4-2DA9037E1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6725"/>
            <a:ext cx="1943100" cy="5629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6725"/>
            <a:ext cx="5676900" cy="5629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46CCAFDD-CB74-4E9E-AE75-3F0F5730A116}" type="slidenum"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400" kern="12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rPr>
              <a:t>/92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D0DA61A6-FAF0-4351-BBD3-64F0E83ECFBD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74866015-41B0-4515-91DF-6A56F98574D5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B9EB2CFA-A23B-4A12-9FA2-BA0B9B17686D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DFB1DD3B-18FC-4FA6-A801-07B0131B453E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D709CA05-E033-4857-91AC-21E9DF9E409B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EDA467D9-54DF-47F7-8F86-A5AE2649568F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A9ACC9B0-60F8-4334-B169-0622D4B23D6E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30F8BABD-894A-4E75-A643-B25DA2640879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575A5954-6AE1-4FD1-929D-00205B9009E3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EA711C87-5CE1-4D0D-A3C7-DCDDD7BE592C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96530335-EDCE-47F3-826C-30E8CA00F187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CC757D68-4684-4B38-8FA1-E6D847E4DB4C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6275936B-70DC-4A22-ACCB-CECA723F823C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06E04DB7-04D9-43CB-86CF-065DCC197E89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B3505354-35CA-4135-9C4D-3F070960D03D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0580CB43-89D3-4AC9-9B01-884CD9E5CC90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D4354D8E-AEA4-49DE-ACFF-8CCDB27A2799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74D66663-36B0-46CF-8812-54B8C83BD3CC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96518-E032-405A-939B-786F6C41C5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190A467C-DC63-4C7D-A41A-0A65FEF91109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C60C440E-8455-404D-ACF9-71CF38748448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478BA196-B95A-417A-885A-4DE6FE45F553}" type="datetime1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57200" rtl="0" fontAlgn="base">
              <a:spcBef>
                <a:spcPct val="0"/>
              </a:spcBef>
              <a:spcAft>
                <a:spcPct val="0"/>
              </a:spcAft>
            </a:pPr>
            <a:fld id="{6473E615-CBD6-4825-8F30-F46A046E7869}" type="slidenum">
              <a:rPr lang="en-US" sz="1200" kern="1200">
                <a:solidFill>
                  <a:srgbClr val="898989"/>
                </a:solidFill>
                <a:latin typeface="Calibri" pitchFamily="34" charset="0"/>
                <a:cs typeface="+mn-cs"/>
              </a:rPr>
              <a:pPr algn="r"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/>
              <a:t>06/22/04 BCM 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A89C398-FA49-495C-BF4F-963B5894CE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F2EB6CC-8412-4315-8709-418F99C9A9E9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4/3/2009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15718DC-0C48-4606-A5EC-819B94EB5FD2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28B01618-9A07-4A50-8E47-F32ABBEAAFA0}" type="slidenum"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CA89C398-FA49-495C-BF4F-963B5894CEA4}" type="slidenum"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06/22/04 BCM 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CA89C398-FA49-495C-BF4F-963B5894CEA4}" type="slidenum"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B097FE91-5D0A-434B-8E8C-66BDC0D6BEFC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66725"/>
            <a:ext cx="6629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248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A7729065-EA5A-486F-92D6-42E1A06874C8}" type="slidenum">
              <a:rPr lang="en-US" kern="1200">
                <a:solidFill>
                  <a:srgbClr val="FFFFFF"/>
                </a:solidFill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kern="1200">
                <a:solidFill>
                  <a:srgbClr val="FFFFFF"/>
                </a:solidFill>
                <a:ea typeface="+mn-ea"/>
                <a:cs typeface="+mn-cs"/>
              </a:rPr>
              <a:t>/92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sz="2000" b="1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fld id="{9542EB57-E41C-4BA0-AFA8-6583C4AABD55}" type="datetime1">
              <a:rPr lang="en-US" kern="1200">
                <a:cs typeface="+mn-cs"/>
              </a:rPr>
              <a:pPr algn="l" defTabSz="457200" rtl="0" fontAlgn="base">
                <a:spcBef>
                  <a:spcPct val="0"/>
                </a:spcBef>
                <a:spcAft>
                  <a:spcPct val="0"/>
                </a:spcAft>
              </a:pPr>
              <a:t>4/3/2009</a:t>
            </a:fld>
            <a:endParaRPr lang="en-US" kern="1200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457200" rtl="0" fontAlgn="base">
              <a:spcBef>
                <a:spcPct val="0"/>
              </a:spcBef>
              <a:spcAft>
                <a:spcPct val="0"/>
              </a:spcAft>
            </a:pPr>
            <a:fld id="{10BA2152-5DFE-439C-87C5-A8C034A0D4B1}" type="slidenum">
              <a:rPr lang="en-US" kern="1200">
                <a:cs typeface="+mn-cs"/>
              </a:rPr>
              <a:pPr defTabSz="457200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jpeg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4.bin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61.jpe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jpe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59.jpeg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58.jpeg"/><Relationship Id="rId9" Type="http://schemas.openxmlformats.org/officeDocument/2006/relationships/oleObject" Target="../embeddings/oleObject2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37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image" Target="../media/image7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4.bin"/><Relationship Id="rId4" Type="http://schemas.openxmlformats.org/officeDocument/2006/relationships/image" Target="../media/image7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2.emf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86.jpeg"/><Relationship Id="rId4" Type="http://schemas.openxmlformats.org/officeDocument/2006/relationships/oleObject" Target="../embeddings/oleObject40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42.bin"/><Relationship Id="rId4" Type="http://schemas.openxmlformats.org/officeDocument/2006/relationships/image" Target="../media/image8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image" Target="../media/image92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48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0.jpeg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image" Target="../media/image10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06.jpeg"/><Relationship Id="rId4" Type="http://schemas.openxmlformats.org/officeDocument/2006/relationships/oleObject" Target="../embeddings/oleObject55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oleObject" Target="../embeddings/oleObject56.bin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57.bin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60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2.bin"/><Relationship Id="rId5" Type="http://schemas.openxmlformats.org/officeDocument/2006/relationships/oleObject" Target="../embeddings/oleObject61.bin"/><Relationship Id="rId4" Type="http://schemas.openxmlformats.org/officeDocument/2006/relationships/image" Target="../media/image130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64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7.bin"/><Relationship Id="rId5" Type="http://schemas.openxmlformats.org/officeDocument/2006/relationships/oleObject" Target="../embeddings/oleObject66.bin"/><Relationship Id="rId4" Type="http://schemas.openxmlformats.org/officeDocument/2006/relationships/oleObject" Target="../embeddings/oleObject6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4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oleObject" Target="../embeddings/oleObject68.bin"/><Relationship Id="rId4" Type="http://schemas.openxmlformats.org/officeDocument/2006/relationships/image" Target="../media/image149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gif"/><Relationship Id="rId7" Type="http://schemas.openxmlformats.org/officeDocument/2006/relationships/hyperlink" Target="SPSFT1_24k_H.wav" TargetMode="Externa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gif"/><Relationship Id="rId5" Type="http://schemas.openxmlformats.org/officeDocument/2006/relationships/image" Target="../media/image153.gif"/><Relationship Id="rId4" Type="http://schemas.openxmlformats.org/officeDocument/2006/relationships/image" Target="../media/image152.gi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gif"/><Relationship Id="rId7" Type="http://schemas.openxmlformats.org/officeDocument/2006/relationships/hyperlink" Target="SPScol1.wav" TargetMode="Externa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gif"/><Relationship Id="rId5" Type="http://schemas.openxmlformats.org/officeDocument/2006/relationships/image" Target="../media/image157.gif"/><Relationship Id="rId4" Type="http://schemas.openxmlformats.org/officeDocument/2006/relationships/image" Target="../media/image15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143000"/>
          </a:xfrm>
        </p:spPr>
        <p:txBody>
          <a:bodyPr/>
          <a:lstStyle/>
          <a:p>
            <a:r>
              <a:rPr lang="en-US" sz="6000" dirty="0" smtClean="0">
                <a:latin typeface="Arial Rounded MT Bold" pitchFamily="34" charset="0"/>
              </a:rPr>
              <a:t>“tune”</a:t>
            </a:r>
            <a:endParaRPr lang="en-US" sz="60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latin typeface="Arial Rounded MT Bold" pitchFamily="34" charset="0"/>
            </a:endParaRPr>
          </a:p>
          <a:p>
            <a:pPr algn="ctr">
              <a:buNone/>
            </a:pPr>
            <a:r>
              <a:rPr lang="en-US" dirty="0" smtClean="0">
                <a:latin typeface="Arial Rounded MT Bold" pitchFamily="34" charset="0"/>
              </a:rPr>
              <a:t>Frank Zimmermann</a:t>
            </a:r>
          </a:p>
          <a:p>
            <a:pPr algn="ctr">
              <a:buNone/>
            </a:pPr>
            <a:r>
              <a:rPr lang="en-US" dirty="0" smtClean="0">
                <a:latin typeface="Arial Rounded MT Bold" pitchFamily="34" charset="0"/>
              </a:rPr>
              <a:t>DITANET School, Royal Holloway,</a:t>
            </a:r>
          </a:p>
          <a:p>
            <a:pPr algn="ctr">
              <a:buNone/>
            </a:pPr>
            <a:r>
              <a:rPr lang="en-US" dirty="0" smtClean="0">
                <a:latin typeface="Arial Rounded MT Bold" pitchFamily="34" charset="0"/>
              </a:rPr>
              <a:t>2 April 2009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02/04/09 DITANET School</a:t>
            </a:r>
            <a:endParaRPr lang="en-US" dirty="0"/>
          </a:p>
        </p:txBody>
      </p:sp>
      <p:pic>
        <p:nvPicPr>
          <p:cNvPr id="6" name="Picture 5" descr="Index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361479"/>
            <a:ext cx="2209800" cy="1829771"/>
          </a:xfrm>
          <a:prstGeom prst="rect">
            <a:avLst/>
          </a:prstGeom>
        </p:spPr>
      </p:pic>
      <p:pic>
        <p:nvPicPr>
          <p:cNvPr id="7" name="Picture 6" descr="DITANET_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5410200"/>
            <a:ext cx="4810707" cy="896112"/>
          </a:xfrm>
          <a:prstGeom prst="rect">
            <a:avLst/>
          </a:prstGeom>
        </p:spPr>
      </p:pic>
      <p:pic>
        <p:nvPicPr>
          <p:cNvPr id="8" name="Picture 7" descr="home-main-righ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400" y="4135582"/>
            <a:ext cx="1539240" cy="2098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02/04/09 DITANET School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00FF"/>
                </a:solidFill>
              </a:rPr>
              <a:t>integer part of </a:t>
            </a:r>
            <a:r>
              <a:rPr lang="en-US" sz="3600" dirty="0" err="1" smtClean="0">
                <a:solidFill>
                  <a:srgbClr val="0000FF"/>
                </a:solidFill>
              </a:rPr>
              <a:t>betatron</a:t>
            </a:r>
            <a:r>
              <a:rPr lang="en-US" sz="3600" dirty="0" smtClean="0">
                <a:solidFill>
                  <a:srgbClr val="0000FF"/>
                </a:solidFill>
              </a:rPr>
              <a:t> tune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4038600" cy="4525963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first turn injection </a:t>
            </a:r>
            <a:r>
              <a:rPr lang="en-US" sz="2800" b="1" dirty="0">
                <a:solidFill>
                  <a:srgbClr val="FF0000"/>
                </a:solidFill>
              </a:rPr>
              <a:t>oscillation</a:t>
            </a:r>
            <a:r>
              <a:rPr lang="en-US" sz="2800" dirty="0"/>
              <a:t> </a:t>
            </a:r>
          </a:p>
          <a:p>
            <a:r>
              <a:rPr lang="en-US" sz="2800" dirty="0" smtClean="0"/>
              <a:t>or </a:t>
            </a:r>
            <a:r>
              <a:rPr lang="en-US" sz="2800" b="1" dirty="0">
                <a:solidFill>
                  <a:srgbClr val="FF0000"/>
                </a:solidFill>
              </a:rPr>
              <a:t>difference orbit</a:t>
            </a:r>
            <a:r>
              <a:rPr lang="en-US" sz="2800" dirty="0"/>
              <a:t> after exciting a single steering corrector</a:t>
            </a:r>
          </a:p>
        </p:txBody>
      </p:sp>
      <p:pic>
        <p:nvPicPr>
          <p:cNvPr id="4100" name="Picture 4" descr="l1slide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19600" y="1219200"/>
            <a:ext cx="4038600" cy="2624138"/>
          </a:xfrm>
          <a:noFill/>
          <a:ln/>
        </p:spPr>
      </p:pic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4648200" y="2743200"/>
            <a:ext cx="350520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267200" y="3962400"/>
            <a:ext cx="434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count number of </a:t>
            </a:r>
            <a:r>
              <a:rPr lang="en-US" sz="2400" dirty="0" smtClean="0"/>
              <a:t>oscillations</a:t>
            </a:r>
          </a:p>
          <a:p>
            <a:r>
              <a:rPr lang="en-US" sz="2400" dirty="0" smtClean="0"/>
              <a:t>(directly or via FFT)</a:t>
            </a:r>
            <a:endParaRPr lang="en-US" sz="2400" dirty="0"/>
          </a:p>
          <a:p>
            <a:r>
              <a:rPr lang="en-US" sz="2400" dirty="0"/>
              <a:t>            </a:t>
            </a:r>
            <a:r>
              <a:rPr lang="en-US" sz="2400" dirty="0">
                <a:solidFill>
                  <a:srgbClr val="0000FF"/>
                </a:solidFill>
              </a:rPr>
              <a:t>integer value of tune </a:t>
            </a:r>
            <a:r>
              <a:rPr lang="en-US" sz="2400" i="1" dirty="0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419600" y="49530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1066800" y="4343400"/>
          <a:ext cx="2286000" cy="576263"/>
        </p:xfrm>
        <a:graphic>
          <a:graphicData uri="http://schemas.openxmlformats.org/presentationml/2006/ole">
            <p:oleObj spid="_x0000_s4106" name="Equation" r:id="rId5" imgW="939392" imgH="241195" progId="Equation.3">
              <p:embed/>
            </p:oleObj>
          </a:graphicData>
        </a:graphic>
      </p:graphicFrame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1066800" y="4953000"/>
          <a:ext cx="2895600" cy="896938"/>
        </p:xfrm>
        <a:graphic>
          <a:graphicData uri="http://schemas.openxmlformats.org/presentationml/2006/ole">
            <p:oleObj spid="_x0000_s4108" name="Equation" r:id="rId6" imgW="1473200" imgH="457200" progId="Equation.3">
              <p:embed/>
            </p:oleObj>
          </a:graphicData>
        </a:graphic>
      </p:graphicFrame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050925" y="3849688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oscillation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343400" y="5181600"/>
            <a:ext cx="45005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/>
              <a:t>more intricate method: use multi-turn </a:t>
            </a:r>
          </a:p>
          <a:p>
            <a:r>
              <a:rPr lang="en-US" sz="2000" i="1"/>
              <a:t>BPM data to measure </a:t>
            </a:r>
            <a:r>
              <a:rPr lang="en-US" sz="2000" i="1">
                <a:latin typeface="Symbol" pitchFamily="18" charset="2"/>
              </a:rPr>
              <a:t>f</a:t>
            </a:r>
            <a:r>
              <a:rPr lang="en-US" sz="2000" i="1"/>
              <a:t> at each BPM; </a:t>
            </a:r>
          </a:p>
          <a:p>
            <a:r>
              <a:rPr lang="en-US" sz="2000" i="1"/>
              <a:t>then find </a:t>
            </a:r>
            <a:r>
              <a:rPr lang="en-US" sz="2000" i="1">
                <a:latin typeface="Symbol" pitchFamily="18" charset="2"/>
              </a:rPr>
              <a:t>Df</a:t>
            </a:r>
            <a:r>
              <a:rPr lang="en-US" sz="2000" i="1"/>
              <a:t> between BPMs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teger-tunes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676400"/>
            <a:ext cx="9144000" cy="3657600"/>
          </a:xfrm>
        </p:spPr>
      </p:pic>
      <p:sp>
        <p:nvSpPr>
          <p:cNvPr id="5" name="TextBox 4"/>
          <p:cNvSpPr txBox="1"/>
          <p:nvPr/>
        </p:nvSpPr>
        <p:spPr>
          <a:xfrm>
            <a:off x="389488" y="5638800"/>
            <a:ext cx="8153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nteger tunes 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 and 59 </a:t>
            </a: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equal to their 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design values!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vertical FFT has second peak!?) 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– basic check of optics</a:t>
            </a:r>
            <a:endParaRPr lang="en-US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7600" y="1295400"/>
            <a:ext cx="142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J. </a:t>
            </a:r>
            <a:r>
              <a:rPr lang="en-US" b="1" i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Wenninger</a:t>
            </a:r>
            <a:endParaRPr lang="en-US" b="1" i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86789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example - checking the integer tune</a:t>
            </a:r>
          </a:p>
          <a:p>
            <a:r>
              <a:rPr lang="en-US" sz="3200" dirty="0" smtClean="0"/>
              <a:t>LHC beam commissioning 12 September 2008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133600"/>
            <a:ext cx="527099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fractional </a:t>
            </a:r>
            <a:r>
              <a:rPr lang="en-US" sz="3600" dirty="0" err="1" smtClean="0"/>
              <a:t>betatron</a:t>
            </a:r>
            <a:r>
              <a:rPr lang="en-US" sz="3600" dirty="0" smtClean="0"/>
              <a:t> tune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precision measurement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tune tracking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multiple bunches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h2fi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14400"/>
            <a:ext cx="8001000" cy="3598863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06938" y="4343400"/>
            <a:ext cx="875515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err="1"/>
              <a:t>r</a:t>
            </a:r>
            <a:r>
              <a:rPr lang="en-US" sz="2400" dirty="0" err="1" smtClean="0"/>
              <a:t>ms</a:t>
            </a:r>
            <a:r>
              <a:rPr lang="en-US" sz="2400" dirty="0" smtClean="0"/>
              <a:t> </a:t>
            </a:r>
            <a:r>
              <a:rPr lang="en-US" sz="2400" dirty="0"/>
              <a:t>vertical beam size of the electron beam extracted from </a:t>
            </a:r>
          </a:p>
          <a:p>
            <a:r>
              <a:rPr lang="en-US" sz="2400" dirty="0"/>
              <a:t>the SLC damping ring as a function of the vertical </a:t>
            </a:r>
            <a:r>
              <a:rPr lang="en-US" sz="2400" dirty="0" err="1"/>
              <a:t>betatron</a:t>
            </a:r>
            <a:r>
              <a:rPr lang="en-US" sz="2400" dirty="0"/>
              <a:t> </a:t>
            </a:r>
          </a:p>
          <a:p>
            <a:r>
              <a:rPr lang="en-US" sz="2400" dirty="0"/>
              <a:t>tune, under unusually poor vacuum conditions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all nonlinear and high-intensity effects are very sensitive to the </a:t>
            </a:r>
          </a:p>
          <a:p>
            <a:r>
              <a:rPr lang="en-US" sz="2400" dirty="0" smtClean="0"/>
              <a:t>fractional tune - best performance requires optimum tune!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0"/>
            <a:ext cx="76402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fractional part of the tune – why is it important?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one example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79816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two </a:t>
            </a:r>
            <a:r>
              <a:rPr lang="en-US" sz="36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categories: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36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precision tune </a:t>
            </a:r>
            <a:r>
              <a:rPr lang="en-US" sz="3600" kern="12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measurements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36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tune tracking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	 to monitor &amp; control fast changes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	 e.g. during acceleration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l1slide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438400"/>
            <a:ext cx="3657600" cy="3067050"/>
          </a:xfrm>
          <a:prstGeom prst="rect">
            <a:avLst/>
          </a:prstGeom>
          <a:noFill/>
        </p:spPr>
      </p:pic>
      <p:pic>
        <p:nvPicPr>
          <p:cNvPr id="6149" name="Picture 5" descr="l1slide3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362200"/>
            <a:ext cx="4224338" cy="3109913"/>
          </a:xfrm>
          <a:prstGeom prst="rect">
            <a:avLst/>
          </a:prstGeom>
          <a:noFill/>
        </p:spPr>
      </p:pic>
      <p:sp>
        <p:nvSpPr>
          <p:cNvPr id="6150" name="Freeform 6"/>
          <p:cNvSpPr>
            <a:spLocks/>
          </p:cNvSpPr>
          <p:nvPr/>
        </p:nvSpPr>
        <p:spPr bwMode="auto">
          <a:xfrm>
            <a:off x="3505200" y="5486400"/>
            <a:ext cx="2057400" cy="10287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672" y="624"/>
              </a:cxn>
              <a:cxn ang="0">
                <a:pos x="1296" y="0"/>
              </a:cxn>
            </a:cxnLst>
            <a:rect l="0" t="0" r="r" b="b"/>
            <a:pathLst>
              <a:path w="1296" h="648">
                <a:moveTo>
                  <a:pt x="0" y="144"/>
                </a:moveTo>
                <a:cubicBezTo>
                  <a:pt x="228" y="396"/>
                  <a:pt x="456" y="648"/>
                  <a:pt x="672" y="624"/>
                </a:cubicBezTo>
                <a:cubicBezTo>
                  <a:pt x="888" y="600"/>
                  <a:pt x="1192" y="104"/>
                  <a:pt x="1296" y="0"/>
                </a:cubicBez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04800" y="152400"/>
            <a:ext cx="5456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FFT (Fast Fourier Transform)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41325" y="649288"/>
            <a:ext cx="75628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Both"/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excite transverse beam motion + detect transverse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		position on a pick up over N turns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(2) compute frequency spectrum of signal; identify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		betatron tunes as highest peaks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7162800" y="4114800"/>
            <a:ext cx="0" cy="1295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6324600" y="5486400"/>
          <a:ext cx="2514600" cy="990600"/>
        </p:xfrm>
        <a:graphic>
          <a:graphicData uri="http://schemas.openxmlformats.org/presentationml/2006/ole">
            <p:oleObj spid="_x0000_s525314" name="Equation" r:id="rId6" imgW="990170" imgH="393529" progId="Equation.3">
              <p:embed/>
            </p:oleObj>
          </a:graphicData>
        </a:graphic>
      </p:graphicFrame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7146925" y="2246313"/>
            <a:ext cx="172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step 1/N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between points</a:t>
            </a: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38100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295400" y="914400"/>
          <a:ext cx="3352800" cy="1087438"/>
        </p:xfrm>
        <a:graphic>
          <a:graphicData uri="http://schemas.openxmlformats.org/presentationml/2006/ole">
            <p:oleObj spid="_x0000_s526338" name="Equation" r:id="rId4" imgW="1384300" imgH="444500" progId="Equation.3">
              <p:embed/>
            </p:oleObj>
          </a:graphicData>
        </a:graphic>
      </p:graphicFrame>
      <p:sp>
        <p:nvSpPr>
          <p:cNvPr id="13318" name="Line 6"/>
          <p:cNvSpPr>
            <a:spLocks noChangeShapeType="1"/>
          </p:cNvSpPr>
          <p:nvPr/>
        </p:nvSpPr>
        <p:spPr bwMode="auto">
          <a:xfrm flipV="1">
            <a:off x="3124200" y="1905000"/>
            <a:ext cx="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260725" y="2325688"/>
            <a:ext cx="481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FFT signal = expansion coefficient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431925" y="3468688"/>
            <a:ext cx="2297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Q</a:t>
            </a: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 error of FFT: 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3321" name="Object 9"/>
          <p:cNvGraphicFramePr>
            <a:graphicFrameLocks noChangeAspect="1"/>
          </p:cNvGraphicFramePr>
          <p:nvPr/>
        </p:nvGraphicFramePr>
        <p:xfrm>
          <a:off x="3810000" y="3276600"/>
          <a:ext cx="1600200" cy="965200"/>
        </p:xfrm>
        <a:graphic>
          <a:graphicData uri="http://schemas.openxmlformats.org/presentationml/2006/ole">
            <p:oleObj spid="_x0000_s526339" name="Equation" r:id="rId5" imgW="647419" imgH="393529" progId="Equation.3">
              <p:embed/>
            </p:oleObj>
          </a:graphicData>
        </a:graphic>
      </p:graphicFrame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355725" y="4535488"/>
            <a:ext cx="397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due to discreteness of steps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3325" name="Object 13"/>
          <p:cNvGraphicFramePr>
            <a:graphicFrameLocks noChangeAspect="1"/>
          </p:cNvGraphicFramePr>
          <p:nvPr/>
        </p:nvGraphicFramePr>
        <p:xfrm>
          <a:off x="3048000" y="5334000"/>
          <a:ext cx="3581400" cy="666750"/>
        </p:xfrm>
        <a:graphic>
          <a:graphicData uri="http://schemas.openxmlformats.org/presentationml/2006/ole">
            <p:oleObj spid="_x0000_s526340" name="Equation" r:id="rId6" imgW="1384300" imgH="2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ne-meas-beam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066800"/>
            <a:ext cx="6408644" cy="579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checking the fractional tune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LHC beam commissioning 10 September 2008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27954" y="4724400"/>
            <a:ext cx="24160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signal decay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	(due to	de-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	bunching)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h2fig4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4343400" cy="3289300"/>
          </a:xfrm>
          <a:prstGeom prst="rect">
            <a:avLst/>
          </a:prstGeom>
          <a:noFill/>
        </p:spPr>
      </p:pic>
      <p:pic>
        <p:nvPicPr>
          <p:cNvPr id="14341" name="Picture 5" descr="ch2fig4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676400"/>
            <a:ext cx="4454525" cy="3373438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62000" y="152400"/>
            <a:ext cx="7254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multi-turn orbit measurement</a:t>
            </a: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for the motion of a single bunch in a 3-bunch train at LEP-1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62000" y="5105400"/>
            <a:ext cx="422423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dispersive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arc region (where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transverse position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varies with beam momentum)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257800" y="5105400"/>
            <a:ext cx="355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straight section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without dispersion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28800" y="12192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signal decay (due to fast head-tail damping)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h2fig5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572000" cy="3463925"/>
          </a:xfrm>
          <a:prstGeom prst="rect">
            <a:avLst/>
          </a:prstGeom>
          <a:noFill/>
        </p:spPr>
      </p:pic>
      <p:pic>
        <p:nvPicPr>
          <p:cNvPr id="15365" name="Picture 5" descr="ch2fig5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58888"/>
            <a:ext cx="4572000" cy="3462337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FFT power spectra for the two previous measurements</a:t>
            </a:r>
            <a:endParaRPr lang="en-US" sz="2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62000" y="4572000"/>
            <a:ext cx="2963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dispersive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arc region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257800" y="4572000"/>
            <a:ext cx="355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straight section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without dispersion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17526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b</a:t>
            </a: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tune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3276600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synchrotron</a:t>
            </a: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tune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48600" y="16764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b</a:t>
            </a: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tune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/>
              <a:t>outline</a:t>
            </a:r>
          </a:p>
          <a:p>
            <a:r>
              <a:rPr lang="en-US" sz="3200" dirty="0" smtClean="0"/>
              <a:t>introduction </a:t>
            </a:r>
          </a:p>
          <a:p>
            <a:pPr defTabSz="393700">
              <a:tabLst>
                <a:tab pos="914400" algn="l"/>
              </a:tabLst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tune, coherent &amp; incoherent tune, detectors</a:t>
            </a:r>
            <a:endParaRPr lang="en-US" sz="3200" dirty="0" smtClean="0">
              <a:solidFill>
                <a:srgbClr val="0000FF"/>
              </a:solidFill>
            </a:endParaRPr>
          </a:p>
          <a:p>
            <a:r>
              <a:rPr lang="en-US" sz="3200" dirty="0" smtClean="0"/>
              <a:t>integer </a:t>
            </a:r>
            <a:r>
              <a:rPr lang="en-US" sz="3200" dirty="0" err="1" smtClean="0"/>
              <a:t>betatron</a:t>
            </a:r>
            <a:r>
              <a:rPr lang="en-US" sz="3200" dirty="0" smtClean="0"/>
              <a:t> tune</a:t>
            </a:r>
          </a:p>
          <a:p>
            <a:r>
              <a:rPr lang="en-US" sz="3200" dirty="0" smtClean="0"/>
              <a:t>fractional </a:t>
            </a:r>
            <a:r>
              <a:rPr lang="en-US" sz="3200" dirty="0" err="1" smtClean="0"/>
              <a:t>betatron</a:t>
            </a:r>
            <a:r>
              <a:rPr lang="en-US" sz="3200" dirty="0" smtClean="0"/>
              <a:t> tune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precision measurement, tune tracking, multiple bunches</a:t>
            </a:r>
          </a:p>
          <a:p>
            <a:r>
              <a:rPr lang="en-US" sz="3200" dirty="0" smtClean="0"/>
              <a:t>modifications of tune signal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damping, </a:t>
            </a:r>
            <a:r>
              <a:rPr lang="en-US" sz="2400" dirty="0" err="1" smtClean="0">
                <a:solidFill>
                  <a:srgbClr val="0000FF"/>
                </a:solidFill>
              </a:rPr>
              <a:t>filamentation</a:t>
            </a:r>
            <a:r>
              <a:rPr lang="en-US" sz="2400" dirty="0" smtClean="0">
                <a:solidFill>
                  <a:srgbClr val="0000FF"/>
                </a:solidFill>
              </a:rPr>
              <a:t>, chromaticity, linear coupling</a:t>
            </a:r>
          </a:p>
          <a:p>
            <a:r>
              <a:rPr lang="en-US" sz="3200" dirty="0" smtClean="0"/>
              <a:t>some “complications”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colliding beams, space charge, measuring incoherent tune</a:t>
            </a:r>
            <a:endParaRPr lang="en-US" sz="3200" dirty="0" smtClean="0"/>
          </a:p>
          <a:p>
            <a:r>
              <a:rPr lang="en-US" sz="3200" dirty="0" smtClean="0"/>
              <a:t>applications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tune shift with </a:t>
            </a:r>
            <a:r>
              <a:rPr lang="en-US" sz="2400" dirty="0" err="1" smtClean="0">
                <a:solidFill>
                  <a:srgbClr val="0000FF"/>
                </a:solidFill>
              </a:rPr>
              <a:t>amplitude,high</a:t>
            </a:r>
            <a:r>
              <a:rPr lang="en-US" sz="2400" dirty="0" smtClean="0">
                <a:solidFill>
                  <a:srgbClr val="0000FF"/>
                </a:solidFill>
              </a:rPr>
              <a:t>-order </a:t>
            </a:r>
            <a:r>
              <a:rPr lang="en-US" sz="2400" dirty="0" err="1" smtClean="0">
                <a:solidFill>
                  <a:srgbClr val="0000FF"/>
                </a:solidFill>
              </a:rPr>
              <a:t>resonances,tune</a:t>
            </a:r>
            <a:r>
              <a:rPr lang="en-US" sz="2400" dirty="0" smtClean="0">
                <a:solidFill>
                  <a:srgbClr val="0000FF"/>
                </a:solidFill>
              </a:rPr>
              <a:t> 	scans, 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400" dirty="0" smtClean="0">
                <a:solidFill>
                  <a:srgbClr val="0000FF"/>
                </a:solidFill>
              </a:rPr>
              <a:t> function measurement, nonlinear field errors </a:t>
            </a:r>
          </a:p>
          <a:p>
            <a:r>
              <a:rPr lang="en-US" sz="3200" dirty="0" smtClean="0"/>
              <a:t>synchrotron tune</a:t>
            </a:r>
          </a:p>
          <a:p>
            <a:r>
              <a:rPr lang="en-US" sz="3200" dirty="0" smtClean="0"/>
              <a:t>display of complex tune signals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38200" y="561975"/>
            <a:ext cx="794801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about 1000 turns </a:t>
            </a:r>
            <a:r>
              <a:rPr lang="en-US" sz="28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are required </a:t>
            </a: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for adequate tune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measurement with FFT, </a:t>
            </a:r>
            <a:r>
              <a:rPr lang="en-US" sz="2800" i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but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2800" i="1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filamentation</a:t>
            </a:r>
            <a:r>
              <a:rPr lang="en-US" sz="28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 damping</a:t>
            </a:r>
            <a:r>
              <a:rPr lang="en-US" sz="2800" i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,… (see later)</a:t>
            </a:r>
            <a:endParaRPr lang="en-US" sz="28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	spurious results</a:t>
            </a:r>
            <a:r>
              <a:rPr lang="en-US" sz="2800" i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?!</a:t>
            </a:r>
            <a:endParaRPr lang="en-US" sz="2800" i="1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990600" y="2514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838200" y="3124200"/>
            <a:ext cx="67233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further </a:t>
            </a:r>
            <a:r>
              <a:rPr lang="en-US" sz="28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improvement in </a:t>
            </a:r>
            <a:r>
              <a:rPr lang="en-US" sz="2800" kern="12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resolution, e.g. by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3657600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u="sng" dirty="0" smtClean="0">
                <a:solidFill>
                  <a:srgbClr val="0000FF"/>
                </a:solidFill>
              </a:rPr>
              <a:t>interpolating the shape of the Fourier spectrum around main peak</a:t>
            </a:r>
            <a:endParaRPr lang="en-US" sz="2800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2424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2133600" y="990600"/>
          <a:ext cx="3962400" cy="1066800"/>
        </p:xfrm>
        <a:graphic>
          <a:graphicData uri="http://schemas.openxmlformats.org/presentationml/2006/ole">
            <p:oleObj spid="_x0000_s527362" name="Equation" r:id="rId4" imgW="1879600" imgH="508000" progId="Equation.3">
              <p:embed/>
            </p:oleObj>
          </a:graphicData>
        </a:graphic>
      </p:graphicFrame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1066800" y="2209800"/>
          <a:ext cx="6553200" cy="1025525"/>
        </p:xfrm>
        <a:graphic>
          <a:graphicData uri="http://schemas.openxmlformats.org/presentationml/2006/ole">
            <p:oleObj spid="_x0000_s527363" name="Equation" r:id="rId5" imgW="2984500" imgH="469900" progId="Equation.3">
              <p:embed/>
            </p:oleObj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3395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3733800" y="4038600"/>
          <a:ext cx="1981200" cy="1003300"/>
        </p:xfrm>
        <a:graphic>
          <a:graphicData uri="http://schemas.openxmlformats.org/presentationml/2006/ole">
            <p:oleObj spid="_x0000_s527364" name="Equation" r:id="rId6" imgW="774364" imgH="393529" progId="Equation.3">
              <p:embed/>
            </p:oleObj>
          </a:graphicData>
        </a:graphic>
      </p:graphicFrame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3786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066800" y="5638800"/>
          <a:ext cx="1371600" cy="473075"/>
        </p:xfrm>
        <a:graphic>
          <a:graphicData uri="http://schemas.openxmlformats.org/presentationml/2006/ole">
            <p:oleObj spid="_x0000_s527365" name="Equation" r:id="rId7" imgW="520248" imgH="177646" progId="Equation.3">
              <p:embed/>
            </p:oleObj>
          </a:graphicData>
        </a:graphic>
      </p:graphicFrame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0" y="3967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3048000" y="5410200"/>
          <a:ext cx="4800600" cy="922338"/>
        </p:xfrm>
        <a:graphic>
          <a:graphicData uri="http://schemas.openxmlformats.org/presentationml/2006/ole">
            <p:oleObj spid="_x0000_s527366" name="Equation" r:id="rId8" imgW="2425700" imgH="469900" progId="Equation.3">
              <p:embed/>
            </p:oleObj>
          </a:graphicData>
        </a:graphic>
      </p:graphicFrame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28600" y="304800"/>
            <a:ext cx="89867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assumption: </a:t>
            </a:r>
            <a:r>
              <a:rPr lang="en-US" sz="32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shape = pure sinusoidal oscillation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1981200" y="4267200"/>
            <a:ext cx="138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error: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1219200" y="3352800"/>
            <a:ext cx="6007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uses Q at peak and highest neighbor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8930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further improvement by </a:t>
            </a:r>
            <a:r>
              <a:rPr lang="en-US" sz="2400" b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interpolated FFT with data windowing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2362200" y="990600"/>
          <a:ext cx="3733800" cy="839788"/>
        </p:xfrm>
        <a:graphic>
          <a:graphicData uri="http://schemas.openxmlformats.org/presentationml/2006/ole">
            <p:oleObj spid="_x0000_s528386" name="Equation" r:id="rId4" imgW="1905000" imgH="431800" progId="Equation.3">
              <p:embed/>
            </p:oleObj>
          </a:graphicData>
        </a:graphic>
      </p:graphicFrame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2981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5181600" y="2590800"/>
          <a:ext cx="2286000" cy="796925"/>
        </p:xfrm>
        <a:graphic>
          <a:graphicData uri="http://schemas.openxmlformats.org/presentationml/2006/ole">
            <p:oleObj spid="_x0000_s528387" name="Equation" r:id="rId5" imgW="1231366" imgH="431613" progId="Equation.3">
              <p:embed/>
            </p:oleObj>
          </a:graphicData>
        </a:graphic>
      </p:graphicFrame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1981200" y="3276600"/>
          <a:ext cx="4876800" cy="1009650"/>
        </p:xfrm>
        <a:graphic>
          <a:graphicData uri="http://schemas.openxmlformats.org/presentationml/2006/ole">
            <p:oleObj spid="_x0000_s528388" name="Equation" r:id="rId6" imgW="2438400" imgH="508000" progId="Equation.3">
              <p:embed/>
            </p:oleObj>
          </a:graphicData>
        </a:graphic>
      </p:graphicFrame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3914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4114800" y="4343400"/>
          <a:ext cx="1752600" cy="887413"/>
        </p:xfrm>
        <a:graphic>
          <a:graphicData uri="http://schemas.openxmlformats.org/presentationml/2006/ole">
            <p:oleObj spid="_x0000_s528389" name="Equation" r:id="rId7" imgW="774364" imgH="393529" progId="Equation.3">
              <p:embed/>
            </p:oleObj>
          </a:graphicData>
        </a:graphic>
      </p:graphicFrame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4876800" y="1676400"/>
            <a:ext cx="0" cy="685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4876800" y="2057400"/>
            <a:ext cx="8515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filter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914400" y="2746375"/>
            <a:ext cx="4132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e.g., </a:t>
            </a:r>
            <a:r>
              <a:rPr lang="en-US" sz="2400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Hanning</a:t>
            </a:r>
            <a:r>
              <a:rPr lang="en-US" sz="24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 filter of order </a:t>
            </a:r>
            <a:r>
              <a:rPr lang="en-US" sz="24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l</a:t>
            </a:r>
            <a:r>
              <a:rPr lang="en-US" sz="24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: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1828800" y="45720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resolution: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609600" y="5562600"/>
            <a:ext cx="2682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however, with noise </a:t>
            </a:r>
          </a:p>
        </p:txBody>
      </p:sp>
      <p:graphicFrame>
        <p:nvGraphicFramePr>
          <p:cNvPr id="18450" name="Object 18"/>
          <p:cNvGraphicFramePr>
            <a:graphicFrameLocks noChangeAspect="1"/>
          </p:cNvGraphicFramePr>
          <p:nvPr/>
        </p:nvGraphicFramePr>
        <p:xfrm>
          <a:off x="3200400" y="5410200"/>
          <a:ext cx="1371600" cy="693738"/>
        </p:xfrm>
        <a:graphic>
          <a:graphicData uri="http://schemas.openxmlformats.org/presentationml/2006/ole">
            <p:oleObj spid="_x0000_s528390" name="Equation" r:id="rId8" imgW="774364" imgH="393529" progId="Equation.3">
              <p:embed/>
            </p:oleObj>
          </a:graphicData>
        </a:graphic>
      </p:graphicFrame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800600" y="5537200"/>
            <a:ext cx="3498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as for the simple interpolation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h2fig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8534400" cy="5048250"/>
          </a:xfrm>
          <a:prstGeom prst="rect">
            <a:avLst/>
          </a:prstGeom>
          <a:noFill/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22325" y="141288"/>
            <a:ext cx="38753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example: </a:t>
            </a:r>
            <a:r>
              <a:rPr lang="en-US" sz="2800" b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refined FFTs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003925" y="341313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(M. Giovannozzi et al.)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1066800" y="1447800"/>
          <a:ext cx="6858000" cy="1004888"/>
        </p:xfrm>
        <a:graphic>
          <a:graphicData uri="http://schemas.openxmlformats.org/presentationml/2006/ole">
            <p:oleObj spid="_x0000_s529410" name="Equation" r:id="rId4" imgW="3962400" imgH="584200" progId="Equation.3">
              <p:embed/>
            </p:oleObj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990600" y="2743200"/>
          <a:ext cx="1905000" cy="746125"/>
        </p:xfrm>
        <a:graphic>
          <a:graphicData uri="http://schemas.openxmlformats.org/presentationml/2006/ole">
            <p:oleObj spid="_x0000_s529411" name="Equation" r:id="rId5" imgW="1091726" imgH="431613" progId="Equation.3">
              <p:embed/>
            </p:oleObj>
          </a:graphicData>
        </a:graphic>
      </p:graphicFrame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3471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3276600" y="2743200"/>
          <a:ext cx="1676400" cy="673100"/>
        </p:xfrm>
        <a:graphic>
          <a:graphicData uri="http://schemas.openxmlformats.org/presentationml/2006/ole">
            <p:oleObj spid="_x0000_s529412" name="Equation" r:id="rId6" imgW="1066800" imgH="431800" progId="Equation.3">
              <p:embed/>
            </p:oleObj>
          </a:graphicData>
        </a:graphic>
      </p:graphicFrame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390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638800" y="2667000"/>
          <a:ext cx="3276600" cy="911225"/>
        </p:xfrm>
        <a:graphic>
          <a:graphicData uri="http://schemas.openxmlformats.org/presentationml/2006/ole">
            <p:oleObj spid="_x0000_s529413" name="Equation" r:id="rId7" imgW="1777229" imgH="495085" progId="Equation.3">
              <p:embed/>
            </p:oleObj>
          </a:graphicData>
        </a:graphic>
      </p:graphicFrame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838200" y="765175"/>
            <a:ext cx="49007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“</a:t>
            </a:r>
            <a:r>
              <a:rPr lang="en-US" sz="2400" b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Lomb normalized </a:t>
            </a:r>
            <a:r>
              <a:rPr lang="en-US" sz="2400" b="1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periodogram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”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838200" y="228600"/>
            <a:ext cx="738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another approach to obtain higher accuracy than FFT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762000" y="3886200"/>
            <a:ext cx="792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no constraint on # data point or on time interval between points (replace </a:t>
            </a:r>
            <a:r>
              <a:rPr lang="en-US" sz="2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Qn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by </a:t>
            </a:r>
            <a:r>
              <a:rPr lang="en-US" sz="2400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wt</a:t>
            </a:r>
            <a:r>
              <a:rPr lang="en-US" sz="2400" i="1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838200" y="4953000"/>
            <a:ext cx="7800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the constant </a:t>
            </a:r>
            <a:r>
              <a:rPr lang="en-US" sz="20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</a:t>
            </a:r>
            <a:r>
              <a:rPr lang="en-US" sz="2000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</a:t>
            </a: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is computed to eliminate the phase of the original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harmonic; since the phase dependence is removed, Lomb’s method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is more accurate than the FFT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15200" y="8382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A.-S. Muller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h2fig7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0913"/>
            <a:ext cx="4572000" cy="3462337"/>
          </a:xfrm>
          <a:prstGeom prst="rect">
            <a:avLst/>
          </a:prstGeom>
          <a:noFill/>
        </p:spPr>
      </p:pic>
      <p:pic>
        <p:nvPicPr>
          <p:cNvPr id="21509" name="Picture 5" descr="ch2fig7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1825" y="914400"/>
            <a:ext cx="4702175" cy="3560763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762000" y="4572000"/>
            <a:ext cx="2963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dispersive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arc region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257800" y="4572000"/>
            <a:ext cx="355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BPM in a straight section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without dispersion 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57200" y="2286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Lomb normalized periodogram for previous measurements</a:t>
            </a:r>
            <a:endParaRPr lang="en-US" sz="2400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7162800" y="5943600"/>
            <a:ext cx="153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(A.-S. Muller)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comparison Lomb-FFT for CERN PS simulation with two spectral lines [</a:t>
            </a:r>
            <a:r>
              <a:rPr lang="en-US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A.-S.Muller</a:t>
            </a:r>
            <a:r>
              <a:rPr lang="en-US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 ’04]]</a:t>
            </a:r>
          </a:p>
        </p:txBody>
      </p:sp>
      <p:pic>
        <p:nvPicPr>
          <p:cNvPr id="44038" name="Picture 6" descr="fftlom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610600" cy="655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title-ab-2004-0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4864100" cy="6878638"/>
          </a:xfrm>
          <a:prstGeom prst="rect">
            <a:avLst/>
          </a:prstGeom>
          <a:noFill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622925" y="827088"/>
            <a:ext cx="304282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still an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active area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of research</a:t>
            </a:r>
            <a:r>
              <a:rPr lang="en-US" sz="2800" i="1" kern="12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…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dirty="0" smtClean="0">
              <a:solidFill>
                <a:srgbClr val="0000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 smtClean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>
                <a:solidFill>
                  <a:srgbClr val="FF0000"/>
                </a:solidFill>
              </a:rPr>
              <a:t>most of the above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“improvements”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>
                <a:solidFill>
                  <a:srgbClr val="FF0000"/>
                </a:solidFill>
              </a:rPr>
              <a:t>rely 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>
                <a:solidFill>
                  <a:srgbClr val="FF0000"/>
                </a:solidFill>
              </a:rPr>
              <a:t>harmonic</a:t>
            </a:r>
            <a:r>
              <a:rPr lang="en-US" sz="2800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motion</a:t>
            </a:r>
            <a:endParaRPr lang="en-US" sz="2800" i="1" kern="1200" dirty="0">
              <a:solidFill>
                <a:srgbClr val="FF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431925" y="293688"/>
            <a:ext cx="54409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swept frequency excitation</a:t>
            </a: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581400" y="1143000"/>
          <a:ext cx="1447800" cy="528638"/>
        </p:xfrm>
        <a:graphic>
          <a:graphicData uri="http://schemas.openxmlformats.org/presentationml/2006/ole">
            <p:oleObj spid="_x0000_s836610" name="Equation" r:id="rId4" imgW="494870" imgH="177646" progId="Equation.3">
              <p:embed/>
            </p:oleObj>
          </a:graphicData>
        </a:graphic>
      </p:graphicFrame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4876800" y="1905000"/>
          <a:ext cx="3124200" cy="646113"/>
        </p:xfrm>
        <a:graphic>
          <a:graphicData uri="http://schemas.openxmlformats.org/presentationml/2006/ole">
            <p:oleObj spid="_x0000_s836611" name="Equation" r:id="rId5" imgW="1104900" imgH="228600" progId="Equation.3">
              <p:embed/>
            </p:oleObj>
          </a:graphicData>
        </a:graphic>
      </p:graphicFrame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24000" y="1143000"/>
            <a:ext cx="1689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excitation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524000" y="1933575"/>
            <a:ext cx="3136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measure response</a:t>
            </a:r>
          </a:p>
        </p:txBody>
      </p:sp>
      <p:sp>
        <p:nvSpPr>
          <p:cNvPr id="22539" name="Freeform 11"/>
          <p:cNvSpPr>
            <a:spLocks/>
          </p:cNvSpPr>
          <p:nvPr/>
        </p:nvSpPr>
        <p:spPr bwMode="auto">
          <a:xfrm>
            <a:off x="990600" y="1371600"/>
            <a:ext cx="457200" cy="9144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0" y="336"/>
              </a:cxn>
              <a:cxn ang="0">
                <a:pos x="288" y="480"/>
              </a:cxn>
              <a:cxn ang="0">
                <a:pos x="288" y="432"/>
              </a:cxn>
            </a:cxnLst>
            <a:rect l="0" t="0" r="r" b="b"/>
            <a:pathLst>
              <a:path w="336" h="496">
                <a:moveTo>
                  <a:pt x="288" y="0"/>
                </a:moveTo>
                <a:cubicBezTo>
                  <a:pt x="144" y="128"/>
                  <a:pt x="0" y="256"/>
                  <a:pt x="0" y="336"/>
                </a:cubicBezTo>
                <a:cubicBezTo>
                  <a:pt x="0" y="416"/>
                  <a:pt x="240" y="464"/>
                  <a:pt x="288" y="480"/>
                </a:cubicBezTo>
                <a:cubicBezTo>
                  <a:pt x="336" y="496"/>
                  <a:pt x="312" y="464"/>
                  <a:pt x="288" y="432"/>
                </a:cubicBezTo>
              </a:path>
            </a:pathLst>
          </a:custGeom>
          <a:noFill/>
          <a:ln w="31750">
            <a:solidFill>
              <a:srgbClr val="0000FF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V="1">
            <a:off x="5943600" y="25146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V="1">
            <a:off x="7696200" y="25146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5257800" y="3124200"/>
            <a:ext cx="150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amplitude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7239000" y="3124200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phase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1676400" y="2743200"/>
            <a:ext cx="2525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vary </a:t>
            </a:r>
            <a:r>
              <a:rPr lang="en-US" sz="2800">
                <a:latin typeface="Symbol" pitchFamily="18" charset="2"/>
              </a:rPr>
              <a:t>w</a:t>
            </a:r>
            <a:r>
              <a:rPr lang="en-US" sz="2800"/>
              <a:t> in steps</a:t>
            </a:r>
          </a:p>
        </p:txBody>
      </p:sp>
      <p:pic>
        <p:nvPicPr>
          <p:cNvPr id="22546" name="Picture 18" descr="l1sl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3505200"/>
            <a:ext cx="4645025" cy="2960688"/>
          </a:xfrm>
          <a:prstGeom prst="rect">
            <a:avLst/>
          </a:prstGeom>
          <a:noFill/>
        </p:spPr>
      </p:pic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6248400" y="3962400"/>
            <a:ext cx="0" cy="20574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6324600" y="4038600"/>
            <a:ext cx="20272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180</a:t>
            </a:r>
            <a:r>
              <a:rPr lang="en-US" sz="2800" baseline="30000">
                <a:solidFill>
                  <a:srgbClr val="FF0000"/>
                </a:solidFill>
              </a:rPr>
              <a:t>o</a:t>
            </a:r>
            <a:r>
              <a:rPr lang="en-US" sz="2800">
                <a:solidFill>
                  <a:srgbClr val="FF0000"/>
                </a:solidFill>
              </a:rPr>
              <a:t> </a:t>
            </a:r>
          </a:p>
          <a:p>
            <a:r>
              <a:rPr lang="en-US" sz="2800">
                <a:solidFill>
                  <a:srgbClr val="FF0000"/>
                </a:solidFill>
              </a:rPr>
              <a:t>phase jump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6477000" y="5410200"/>
            <a:ext cx="2501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“beam transfer</a:t>
            </a:r>
          </a:p>
          <a:p>
            <a:r>
              <a:rPr lang="en-US" sz="2800"/>
              <a:t>function”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66800" y="457200"/>
            <a:ext cx="5791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/>
              <a:t>beam transfer function</a:t>
            </a:r>
          </a:p>
          <a:p>
            <a:r>
              <a:rPr lang="en-US" sz="2800" dirty="0"/>
              <a:t>	transverse impedance</a:t>
            </a:r>
          </a:p>
          <a:p>
            <a:r>
              <a:rPr lang="en-US" sz="2800" dirty="0"/>
              <a:t>	radiation damping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1219200" y="1143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1219200" y="1600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203325" y="2301875"/>
            <a:ext cx="34623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at betatron tune: </a:t>
            </a:r>
          </a:p>
          <a:p>
            <a:r>
              <a:rPr lang="en-US" sz="3200" i="1">
                <a:solidFill>
                  <a:srgbClr val="FF0000"/>
                </a:solidFill>
              </a:rPr>
              <a:t>A</a:t>
            </a:r>
            <a:r>
              <a:rPr lang="en-US" sz="3200">
                <a:solidFill>
                  <a:srgbClr val="FF0000"/>
                </a:solidFill>
              </a:rPr>
              <a:t> zero slope</a:t>
            </a:r>
          </a:p>
          <a:p>
            <a:r>
              <a:rPr lang="en-US" sz="320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3200">
                <a:solidFill>
                  <a:srgbClr val="FF0000"/>
                </a:solidFill>
              </a:rPr>
              <a:t> maximum slope!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143000" y="4343400"/>
            <a:ext cx="75422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phase can be monitored by </a:t>
            </a:r>
            <a:r>
              <a:rPr lang="en-US" sz="2800" u="sng">
                <a:solidFill>
                  <a:srgbClr val="0000FF"/>
                </a:solidFill>
              </a:rPr>
              <a:t>phase-locked loop</a:t>
            </a:r>
          </a:p>
          <a:p>
            <a:endParaRPr lang="en-US" sz="2800" u="sng"/>
          </a:p>
          <a:p>
            <a:r>
              <a:rPr lang="en-US" sz="2800"/>
              <a:t>if beam is excited by VCO        </a:t>
            </a:r>
            <a:r>
              <a:rPr lang="en-US" sz="2800" u="sng">
                <a:solidFill>
                  <a:srgbClr val="0000FF"/>
                </a:solidFill>
              </a:rPr>
              <a:t>lock-in amplifier</a:t>
            </a: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5410200" y="5486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2800" y="2743200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h2fig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219200"/>
            <a:ext cx="8305800" cy="3868738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85800" y="609600"/>
            <a:ext cx="7593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phase locked loop (for continuous tune control)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 flipV="1">
            <a:off x="1219200" y="2438400"/>
            <a:ext cx="762000" cy="1143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88925" y="2855913"/>
            <a:ext cx="142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“locked”</a:t>
            </a:r>
          </a:p>
          <a:p>
            <a:r>
              <a:rPr lang="en-US">
                <a:solidFill>
                  <a:srgbClr val="FF0000"/>
                </a:solidFill>
              </a:rPr>
              <a:t>in frequency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00400" y="4800600"/>
            <a:ext cx="515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VCO frequency = betatron frequency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41325" y="4916488"/>
            <a:ext cx="1439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“lock-in </a:t>
            </a:r>
          </a:p>
          <a:p>
            <a:r>
              <a:rPr lang="en-US" sz="2400">
                <a:solidFill>
                  <a:srgbClr val="0000FF"/>
                </a:solidFill>
              </a:rPr>
              <a:t>amplifier”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2286000" y="1219200"/>
          <a:ext cx="838200" cy="388938"/>
        </p:xfrm>
        <a:graphic>
          <a:graphicData uri="http://schemas.openxmlformats.org/presentationml/2006/ole">
            <p:oleObj spid="_x0000_s837634" name="Equation" r:id="rId5" imgW="393359" imgH="17764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42" name="Picture 42" descr="l1sl5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244850"/>
            <a:ext cx="4343400" cy="2736850"/>
          </a:xfrm>
          <a:prstGeom prst="rect">
            <a:avLst/>
          </a:prstGeom>
          <a:noFill/>
        </p:spPr>
      </p:pic>
      <p:pic>
        <p:nvPicPr>
          <p:cNvPr id="25604" name="Picture 4" descr="l1sl5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685800"/>
            <a:ext cx="3733800" cy="2389188"/>
          </a:xfrm>
          <a:prstGeom prst="rect">
            <a:avLst/>
          </a:prstGeom>
          <a:noFill/>
        </p:spPr>
      </p:pic>
      <p:pic>
        <p:nvPicPr>
          <p:cNvPr id="25605" name="Picture 5" descr="l1sl5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429000"/>
            <a:ext cx="3886200" cy="2486025"/>
          </a:xfrm>
          <a:prstGeom prst="rect">
            <a:avLst/>
          </a:prstGeom>
          <a:noFill/>
        </p:spPr>
      </p:pic>
      <p:pic>
        <p:nvPicPr>
          <p:cNvPr id="25609" name="Picture 9" descr="l1sl5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381000"/>
            <a:ext cx="4076700" cy="2570163"/>
          </a:xfrm>
          <a:prstGeom prst="rect">
            <a:avLst/>
          </a:prstGeom>
          <a:noFill/>
        </p:spPr>
      </p:pic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3052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381000" y="381000"/>
          <a:ext cx="1981200" cy="369888"/>
        </p:xfrm>
        <a:graphic>
          <a:graphicData uri="http://schemas.openxmlformats.org/presentationml/2006/ole">
            <p:oleObj spid="_x0000_s838658" name="Equation" r:id="rId8" imgW="1434960" imgH="266400" progId="Equation.3">
              <p:embed/>
            </p:oleObj>
          </a:graphicData>
        </a:graphic>
      </p:graphicFrame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3538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3352800" y="1344613"/>
          <a:ext cx="685800" cy="369887"/>
        </p:xfrm>
        <a:graphic>
          <a:graphicData uri="http://schemas.openxmlformats.org/presentationml/2006/ole">
            <p:oleObj spid="_x0000_s838659" name="Equation" r:id="rId9" imgW="494870" imgH="266469" progId="Equation.3">
              <p:embed/>
            </p:oleObj>
          </a:graphicData>
        </a:graphic>
      </p:graphicFrame>
      <p:graphicFrame>
        <p:nvGraphicFramePr>
          <p:cNvPr id="25616" name="Object 16"/>
          <p:cNvGraphicFramePr>
            <a:graphicFrameLocks noChangeAspect="1"/>
          </p:cNvGraphicFramePr>
          <p:nvPr/>
        </p:nvGraphicFramePr>
        <p:xfrm>
          <a:off x="152400" y="3124200"/>
          <a:ext cx="1981200" cy="369888"/>
        </p:xfrm>
        <a:graphic>
          <a:graphicData uri="http://schemas.openxmlformats.org/presentationml/2006/ole">
            <p:oleObj spid="_x0000_s838660" name="Equation" r:id="rId10" imgW="1434960" imgH="266400" progId="Equation.3">
              <p:embed/>
            </p:oleObj>
          </a:graphicData>
        </a:graphic>
      </p:graphicFrame>
      <p:graphicFrame>
        <p:nvGraphicFramePr>
          <p:cNvPr id="25617" name="Object 17"/>
          <p:cNvGraphicFramePr>
            <a:graphicFrameLocks noChangeAspect="1"/>
          </p:cNvGraphicFramePr>
          <p:nvPr/>
        </p:nvGraphicFramePr>
        <p:xfrm>
          <a:off x="3276600" y="4114800"/>
          <a:ext cx="685800" cy="369888"/>
        </p:xfrm>
        <a:graphic>
          <a:graphicData uri="http://schemas.openxmlformats.org/presentationml/2006/ole">
            <p:oleObj spid="_x0000_s838661" name="Equation" r:id="rId11" imgW="494870" imgH="266469" progId="Equation.3">
              <p:embed/>
            </p:oleObj>
          </a:graphicData>
        </a:graphic>
      </p:graphicFrame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5394325" y="2322513"/>
            <a:ext cx="45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f</a:t>
            </a:r>
            <a:r>
              <a:rPr lang="en-US" i="1" baseline="-25000">
                <a:solidFill>
                  <a:srgbClr val="0099FF"/>
                </a:solidFill>
              </a:rPr>
              <a:t>rev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6248400" y="2362200"/>
            <a:ext cx="585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2f</a:t>
            </a:r>
            <a:r>
              <a:rPr lang="en-US" i="1" baseline="-25000">
                <a:solidFill>
                  <a:srgbClr val="0099FF"/>
                </a:solidFill>
              </a:rPr>
              <a:t>rev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7162800" y="2362200"/>
            <a:ext cx="585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3f</a:t>
            </a:r>
            <a:r>
              <a:rPr lang="en-US" i="1" baseline="-25000">
                <a:solidFill>
                  <a:srgbClr val="0099FF"/>
                </a:solidFill>
              </a:rPr>
              <a:t>rev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6324600" y="5181600"/>
            <a:ext cx="585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2f</a:t>
            </a:r>
            <a:r>
              <a:rPr lang="en-US" i="1" baseline="-25000">
                <a:solidFill>
                  <a:srgbClr val="0099FF"/>
                </a:solidFill>
              </a:rPr>
              <a:t>rev</a:t>
            </a: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4495800" y="2971800"/>
            <a:ext cx="533400" cy="0"/>
          </a:xfrm>
          <a:prstGeom prst="line">
            <a:avLst/>
          </a:prstGeom>
          <a:noFill/>
          <a:ln w="31750">
            <a:solidFill>
              <a:srgbClr val="D60093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5089525" y="2779713"/>
            <a:ext cx="649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D60093"/>
                </a:solidFill>
              </a:rPr>
              <a:t>f</a:t>
            </a:r>
            <a:r>
              <a:rPr lang="en-US" i="1" baseline="-25000">
                <a:solidFill>
                  <a:srgbClr val="D60093"/>
                </a:solidFill>
              </a:rPr>
              <a:t>rev</a:t>
            </a:r>
            <a:r>
              <a:rPr lang="en-US" i="1">
                <a:solidFill>
                  <a:srgbClr val="D60093"/>
                </a:solidFill>
              </a:rPr>
              <a:t>/2</a:t>
            </a:r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4495800" y="6019800"/>
            <a:ext cx="1066800" cy="0"/>
          </a:xfrm>
          <a:prstGeom prst="line">
            <a:avLst/>
          </a:prstGeom>
          <a:noFill/>
          <a:ln w="31750">
            <a:solidFill>
              <a:srgbClr val="D60093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5638800" y="5867400"/>
            <a:ext cx="776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D60093"/>
                </a:solidFill>
              </a:rPr>
              <a:t>2f</a:t>
            </a:r>
            <a:r>
              <a:rPr lang="en-US" i="1" baseline="-25000">
                <a:solidFill>
                  <a:srgbClr val="D60093"/>
                </a:solidFill>
              </a:rPr>
              <a:t>rev</a:t>
            </a:r>
            <a:r>
              <a:rPr lang="en-US" i="1">
                <a:solidFill>
                  <a:srgbClr val="D60093"/>
                </a:solidFill>
              </a:rPr>
              <a:t>/2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419600" y="6096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i="1" baseline="-2500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4876800" y="609600"/>
            <a:ext cx="67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i="1" baseline="-25000">
                <a:solidFill>
                  <a:srgbClr val="FF0000"/>
                </a:solidFill>
              </a:rPr>
              <a:t>rev</a:t>
            </a:r>
            <a:r>
              <a:rPr lang="en-US" i="1">
                <a:solidFill>
                  <a:srgbClr val="FF0000"/>
                </a:solidFill>
              </a:rPr>
              <a:t>-f</a:t>
            </a:r>
            <a:r>
              <a:rPr lang="en-US" i="1" baseline="-2500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304800" y="-25400"/>
            <a:ext cx="1611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0000FF"/>
                </a:solidFill>
              </a:rPr>
              <a:t>single bunch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304800" y="2743200"/>
            <a:ext cx="135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0000FF"/>
                </a:solidFill>
              </a:rPr>
              <a:t>2 bunches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2438400" y="2819400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phase space</a:t>
            </a:r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6705600" y="2819400"/>
            <a:ext cx="219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frequency spectrum</a:t>
            </a:r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H="1">
            <a:off x="6477000" y="533400"/>
            <a:ext cx="2286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6781800" y="152400"/>
            <a:ext cx="1238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revolution</a:t>
            </a:r>
          </a:p>
          <a:p>
            <a:r>
              <a:rPr lang="en-US"/>
              <a:t>harmonics</a:t>
            </a:r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 flipH="1">
            <a:off x="5410200" y="3429000"/>
            <a:ext cx="2286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37" name="Line 37"/>
          <p:cNvSpPr>
            <a:spLocks noChangeShapeType="1"/>
          </p:cNvSpPr>
          <p:nvPr/>
        </p:nvSpPr>
        <p:spPr bwMode="auto">
          <a:xfrm flipH="1">
            <a:off x="5715000" y="34290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38" name="Text Box 38"/>
          <p:cNvSpPr txBox="1">
            <a:spLocks noChangeArrowheads="1"/>
          </p:cNvSpPr>
          <p:nvPr/>
        </p:nvSpPr>
        <p:spPr bwMode="auto">
          <a:xfrm>
            <a:off x="5334000" y="30480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>
                <a:solidFill>
                  <a:srgbClr val="FF0000"/>
                </a:solidFill>
              </a:rPr>
              <a:t> mode</a:t>
            </a:r>
          </a:p>
        </p:txBody>
      </p:sp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6096000" y="3429000"/>
            <a:ext cx="957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>
                <a:solidFill>
                  <a:srgbClr val="FF0000"/>
                </a:solidFill>
              </a:rPr>
              <a:t> mode</a:t>
            </a:r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 flipH="1">
            <a:off x="6400800" y="3810000"/>
            <a:ext cx="762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 flipH="1">
            <a:off x="6781800" y="3810000"/>
            <a:ext cx="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4419600" y="23622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0</a:t>
            </a:r>
            <a:endParaRPr lang="en-US" i="1" baseline="-25000">
              <a:solidFill>
                <a:srgbClr val="0099FF"/>
              </a:solidFill>
            </a:endParaRPr>
          </a:p>
        </p:txBody>
      </p:sp>
      <p:sp>
        <p:nvSpPr>
          <p:cNvPr id="25644" name="Text Box 44"/>
          <p:cNvSpPr txBox="1">
            <a:spLocks noChangeArrowheads="1"/>
          </p:cNvSpPr>
          <p:nvPr/>
        </p:nvSpPr>
        <p:spPr bwMode="auto">
          <a:xfrm>
            <a:off x="4419600" y="5181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99FF"/>
                </a:solidFill>
              </a:rPr>
              <a:t>0</a:t>
            </a:r>
            <a:endParaRPr lang="en-US" i="1" baseline="-25000">
              <a:solidFill>
                <a:srgbClr val="0099FF"/>
              </a:solidFill>
            </a:endParaRPr>
          </a:p>
        </p:txBody>
      </p:sp>
      <p:sp>
        <p:nvSpPr>
          <p:cNvPr id="25645" name="Text Box 45"/>
          <p:cNvSpPr txBox="1">
            <a:spLocks noChangeArrowheads="1"/>
          </p:cNvSpPr>
          <p:nvPr/>
        </p:nvSpPr>
        <p:spPr bwMode="auto">
          <a:xfrm>
            <a:off x="6934200" y="5461000"/>
            <a:ext cx="22574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8000"/>
                </a:solidFill>
              </a:rPr>
              <a:t>at high current</a:t>
            </a:r>
          </a:p>
          <a:p>
            <a:r>
              <a:rPr lang="en-US" sz="2000" i="1" dirty="0">
                <a:solidFill>
                  <a:srgbClr val="008000"/>
                </a:solidFill>
              </a:rPr>
              <a:t>fractional tune can</a:t>
            </a:r>
          </a:p>
          <a:p>
            <a:r>
              <a:rPr lang="en-US" sz="2000" i="1" dirty="0">
                <a:solidFill>
                  <a:srgbClr val="008000"/>
                </a:solidFill>
              </a:rPr>
              <a:t>be different for </a:t>
            </a:r>
          </a:p>
          <a:p>
            <a:r>
              <a:rPr lang="en-US" sz="2000" i="1" dirty="0">
                <a:solidFill>
                  <a:srgbClr val="008000"/>
                </a:solidFill>
                <a:latin typeface="Symbol" pitchFamily="18" charset="2"/>
              </a:rPr>
              <a:t>s</a:t>
            </a:r>
            <a:r>
              <a:rPr lang="en-US" sz="2000" i="1" dirty="0">
                <a:solidFill>
                  <a:srgbClr val="008000"/>
                </a:solidFill>
              </a:rPr>
              <a:t> and </a:t>
            </a:r>
            <a:r>
              <a:rPr lang="en-US" sz="2000" i="1" dirty="0">
                <a:solidFill>
                  <a:srgbClr val="008000"/>
                </a:solidFill>
                <a:latin typeface="Symbol" pitchFamily="18" charset="2"/>
              </a:rPr>
              <a:t>p</a:t>
            </a:r>
            <a:r>
              <a:rPr lang="en-US" sz="2000" i="1" dirty="0">
                <a:solidFill>
                  <a:srgbClr val="008000"/>
                </a:solidFill>
              </a:rPr>
              <a:t> modes!</a:t>
            </a:r>
          </a:p>
        </p:txBody>
      </p:sp>
      <p:sp>
        <p:nvSpPr>
          <p:cNvPr id="25646" name="Text Box 46"/>
          <p:cNvSpPr txBox="1">
            <a:spLocks noChangeArrowheads="1"/>
          </p:cNvSpPr>
          <p:nvPr/>
        </p:nvSpPr>
        <p:spPr bwMode="auto">
          <a:xfrm>
            <a:off x="669925" y="5751513"/>
            <a:ext cx="271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bumches in phase space</a:t>
            </a:r>
          </a:p>
          <a:p>
            <a:r>
              <a:rPr lang="en-US"/>
              <a:t>for 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 mode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67000" y="0"/>
            <a:ext cx="3552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multiple bunches</a:t>
            </a:r>
            <a:endParaRPr 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609600" y="990600"/>
          <a:ext cx="7950200" cy="1073150"/>
        </p:xfrm>
        <a:graphic>
          <a:graphicData uri="http://schemas.openxmlformats.org/presentationml/2006/ole">
            <p:oleObj spid="_x0000_s839682" name="Equation" r:id="rId4" imgW="3174840" imgH="431640" progId="Equation.3">
              <p:embed/>
            </p:oleObj>
          </a:graphicData>
        </a:graphic>
      </p:graphicFrame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524000" y="2209800"/>
            <a:ext cx="1739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8000"/>
                </a:solidFill>
              </a:rPr>
              <a:t>bunch 1 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572000" y="2133600"/>
            <a:ext cx="1739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8000"/>
                </a:solidFill>
              </a:rPr>
              <a:t>bunch 2 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688138" y="1905000"/>
            <a:ext cx="24558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3200">
                <a:solidFill>
                  <a:srgbClr val="FF0000"/>
                </a:solidFill>
              </a:rPr>
              <a:t>=0: </a:t>
            </a:r>
            <a:r>
              <a:rPr lang="en-US" sz="320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3200">
                <a:solidFill>
                  <a:srgbClr val="FF0000"/>
                </a:solidFill>
              </a:rPr>
              <a:t> mode</a:t>
            </a:r>
          </a:p>
          <a:p>
            <a:r>
              <a:rPr lang="en-US" sz="320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3200">
                <a:solidFill>
                  <a:srgbClr val="FF0000"/>
                </a:solidFill>
              </a:rPr>
              <a:t>=p: </a:t>
            </a:r>
            <a:r>
              <a:rPr lang="en-US" sz="320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sz="3200">
                <a:solidFill>
                  <a:srgbClr val="FF0000"/>
                </a:solidFill>
              </a:rPr>
              <a:t> mode</a:t>
            </a:r>
          </a:p>
        </p:txBody>
      </p:sp>
      <p:sp>
        <p:nvSpPr>
          <p:cNvPr id="26633" name="Oval 9"/>
          <p:cNvSpPr>
            <a:spLocks noChangeArrowheads="1"/>
          </p:cNvSpPr>
          <p:nvPr/>
        </p:nvSpPr>
        <p:spPr bwMode="auto">
          <a:xfrm>
            <a:off x="8229600" y="1219200"/>
            <a:ext cx="381000" cy="304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914400" y="3733800"/>
            <a:ext cx="72977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u="sng"/>
              <a:t>n</a:t>
            </a:r>
            <a:r>
              <a:rPr lang="en-US" sz="3200" i="1" u="sng" baseline="-25000"/>
              <a:t>b</a:t>
            </a:r>
            <a:r>
              <a:rPr lang="en-US" sz="3200" i="1" u="sng"/>
              <a:t> </a:t>
            </a:r>
            <a:r>
              <a:rPr lang="en-US" sz="3200" u="sng"/>
              <a:t>bunches</a:t>
            </a:r>
            <a:r>
              <a:rPr lang="en-US" sz="3200"/>
              <a:t>         </a:t>
            </a:r>
            <a:r>
              <a:rPr lang="en-US" sz="3200" i="1"/>
              <a:t>n</a:t>
            </a:r>
            <a:r>
              <a:rPr lang="en-US" sz="3200" i="1" baseline="-25000"/>
              <a:t>b</a:t>
            </a:r>
            <a:r>
              <a:rPr lang="en-US" sz="3200"/>
              <a:t> multibunch modes</a:t>
            </a:r>
          </a:p>
          <a:p>
            <a:endParaRPr lang="en-US" sz="3200"/>
          </a:p>
          <a:p>
            <a:r>
              <a:rPr lang="en-US" sz="3200"/>
              <a:t>measuring spectrum from 0 to </a:t>
            </a:r>
            <a:r>
              <a:rPr lang="en-US" sz="3200" i="1"/>
              <a:t>n</a:t>
            </a:r>
            <a:r>
              <a:rPr lang="en-US" sz="3200" i="1" baseline="-25000"/>
              <a:t>b</a:t>
            </a:r>
            <a:r>
              <a:rPr lang="en-US" sz="3200"/>
              <a:t> </a:t>
            </a:r>
            <a:r>
              <a:rPr lang="en-US" sz="3200" i="1"/>
              <a:t>frev</a:t>
            </a:r>
            <a:r>
              <a:rPr lang="en-US" sz="3200"/>
              <a:t>/2 </a:t>
            </a:r>
          </a:p>
          <a:p>
            <a:r>
              <a:rPr lang="en-US" sz="3200"/>
              <a:t>suffices!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3140075" y="4098925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5654675" y="4632325"/>
            <a:ext cx="2590800" cy="7620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533400" y="685800"/>
            <a:ext cx="2014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/>
              <a:t>at low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vid-Garrick-as-Richard--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609600"/>
            <a:ext cx="7795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the tune, or not the tune, that is the question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752600"/>
            <a:ext cx="575029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modifications of tune signal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damping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err="1" smtClean="0"/>
              <a:t>filamentation</a:t>
            </a: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chromaticity 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linear coupling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scmd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42" y="667512"/>
            <a:ext cx="8243316" cy="5522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6096000"/>
            <a:ext cx="4486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W. Fischer and F. Schmidt, CERN SL/Note 93-64 (AP)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1219200"/>
            <a:ext cx="226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fast decay, ripple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&amp; “noise”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4191000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many lines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28600"/>
            <a:ext cx="783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tune measurements for proton beams in the CERN-SPS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scm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42" y="667512"/>
            <a:ext cx="8243316" cy="5522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6096000"/>
            <a:ext cx="4486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W. Fischer and F. Schmidt, CERN SL/Note 93-64 (AP)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28600"/>
            <a:ext cx="783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tune measurements for proton beams in the CERN-SPS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18288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phase-space plot suggests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filamentation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118" name="Picture 30" descr="l1sl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524000"/>
            <a:ext cx="4038600" cy="2949575"/>
          </a:xfrm>
          <a:prstGeom prst="rect">
            <a:avLst/>
          </a:prstGeom>
          <a:noFill/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304800"/>
            <a:ext cx="8991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coherent </a:t>
            </a:r>
            <a:r>
              <a:rPr lang="en-US" sz="3200" kern="12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oscillations, damping </a:t>
            </a:r>
            <a:r>
              <a:rPr lang="en-US" sz="32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&amp; </a:t>
            </a:r>
            <a:r>
              <a:rPr lang="en-US" sz="3200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filamentation</a:t>
            </a:r>
            <a:endParaRPr lang="en-US" sz="3200" kern="12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533400" y="1066800"/>
            <a:ext cx="55018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response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to a kick: </a:t>
            </a:r>
            <a:r>
              <a:rPr lang="en-US" sz="2400" b="1" i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coherent damping</a:t>
            </a:r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89098" name="Object 10"/>
          <p:cNvGraphicFramePr>
            <a:graphicFrameLocks noChangeAspect="1"/>
          </p:cNvGraphicFramePr>
          <p:nvPr/>
        </p:nvGraphicFramePr>
        <p:xfrm>
          <a:off x="6781800" y="2667000"/>
          <a:ext cx="1600200" cy="614363"/>
        </p:xfrm>
        <a:graphic>
          <a:graphicData uri="http://schemas.openxmlformats.org/presentationml/2006/ole">
            <p:oleObj spid="_x0000_s539650" name="Equation" r:id="rId5" imgW="1193800" imgH="457200" progId="Equation.3">
              <p:embed/>
            </p:oleObj>
          </a:graphicData>
        </a:graphic>
      </p:graphicFrame>
      <p:graphicFrame>
        <p:nvGraphicFramePr>
          <p:cNvPr id="89097" name="Object 9"/>
          <p:cNvGraphicFramePr>
            <a:graphicFrameLocks noChangeAspect="1"/>
          </p:cNvGraphicFramePr>
          <p:nvPr/>
        </p:nvGraphicFramePr>
        <p:xfrm>
          <a:off x="1066800" y="4800600"/>
          <a:ext cx="2362200" cy="893763"/>
        </p:xfrm>
        <a:graphic>
          <a:graphicData uri="http://schemas.openxmlformats.org/presentationml/2006/ole">
            <p:oleObj spid="_x0000_s539651" name="Equation" r:id="rId6" imgW="1129810" imgH="431613" progId="Equation.3">
              <p:embed/>
            </p:oleObj>
          </a:graphicData>
        </a:graphic>
      </p:graphicFrame>
      <p:sp>
        <p:nvSpPr>
          <p:cNvPr id="89101" name="Rectangle 13"/>
          <p:cNvSpPr>
            <a:spLocks noChangeArrowheads="1"/>
          </p:cNvSpPr>
          <p:nvPr/>
        </p:nvSpPr>
        <p:spPr bwMode="auto">
          <a:xfrm>
            <a:off x="0" y="3657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89096" name="Object 8"/>
          <p:cNvGraphicFramePr>
            <a:graphicFrameLocks noChangeAspect="1"/>
          </p:cNvGraphicFramePr>
          <p:nvPr/>
        </p:nvGraphicFramePr>
        <p:xfrm>
          <a:off x="5181600" y="4267200"/>
          <a:ext cx="3048000" cy="896938"/>
        </p:xfrm>
        <a:graphic>
          <a:graphicData uri="http://schemas.openxmlformats.org/presentationml/2006/ole">
            <p:oleObj spid="_x0000_s539652" name="Equation" r:id="rId7" imgW="1459866" imgH="431613" progId="Equation.3">
              <p:embed/>
            </p:oleObj>
          </a:graphicData>
        </a:graphic>
      </p:graphicFrame>
      <p:sp>
        <p:nvSpPr>
          <p:cNvPr id="89103" name="Rectangle 15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89102" name="Object 14"/>
          <p:cNvGraphicFramePr>
            <a:graphicFrameLocks noChangeAspect="1"/>
          </p:cNvGraphicFramePr>
          <p:nvPr/>
        </p:nvGraphicFramePr>
        <p:xfrm>
          <a:off x="4191000" y="1752600"/>
          <a:ext cx="4114800" cy="696913"/>
        </p:xfrm>
        <a:graphic>
          <a:graphicData uri="http://schemas.openxmlformats.org/presentationml/2006/ole">
            <p:oleObj spid="_x0000_s539653" name="Equation" r:id="rId8" imgW="1803400" imgH="304800" progId="Equation.3">
              <p:embed/>
            </p:oleObj>
          </a:graphicData>
        </a:graphic>
      </p:graphicFrame>
      <p:sp>
        <p:nvSpPr>
          <p:cNvPr id="89105" name="Text Box 17"/>
          <p:cNvSpPr txBox="1">
            <a:spLocks noChangeArrowheads="1"/>
          </p:cNvSpPr>
          <p:nvPr/>
        </p:nvSpPr>
        <p:spPr bwMode="auto">
          <a:xfrm>
            <a:off x="4876800" y="243840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exp. decay</a:t>
            </a:r>
          </a:p>
        </p:txBody>
      </p:sp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5181600" y="3276600"/>
            <a:ext cx="233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amplitude-dependent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oscillation frequency</a:t>
            </a:r>
          </a:p>
        </p:txBody>
      </p: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6477000" y="2590800"/>
            <a:ext cx="15240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09" name="Line 21"/>
          <p:cNvSpPr>
            <a:spLocks noChangeShapeType="1"/>
          </p:cNvSpPr>
          <p:nvPr/>
        </p:nvSpPr>
        <p:spPr bwMode="auto">
          <a:xfrm flipV="1">
            <a:off x="1295400" y="5638800"/>
            <a:ext cx="381000" cy="5334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10" name="Line 22"/>
          <p:cNvSpPr>
            <a:spLocks noChangeShapeType="1"/>
          </p:cNvSpPr>
          <p:nvPr/>
        </p:nvSpPr>
        <p:spPr bwMode="auto">
          <a:xfrm flipH="1" flipV="1">
            <a:off x="2971800" y="5410200"/>
            <a:ext cx="990600" cy="457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11" name="Text Box 23"/>
          <p:cNvSpPr txBox="1">
            <a:spLocks noChangeArrowheads="1"/>
          </p:cNvSpPr>
          <p:nvPr/>
        </p:nvSpPr>
        <p:spPr bwMode="auto">
          <a:xfrm>
            <a:off x="3946525" y="5599113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head-tail damping</a:t>
            </a:r>
          </a:p>
        </p:txBody>
      </p:sp>
      <p:sp>
        <p:nvSpPr>
          <p:cNvPr id="89112" name="Text Box 24"/>
          <p:cNvSpPr txBox="1">
            <a:spLocks noChangeArrowheads="1"/>
          </p:cNvSpPr>
          <p:nvPr/>
        </p:nvSpPr>
        <p:spPr bwMode="auto">
          <a:xfrm>
            <a:off x="838200" y="6248400"/>
            <a:ext cx="327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synchrotron-radiation damping</a:t>
            </a:r>
          </a:p>
        </p:txBody>
      </p:sp>
      <p:sp>
        <p:nvSpPr>
          <p:cNvPr id="89113" name="Line 25"/>
          <p:cNvSpPr>
            <a:spLocks noChangeShapeType="1"/>
          </p:cNvSpPr>
          <p:nvPr/>
        </p:nvSpPr>
        <p:spPr bwMode="auto">
          <a:xfrm flipV="1">
            <a:off x="4953000" y="4953000"/>
            <a:ext cx="304800" cy="685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14" name="Text Box 26"/>
          <p:cNvSpPr txBox="1">
            <a:spLocks noChangeArrowheads="1"/>
          </p:cNvSpPr>
          <p:nvPr/>
        </p:nvSpPr>
        <p:spPr bwMode="auto">
          <a:xfrm>
            <a:off x="6096000" y="5334000"/>
            <a:ext cx="1238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bunch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population</a:t>
            </a:r>
          </a:p>
        </p:txBody>
      </p:sp>
      <p:sp>
        <p:nvSpPr>
          <p:cNvPr id="89115" name="Line 27"/>
          <p:cNvSpPr>
            <a:spLocks noChangeShapeType="1"/>
          </p:cNvSpPr>
          <p:nvPr/>
        </p:nvSpPr>
        <p:spPr bwMode="auto">
          <a:xfrm flipH="1" flipV="1">
            <a:off x="6248400" y="4876800"/>
            <a:ext cx="7620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16" name="Line 28"/>
          <p:cNvSpPr>
            <a:spLocks noChangeShapeType="1"/>
          </p:cNvSpPr>
          <p:nvPr/>
        </p:nvSpPr>
        <p:spPr bwMode="auto">
          <a:xfrm flipH="1" flipV="1">
            <a:off x="6629400" y="4953000"/>
            <a:ext cx="990600" cy="457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9117" name="Text Box 29"/>
          <p:cNvSpPr txBox="1">
            <a:spLocks noChangeArrowheads="1"/>
          </p:cNvSpPr>
          <p:nvPr/>
        </p:nvSpPr>
        <p:spPr bwMode="auto">
          <a:xfrm>
            <a:off x="7527925" y="5446713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chromaticity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ch2fig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4800"/>
            <a:ext cx="5621338" cy="5691188"/>
          </a:xfrm>
          <a:prstGeom prst="rect">
            <a:avLst/>
          </a:prstGeom>
          <a:noFill/>
        </p:spPr>
      </p:pic>
      <p:sp>
        <p:nvSpPr>
          <p:cNvPr id="90117" name="Line 5"/>
          <p:cNvSpPr>
            <a:spLocks noChangeShapeType="1"/>
          </p:cNvSpPr>
          <p:nvPr/>
        </p:nvSpPr>
        <p:spPr bwMode="auto">
          <a:xfrm flipV="1">
            <a:off x="1143000" y="304800"/>
            <a:ext cx="0" cy="1219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36525" y="163513"/>
            <a:ext cx="700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1/</a:t>
            </a:r>
            <a:r>
              <a:rPr lang="en-US" sz="3200" kern="120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t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0" y="1905000"/>
            <a:ext cx="1620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1/(100 turns)</a:t>
            </a:r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838200" y="4876800"/>
            <a:ext cx="8382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60325" y="4454525"/>
            <a:ext cx="85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1/</a:t>
            </a:r>
            <a:r>
              <a:rPr lang="en-US" sz="2400" kern="120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t</a:t>
            </a:r>
            <a:r>
              <a:rPr lang="en-US" sz="2400" kern="1200" baseline="-250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SR</a:t>
            </a:r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>
            <a:off x="6781800" y="5105400"/>
            <a:ext cx="8382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7696200" y="4856163"/>
            <a:ext cx="44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I</a:t>
            </a:r>
            <a:r>
              <a:rPr lang="en-US" sz="3200" kern="1200" baseline="-250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5105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Q’=2.7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4724400" y="914400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Q’=14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6765925" y="268288"/>
            <a:ext cx="23860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LEP 45.63 GeV,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damping rate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1/</a:t>
            </a:r>
            <a:r>
              <a:rPr lang="en-US" sz="2400" kern="120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t </a:t>
            </a: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vs. I</a:t>
            </a:r>
            <a:r>
              <a:rPr lang="en-US" sz="2400" kern="1200" baseline="-250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bunch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for different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chromaticities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[A.-S. Muller]</a:t>
            </a:r>
          </a:p>
        </p:txBody>
      </p:sp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90128" name="Object 16"/>
          <p:cNvGraphicFramePr>
            <a:graphicFrameLocks noChangeAspect="1"/>
          </p:cNvGraphicFramePr>
          <p:nvPr/>
        </p:nvGraphicFramePr>
        <p:xfrm>
          <a:off x="6781800" y="2895600"/>
          <a:ext cx="1981200" cy="788988"/>
        </p:xfrm>
        <a:graphic>
          <a:graphicData uri="http://schemas.openxmlformats.org/presentationml/2006/ole">
            <p:oleObj spid="_x0000_s540674" name="Equation" r:id="rId5" imgW="1079032" imgH="431613" progId="Equation.3">
              <p:embed/>
            </p:oleObj>
          </a:graphicData>
        </a:graphic>
      </p:graphicFrame>
      <p:sp>
        <p:nvSpPr>
          <p:cNvPr id="90130" name="Oval 18"/>
          <p:cNvSpPr>
            <a:spLocks noChangeArrowheads="1"/>
          </p:cNvSpPr>
          <p:nvPr/>
        </p:nvSpPr>
        <p:spPr bwMode="auto">
          <a:xfrm>
            <a:off x="8382000" y="2971800"/>
            <a:ext cx="457200" cy="533400"/>
          </a:xfrm>
          <a:prstGeom prst="ellipse">
            <a:avLst/>
          </a:prstGeom>
          <a:noFill/>
          <a:ln w="349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0131" name="Line 19"/>
          <p:cNvSpPr>
            <a:spLocks noChangeShapeType="1"/>
          </p:cNvSpPr>
          <p:nvPr/>
        </p:nvSpPr>
        <p:spPr bwMode="auto">
          <a:xfrm flipV="1">
            <a:off x="8077200" y="3581400"/>
            <a:ext cx="457200" cy="3810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0132" name="Text Box 20"/>
          <p:cNvSpPr txBox="1">
            <a:spLocks noChangeArrowheads="1"/>
          </p:cNvSpPr>
          <p:nvPr/>
        </p:nvSpPr>
        <p:spPr bwMode="auto">
          <a:xfrm>
            <a:off x="6858000" y="3860800"/>
            <a:ext cx="20177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horizontal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damping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partition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ch2fig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066800"/>
            <a:ext cx="7924800" cy="4032250"/>
          </a:xfrm>
          <a:prstGeom prst="rect">
            <a:avLst/>
          </a:prstGeom>
          <a:noFill/>
        </p:spPr>
      </p:pic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457200" y="228600"/>
            <a:ext cx="6318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LEP: tune change during damping</a:t>
            </a:r>
          </a:p>
        </p:txBody>
      </p:sp>
      <p:sp>
        <p:nvSpPr>
          <p:cNvPr id="92166" name="Line 6"/>
          <p:cNvSpPr>
            <a:spLocks noChangeShapeType="1"/>
          </p:cNvSpPr>
          <p:nvPr/>
        </p:nvSpPr>
        <p:spPr bwMode="auto">
          <a:xfrm flipV="1">
            <a:off x="762000" y="914400"/>
            <a:ext cx="0" cy="838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12725" y="827088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Q</a:t>
            </a:r>
          </a:p>
        </p:txBody>
      </p:sp>
      <p:sp>
        <p:nvSpPr>
          <p:cNvPr id="92168" name="Line 8"/>
          <p:cNvSpPr>
            <a:spLocks noChangeShapeType="1"/>
          </p:cNvSpPr>
          <p:nvPr/>
        </p:nvSpPr>
        <p:spPr bwMode="auto">
          <a:xfrm>
            <a:off x="7086600" y="5029200"/>
            <a:ext cx="8382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7146925" y="5170488"/>
            <a:ext cx="976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turns</a:t>
            </a:r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685800" y="5689600"/>
            <a:ext cx="1649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[A.-S. Muller]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h2fi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219200"/>
            <a:ext cx="7391400" cy="4229100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81000" y="228600"/>
            <a:ext cx="8443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schematic of </a:t>
            </a:r>
            <a:r>
              <a:rPr lang="en-US" sz="2800" dirty="0" err="1"/>
              <a:t>betatron</a:t>
            </a:r>
            <a:r>
              <a:rPr lang="en-US" sz="2800" dirty="0"/>
              <a:t> oscillation around storage ring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7200" y="685800"/>
            <a:ext cx="74975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tune </a:t>
            </a:r>
            <a:r>
              <a:rPr lang="en-US" sz="2800" i="1" dirty="0" err="1" smtClean="0">
                <a:solidFill>
                  <a:srgbClr val="0000FF"/>
                </a:solidFill>
              </a:rPr>
              <a:t>Q</a:t>
            </a:r>
            <a:r>
              <a:rPr lang="en-US" sz="2800" i="1" baseline="-25000" dirty="0" err="1" smtClean="0">
                <a:solidFill>
                  <a:srgbClr val="0000FF"/>
                </a:solidFill>
              </a:rPr>
              <a:t>x,y</a:t>
            </a:r>
            <a:r>
              <a:rPr lang="en-US" sz="2800" dirty="0" smtClean="0">
                <a:solidFill>
                  <a:srgbClr val="0000FF"/>
                </a:solidFill>
              </a:rPr>
              <a:t>= </a:t>
            </a:r>
            <a:r>
              <a:rPr lang="en-US" sz="2800" dirty="0">
                <a:solidFill>
                  <a:srgbClr val="0000FF"/>
                </a:solidFill>
              </a:rPr>
              <a:t>number of </a:t>
            </a:r>
            <a:r>
              <a:rPr lang="en-US" sz="2800" dirty="0" smtClean="0">
                <a:solidFill>
                  <a:srgbClr val="0000FF"/>
                </a:solidFill>
              </a:rPr>
              <a:t>(</a:t>
            </a:r>
            <a:r>
              <a:rPr lang="en-US" sz="2800" dirty="0" err="1" smtClean="0">
                <a:solidFill>
                  <a:srgbClr val="0000FF"/>
                </a:solidFill>
              </a:rPr>
              <a:t>x,y</a:t>
            </a:r>
            <a:r>
              <a:rPr lang="en-US" sz="2800" dirty="0" smtClean="0">
                <a:solidFill>
                  <a:srgbClr val="0000FF"/>
                </a:solidFill>
              </a:rPr>
              <a:t>) oscillations </a:t>
            </a:r>
            <a:r>
              <a:rPr lang="en-US" sz="2800" dirty="0">
                <a:solidFill>
                  <a:srgbClr val="0000FF"/>
                </a:solidFill>
              </a:rPr>
              <a:t>per turn</a:t>
            </a: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1371600" y="5181600"/>
          <a:ext cx="3733800" cy="1157288"/>
        </p:xfrm>
        <a:graphic>
          <a:graphicData uri="http://schemas.openxmlformats.org/presentationml/2006/ole">
            <p:oleObj spid="_x0000_s5121" name="Equation" r:id="rId5" imgW="1473200" imgH="457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67400" y="5791200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focusing elements:</a:t>
            </a:r>
          </a:p>
          <a:p>
            <a:r>
              <a:rPr lang="en-US" dirty="0" err="1" smtClean="0"/>
              <a:t>quadrupole</a:t>
            </a:r>
            <a:r>
              <a:rPr lang="en-US" dirty="0" smtClean="0"/>
              <a:t> magnets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352800" y="1143000"/>
            <a:ext cx="3810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2819400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quadrupole</a:t>
            </a:r>
            <a:r>
              <a:rPr lang="en-US" b="1" dirty="0" smtClean="0"/>
              <a:t> magnet</a:t>
            </a:r>
          </a:p>
          <a:p>
            <a:r>
              <a:rPr lang="en-US" b="1" dirty="0" smtClean="0"/>
              <a:t>(many)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ch2fig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066800"/>
            <a:ext cx="6705600" cy="4205288"/>
          </a:xfrm>
          <a:prstGeom prst="rect">
            <a:avLst/>
          </a:prstGeom>
          <a:noFill/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57200" y="228600"/>
            <a:ext cx="8350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LEP: detuning with amplitude from single kick</a:t>
            </a:r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 flipV="1">
            <a:off x="1066800" y="914400"/>
            <a:ext cx="0" cy="838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517525" y="827088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Q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7086600" y="5029200"/>
            <a:ext cx="8382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7146925" y="5170488"/>
            <a:ext cx="658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2 J</a:t>
            </a:r>
          </a:p>
        </p:txBody>
      </p:sp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685800" y="5689600"/>
            <a:ext cx="1649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[A.-S. Muller]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457200" y="381000"/>
            <a:ext cx="58801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</a:t>
            </a: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nother response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to a kick: </a:t>
            </a:r>
            <a:r>
              <a:rPr lang="en-US" sz="2400" b="1" i="1" kern="1200" dirty="0" err="1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filamentation</a:t>
            </a:r>
            <a:endParaRPr lang="en-US" sz="2400" b="1" i="1" kern="1200" dirty="0">
              <a:solidFill>
                <a:srgbClr val="FF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93190" name="Picture 6" descr="l1sl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914400"/>
            <a:ext cx="7142163" cy="3008313"/>
          </a:xfrm>
          <a:prstGeom prst="rect">
            <a:avLst/>
          </a:prstGeom>
          <a:noFill/>
        </p:spPr>
      </p:pic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93191" name="Object 7"/>
          <p:cNvGraphicFramePr>
            <a:graphicFrameLocks noChangeAspect="1"/>
          </p:cNvGraphicFramePr>
          <p:nvPr/>
        </p:nvGraphicFramePr>
        <p:xfrm>
          <a:off x="1143000" y="4876800"/>
          <a:ext cx="2362200" cy="1301750"/>
        </p:xfrm>
        <a:graphic>
          <a:graphicData uri="http://schemas.openxmlformats.org/presentationml/2006/ole">
            <p:oleObj spid="_x0000_s541698" name="Equation" r:id="rId5" imgW="1384300" imgH="762000" progId="Equation.3">
              <p:embed/>
            </p:oleObj>
          </a:graphicData>
        </a:graphic>
      </p:graphicFrame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93193" name="Object 9"/>
          <p:cNvGraphicFramePr>
            <a:graphicFrameLocks noChangeAspect="1"/>
          </p:cNvGraphicFramePr>
          <p:nvPr/>
        </p:nvGraphicFramePr>
        <p:xfrm>
          <a:off x="1916113" y="3962400"/>
          <a:ext cx="4243387" cy="865188"/>
        </p:xfrm>
        <a:graphic>
          <a:graphicData uri="http://schemas.openxmlformats.org/presentationml/2006/ole">
            <p:oleObj spid="_x0000_s541699" name="Equation" r:id="rId6" imgW="2247840" imgH="457200" progId="Equation.3">
              <p:embed/>
            </p:oleObj>
          </a:graphicData>
        </a:graphic>
      </p:graphicFrame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6537325" y="4151313"/>
            <a:ext cx="2051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R. Meller et al.,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SSC-N -360, 1987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609600" y="6172200"/>
            <a:ext cx="3182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both different from e</a:t>
            </a:r>
            <a:r>
              <a:rPr lang="en-US" sz="2400" kern="1200" baseline="300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-t/</a:t>
            </a:r>
            <a:r>
              <a:rPr lang="en-US" sz="2400" kern="1200" baseline="3000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t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4191000" y="5029200"/>
            <a:ext cx="20732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Z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: kick in </a:t>
            </a:r>
            <a:r>
              <a:rPr lang="en-US" sz="2400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a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=(2</a:t>
            </a:r>
            <a:r>
              <a:rPr lang="en-US" sz="2400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mw</a:t>
            </a:r>
            <a:r>
              <a:rPr lang="en-US" sz="2400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</a:t>
            </a:r>
            <a:r>
              <a:rPr lang="en-US" sz="2400" kern="1200" baseline="30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2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Q=Q</a:t>
            </a:r>
            <a:r>
              <a:rPr lang="en-US" sz="2400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0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-</a:t>
            </a:r>
            <a:r>
              <a:rPr lang="en-US" sz="2400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m</a:t>
            </a:r>
            <a:r>
              <a:rPr lang="en-US" sz="2400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</a:t>
            </a:r>
            <a:r>
              <a:rPr lang="en-US" sz="2400" kern="1200" baseline="30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2</a:t>
            </a:r>
          </a:p>
        </p:txBody>
      </p:sp>
      <p:sp>
        <p:nvSpPr>
          <p:cNvPr id="93198" name="Line 14"/>
          <p:cNvSpPr>
            <a:spLocks noChangeShapeType="1"/>
          </p:cNvSpPr>
          <p:nvPr/>
        </p:nvSpPr>
        <p:spPr bwMode="auto">
          <a:xfrm flipH="1" flipV="1">
            <a:off x="5562600" y="6172200"/>
            <a:ext cx="457200" cy="228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6096000" y="6324600"/>
            <a:ext cx="1617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amplitude in </a:t>
            </a:r>
            <a:r>
              <a:rPr lang="en-US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s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6384925" y="49895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ex.: </a:t>
            </a:r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6705600" y="5334000"/>
          <a:ext cx="1893888" cy="668338"/>
        </p:xfrm>
        <a:graphic>
          <a:graphicData uri="http://schemas.openxmlformats.org/presentationml/2006/ole">
            <p:oleObj spid="_x0000_s541700" name="Equation" r:id="rId7" imgW="1206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ch2fig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76400"/>
            <a:ext cx="7696200" cy="4987925"/>
          </a:xfrm>
          <a:prstGeom prst="rect">
            <a:avLst/>
          </a:prstGeom>
          <a:noFill/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457200" y="838200"/>
            <a:ext cx="8408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amplitude</a:t>
            </a:r>
            <a:r>
              <a:rPr lang="en-US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decoherence</a:t>
            </a:r>
            <a:r>
              <a:rPr lang="en-US" sz="32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 factor vs. turn number</a:t>
            </a:r>
          </a:p>
        </p:txBody>
      </p:sp>
      <p:sp>
        <p:nvSpPr>
          <p:cNvPr id="94214" name="Line 6"/>
          <p:cNvSpPr>
            <a:spLocks noChangeShapeType="1"/>
          </p:cNvSpPr>
          <p:nvPr/>
        </p:nvSpPr>
        <p:spPr bwMode="auto">
          <a:xfrm flipH="1">
            <a:off x="3657600" y="3733800"/>
            <a:ext cx="838200" cy="5334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15" name="Freeform 7"/>
          <p:cNvSpPr>
            <a:spLocks/>
          </p:cNvSpPr>
          <p:nvPr/>
        </p:nvSpPr>
        <p:spPr bwMode="auto">
          <a:xfrm>
            <a:off x="2209800" y="5486400"/>
            <a:ext cx="228600" cy="838200"/>
          </a:xfrm>
          <a:custGeom>
            <a:avLst/>
            <a:gdLst/>
            <a:ahLst/>
            <a:cxnLst>
              <a:cxn ang="0">
                <a:pos x="144" y="528"/>
              </a:cxn>
              <a:cxn ang="0">
                <a:pos x="0" y="144"/>
              </a:cxn>
              <a:cxn ang="0">
                <a:pos x="144" y="0"/>
              </a:cxn>
            </a:cxnLst>
            <a:rect l="0" t="0" r="r" b="b"/>
            <a:pathLst>
              <a:path w="144" h="528">
                <a:moveTo>
                  <a:pt x="144" y="528"/>
                </a:moveTo>
                <a:cubicBezTo>
                  <a:pt x="72" y="380"/>
                  <a:pt x="0" y="232"/>
                  <a:pt x="0" y="144"/>
                </a:cubicBezTo>
                <a:cubicBezTo>
                  <a:pt x="0" y="56"/>
                  <a:pt x="120" y="24"/>
                  <a:pt x="144" y="0"/>
                </a:cubicBezTo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2422525" y="6156325"/>
            <a:ext cx="1308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5</a:t>
            </a:r>
            <a:r>
              <a:rPr lang="en-US" sz="2800" kern="120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s</a:t>
            </a:r>
            <a:r>
              <a:rPr lang="en-US" sz="28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kick</a:t>
            </a: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572000" y="3429000"/>
            <a:ext cx="1703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1/5 </a:t>
            </a:r>
            <a:r>
              <a:rPr lang="en-US" sz="2800" kern="1200">
                <a:solidFill>
                  <a:srgbClr val="008000"/>
                </a:solidFill>
                <a:latin typeface="Symbol" pitchFamily="18" charset="2"/>
                <a:ea typeface="+mn-ea"/>
                <a:cs typeface="+mn-cs"/>
              </a:rPr>
              <a:t>s</a:t>
            </a:r>
            <a:r>
              <a:rPr lang="en-US" sz="2800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 kick</a:t>
            </a: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304800" y="1600200"/>
            <a:ext cx="1525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oscillation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amplitude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29290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chromaticity</a:t>
            </a:r>
            <a:endParaRPr lang="en-US" sz="3600" b="1" i="1" kern="1200" dirty="0">
              <a:solidFill>
                <a:srgbClr val="FF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2900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2209800" y="1295400"/>
          <a:ext cx="1600200" cy="985838"/>
        </p:xfrm>
        <a:graphic>
          <a:graphicData uri="http://schemas.openxmlformats.org/presentationml/2006/ole">
            <p:oleObj spid="_x0000_s555010" name="Equation" r:id="rId4" imgW="698197" imgH="431613" progId="Equation.3">
              <p:embed/>
            </p:oleObj>
          </a:graphicData>
        </a:graphic>
      </p:graphicFrame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5943600" y="1219200"/>
          <a:ext cx="1676400" cy="1047750"/>
        </p:xfrm>
        <a:graphic>
          <a:graphicData uri="http://schemas.openxmlformats.org/presentationml/2006/ole">
            <p:oleObj spid="_x0000_s555011" name="Equation" r:id="rId5" imgW="685800" imgH="431800" progId="Equation.3">
              <p:embed/>
            </p:oleObj>
          </a:graphicData>
        </a:graphic>
      </p:graphicFrame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2514600"/>
            <a:ext cx="1828800" cy="600075"/>
          </a:xfrm>
          <a:prstGeom prst="rect">
            <a:avLst/>
          </a:prstGeom>
          <a:noFill/>
        </p:spPr>
      </p:pic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838200" y="1524000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normalized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4267200" y="1524000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unnormalized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2667000" y="2590800"/>
            <a:ext cx="93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relation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381000" y="3124200"/>
            <a:ext cx="8438529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chromaticity describes the change of focusing </a:t>
            </a:r>
            <a:r>
              <a:rPr lang="en-US" sz="2400" b="1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and tune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with </a:t>
            </a:r>
            <a:r>
              <a:rPr lang="en-US" sz="2400" b="1" i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particle energy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usually 2 or more families of </a:t>
            </a:r>
            <a:r>
              <a:rPr lang="en-US" sz="20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sextupoles</a:t>
            </a: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are used to compensate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and control the </a:t>
            </a:r>
            <a:r>
              <a:rPr lang="en-US" sz="20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chromatcity</a:t>
            </a:r>
            <a:endParaRPr lang="en-US" sz="20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small chromaticity is desired to minimize tune spread and amount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of </a:t>
            </a:r>
            <a:r>
              <a:rPr lang="en-US" sz="20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synchrobetatron</a:t>
            </a: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coupling (maximize dynamic aperture)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but large positive chromaticity is often employed to damp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instabilities (ESRF, </a:t>
            </a:r>
            <a:r>
              <a:rPr lang="en-US" sz="20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Tevatron</a:t>
            </a: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 SPS,…)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533400" y="457200"/>
            <a:ext cx="72875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response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to a kick: </a:t>
            </a:r>
            <a:r>
              <a:rPr lang="en-US" sz="24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decoherence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due to chromaticity</a:t>
            </a:r>
          </a:p>
        </p:txBody>
      </p:sp>
      <p:pic>
        <p:nvPicPr>
          <p:cNvPr id="95237" name="Picture 5" descr="l1sl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19200"/>
            <a:ext cx="4075113" cy="4595813"/>
          </a:xfrm>
          <a:prstGeom prst="rect">
            <a:avLst/>
          </a:prstGeom>
          <a:noFill/>
        </p:spPr>
      </p:pic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4632325" y="1862138"/>
            <a:ext cx="55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d</a:t>
            </a: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&gt;0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3200400" y="1981200"/>
            <a:ext cx="557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d</a:t>
            </a: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&lt;0</a:t>
            </a:r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5699125" y="1484313"/>
            <a:ext cx="825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(Q’&gt;0)</a:t>
            </a: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2117725" y="5751513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t=0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4038600" y="5867400"/>
            <a:ext cx="78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t=T</a:t>
            </a:r>
            <a:r>
              <a:rPr lang="en-US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</a:t>
            </a: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/2</a:t>
            </a:r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5715000" y="5867400"/>
            <a:ext cx="596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t=T</a:t>
            </a:r>
            <a:r>
              <a:rPr lang="en-US" kern="1200" baseline="-25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</a:t>
            </a:r>
          </a:p>
        </p:txBody>
      </p:sp>
      <p:sp>
        <p:nvSpPr>
          <p:cNvPr id="95245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914400" y="457200"/>
          <a:ext cx="4648200" cy="777875"/>
        </p:xfrm>
        <a:graphic>
          <a:graphicData uri="http://schemas.openxmlformats.org/presentationml/2006/ole">
            <p:oleObj spid="_x0000_s542722" name="Equation" r:id="rId4" imgW="2501900" imgH="419100" progId="Equation.3">
              <p:embed/>
            </p:oleObj>
          </a:graphicData>
        </a:graphic>
      </p:graphicFrame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6019800" y="762000"/>
            <a:ext cx="2051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R. Meller et al.,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SSC-N -360, 1987</a:t>
            </a:r>
          </a:p>
        </p:txBody>
      </p:sp>
      <p:pic>
        <p:nvPicPr>
          <p:cNvPr id="96262" name="Picture 6" descr="l1sl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1905000"/>
            <a:ext cx="4738688" cy="3146425"/>
          </a:xfrm>
          <a:prstGeom prst="rect">
            <a:avLst/>
          </a:prstGeom>
          <a:noFill/>
        </p:spPr>
      </p:pic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96264" name="Object 8"/>
          <p:cNvGraphicFramePr>
            <a:graphicFrameLocks noChangeAspect="1"/>
          </p:cNvGraphicFramePr>
          <p:nvPr/>
        </p:nvGraphicFramePr>
        <p:xfrm>
          <a:off x="1295400" y="1600200"/>
          <a:ext cx="677863" cy="609600"/>
        </p:xfrm>
        <a:graphic>
          <a:graphicData uri="http://schemas.openxmlformats.org/presentationml/2006/ole">
            <p:oleObj spid="_x0000_s542723" name="Equation" r:id="rId6" imgW="228501" imgH="253890" progId="Equation.3">
              <p:embed/>
            </p:oleObj>
          </a:graphicData>
        </a:graphic>
      </p:graphicFrame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6918325" y="3113088"/>
            <a:ext cx="857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time</a:t>
            </a:r>
          </a:p>
        </p:txBody>
      </p:sp>
      <p:sp>
        <p:nvSpPr>
          <p:cNvPr id="96267" name="Line 11"/>
          <p:cNvSpPr>
            <a:spLocks noChangeShapeType="1"/>
          </p:cNvSpPr>
          <p:nvPr/>
        </p:nvSpPr>
        <p:spPr bwMode="auto">
          <a:xfrm>
            <a:off x="4419600" y="5029200"/>
            <a:ext cx="20574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5105400" y="5029200"/>
            <a:ext cx="522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T</a:t>
            </a:r>
            <a:r>
              <a:rPr lang="en-US" sz="2800" i="1" kern="1200" baseline="-250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s</a:t>
            </a:r>
          </a:p>
        </p:txBody>
      </p:sp>
      <p:sp>
        <p:nvSpPr>
          <p:cNvPr id="96269" name="Text Box 13"/>
          <p:cNvSpPr txBox="1">
            <a:spLocks noChangeArrowheads="1"/>
          </p:cNvSpPr>
          <p:nvPr/>
        </p:nvSpPr>
        <p:spPr bwMode="auto">
          <a:xfrm>
            <a:off x="2743200" y="289560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99FF"/>
                </a:solidFill>
                <a:latin typeface="Arial" pitchFamily="34" charset="0"/>
                <a:ea typeface="+mn-ea"/>
                <a:cs typeface="+mn-cs"/>
              </a:rPr>
              <a:t>large </a:t>
            </a:r>
            <a:r>
              <a:rPr lang="en-US" sz="2400" kern="1200">
                <a:solidFill>
                  <a:srgbClr val="0099FF"/>
                </a:solidFill>
                <a:latin typeface="Symbol" pitchFamily="18" charset="2"/>
                <a:ea typeface="+mn-ea"/>
                <a:cs typeface="+mn-cs"/>
              </a:rPr>
              <a:t>x</a:t>
            </a:r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2743200" y="4572000"/>
            <a:ext cx="113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small </a:t>
            </a:r>
            <a:r>
              <a:rPr lang="en-US" sz="2400" kern="120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x</a:t>
            </a: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H="1" flipV="1">
            <a:off x="2819400" y="838200"/>
            <a:ext cx="9906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971800" y="1752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chromaticity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657671"/>
            <a:ext cx="8366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FFT over small number of turns </a:t>
            </a:r>
            <a:r>
              <a:rPr lang="en-US" sz="2400" dirty="0" smtClean="0">
                <a:latin typeface="Arial"/>
                <a:cs typeface="Arial"/>
              </a:rPr>
              <a:t>→ </a:t>
            </a:r>
            <a:r>
              <a:rPr lang="en-US" sz="2400" i="1" dirty="0" smtClean="0">
                <a:latin typeface="Arial"/>
                <a:cs typeface="Arial"/>
              </a:rPr>
              <a:t>widening of tune peak</a:t>
            </a:r>
          </a:p>
          <a:p>
            <a:r>
              <a:rPr lang="en-US" sz="2400" dirty="0" smtClean="0">
                <a:latin typeface="Arial"/>
                <a:cs typeface="Arial"/>
              </a:rPr>
              <a:t>FFT over several synchrotron periods </a:t>
            </a:r>
          </a:p>
          <a:p>
            <a:r>
              <a:rPr lang="en-US" sz="2400" dirty="0" smtClean="0">
                <a:latin typeface="Arial"/>
                <a:cs typeface="Arial"/>
              </a:rPr>
              <a:t>		→ </a:t>
            </a:r>
            <a:r>
              <a:rPr lang="en-US" sz="2400" i="1" dirty="0" err="1" smtClean="0">
                <a:latin typeface="Arial"/>
                <a:cs typeface="Arial"/>
              </a:rPr>
              <a:t>synchotron</a:t>
            </a:r>
            <a:r>
              <a:rPr lang="en-US" sz="2400" i="1" dirty="0" smtClean="0">
                <a:latin typeface="Arial"/>
                <a:cs typeface="Arial"/>
              </a:rPr>
              <a:t> sidebands around </a:t>
            </a:r>
            <a:r>
              <a:rPr lang="en-US" sz="2400" i="1" dirty="0" err="1" smtClean="0">
                <a:latin typeface="Arial"/>
                <a:cs typeface="Arial"/>
              </a:rPr>
              <a:t>betatron</a:t>
            </a:r>
            <a:r>
              <a:rPr lang="en-US" sz="2400" i="1" dirty="0" smtClean="0">
                <a:latin typeface="Arial"/>
                <a:cs typeface="Arial"/>
              </a:rPr>
              <a:t> tune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h7fig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1219200"/>
            <a:ext cx="5067300" cy="5257800"/>
          </a:xfrm>
          <a:prstGeom prst="rect">
            <a:avLst/>
          </a:prstGeom>
          <a:noFill/>
        </p:spPr>
      </p:pic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762000" y="1676400"/>
          <a:ext cx="2667000" cy="1738313"/>
        </p:xfrm>
        <a:graphic>
          <a:graphicData uri="http://schemas.openxmlformats.org/presentationml/2006/ole">
            <p:oleObj spid="_x0000_s556034" name="Equation" r:id="rId5" imgW="1434960" imgH="939600" progId="Equation.3">
              <p:embed/>
            </p:oleObj>
          </a:graphicData>
        </a:graphic>
      </p:graphicFrame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57200" y="381000"/>
            <a:ext cx="65678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</a:t>
            </a: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nother method to determine total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chromaticity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t</a:t>
            </a:r>
            <a:r>
              <a:rPr lang="en-US" sz="24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une </a:t>
            </a:r>
            <a:r>
              <a:rPr lang="en-US" sz="24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shift as a function of </a:t>
            </a:r>
            <a:r>
              <a:rPr lang="en-US" sz="2400" b="1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rf</a:t>
            </a:r>
            <a:r>
              <a:rPr lang="en-US" sz="24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frequency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81000" y="3584575"/>
            <a:ext cx="36607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horizontal tune vs change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in rf frequency measured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at LEP;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the dashed line shows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the linear chromaticity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as determined by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measurements at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+/- 50 kHz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h7fig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497013"/>
            <a:ext cx="5181600" cy="4913312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57200" y="381000"/>
            <a:ext cx="76129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measuring the </a:t>
            </a:r>
            <a:r>
              <a:rPr lang="en-US" sz="24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natural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chromaticity (</a:t>
            </a:r>
            <a:r>
              <a:rPr lang="en-US" sz="2400" i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Q’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w/o </a:t>
            </a:r>
            <a:r>
              <a:rPr lang="en-US" sz="2400" kern="120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sextupoles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from </a:t>
            </a:r>
            <a:r>
              <a:rPr lang="en-US" sz="24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tune shift vs. dipole field 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5969000" y="1270000"/>
          <a:ext cx="1244600" cy="842963"/>
        </p:xfrm>
        <a:graphic>
          <a:graphicData uri="http://schemas.openxmlformats.org/presentationml/2006/ole">
            <p:oleObj spid="_x0000_s559106" name="Equation" r:id="rId5" imgW="609480" imgH="419040" progId="Equation.3">
              <p:embed/>
            </p:oleObj>
          </a:graphicData>
        </a:graphic>
      </p:graphicFrame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6019800" y="2743200"/>
          <a:ext cx="1752600" cy="828675"/>
        </p:xfrm>
        <a:graphic>
          <a:graphicData uri="http://schemas.openxmlformats.org/presentationml/2006/ole">
            <p:oleObj spid="_x0000_s559107" name="Equation" r:id="rId6" imgW="863225" imgH="406224" progId="Equation.3">
              <p:embed/>
            </p:oleObj>
          </a:graphicData>
        </a:graphic>
      </p:graphicFrame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6324600" y="5334000"/>
          <a:ext cx="1905000" cy="923925"/>
        </p:xfrm>
        <a:graphic>
          <a:graphicData uri="http://schemas.openxmlformats.org/presentationml/2006/ole">
            <p:oleObj spid="_x0000_s559108" name="Equation" r:id="rId7" imgW="939800" imgH="457200" progId="Equation.3">
              <p:embed/>
            </p:oleObj>
          </a:graphicData>
        </a:graphic>
      </p:graphicFrame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5775325" y="2093913"/>
            <a:ext cx="3092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for e-, the orbit is unchanged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(determined by rf!)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867400" y="4114800"/>
            <a:ext cx="2444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for p, simultaneous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change in rf frequency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required to keep the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same orbit: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467600" y="1219200"/>
            <a:ext cx="996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electron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ring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2590800" y="1752600"/>
            <a:ext cx="272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natural chromaticity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measured at PEP-II 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2033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057400" y="762000"/>
          <a:ext cx="2259013" cy="1733550"/>
        </p:xfrm>
        <a:graphic>
          <a:graphicData uri="http://schemas.openxmlformats.org/presentationml/2006/ole">
            <p:oleObj spid="_x0000_s566274" name="Equation" r:id="rId4" imgW="1091880" imgH="838080" progId="Equation.3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871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876800" y="2438400"/>
          <a:ext cx="2286000" cy="684213"/>
        </p:xfrm>
        <a:graphic>
          <a:graphicData uri="http://schemas.openxmlformats.org/presentationml/2006/ole">
            <p:oleObj spid="_x0000_s566275" name="Equation" r:id="rId5" imgW="1307532" imgH="393529" progId="Equation.3">
              <p:embed/>
            </p:oleObj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3262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1231900" y="3886200"/>
          <a:ext cx="2565400" cy="1727200"/>
        </p:xfrm>
        <a:graphic>
          <a:graphicData uri="http://schemas.openxmlformats.org/presentationml/2006/ole">
            <p:oleObj spid="_x0000_s566276" name="Equation" r:id="rId6" imgW="1244520" imgH="838080" progId="Equation.3">
              <p:embed/>
            </p:oleObj>
          </a:graphicData>
        </a:graphic>
      </p:graphicFrame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4100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5105400" y="3429000"/>
          <a:ext cx="1828800" cy="1123950"/>
        </p:xfrm>
        <a:graphic>
          <a:graphicData uri="http://schemas.openxmlformats.org/presentationml/2006/ole">
            <p:oleObj spid="_x0000_s566277" name="Equation" r:id="rId7" imgW="787058" imgH="482391" progId="Equation.3">
              <p:embed/>
            </p:oleObj>
          </a:graphicData>
        </a:graphic>
      </p:graphicFrame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8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5791200" y="4953000"/>
          <a:ext cx="2209800" cy="606425"/>
        </p:xfrm>
        <a:graphic>
          <a:graphicData uri="http://schemas.openxmlformats.org/presentationml/2006/ole">
            <p:oleObj spid="_x0000_s566278" name="Equation" r:id="rId8" imgW="863225" imgH="241195" progId="Equation.3">
              <p:embed/>
            </p:oleObj>
          </a:graphicData>
        </a:graphic>
      </p:graphicFrame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14953" y="0"/>
            <a:ext cx="84513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dirty="0" smtClean="0">
                <a:solidFill>
                  <a:srgbClr val="FF0000"/>
                </a:solidFill>
                <a:latin typeface="+mn-lt"/>
              </a:rPr>
              <a:t>linear</a:t>
            </a:r>
            <a:r>
              <a:rPr lang="en-US" sz="3200" i="1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coupling</a:t>
            </a:r>
            <a:r>
              <a:rPr lang="en-US" sz="32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: model of 2 </a:t>
            </a:r>
            <a:r>
              <a:rPr lang="en-US" sz="32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coupled </a:t>
            </a:r>
            <a:r>
              <a:rPr lang="en-US" sz="32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oscillators</a:t>
            </a:r>
            <a:endParaRPr lang="en-US" sz="32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089525" y="1050925"/>
            <a:ext cx="33217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: </a:t>
            </a:r>
            <a:r>
              <a:rPr lang="en-US" sz="28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coupling strength</a:t>
            </a:r>
            <a:endParaRPr lang="en-US" sz="28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143000" y="2590800"/>
            <a:ext cx="3729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normal-mode coordinates: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127125" y="3392488"/>
            <a:ext cx="3001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decoupled</a:t>
            </a: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equations</a:t>
            </a: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V="1">
            <a:off x="3962400" y="4343400"/>
            <a:ext cx="106680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162800" y="3352800"/>
            <a:ext cx="17621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new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eigen-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frequencies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343400" y="5715000"/>
            <a:ext cx="4456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frequency split: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measure of strength of coupling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52400"/>
            <a:ext cx="37048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closest </a:t>
            </a:r>
            <a:r>
              <a:rPr lang="en-US" sz="28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tune approach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22325" y="7985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near the difference resonance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267200" y="762000"/>
          <a:ext cx="2133600" cy="481013"/>
        </p:xfrm>
        <a:graphic>
          <a:graphicData uri="http://schemas.openxmlformats.org/presentationml/2006/ole">
            <p:oleObj spid="_x0000_s564226" name="Equation" r:id="rId4" imgW="1054100" imgH="241300" progId="Equation.3">
              <p:embed/>
            </p:oleObj>
          </a:graphicData>
        </a:graphic>
      </p:graphicFrame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841375" y="1636713"/>
          <a:ext cx="6172200" cy="869950"/>
        </p:xfrm>
        <a:graphic>
          <a:graphicData uri="http://schemas.openxmlformats.org/presentationml/2006/ole">
            <p:oleObj spid="_x0000_s564227" name="Equation" r:id="rId5" imgW="3035160" imgH="431640" progId="Equation.3">
              <p:embed/>
            </p:oleObj>
          </a:graphicData>
        </a:graphic>
      </p:graphicFrame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62000" y="1295400"/>
            <a:ext cx="603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the tunes of the two eigenmodes, in the vertical plane, are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2378075" y="2322513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V="1">
            <a:off x="2911475" y="2322513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4359275" y="2322513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V="1">
            <a:off x="4968875" y="2322513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181600" y="2438400"/>
            <a:ext cx="2424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uncoupled tunes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914400" y="4038600"/>
            <a:ext cx="37160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tunes can approach each other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only up to distance |</a:t>
            </a:r>
            <a:r>
              <a:rPr lang="en-US" sz="2000" kern="12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_|</a:t>
            </a:r>
          </a:p>
        </p:txBody>
      </p:sp>
      <p:pic>
        <p:nvPicPr>
          <p:cNvPr id="12303" name="Picture 15" descr="l1sl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3276600"/>
            <a:ext cx="4676775" cy="3109913"/>
          </a:xfrm>
          <a:prstGeom prst="rect">
            <a:avLst/>
          </a:prstGeom>
          <a:noFill/>
        </p:spPr>
      </p:pic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33400" y="5029200"/>
            <a:ext cx="442781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correction strategy;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use two skew </a:t>
            </a:r>
            <a:r>
              <a:rPr lang="en-US" sz="2000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quadrupoles</a:t>
            </a:r>
            <a:endParaRPr lang="en-US" sz="2000" kern="12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(ideally with </a:t>
            </a:r>
            <a:r>
              <a:rPr lang="en-US" sz="2000" kern="1200" dirty="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D(</a:t>
            </a:r>
            <a:r>
              <a:rPr lang="en-US" sz="2000" kern="1200" dirty="0" err="1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f</a:t>
            </a:r>
            <a:r>
              <a:rPr lang="en-US" sz="2000" kern="1200" baseline="-250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x</a:t>
            </a:r>
            <a:r>
              <a:rPr lang="en-US" sz="2000" kern="12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-</a:t>
            </a:r>
            <a:r>
              <a:rPr lang="en-US" sz="2000" kern="1200" dirty="0" err="1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f</a:t>
            </a:r>
            <a:r>
              <a:rPr lang="en-US" sz="2000" kern="1200" baseline="-25000" dirty="0" err="1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y</a:t>
            </a: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)~</a:t>
            </a:r>
            <a:r>
              <a:rPr lang="en-US" sz="2000" kern="1200" dirty="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p</a:t>
            </a: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/2) to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minimize |</a:t>
            </a:r>
            <a:r>
              <a:rPr lang="en-US" sz="2000" kern="1200" dirty="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_|, namely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the distance of closest tune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784" y="0"/>
            <a:ext cx="9275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schematic of </a:t>
            </a:r>
            <a:r>
              <a:rPr lang="en-US" sz="2800" dirty="0" smtClean="0"/>
              <a:t>“longitudinal oscillation” </a:t>
            </a:r>
            <a:r>
              <a:rPr lang="en-US" sz="2800" dirty="0"/>
              <a:t>around storage ring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09600" y="533400"/>
            <a:ext cx="8651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tune </a:t>
            </a:r>
            <a:r>
              <a:rPr lang="en-US" sz="2800" i="1" dirty="0" smtClean="0">
                <a:solidFill>
                  <a:srgbClr val="0000FF"/>
                </a:solidFill>
              </a:rPr>
              <a:t>Q</a:t>
            </a:r>
            <a:r>
              <a:rPr lang="en-US" sz="2800" i="1" baseline="-25000" dirty="0" smtClean="0">
                <a:solidFill>
                  <a:srgbClr val="0000FF"/>
                </a:solidFill>
              </a:rPr>
              <a:t>s</a:t>
            </a:r>
            <a:r>
              <a:rPr lang="en-US" sz="2800" dirty="0" smtClean="0">
                <a:solidFill>
                  <a:srgbClr val="0000FF"/>
                </a:solidFill>
              </a:rPr>
              <a:t> = </a:t>
            </a:r>
            <a:r>
              <a:rPr lang="en-US" sz="2800" dirty="0">
                <a:solidFill>
                  <a:srgbClr val="0000FF"/>
                </a:solidFill>
              </a:rPr>
              <a:t>number of </a:t>
            </a:r>
            <a:r>
              <a:rPr lang="en-US" sz="2800" dirty="0" smtClean="0">
                <a:solidFill>
                  <a:srgbClr val="0000FF"/>
                </a:solidFill>
              </a:rPr>
              <a:t>synchrotron oscillations </a:t>
            </a:r>
            <a:r>
              <a:rPr lang="en-US" sz="2800" dirty="0">
                <a:solidFill>
                  <a:srgbClr val="0000FF"/>
                </a:solidFill>
              </a:rPr>
              <a:t>per turn</a:t>
            </a:r>
          </a:p>
        </p:txBody>
      </p:sp>
      <p:pic>
        <p:nvPicPr>
          <p:cNvPr id="7" name="Picture 6" descr="syncos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397425"/>
            <a:ext cx="8281907" cy="4088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638800"/>
            <a:ext cx="72923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synchrotron tune </a:t>
            </a:r>
            <a:r>
              <a:rPr lang="en-US" sz="2400" i="1" dirty="0" smtClean="0"/>
              <a:t>Q</a:t>
            </a:r>
            <a:r>
              <a:rPr lang="en-US" sz="2400" i="1" baseline="-25000" dirty="0" smtClean="0"/>
              <a:t>s</a:t>
            </a:r>
            <a:r>
              <a:rPr lang="en-US" sz="2400" dirty="0" smtClean="0"/>
              <a:t> &lt;&lt; 1, typically </a:t>
            </a:r>
            <a:r>
              <a:rPr lang="en-US" sz="2400" i="1" dirty="0" smtClean="0"/>
              <a:t>Q</a:t>
            </a:r>
            <a:r>
              <a:rPr lang="en-US" sz="2400" i="1" baseline="-25000" dirty="0" smtClean="0"/>
              <a:t>s</a:t>
            </a:r>
            <a:r>
              <a:rPr lang="en-US" sz="2400" dirty="0" smtClean="0"/>
              <a:t> ~ 0.01-0.0001</a:t>
            </a:r>
          </a:p>
          <a:p>
            <a:r>
              <a:rPr lang="en-US" sz="2400" dirty="0" err="1" smtClean="0"/>
              <a:t>betatron</a:t>
            </a:r>
            <a:r>
              <a:rPr lang="en-US" sz="2400" dirty="0" smtClean="0"/>
              <a:t> tune </a:t>
            </a:r>
            <a:r>
              <a:rPr lang="en-US" sz="2400" i="1" dirty="0" err="1" smtClean="0"/>
              <a:t>Q</a:t>
            </a:r>
            <a:r>
              <a:rPr lang="en-US" sz="2400" i="1" baseline="-25000" dirty="0" err="1" smtClean="0"/>
              <a:t>x,y</a:t>
            </a:r>
            <a:r>
              <a:rPr lang="en-US" sz="2400" dirty="0" smtClean="0"/>
              <a:t> &gt; 1, typically </a:t>
            </a:r>
            <a:r>
              <a:rPr lang="en-US" sz="2400" i="1" dirty="0" err="1" smtClean="0"/>
              <a:t>Q</a:t>
            </a:r>
            <a:r>
              <a:rPr lang="en-US" sz="2400" i="1" baseline="-25000" dirty="0" err="1" smtClean="0"/>
              <a:t>x,y</a:t>
            </a:r>
            <a:r>
              <a:rPr lang="en-US" sz="2400" dirty="0" smtClean="0"/>
              <a:t> ~ 2 - 70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4648200"/>
            <a:ext cx="3262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focusing elements:</a:t>
            </a:r>
          </a:p>
          <a:p>
            <a:r>
              <a:rPr lang="en-US" dirty="0" smtClean="0"/>
              <a:t>energy-dependent path length</a:t>
            </a:r>
          </a:p>
          <a:p>
            <a:r>
              <a:rPr lang="en-US" dirty="0" err="1" smtClean="0"/>
              <a:t>rf</a:t>
            </a:r>
            <a:r>
              <a:rPr lang="en-US" dirty="0" smtClean="0"/>
              <a:t> cavities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895600" y="3962400"/>
            <a:ext cx="838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43200" y="35814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RF cavity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h2fig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57200"/>
            <a:ext cx="5122863" cy="4873625"/>
          </a:xfrm>
          <a:prstGeom prst="rect">
            <a:avLst/>
          </a:prstGeom>
          <a:noFill/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528834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closest tune approach in the PEP-II HER before final correction; shown </a:t>
            </a: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are the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measured fractional tunes as a function of the horizontal tune knob; the </a:t>
            </a: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minimum 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tune distance is equal to the driving term |</a:t>
            </a:r>
            <a:r>
              <a:rPr lang="en-US" sz="2400" kern="120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2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_| of the </a:t>
            </a:r>
            <a:r>
              <a:rPr lang="en-US" sz="24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difference resonance</a:t>
            </a:r>
            <a:endParaRPr lang="en-US" sz="24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1sl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762000"/>
            <a:ext cx="4651375" cy="4646613"/>
          </a:xfrm>
          <a:prstGeom prst="rect">
            <a:avLst/>
          </a:prstGeom>
          <a:noFill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703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a</a:t>
            </a:r>
            <a:r>
              <a:rPr lang="en-US" sz="20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nother way to measure |</a:t>
            </a:r>
            <a:r>
              <a:rPr lang="en-US" sz="2000" kern="1200" dirty="0" smtClean="0">
                <a:solidFill>
                  <a:srgbClr val="000000"/>
                </a:solidFill>
                <a:latin typeface="Symbol" pitchFamily="18" charset="2"/>
              </a:rPr>
              <a:t>k</a:t>
            </a:r>
            <a:r>
              <a:rPr lang="en-US" sz="20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_|: kick </a:t>
            </a:r>
            <a:r>
              <a:rPr lang="en-US" sz="20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response over many turns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93725" y="925513"/>
            <a:ext cx="17795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envelopes of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horizontal and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vertical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oscillations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exhibit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beating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223125" y="2322513"/>
            <a:ext cx="145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plane of kick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315200" y="4724400"/>
            <a:ext cx="126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orthogonal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plane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232525" y="2982913"/>
            <a:ext cx="1793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beating period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7620000" y="457200"/>
          <a:ext cx="1219200" cy="974725"/>
        </p:xfrm>
        <a:graphic>
          <a:graphicData uri="http://schemas.openxmlformats.org/presentationml/2006/ole">
            <p:oleObj spid="_x0000_s563202" name="Equation" r:id="rId5" imgW="571500" imgH="457200" progId="Equation.3">
              <p:embed/>
            </p:oleObj>
          </a:graphicData>
        </a:graphic>
      </p:graphicFrame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3424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495800" y="5430838"/>
          <a:ext cx="1905000" cy="1098550"/>
        </p:xfrm>
        <a:graphic>
          <a:graphicData uri="http://schemas.openxmlformats.org/presentationml/2006/ole">
            <p:oleObj spid="_x0000_s563203" name="Equation" r:id="rId6" imgW="812447" imgH="469696" progId="Equation.3">
              <p:embed/>
            </p:oleObj>
          </a:graphicData>
        </a:graphic>
      </p:graphicFrame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7620000" y="152400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define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209800" y="5791200"/>
            <a:ext cx="203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one can show that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629400" y="5638800"/>
            <a:ext cx="396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!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7527925" y="5827713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example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8000"/>
                </a:solidFill>
                <a:latin typeface="Arial" pitchFamily="34" charset="0"/>
                <a:ea typeface="+mn-ea"/>
                <a:cs typeface="+mn-cs"/>
              </a:rPr>
              <a:t>ATF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279400"/>
            <a:ext cx="31325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u="sng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coupling </a:t>
            </a:r>
            <a:r>
              <a:rPr lang="en-US" sz="2000" u="sng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transfer function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27125" y="849313"/>
            <a:ext cx="598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excite beam in x                 detect coherent y motion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3200400" y="1066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03325" y="1484313"/>
            <a:ext cx="5175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used for </a:t>
            </a:r>
            <a:r>
              <a:rPr lang="en-US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continuous monitoring of coupling</a:t>
            </a: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at the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CERN ISR in the 1970s;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is considered for LHC coupling control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2362200" y="2514600"/>
          <a:ext cx="2514600" cy="1779588"/>
        </p:xfrm>
        <a:graphic>
          <a:graphicData uri="http://schemas.openxmlformats.org/presentationml/2006/ole">
            <p:oleObj spid="_x0000_s567298" name="Equation" r:id="rId4" imgW="1079032" imgH="761669" progId="Equation.3">
              <p:embed/>
            </p:oleObj>
          </a:graphicData>
        </a:graphic>
      </p:graphicFrame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791200" y="2362200"/>
            <a:ext cx="2305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amplitude and phase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of vertical response;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complex value of </a:t>
            </a:r>
            <a:r>
              <a:rPr lang="en-US" kern="120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kern="1200">
                <a:solidFill>
                  <a:srgbClr val="0000FF"/>
                </a:solidFill>
                <a:latin typeface="Arial" pitchFamily="34" charset="0"/>
                <a:ea typeface="+mn-ea"/>
                <a:cs typeface="+mn-cs"/>
              </a:rPr>
              <a:t>_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0489" name="Picture 9" descr="ISR-coupling-BT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071938"/>
            <a:ext cx="3586163" cy="2578100"/>
          </a:xfrm>
          <a:prstGeom prst="rect">
            <a:avLst/>
          </a:prstGeom>
          <a:noFill/>
        </p:spPr>
      </p:pic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810000" y="5029200"/>
            <a:ext cx="1035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ISR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coupling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transfer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i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function</a:t>
            </a: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 flipH="1">
            <a:off x="5029200" y="2819400"/>
            <a:ext cx="609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715000"/>
            <a:ext cx="1847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J.-P. </a:t>
            </a:r>
            <a:r>
              <a:rPr lang="en-US" dirty="0" err="1" smtClean="0"/>
              <a:t>Koutchouk</a:t>
            </a:r>
            <a:r>
              <a:rPr lang="en-US" dirty="0" smtClean="0"/>
              <a:t>,</a:t>
            </a:r>
          </a:p>
          <a:p>
            <a:r>
              <a:rPr lang="en-US" dirty="0" smtClean="0"/>
              <a:t>1980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upling-feedback-lhc-jones-2005_P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" y="0"/>
            <a:ext cx="9140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24600" y="685800"/>
            <a:ext cx="2586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RHIC-</a:t>
            </a:r>
            <a:r>
              <a:rPr lang="en-US" sz="2000" b="1" i="1" dirty="0" err="1" smtClean="0">
                <a:solidFill>
                  <a:srgbClr val="FF0000"/>
                </a:solidFill>
              </a:rPr>
              <a:t>Tevatron</a:t>
            </a:r>
            <a:r>
              <a:rPr lang="en-US" sz="2000" b="1" i="1" dirty="0" smtClean="0">
                <a:solidFill>
                  <a:srgbClr val="FF0000"/>
                </a:solidFill>
              </a:rPr>
              <a:t>-LHC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2005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upling-feedback-lhc-jones-2005_Page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" y="0"/>
            <a:ext cx="9140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5943600"/>
            <a:ext cx="2586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RHIC-</a:t>
            </a:r>
            <a:r>
              <a:rPr lang="en-US" sz="2000" b="1" i="1" dirty="0" err="1" smtClean="0">
                <a:solidFill>
                  <a:srgbClr val="FF0000"/>
                </a:solidFill>
              </a:rPr>
              <a:t>Tevatron</a:t>
            </a:r>
            <a:r>
              <a:rPr lang="en-US" sz="2000" b="1" i="1" dirty="0" smtClean="0">
                <a:solidFill>
                  <a:srgbClr val="FF0000"/>
                </a:solidFill>
              </a:rPr>
              <a:t>-LHC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2005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990600" y="57912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6" name="Picture 11" descr="The_shining_heres_johnny"/>
          <p:cNvPicPr>
            <a:picLocks noChangeAspect="1" noChangeArrowheads="1"/>
          </p:cNvPicPr>
          <p:nvPr/>
        </p:nvPicPr>
        <p:blipFill>
          <a:blip r:embed="rId3"/>
          <a:srcRect b="9334"/>
          <a:stretch>
            <a:fillRect/>
          </a:stretch>
        </p:blipFill>
        <p:spPr bwMode="auto">
          <a:xfrm>
            <a:off x="2057400" y="0"/>
            <a:ext cx="50911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86600" y="6488668"/>
            <a:ext cx="1866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Courtesy B. Goddard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9600" y="533400"/>
            <a:ext cx="74676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many </a:t>
            </a:r>
            <a:r>
              <a:rPr lang="en-US" sz="3600" kern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other complications </a:t>
            </a: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and 	challenges,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for example: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space 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ionized gas molecules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electron cloud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beam-beam interaction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radiation damping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.. etc </a:t>
            </a:r>
            <a:r>
              <a:rPr lang="en-US" sz="3600" kern="1200" dirty="0" err="1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etc</a:t>
            </a: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…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          all these phenomena affect beam response to excitation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 dirty="0">
              <a:solidFill>
                <a:srgbClr val="FF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7" grpId="0"/>
      <p:bldP spid="7" grpId="1"/>
      <p:bldP spid="819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676400"/>
            <a:ext cx="641714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some “complications”:</a:t>
            </a:r>
          </a:p>
          <a:p>
            <a:endParaRPr lang="en-US" sz="3600" dirty="0" smtClean="0"/>
          </a:p>
          <a:p>
            <a:r>
              <a:rPr lang="en-US" sz="3600" dirty="0" smtClean="0"/>
              <a:t>colliding beam tune spectra</a:t>
            </a:r>
          </a:p>
          <a:p>
            <a:r>
              <a:rPr lang="en-US" sz="3600" dirty="0" smtClean="0"/>
              <a:t>space charge tune spread</a:t>
            </a:r>
          </a:p>
          <a:p>
            <a:r>
              <a:rPr lang="en-US" sz="3600" dirty="0" smtClean="0"/>
              <a:t>measuring the incoherent tune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h2fi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5627688" cy="4616450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17525" y="192088"/>
            <a:ext cx="8654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transverse </a:t>
            </a:r>
            <a:r>
              <a:rPr lang="en-US" sz="2400" dirty="0">
                <a:solidFill>
                  <a:srgbClr val="FF0000"/>
                </a:solidFill>
              </a:rPr>
              <a:t>tune measurement</a:t>
            </a:r>
            <a:r>
              <a:rPr lang="en-US" sz="2400" dirty="0"/>
              <a:t> (swept-frequency excitation) </a:t>
            </a:r>
          </a:p>
          <a:p>
            <a:r>
              <a:rPr lang="en-US" sz="2400" dirty="0"/>
              <a:t>with </a:t>
            </a:r>
            <a:r>
              <a:rPr lang="en-US" sz="2400" dirty="0">
                <a:solidFill>
                  <a:srgbClr val="FF0000"/>
                </a:solidFill>
              </a:rPr>
              <a:t>2 colliding bunches at TRISTAN</a:t>
            </a:r>
            <a:r>
              <a:rPr lang="en-US" sz="2400" dirty="0"/>
              <a:t>. Vertical axis: 10 dB/div., </a:t>
            </a:r>
          </a:p>
          <a:p>
            <a:r>
              <a:rPr lang="en-US" sz="2400" dirty="0"/>
              <a:t>horizontal axis: 1 kHz/div [K. Hirata, T. </a:t>
            </a:r>
            <a:r>
              <a:rPr lang="en-US" sz="2400" dirty="0" err="1"/>
              <a:t>Ieiri</a:t>
            </a:r>
            <a:r>
              <a:rPr lang="en-US" sz="2400" dirty="0"/>
              <a:t>]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67475" y="1676400"/>
            <a:ext cx="25749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Hysteresis:</a:t>
            </a:r>
          </a:p>
          <a:p>
            <a:r>
              <a:rPr lang="en-US" sz="2400"/>
              <a:t>2 fixed points</a:t>
            </a:r>
          </a:p>
          <a:p>
            <a:r>
              <a:rPr lang="en-US" sz="2400"/>
              <a:t>due to nonlinear</a:t>
            </a:r>
          </a:p>
          <a:p>
            <a:r>
              <a:rPr lang="en-US" sz="2400"/>
              <a:t>beam-beam 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394" name="Picture 2" descr="pisigmamo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9144000" cy="3473450"/>
          </a:xfrm>
          <a:prstGeom prst="rect">
            <a:avLst/>
          </a:prstGeom>
          <a:noFill/>
        </p:spPr>
      </p:pic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1219200" y="2286000"/>
            <a:ext cx="976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3333FF"/>
                </a:solidFill>
                <a:latin typeface="Symbol" pitchFamily="18" charset="2"/>
              </a:rPr>
              <a:t>p </a:t>
            </a:r>
            <a:r>
              <a:rPr lang="en-US" b="1" i="1">
                <a:solidFill>
                  <a:srgbClr val="3333FF"/>
                </a:solidFill>
              </a:rPr>
              <a:t>mode</a:t>
            </a:r>
          </a:p>
        </p:txBody>
      </p:sp>
      <p:sp>
        <p:nvSpPr>
          <p:cNvPr id="315396" name="Text Box 4"/>
          <p:cNvSpPr txBox="1">
            <a:spLocks noChangeArrowheads="1"/>
          </p:cNvSpPr>
          <p:nvPr/>
        </p:nvSpPr>
        <p:spPr bwMode="auto">
          <a:xfrm>
            <a:off x="2971800" y="2286000"/>
            <a:ext cx="989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3333FF"/>
                </a:solidFill>
                <a:latin typeface="Symbol" pitchFamily="18" charset="2"/>
              </a:rPr>
              <a:t>s </a:t>
            </a:r>
            <a:r>
              <a:rPr lang="en-US" b="1" i="1">
                <a:solidFill>
                  <a:srgbClr val="3333FF"/>
                </a:solidFill>
              </a:rPr>
              <a:t>mode</a:t>
            </a: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1752600" y="2822575"/>
            <a:ext cx="24673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3333FF"/>
                </a:solidFill>
              </a:rPr>
              <a:t>continuum</a:t>
            </a:r>
          </a:p>
          <a:p>
            <a:r>
              <a:rPr lang="en-US" b="1" i="1" dirty="0" smtClean="0">
                <a:solidFill>
                  <a:srgbClr val="3333FF"/>
                </a:solidFill>
              </a:rPr>
              <a:t>incoherent spectrum</a:t>
            </a:r>
            <a:endParaRPr lang="en-US" b="1" i="1" dirty="0">
              <a:solidFill>
                <a:srgbClr val="3333FF"/>
              </a:solidFill>
            </a:endParaRPr>
          </a:p>
        </p:txBody>
      </p:sp>
      <p:sp>
        <p:nvSpPr>
          <p:cNvPr id="315398" name="Text Box 6"/>
          <p:cNvSpPr txBox="1">
            <a:spLocks noChangeArrowheads="1"/>
          </p:cNvSpPr>
          <p:nvPr/>
        </p:nvSpPr>
        <p:spPr bwMode="auto">
          <a:xfrm>
            <a:off x="822325" y="4230688"/>
            <a:ext cx="213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/>
              <a:t>equal intensity</a:t>
            </a:r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5638800" y="4267200"/>
            <a:ext cx="2659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/>
              <a:t>intensity ratio 0.55</a:t>
            </a:r>
          </a:p>
        </p:txBody>
      </p:sp>
      <p:sp>
        <p:nvSpPr>
          <p:cNvPr id="315400" name="Rectangle 8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simulated tune </a:t>
            </a:r>
            <a:r>
              <a:rPr lang="en-US" sz="3200" dirty="0">
                <a:solidFill>
                  <a:schemeClr val="tx2"/>
                </a:solidFill>
              </a:rPr>
              <a:t>spectrum </a:t>
            </a:r>
            <a:r>
              <a:rPr lang="en-US" sz="3200" dirty="0" smtClean="0">
                <a:solidFill>
                  <a:schemeClr val="tx2"/>
                </a:solidFill>
              </a:rPr>
              <a:t>for two colliding beams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15401" name="Text Box 9"/>
          <p:cNvSpPr txBox="1">
            <a:spLocks noChangeArrowheads="1"/>
          </p:cNvSpPr>
          <p:nvPr/>
        </p:nvSpPr>
        <p:spPr bwMode="auto">
          <a:xfrm>
            <a:off x="304800" y="4953000"/>
            <a:ext cx="4246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333FF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3333FF"/>
                </a:solidFill>
              </a:rPr>
              <a:t> mode not </a:t>
            </a:r>
            <a:r>
              <a:rPr lang="en-US" sz="2400" dirty="0" smtClean="0">
                <a:solidFill>
                  <a:srgbClr val="3333FF"/>
                </a:solidFill>
              </a:rPr>
              <a:t>“Landau damped”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315402" name="Text Box 10"/>
          <p:cNvSpPr txBox="1">
            <a:spLocks noChangeArrowheads="1"/>
          </p:cNvSpPr>
          <p:nvPr/>
        </p:nvSpPr>
        <p:spPr bwMode="auto">
          <a:xfrm>
            <a:off x="5181600" y="4953000"/>
            <a:ext cx="37337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333FF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3333FF"/>
                </a:solidFill>
              </a:rPr>
              <a:t> mode </a:t>
            </a:r>
            <a:r>
              <a:rPr lang="en-US" sz="2400" dirty="0" smtClean="0">
                <a:solidFill>
                  <a:srgbClr val="3333FF"/>
                </a:solidFill>
              </a:rPr>
              <a:t>“Landau damped”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315403" name="Text Box 11"/>
          <p:cNvSpPr txBox="1">
            <a:spLocks noChangeArrowheads="1"/>
          </p:cNvSpPr>
          <p:nvPr/>
        </p:nvSpPr>
        <p:spPr bwMode="auto">
          <a:xfrm>
            <a:off x="3657600" y="5486400"/>
            <a:ext cx="50022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accent2"/>
                </a:solidFill>
              </a:rPr>
              <a:t>M.P. Zorzano &amp; F.Z., PRST-AB 3, 044401 (2000)</a:t>
            </a:r>
          </a:p>
          <a:p>
            <a:r>
              <a:rPr lang="en-US" sz="1400">
                <a:solidFill>
                  <a:schemeClr val="accent2"/>
                </a:solidFill>
              </a:rPr>
              <a:t>W. Herr, M.P. Zorzano, F. Jones, PRST-AB 4, 054402 (2002)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211669"/>
            <a:ext cx="9139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if the coherent tune lies outside the continuum “Landau damping” is lost </a:t>
            </a:r>
          </a:p>
          <a:p>
            <a:r>
              <a:rPr lang="en-US" sz="2000" b="1" dirty="0" smtClean="0"/>
              <a:t>and the beam can be unstable; prediction for the LHC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0706" name="Picture 2" descr="te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52600"/>
            <a:ext cx="44359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07" name="Picture 3" descr="te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828801"/>
            <a:ext cx="4648200" cy="336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evidence for coherent beam-beam </a:t>
            </a:r>
            <a:r>
              <a:rPr lang="en-US" sz="3200" dirty="0" err="1" smtClean="0"/>
              <a:t>modes@RHIC</a:t>
            </a:r>
            <a:endParaRPr lang="en-US" sz="3200" dirty="0" smtClean="0"/>
          </a:p>
          <a:p>
            <a:r>
              <a:rPr lang="en-US" sz="1050" dirty="0" smtClean="0"/>
              <a:t>  </a:t>
            </a:r>
          </a:p>
          <a:p>
            <a:r>
              <a:rPr lang="en-US" sz="2800" dirty="0" smtClean="0"/>
              <a:t>RHIC BTF amplitude response at 250 </a:t>
            </a:r>
            <a:r>
              <a:rPr lang="en-US" sz="2800" dirty="0" err="1" smtClean="0"/>
              <a:t>GeV</a:t>
            </a:r>
            <a:r>
              <a:rPr lang="en-US" sz="1600" dirty="0" smtClean="0"/>
              <a:t>  </a:t>
            </a:r>
          </a:p>
          <a:p>
            <a:endParaRPr lang="en-US" sz="1600" dirty="0" smtClean="0"/>
          </a:p>
          <a:p>
            <a:r>
              <a:rPr lang="en-US" sz="2800" dirty="0" smtClean="0"/>
              <a:t>without collisions				with </a:t>
            </a:r>
            <a:r>
              <a:rPr lang="en-US" sz="2800" i="1" dirty="0" smtClean="0"/>
              <a:t>pp</a:t>
            </a:r>
            <a:r>
              <a:rPr lang="en-US" sz="2800" dirty="0" smtClean="0"/>
              <a:t> collisions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26. February 2009, Michiko Minty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190500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H &amp; V signals for beam 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167640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H &amp; V signals for beam 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358140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 &amp; V signals for beam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358140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 &amp; V signals for beam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5181600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 mode?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5105400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 mode?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876800" y="4800600"/>
            <a:ext cx="457200" cy="38100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6477000" y="4648200"/>
            <a:ext cx="457200" cy="45720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62600" y="556260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continuum?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600700" y="5067300"/>
            <a:ext cx="762000" cy="7620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56252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incoherent and coherent </a:t>
            </a:r>
            <a:r>
              <a:rPr lang="en-US" sz="3200" kern="1200" dirty="0" smtClean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tune 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7391400" y="38100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K.H. </a:t>
            </a:r>
            <a:r>
              <a:rPr lang="en-US" kern="1200" dirty="0" err="1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Schindl</a:t>
            </a:r>
            <a:endParaRPr lang="en-US" kern="1200" dirty="0">
              <a:solidFill>
                <a:srgbClr val="2A004E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2A004E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3424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87048" name="Picture 8" descr="schindl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8350250" cy="2339975"/>
          </a:xfrm>
          <a:prstGeom prst="rect">
            <a:avLst/>
          </a:prstGeom>
          <a:noFill/>
        </p:spPr>
      </p:pic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457200" y="3657600"/>
            <a:ext cx="46799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incoherent </a:t>
            </a:r>
            <a:r>
              <a:rPr lang="en-US" b="1" i="1" kern="1200" dirty="0" err="1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betatron</a:t>
            </a:r>
            <a:r>
              <a:rPr lang="en-US" b="1" i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 motion of a particle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inside a static beam</a:t>
            </a: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 with its center of mass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at rest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2A004E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amplitude and phase are distributed at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random</a:t>
            </a: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 over all particles</a:t>
            </a: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5334000" y="3581400"/>
            <a:ext cx="33083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coherent motion of the whole beam</a:t>
            </a: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 after </a:t>
            </a:r>
            <a:r>
              <a:rPr lang="en-US" kern="1200" dirty="0" smtClean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a </a:t>
            </a: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transverse kick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2A004E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the </a:t>
            </a:r>
            <a:r>
              <a:rPr lang="en-US" b="1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source of the direct space charge is now moving</a:t>
            </a:r>
            <a:r>
              <a:rPr lang="en-US" kern="1200" dirty="0">
                <a:solidFill>
                  <a:srgbClr val="2A004E"/>
                </a:solidFill>
                <a:latin typeface="Arial" pitchFamily="34" charset="0"/>
                <a:ea typeface="+mn-ea"/>
                <a:cs typeface="+mn-cs"/>
              </a:rPr>
              <a:t>, individual particles still continue incoherent motion around the common coherent trajectory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6442501"/>
            <a:ext cx="891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at low beam intensity these two tunes should be about the 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9" grpId="0"/>
      <p:bldP spid="87050" grpId="0"/>
      <p:bldP spid="1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2" name="Picture 6" descr="schindl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75275" cy="6858000"/>
          </a:xfrm>
          <a:prstGeom prst="rect">
            <a:avLst/>
          </a:prstGeom>
          <a:noFill/>
        </p:spPr>
      </p:pic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5257800" y="152400"/>
            <a:ext cx="351891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sz="32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pace 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xample </a:t>
            </a: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for space-charge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limited synchrotron: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betatron</a:t>
            </a: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tune diagram and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areas covered by direct tune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spread at injection,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intermediate energy,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and extraction, for the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CERN Proton Synchrotron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Booster.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During acceleration,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acceleration gets weaker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and the “necktie” area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shrinks, enabling the external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machine tunes to move the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“necktie” to a region clear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of </a:t>
            </a:r>
            <a:r>
              <a:rPr lang="en-US" sz="2000" kern="1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betatron</a:t>
            </a: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resonances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(up to 4</a:t>
            </a:r>
            <a:r>
              <a:rPr lang="en-US" sz="2000" kern="1200" baseline="300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th</a:t>
            </a:r>
            <a:r>
              <a:rPr lang="en-US" sz="20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order)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7391400" y="621665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K.H. </a:t>
            </a:r>
            <a:r>
              <a:rPr lang="en-US" kern="1200" dirty="0" err="1">
                <a:solidFill>
                  <a:srgbClr val="808080"/>
                </a:solidFill>
                <a:latin typeface="Arial" charset="0"/>
                <a:ea typeface="+mn-ea"/>
                <a:cs typeface="+mn-cs"/>
              </a:rPr>
              <a:t>Schindl</a:t>
            </a:r>
            <a:endParaRPr lang="en-US" kern="1200" dirty="0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80808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0" y="0"/>
            <a:ext cx="9202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kern="1200">
                <a:solidFill>
                  <a:srgbClr val="2A004E"/>
                </a:solidFill>
                <a:latin typeface="Arial" charset="0"/>
                <a:ea typeface="+mn-ea"/>
                <a:cs typeface="+mn-cs"/>
              </a:rPr>
              <a:t>how to measure the incoherent tune shift/spread? </a:t>
            </a:r>
          </a:p>
        </p:txBody>
      </p:sp>
      <p:pic>
        <p:nvPicPr>
          <p:cNvPr id="138245" name="Picture 5" descr="schindl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85800"/>
            <a:ext cx="7924800" cy="5373688"/>
          </a:xfrm>
          <a:prstGeom prst="rect">
            <a:avLst/>
          </a:prstGeom>
          <a:noFill/>
        </p:spPr>
      </p:pic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7239000" y="63246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2A004E"/>
                </a:solidFill>
                <a:latin typeface="Arial" charset="0"/>
                <a:ea typeface="+mn-ea"/>
                <a:cs typeface="+mn-cs"/>
              </a:rPr>
              <a:t>K.H. Schindl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3206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/>
              <a:t>Schottky monitor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7058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directly measures </a:t>
            </a:r>
            <a:r>
              <a:rPr lang="en-US" sz="2800" dirty="0"/>
              <a:t>“</a:t>
            </a:r>
            <a:r>
              <a:rPr lang="en-US" sz="2800" i="1" dirty="0">
                <a:solidFill>
                  <a:srgbClr val="FF0000"/>
                </a:solidFill>
              </a:rPr>
              <a:t>incoherent</a:t>
            </a:r>
            <a:r>
              <a:rPr lang="en-US" sz="2800" dirty="0"/>
              <a:t>” tune</a:t>
            </a:r>
          </a:p>
          <a:p>
            <a:r>
              <a:rPr lang="en-US" sz="2800" dirty="0"/>
              <a:t>(oscillation frequency of individual particles)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219200" y="1752600"/>
            <a:ext cx="327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w/o </a:t>
            </a:r>
            <a:r>
              <a:rPr lang="en-US" sz="2800" dirty="0" err="1">
                <a:solidFill>
                  <a:srgbClr val="0000FF"/>
                </a:solidFill>
              </a:rPr>
              <a:t>centroid</a:t>
            </a:r>
            <a:r>
              <a:rPr lang="en-US" sz="2800" dirty="0">
                <a:solidFill>
                  <a:srgbClr val="0000FF"/>
                </a:solidFill>
              </a:rPr>
              <a:t> motion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822325" y="2706688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incoherent signal 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3429000" y="2590800"/>
          <a:ext cx="1600200" cy="644525"/>
        </p:xfrm>
        <a:graphic>
          <a:graphicData uri="http://schemas.openxmlformats.org/presentationml/2006/ole">
            <p:oleObj spid="_x0000_s534530" name="Equation" r:id="rId4" imgW="634725" imgH="253890" progId="Equation.3">
              <p:embed/>
            </p:oleObj>
          </a:graphicData>
        </a:graphic>
      </p:graphicFrame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743200" y="36576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emittance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251325" y="3770313"/>
            <a:ext cx="116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#particles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5562600" y="3352800"/>
            <a:ext cx="229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frequency bandwidth</a:t>
            </a: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V="1">
            <a:off x="3352800" y="32004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H="1" flipV="1">
            <a:off x="4419600" y="3124200"/>
            <a:ext cx="2286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 flipV="1">
            <a:off x="4876800" y="3124200"/>
            <a:ext cx="685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822325" y="4103688"/>
            <a:ext cx="3349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“</a:t>
            </a:r>
            <a:r>
              <a:rPr lang="en-US" sz="2800" dirty="0" err="1"/>
              <a:t>Schottky</a:t>
            </a:r>
            <a:r>
              <a:rPr lang="en-US" sz="2800" dirty="0"/>
              <a:t> monitors” </a:t>
            </a:r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>
            <a:off x="4191000" y="4419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5181600" y="4114800"/>
            <a:ext cx="2995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stochastic cooling</a:t>
            </a:r>
          </a:p>
        </p:txBody>
      </p:sp>
      <p:pic>
        <p:nvPicPr>
          <p:cNvPr id="19" name="Picture 18" descr="schottky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800600"/>
            <a:ext cx="2985516" cy="2057400"/>
          </a:xfrm>
          <a:prstGeom prst="rect">
            <a:avLst/>
          </a:prstGeom>
        </p:spPr>
      </p:pic>
      <p:pic>
        <p:nvPicPr>
          <p:cNvPr id="20" name="Picture 19" descr="schottky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8484" y="4686300"/>
            <a:ext cx="2985516" cy="21717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2400" y="4826675"/>
            <a:ext cx="12875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FNAL</a:t>
            </a:r>
          </a:p>
          <a:p>
            <a:pPr algn="r"/>
            <a:r>
              <a:rPr lang="en-US" dirty="0" smtClean="0"/>
              <a:t>slotted </a:t>
            </a:r>
          </a:p>
          <a:p>
            <a:pPr algn="r"/>
            <a:r>
              <a:rPr lang="en-US" dirty="0" smtClean="0"/>
              <a:t>waveguide</a:t>
            </a:r>
          </a:p>
          <a:p>
            <a:pPr algn="r"/>
            <a:r>
              <a:rPr lang="en-US" dirty="0" smtClean="0"/>
              <a:t>1.7-GHz</a:t>
            </a:r>
          </a:p>
          <a:p>
            <a:pPr algn="r"/>
            <a:r>
              <a:rPr lang="en-US" dirty="0" err="1" smtClean="0"/>
              <a:t>Schottky</a:t>
            </a:r>
            <a:endParaRPr lang="en-US" dirty="0" smtClean="0"/>
          </a:p>
          <a:p>
            <a:pPr algn="r"/>
            <a:r>
              <a:rPr lang="en-US" dirty="0" smtClean="0"/>
              <a:t>pickup</a:t>
            </a:r>
          </a:p>
          <a:p>
            <a:pPr algn="r"/>
            <a:r>
              <a:rPr lang="en-US" dirty="0" smtClean="0"/>
              <a:t>design</a:t>
            </a:r>
          </a:p>
          <a:p>
            <a:pPr algn="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4800600"/>
            <a:ext cx="198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fabricated</a:t>
            </a:r>
          </a:p>
          <a:p>
            <a:pPr algn="r"/>
            <a:r>
              <a:rPr lang="en-US" dirty="0" smtClean="0"/>
              <a:t>FNAL</a:t>
            </a:r>
          </a:p>
          <a:p>
            <a:pPr algn="r"/>
            <a:r>
              <a:rPr lang="en-US" dirty="0" err="1" smtClean="0"/>
              <a:t>Schottky</a:t>
            </a:r>
            <a:endParaRPr lang="en-US" dirty="0" smtClean="0"/>
          </a:p>
          <a:p>
            <a:pPr algn="r"/>
            <a:r>
              <a:rPr lang="en-US" dirty="0" smtClean="0"/>
              <a:t>pickup</a:t>
            </a:r>
          </a:p>
          <a:p>
            <a:pPr algn="r"/>
            <a:r>
              <a:rPr lang="en-US" dirty="0" smtClean="0"/>
              <a:t>design</a:t>
            </a:r>
          </a:p>
          <a:p>
            <a:pPr algn="r"/>
            <a:endParaRPr lang="en-US" sz="1600" dirty="0" smtClean="0"/>
          </a:p>
          <a:p>
            <a:pPr algn="r"/>
            <a:r>
              <a:rPr lang="en-US" sz="1600" dirty="0" smtClean="0"/>
              <a:t>R. </a:t>
            </a:r>
            <a:r>
              <a:rPr lang="en-US" sz="1600" dirty="0" err="1" smtClean="0"/>
              <a:t>Pasquinelli</a:t>
            </a:r>
            <a:r>
              <a:rPr lang="en-US" sz="1600" dirty="0" smtClean="0"/>
              <a:t> et al</a:t>
            </a:r>
          </a:p>
          <a:p>
            <a:pPr algn="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2819400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applications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22325" y="396875"/>
            <a:ext cx="7559675" cy="621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/>
              <a:t>tune measurements are useful</a:t>
            </a:r>
          </a:p>
          <a:p>
            <a:pPr>
              <a:lnSpc>
                <a:spcPct val="65000"/>
              </a:lnSpc>
            </a:pPr>
            <a:endParaRPr lang="en-US" sz="3200" dirty="0"/>
          </a:p>
          <a:p>
            <a:r>
              <a:rPr lang="en-US" sz="3200" dirty="0"/>
              <a:t>to </a:t>
            </a:r>
            <a:r>
              <a:rPr lang="en-US" sz="3200" dirty="0">
                <a:solidFill>
                  <a:srgbClr val="0000FF"/>
                </a:solidFill>
              </a:rPr>
              <a:t>determine</a:t>
            </a:r>
            <a:r>
              <a:rPr lang="en-US" sz="3200" dirty="0"/>
              <a:t>: </a:t>
            </a:r>
          </a:p>
          <a:p>
            <a:pPr>
              <a:buFontTx/>
              <a:buChar char="•"/>
            </a:pPr>
            <a:r>
              <a:rPr lang="en-US" sz="3200" dirty="0"/>
              <a:t> beta functions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b, </a:t>
            </a:r>
            <a:r>
              <a:rPr lang="en-US" sz="3200" dirty="0" smtClean="0">
                <a:latin typeface="+mn-lt"/>
              </a:rPr>
              <a:t>coupling strength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 |k_|</a:t>
            </a:r>
            <a:endParaRPr lang="en-US" sz="3200" dirty="0">
              <a:solidFill>
                <a:srgbClr val="0000FF"/>
              </a:solidFill>
              <a:latin typeface="Symbol" pitchFamily="18" charset="2"/>
            </a:endParaRPr>
          </a:p>
          <a:p>
            <a:pPr>
              <a:buFontTx/>
              <a:buChar char="•"/>
            </a:pPr>
            <a:r>
              <a:rPr lang="en-US" sz="3200" dirty="0"/>
              <a:t> chromaticity </a:t>
            </a:r>
            <a:r>
              <a:rPr lang="en-US" sz="3200" dirty="0">
                <a:solidFill>
                  <a:srgbClr val="0000FF"/>
                </a:solidFill>
                <a:latin typeface="Symbol" pitchFamily="18" charset="2"/>
              </a:rPr>
              <a:t>x</a:t>
            </a:r>
            <a:r>
              <a:rPr lang="en-US" sz="3200" dirty="0">
                <a:solidFill>
                  <a:srgbClr val="0000FF"/>
                </a:solidFill>
              </a:rPr>
              <a:t>, </a:t>
            </a:r>
            <a:r>
              <a:rPr lang="en-US" sz="3200" i="1" dirty="0">
                <a:solidFill>
                  <a:srgbClr val="0000FF"/>
                </a:solidFill>
              </a:rPr>
              <a:t>Q</a:t>
            </a:r>
            <a:r>
              <a:rPr lang="en-US" sz="3200" dirty="0">
                <a:solidFill>
                  <a:srgbClr val="0000FF"/>
                </a:solidFill>
              </a:rPr>
              <a:t>’</a:t>
            </a:r>
          </a:p>
          <a:p>
            <a:pPr>
              <a:buFontTx/>
              <a:buChar char="•"/>
            </a:pPr>
            <a:r>
              <a:rPr lang="en-US" sz="3200" dirty="0"/>
              <a:t> transverse impedance </a:t>
            </a:r>
          </a:p>
          <a:p>
            <a:pPr>
              <a:buFontTx/>
              <a:buChar char="•"/>
            </a:pPr>
            <a:r>
              <a:rPr lang="en-US" sz="3200" dirty="0"/>
              <a:t> nonlinear fields </a:t>
            </a:r>
            <a:r>
              <a:rPr lang="en-US" sz="3200" i="1" dirty="0">
                <a:solidFill>
                  <a:srgbClr val="0000FF"/>
                </a:solidFill>
              </a:rPr>
              <a:t>a</a:t>
            </a:r>
            <a:r>
              <a:rPr lang="en-US" sz="3200" i="1" baseline="-25000" dirty="0">
                <a:solidFill>
                  <a:srgbClr val="0000FF"/>
                </a:solidFill>
              </a:rPr>
              <a:t>n</a:t>
            </a:r>
            <a:r>
              <a:rPr lang="en-US" sz="3200" i="1" dirty="0">
                <a:solidFill>
                  <a:srgbClr val="0000FF"/>
                </a:solidFill>
              </a:rPr>
              <a:t>, </a:t>
            </a:r>
            <a:r>
              <a:rPr lang="en-US" sz="3200" i="1" dirty="0" err="1">
                <a:solidFill>
                  <a:srgbClr val="0000FF"/>
                </a:solidFill>
              </a:rPr>
              <a:t>b</a:t>
            </a:r>
            <a:r>
              <a:rPr lang="en-US" sz="3200" i="1" baseline="-25000" dirty="0" err="1">
                <a:solidFill>
                  <a:srgbClr val="0000FF"/>
                </a:solidFill>
              </a:rPr>
              <a:t>n</a:t>
            </a:r>
            <a:endParaRPr lang="en-US" sz="3200" i="1" baseline="-25000" dirty="0">
              <a:solidFill>
                <a:srgbClr val="0000FF"/>
              </a:solidFill>
            </a:endParaRPr>
          </a:p>
          <a:p>
            <a:pPr>
              <a:lnSpc>
                <a:spcPct val="65000"/>
              </a:lnSpc>
            </a:pPr>
            <a:endParaRPr lang="en-US" sz="3200" dirty="0"/>
          </a:p>
          <a:p>
            <a:r>
              <a:rPr lang="en-US" sz="3200" dirty="0"/>
              <a:t>to </a:t>
            </a:r>
            <a:r>
              <a:rPr lang="en-US" sz="3200" dirty="0">
                <a:solidFill>
                  <a:srgbClr val="0000FF"/>
                </a:solidFill>
              </a:rPr>
              <a:t>improve</a:t>
            </a:r>
            <a:r>
              <a:rPr lang="en-US" sz="3200" dirty="0"/>
              <a:t>:</a:t>
            </a:r>
          </a:p>
          <a:p>
            <a:pPr>
              <a:buFontTx/>
              <a:buChar char="•"/>
            </a:pPr>
            <a:r>
              <a:rPr lang="en-US" sz="3200" dirty="0"/>
              <a:t> dynamic aperture </a:t>
            </a:r>
            <a:r>
              <a:rPr lang="en-US" sz="3200" i="1" dirty="0">
                <a:solidFill>
                  <a:srgbClr val="0000FF"/>
                </a:solidFill>
              </a:rPr>
              <a:t>A</a:t>
            </a:r>
          </a:p>
          <a:p>
            <a:pPr>
              <a:buFontTx/>
              <a:buChar char="•"/>
            </a:pPr>
            <a:r>
              <a:rPr lang="en-US" sz="3200" dirty="0"/>
              <a:t> </a:t>
            </a:r>
            <a:r>
              <a:rPr lang="en-US" sz="3200" dirty="0" err="1"/>
              <a:t>emittance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0000FF"/>
                </a:solidFill>
                <a:latin typeface="Symbol" pitchFamily="18" charset="2"/>
              </a:rPr>
              <a:t>e</a:t>
            </a:r>
          </a:p>
          <a:p>
            <a:pPr>
              <a:buFontTx/>
              <a:buChar char="•"/>
            </a:pPr>
            <a:r>
              <a:rPr lang="en-US" sz="3200" dirty="0"/>
              <a:t> lifetime </a:t>
            </a:r>
            <a:r>
              <a:rPr lang="en-US" sz="3200" dirty="0">
                <a:solidFill>
                  <a:srgbClr val="0000FF"/>
                </a:solidFill>
                <a:latin typeface="Symbol" pitchFamily="18" charset="2"/>
              </a:rPr>
              <a:t>t</a:t>
            </a:r>
          </a:p>
          <a:p>
            <a:pPr>
              <a:buFontTx/>
              <a:buChar char="•"/>
            </a:pPr>
            <a:r>
              <a:rPr lang="en-US" sz="3200" dirty="0"/>
              <a:t> instability thresholds </a:t>
            </a:r>
            <a:r>
              <a:rPr lang="en-US" sz="3200" i="1" dirty="0" err="1">
                <a:solidFill>
                  <a:srgbClr val="0000FF"/>
                </a:solidFill>
              </a:rPr>
              <a:t>I</a:t>
            </a:r>
            <a:r>
              <a:rPr lang="en-US" sz="3200" i="1" baseline="-25000" dirty="0" err="1">
                <a:solidFill>
                  <a:srgbClr val="0000FF"/>
                </a:solidFill>
              </a:rPr>
              <a:t>thr</a:t>
            </a:r>
            <a:endParaRPr lang="en-US" sz="3200" i="1" baseline="-25000" dirty="0">
              <a:solidFill>
                <a:srgbClr val="0000FF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5334000" y="2743200"/>
          <a:ext cx="477838" cy="523875"/>
        </p:xfrm>
        <a:graphic>
          <a:graphicData uri="http://schemas.openxmlformats.org/presentationml/2006/ole">
            <p:oleObj spid="_x0000_s7173" name="Equation" r:id="rId4" imgW="2030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914400"/>
            <a:ext cx="735489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example applications</a:t>
            </a:r>
          </a:p>
          <a:p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 chromaticity</a:t>
            </a:r>
          </a:p>
          <a:p>
            <a:pPr>
              <a:buFontTx/>
              <a:buChar char="-"/>
            </a:pPr>
            <a:r>
              <a:rPr lang="en-US" sz="3200" dirty="0" smtClean="0"/>
              <a:t> </a:t>
            </a:r>
            <a:r>
              <a:rPr lang="en-US" sz="3200" dirty="0" err="1" smtClean="0"/>
              <a:t>betatron</a:t>
            </a:r>
            <a:r>
              <a:rPr lang="en-US" sz="3200" dirty="0" smtClean="0"/>
              <a:t> coupling</a:t>
            </a:r>
          </a:p>
          <a:p>
            <a:pPr>
              <a:buFontTx/>
              <a:buChar char="-"/>
            </a:pPr>
            <a:r>
              <a:rPr lang="en-US" sz="3200" dirty="0" smtClean="0"/>
              <a:t> damping &amp; </a:t>
            </a:r>
            <a:r>
              <a:rPr lang="en-US" sz="3200" dirty="0" err="1" smtClean="0"/>
              <a:t>decoherence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0000FF"/>
                </a:solidFill>
              </a:rPr>
              <a:t> tune shift with amplitude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0000FF"/>
                </a:solidFill>
              </a:rPr>
              <a:t> high-order resonances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0000FF"/>
                </a:solidFill>
              </a:rPr>
              <a:t> tune scans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3200" dirty="0" smtClean="0">
                <a:solidFill>
                  <a:srgbClr val="0000FF"/>
                </a:solidFill>
              </a:rPr>
              <a:t> function measurement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rgbClr val="0000FF"/>
                </a:solidFill>
              </a:rPr>
              <a:t> measurement of nonlinear field errors </a:t>
            </a:r>
          </a:p>
          <a:p>
            <a:pPr>
              <a:buFontTx/>
              <a:buChar char="-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447800" y="1524000"/>
          <a:ext cx="4267200" cy="973138"/>
        </p:xfrm>
        <a:graphic>
          <a:graphicData uri="http://schemas.openxmlformats.org/presentationml/2006/ole">
            <p:oleObj spid="_x0000_s29701" name="Equation" r:id="rId4" imgW="1841500" imgH="419100" progId="Equation.3">
              <p:embed/>
            </p:oleObj>
          </a:graphicData>
        </a:graphic>
      </p:graphicFrame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2743200" y="3048000"/>
          <a:ext cx="3733800" cy="1465263"/>
        </p:xfrm>
        <a:graphic>
          <a:graphicData uri="http://schemas.openxmlformats.org/presentationml/2006/ole">
            <p:oleObj spid="_x0000_s29700" name="Equation" r:id="rId5" imgW="1866900" imgH="736600" progId="Equation.3">
              <p:embed/>
            </p:oleObj>
          </a:graphicData>
        </a:graphic>
      </p:graphicFrame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762000" y="0"/>
            <a:ext cx="76530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some applications </a:t>
            </a:r>
            <a:r>
              <a:rPr lang="en-US" sz="3200" dirty="0">
                <a:solidFill>
                  <a:srgbClr val="0000FF"/>
                </a:solidFill>
              </a:rPr>
              <a:t>of tune measurements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33400" y="762000"/>
            <a:ext cx="54633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>
                <a:solidFill>
                  <a:srgbClr val="FF0000"/>
                </a:solidFill>
              </a:rPr>
              <a:t>1. tune shift with amplitude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3429000" y="2590800"/>
            <a:ext cx="2362200" cy="457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lg" len="lg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4800600" y="2438400"/>
            <a:ext cx="1219200" cy="3810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lg" len="lg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6172200" y="2438400"/>
            <a:ext cx="2668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due to nonlinear fields</a:t>
            </a:r>
          </a:p>
          <a:p>
            <a:r>
              <a:rPr lang="en-US" sz="2000">
                <a:solidFill>
                  <a:srgbClr val="0000FF"/>
                </a:solidFill>
              </a:rPr>
              <a:t>(octupoles, 12-poles,</a:t>
            </a:r>
          </a:p>
          <a:p>
            <a:r>
              <a:rPr lang="en-US" sz="2000">
                <a:solidFill>
                  <a:srgbClr val="0000FF"/>
                </a:solidFill>
              </a:rPr>
              <a:t>sextupoles,…)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219200" y="4648200"/>
            <a:ext cx="558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e.g., use FFT with data windowing</a:t>
            </a:r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2057400" y="5410200"/>
            <a:ext cx="685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898775" y="5181600"/>
            <a:ext cx="6245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accurate tune evaluation over 32 turns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746125" y="2678113"/>
            <a:ext cx="14970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action-</a:t>
            </a:r>
          </a:p>
          <a:p>
            <a:r>
              <a:rPr lang="en-US" sz="2000">
                <a:solidFill>
                  <a:srgbClr val="008000"/>
                </a:solidFill>
              </a:rPr>
              <a:t>angle-</a:t>
            </a:r>
          </a:p>
          <a:p>
            <a:r>
              <a:rPr lang="en-US" sz="2000">
                <a:solidFill>
                  <a:srgbClr val="008000"/>
                </a:solidFill>
              </a:rPr>
              <a:t>coordinates</a:t>
            </a:r>
          </a:p>
          <a:p>
            <a:r>
              <a:rPr lang="en-US" sz="2000" i="1">
                <a:solidFill>
                  <a:srgbClr val="008000"/>
                </a:solidFill>
              </a:rPr>
              <a:t>I, </a:t>
            </a:r>
            <a:r>
              <a:rPr lang="en-US" sz="2000" i="1">
                <a:solidFill>
                  <a:srgbClr val="008000"/>
                </a:solidFill>
                <a:latin typeface="Symbol" pitchFamily="18" charset="2"/>
              </a:rPr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ch2fig25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7800"/>
            <a:ext cx="4114800" cy="3121025"/>
          </a:xfrm>
          <a:prstGeom prst="rect">
            <a:avLst/>
          </a:prstGeom>
          <a:noFill/>
        </p:spPr>
      </p:pic>
      <p:pic>
        <p:nvPicPr>
          <p:cNvPr id="30725" name="Picture 5" descr="ch2fig25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1447800"/>
            <a:ext cx="5029200" cy="3198813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28600" y="228600"/>
            <a:ext cx="8948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can measure </a:t>
            </a:r>
            <a:r>
              <a:rPr lang="en-US" sz="2400" u="sng">
                <a:solidFill>
                  <a:srgbClr val="FF0000"/>
                </a:solidFill>
              </a:rPr>
              <a:t>entire curve </a:t>
            </a:r>
            <a:r>
              <a:rPr lang="en-US" sz="2400" i="1" u="sng">
                <a:solidFill>
                  <a:srgbClr val="FF0000"/>
                </a:solidFill>
              </a:rPr>
              <a:t>Q(I)</a:t>
            </a:r>
            <a:r>
              <a:rPr lang="en-US" sz="2400" u="sng">
                <a:solidFill>
                  <a:srgbClr val="FF0000"/>
                </a:solidFill>
              </a:rPr>
              <a:t> after single injection</a:t>
            </a:r>
            <a:r>
              <a:rPr lang="en-US" sz="2400"/>
              <a:t> by calculating</a:t>
            </a:r>
          </a:p>
          <a:p>
            <a:r>
              <a:rPr lang="en-US" sz="2400"/>
              <a:t> </a:t>
            </a:r>
            <a:r>
              <a:rPr lang="en-US" sz="2400" i="1"/>
              <a:t>Q&amp;I </a:t>
            </a:r>
            <a:r>
              <a:rPr lang="en-US" sz="2400"/>
              <a:t>for each time interval (making use of radiation damping)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81000" y="4876800"/>
            <a:ext cx="8266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Measurement of tune shift with amplitude in LEP at 20 GeV </a:t>
            </a:r>
          </a:p>
          <a:p>
            <a:r>
              <a:rPr lang="en-US" sz="2400"/>
              <a:t>using a high-precision FFT tune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9600" y="457200"/>
            <a:ext cx="54665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>
                <a:solidFill>
                  <a:srgbClr val="FF0000"/>
                </a:solidFill>
              </a:rPr>
              <a:t>2. higher-order resonances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1981200" y="1371600"/>
          <a:ext cx="2438400" cy="655638"/>
        </p:xfrm>
        <a:graphic>
          <a:graphicData uri="http://schemas.openxmlformats.org/presentationml/2006/ole">
            <p:oleObj spid="_x0000_s31749" name="Equation" r:id="rId4" imgW="888614" imgH="241195" progId="Equation.3">
              <p:embed/>
            </p:oleObj>
          </a:graphicData>
        </a:graphic>
      </p:graphicFrame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257800" y="1371600"/>
            <a:ext cx="2025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rgbClr val="0000FF"/>
                </a:solidFill>
              </a:rPr>
              <a:t>k,l,p</a:t>
            </a:r>
            <a:r>
              <a:rPr lang="en-US" sz="2800">
                <a:solidFill>
                  <a:srgbClr val="0000FF"/>
                </a:solidFill>
              </a:rPr>
              <a:t> integer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508125" y="2378075"/>
            <a:ext cx="5653088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 excited by nonlinear fields</a:t>
            </a:r>
          </a:p>
          <a:p>
            <a:endParaRPr lang="en-US" sz="3200">
              <a:solidFill>
                <a:srgbClr val="FF0000"/>
              </a:solidFill>
            </a:endParaRPr>
          </a:p>
          <a:p>
            <a:r>
              <a:rPr lang="en-US" sz="3200">
                <a:solidFill>
                  <a:srgbClr val="FF0000"/>
                </a:solidFill>
              </a:rPr>
              <a:t>	distortion in phase space</a:t>
            </a:r>
          </a:p>
          <a:p>
            <a:r>
              <a:rPr lang="en-US" sz="3200">
                <a:solidFill>
                  <a:srgbClr val="FF0000"/>
                </a:solidFill>
              </a:rPr>
              <a:t>	chaos, dynamic aperture,</a:t>
            </a:r>
          </a:p>
          <a:p>
            <a:r>
              <a:rPr lang="en-US" sz="3200">
                <a:solidFill>
                  <a:srgbClr val="FF0000"/>
                </a:solidFill>
              </a:rPr>
              <a:t>	particles loss …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1600200" y="3657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1600200" y="41910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l1sl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81000"/>
            <a:ext cx="7069138" cy="6040438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629400" y="5486400"/>
            <a:ext cx="18081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D60093"/>
                </a:solidFill>
              </a:rPr>
              <a:t>dynamic </a:t>
            </a:r>
          </a:p>
          <a:p>
            <a:r>
              <a:rPr lang="en-US" sz="3200">
                <a:solidFill>
                  <a:srgbClr val="D60093"/>
                </a:solidFill>
              </a:rPr>
              <a:t>aperture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257800" y="3352800"/>
            <a:ext cx="1887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separatrix</a:t>
            </a: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V="1">
            <a:off x="1295400" y="3581400"/>
            <a:ext cx="2895600" cy="2209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12725" y="5627688"/>
            <a:ext cx="13700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/>
              <a:t>linear</a:t>
            </a:r>
          </a:p>
          <a:p>
            <a:r>
              <a:rPr lang="en-US" sz="2800" b="1"/>
              <a:t>motion</a:t>
            </a: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762000" y="1371600"/>
            <a:ext cx="914400" cy="21336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0325" y="39688"/>
            <a:ext cx="25733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islands of 3</a:t>
            </a:r>
            <a:r>
              <a:rPr lang="en-US" sz="2400" b="1" baseline="30000">
                <a:solidFill>
                  <a:srgbClr val="0000FF"/>
                </a:solidFill>
              </a:rPr>
              <a:t>rd</a:t>
            </a:r>
          </a:p>
          <a:p>
            <a:r>
              <a:rPr lang="en-US" sz="2400" b="1">
                <a:solidFill>
                  <a:srgbClr val="0000FF"/>
                </a:solidFill>
              </a:rPr>
              <a:t>order resonance</a:t>
            </a:r>
          </a:p>
          <a:p>
            <a:endParaRPr lang="en-US" sz="2400" b="1" i="1">
              <a:solidFill>
                <a:srgbClr val="0000FF"/>
              </a:solidFill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152400" y="765175"/>
            <a:ext cx="1098550" cy="48895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3</a:t>
            </a:r>
            <a:r>
              <a:rPr lang="en-US" sz="2400" b="1" i="1">
                <a:solidFill>
                  <a:srgbClr val="0000FF"/>
                </a:solidFill>
              </a:rPr>
              <a:t>Q</a:t>
            </a:r>
            <a:r>
              <a:rPr lang="en-US" sz="2400" b="1" i="1" baseline="-25000">
                <a:solidFill>
                  <a:srgbClr val="0000FF"/>
                </a:solidFill>
              </a:rPr>
              <a:t>x</a:t>
            </a:r>
            <a:r>
              <a:rPr lang="en-US" sz="2400" b="1" i="1">
                <a:solidFill>
                  <a:srgbClr val="0000FF"/>
                </a:solidFill>
              </a:rPr>
              <a:t>=p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risBPM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525" y="2913062"/>
            <a:ext cx="27082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iag_button_tt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762000"/>
            <a:ext cx="274320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457200"/>
            <a:ext cx="1907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button pick ups</a:t>
            </a:r>
            <a:endParaRPr 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5791200"/>
            <a:ext cx="342427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button electrode for use between the</a:t>
            </a:r>
          </a:p>
          <a:p>
            <a:r>
              <a:rPr lang="en-US" sz="1400" dirty="0" err="1"/>
              <a:t>undulators</a:t>
            </a:r>
            <a:r>
              <a:rPr lang="en-US" sz="1400" dirty="0"/>
              <a:t> of the TTF II SASE FEL</a:t>
            </a:r>
          </a:p>
          <a:p>
            <a:r>
              <a:rPr lang="en-US" sz="1400" dirty="0"/>
              <a:t>(courtesy D. Noelle and M. Wendt, 2003)</a:t>
            </a:r>
          </a:p>
        </p:txBody>
      </p:sp>
      <p:pic>
        <p:nvPicPr>
          <p:cNvPr id="8" name="Picture 3" descr="diag_trans_line_monit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1066800"/>
            <a:ext cx="275138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00400" y="838200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err="1"/>
              <a:t>unterminated</a:t>
            </a:r>
            <a:r>
              <a:rPr lang="en-US" sz="1200" dirty="0"/>
              <a:t> </a:t>
            </a:r>
            <a:r>
              <a:rPr lang="en-US" sz="1200" dirty="0" smtClean="0"/>
              <a:t> transmission line</a:t>
            </a:r>
            <a:endParaRPr lang="en-US" sz="12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200400" y="1905000"/>
            <a:ext cx="2743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/>
              <a:t>transmission </a:t>
            </a:r>
            <a:r>
              <a:rPr lang="en-US" sz="1100" dirty="0" smtClean="0"/>
              <a:t>line terminated </a:t>
            </a:r>
            <a:r>
              <a:rPr lang="en-US" sz="1100" dirty="0"/>
              <a:t>(</a:t>
            </a:r>
            <a:r>
              <a:rPr lang="en-US" sz="1100" dirty="0" err="1"/>
              <a:t>rhs</a:t>
            </a:r>
            <a:r>
              <a:rPr lang="en-US" sz="1100" dirty="0"/>
              <a:t>) </a:t>
            </a:r>
          </a:p>
          <a:p>
            <a:r>
              <a:rPr lang="en-US" sz="1100" dirty="0"/>
              <a:t>to a </a:t>
            </a:r>
            <a:r>
              <a:rPr lang="en-US" sz="1100" dirty="0" smtClean="0"/>
              <a:t>matched impedance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562600" y="533400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line pick ups</a:t>
            </a:r>
            <a:endParaRPr lang="en-US" sz="2000" dirty="0"/>
          </a:p>
        </p:txBody>
      </p:sp>
      <p:pic>
        <p:nvPicPr>
          <p:cNvPr id="12" name="Picture 5" descr="diag_stripline_leut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37170" y="914400"/>
            <a:ext cx="300683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6172201" y="2514600"/>
            <a:ext cx="29718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the LEUTL at Argonne shorted S-band </a:t>
            </a:r>
            <a:r>
              <a:rPr lang="en-US" sz="1100" dirty="0" smtClean="0">
                <a:solidFill>
                  <a:schemeClr val="bg1"/>
                </a:solidFill>
              </a:rPr>
              <a:t>quarter-wave four-plate </a:t>
            </a:r>
            <a:r>
              <a:rPr lang="en-US" sz="1100" dirty="0" err="1">
                <a:solidFill>
                  <a:schemeClr val="bg1"/>
                </a:solidFill>
              </a:rPr>
              <a:t>stripline</a:t>
            </a:r>
            <a:r>
              <a:rPr lang="en-US" sz="1100" dirty="0">
                <a:solidFill>
                  <a:schemeClr val="bg1"/>
                </a:solidFill>
              </a:rPr>
              <a:t> BPM (courtesy R.M. </a:t>
            </a:r>
            <a:r>
              <a:rPr lang="en-US" sz="1100" dirty="0" err="1">
                <a:solidFill>
                  <a:schemeClr val="bg1"/>
                </a:solidFill>
              </a:rPr>
              <a:t>Lill</a:t>
            </a:r>
            <a:r>
              <a:rPr lang="en-US" sz="1100" dirty="0">
                <a:solidFill>
                  <a:schemeClr val="bg1"/>
                </a:solidFill>
              </a:rPr>
              <a:t>, 2003)</a:t>
            </a:r>
          </a:p>
        </p:txBody>
      </p:sp>
      <p:pic>
        <p:nvPicPr>
          <p:cNvPr id="14" name="Picture 3" descr="diag_cavity_field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3962400"/>
            <a:ext cx="5486400" cy="243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477000" y="3429000"/>
            <a:ext cx="25042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reference:</a:t>
            </a:r>
          </a:p>
          <a:p>
            <a:r>
              <a:rPr lang="en-US" sz="1400" dirty="0"/>
              <a:t>    “Cavity BPMs”, R. Lorentz </a:t>
            </a:r>
          </a:p>
          <a:p>
            <a:r>
              <a:rPr lang="en-US" sz="1400" dirty="0"/>
              <a:t>    (BIW, Stanford, 1998)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581400" y="6273225"/>
            <a:ext cx="28884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TM</a:t>
            </a:r>
            <a:r>
              <a:rPr lang="en-US" sz="1600" baseline="-25000" dirty="0"/>
              <a:t>010</a:t>
            </a:r>
            <a:r>
              <a:rPr lang="en-US" sz="1600" dirty="0"/>
              <a:t>, “common mode” (</a:t>
            </a:r>
            <a:r>
              <a:rPr lang="en-US" sz="1600" dirty="0">
                <a:sym typeface="Symbol" pitchFamily="18" charset="2"/>
              </a:rPr>
              <a:t></a:t>
            </a:r>
            <a:r>
              <a:rPr lang="en-US" sz="1600" dirty="0">
                <a:sym typeface="Math1" pitchFamily="2" charset="2"/>
              </a:rPr>
              <a:t> </a:t>
            </a:r>
            <a:r>
              <a:rPr lang="en-US" sz="1600" dirty="0"/>
              <a:t>I)</a:t>
            </a:r>
          </a:p>
          <a:p>
            <a:r>
              <a:rPr lang="en-US" sz="1600" dirty="0"/>
              <a:t>TM</a:t>
            </a:r>
            <a:r>
              <a:rPr lang="en-US" sz="1600" baseline="-25000" dirty="0"/>
              <a:t>110</a:t>
            </a:r>
            <a:r>
              <a:rPr lang="en-US" sz="1600" dirty="0"/>
              <a:t>, dipole mode of interest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52800" y="3505200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cavity BPMs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0"/>
            <a:ext cx="852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detectors to measure the coherent beam oscillations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3" grpId="0"/>
      <p:bldP spid="15" grpId="0"/>
      <p:bldP spid="17" grpId="0"/>
      <p:bldP spid="18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l1sl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19200"/>
            <a:ext cx="6791325" cy="4694238"/>
          </a:xfrm>
          <a:prstGeom prst="rect">
            <a:avLst/>
          </a:prstGeom>
          <a:noFill/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362200" y="304800"/>
            <a:ext cx="4294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/>
              <a:t>tune vs.</a:t>
            </a:r>
            <a:r>
              <a:rPr lang="en-US" sz="3600"/>
              <a:t> </a:t>
            </a:r>
            <a:r>
              <a:rPr lang="en-US" sz="4000"/>
              <a:t>amplitude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479925" y="2405063"/>
            <a:ext cx="247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D60093"/>
                </a:solidFill>
              </a:rPr>
              <a:t>resonance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l1sl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143000"/>
            <a:ext cx="7385050" cy="3236913"/>
          </a:xfrm>
          <a:prstGeom prst="rect">
            <a:avLst/>
          </a:prstGeom>
          <a:noFill/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33400" y="0"/>
            <a:ext cx="8185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phase-space distortion</a:t>
            </a:r>
          </a:p>
          <a:p>
            <a:r>
              <a:rPr lang="en-US" sz="3600"/>
              <a:t>	additional lines in Fourier spectrum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685800" y="9144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1295400" y="4267200"/>
            <a:ext cx="2157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00FF"/>
                </a:solidFill>
              </a:rPr>
              <a:t>line at Q</a:t>
            </a:r>
            <a:r>
              <a:rPr lang="en-US" sz="3600" b="1" baseline="-25000">
                <a:solidFill>
                  <a:srgbClr val="0000FF"/>
                </a:solidFill>
              </a:rPr>
              <a:t>x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648200" y="42672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00FF"/>
                </a:solidFill>
              </a:rPr>
              <a:t>lines at Q</a:t>
            </a:r>
            <a:r>
              <a:rPr lang="en-US" sz="3600" b="1" baseline="-25000">
                <a:solidFill>
                  <a:srgbClr val="0000FF"/>
                </a:solidFill>
              </a:rPr>
              <a:t>x</a:t>
            </a:r>
            <a:r>
              <a:rPr lang="en-US" sz="3600" b="1">
                <a:solidFill>
                  <a:srgbClr val="0000FF"/>
                </a:solidFill>
              </a:rPr>
              <a:t>,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334000" y="4800600"/>
            <a:ext cx="3148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00FF"/>
                </a:solidFill>
              </a:rPr>
              <a:t>at 2Q</a:t>
            </a:r>
            <a:r>
              <a:rPr lang="en-US" sz="3600" b="1" baseline="-25000">
                <a:solidFill>
                  <a:srgbClr val="0000FF"/>
                </a:solidFill>
              </a:rPr>
              <a:t>x</a:t>
            </a:r>
            <a:r>
              <a:rPr lang="en-US" sz="3600" b="1">
                <a:solidFill>
                  <a:srgbClr val="0000FF"/>
                </a:solidFill>
              </a:rPr>
              <a:t>,</a:t>
            </a:r>
            <a:r>
              <a:rPr lang="en-US" sz="3600" b="1" baseline="-25000">
                <a:solidFill>
                  <a:srgbClr val="0000FF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at 4 Q</a:t>
            </a:r>
            <a:r>
              <a:rPr lang="en-US" sz="3600" b="1" baseline="-25000">
                <a:solidFill>
                  <a:srgbClr val="0000FF"/>
                </a:solidFill>
              </a:rPr>
              <a:t>x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6096000" y="5334000"/>
            <a:ext cx="2671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FF0000"/>
                </a:solidFill>
              </a:rPr>
              <a:t>no line at 3 Q</a:t>
            </a:r>
            <a:r>
              <a:rPr lang="en-US" sz="2800" b="1" i="1" baseline="-25000">
                <a:solidFill>
                  <a:srgbClr val="FF0000"/>
                </a:solidFill>
              </a:rPr>
              <a:t>x</a:t>
            </a:r>
            <a:r>
              <a:rPr lang="en-US" sz="2800" b="1" i="1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4829" name="Object 13"/>
          <p:cNvGraphicFramePr>
            <a:graphicFrameLocks noChangeAspect="1"/>
          </p:cNvGraphicFramePr>
          <p:nvPr/>
        </p:nvGraphicFramePr>
        <p:xfrm>
          <a:off x="304800" y="5638800"/>
          <a:ext cx="1828800" cy="492125"/>
        </p:xfrm>
        <a:graphic>
          <a:graphicData uri="http://schemas.openxmlformats.org/presentationml/2006/ole">
            <p:oleObj spid="_x0000_s34829" name="Equation" r:id="rId5" imgW="888614" imgH="241195" progId="Equation.3">
              <p:embed/>
            </p:oleObj>
          </a:graphicData>
        </a:graphic>
      </p:graphicFrame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4828" name="Object 12"/>
          <p:cNvGraphicFramePr>
            <a:graphicFrameLocks noChangeAspect="1"/>
          </p:cNvGraphicFramePr>
          <p:nvPr/>
        </p:nvGraphicFramePr>
        <p:xfrm>
          <a:off x="2286000" y="5489575"/>
          <a:ext cx="2057400" cy="1082675"/>
        </p:xfrm>
        <a:graphic>
          <a:graphicData uri="http://schemas.openxmlformats.org/presentationml/2006/ole">
            <p:oleObj spid="_x0000_s34828" name="Equation" r:id="rId6" imgW="927100" imgH="482600" progId="Equation.3">
              <p:embed/>
            </p:oleObj>
          </a:graphicData>
        </a:graphic>
      </p:graphicFrame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304800" y="5105400"/>
            <a:ext cx="170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D60093"/>
                </a:solidFill>
              </a:rPr>
              <a:t>resonance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4343400" y="5537200"/>
            <a:ext cx="1314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60093"/>
                </a:solidFill>
              </a:rPr>
              <a:t>in x signal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4419600" y="6096000"/>
            <a:ext cx="1314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60093"/>
                </a:solidFill>
              </a:rPr>
              <a:t>in y signal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5867400" y="6156325"/>
            <a:ext cx="307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reconstruct nonlinearities </a:t>
            </a:r>
          </a:p>
          <a:p>
            <a:r>
              <a:rPr lang="en-US" sz="2000">
                <a:solidFill>
                  <a:srgbClr val="FF0000"/>
                </a:solidFill>
              </a:rPr>
              <a:t>from FFT            SUSSIX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086600" y="66294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4837" name="Object 21"/>
          <p:cNvGraphicFramePr>
            <a:graphicFrameLocks noChangeAspect="1"/>
          </p:cNvGraphicFramePr>
          <p:nvPr/>
        </p:nvGraphicFramePr>
        <p:xfrm>
          <a:off x="6208713" y="1774825"/>
          <a:ext cx="2901950" cy="366713"/>
        </p:xfrm>
        <a:graphic>
          <a:graphicData uri="http://schemas.openxmlformats.org/presentationml/2006/ole">
            <p:oleObj spid="_x0000_s34837" name="Equation" r:id="rId7" imgW="16128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7696200" y="5638800"/>
            <a:ext cx="85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turn</a:t>
            </a:r>
          </a:p>
        </p:txBody>
      </p:sp>
      <p:pic>
        <p:nvPicPr>
          <p:cNvPr id="36871" name="Picture 7" descr="sp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7713663" cy="5370513"/>
          </a:xfrm>
          <a:prstGeom prst="rect">
            <a:avLst/>
          </a:prstGeom>
          <a:noFill/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04800" y="0"/>
            <a:ext cx="1096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x [mm]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28600" y="5791200"/>
            <a:ext cx="6369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Dynamic aperture experiment</a:t>
            </a:r>
            <a:r>
              <a:rPr lang="en-US" dirty="0"/>
              <a:t> in the CERN SPS (~1995).</a:t>
            </a:r>
          </a:p>
          <a:p>
            <a:r>
              <a:rPr lang="en-US" dirty="0"/>
              <a:t>Beam was kicked at about turn 100. Change in offset related </a:t>
            </a:r>
          </a:p>
          <a:p>
            <a:r>
              <a:rPr lang="en-US" dirty="0"/>
              <a:t>to (1,0) resonance or (0,0) line  [Courtesy F. Schmidt, 2000].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419600" y="990600"/>
            <a:ext cx="3162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change in apparent closed</a:t>
            </a:r>
          </a:p>
          <a:p>
            <a:r>
              <a:rPr lang="en-US" sz="2000">
                <a:solidFill>
                  <a:srgbClr val="FF0000"/>
                </a:solidFill>
              </a:rPr>
              <a:t>orbit after ‘kick’</a:t>
            </a:r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H="1">
            <a:off x="2895600" y="1676400"/>
            <a:ext cx="15240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sp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33400"/>
            <a:ext cx="7123113" cy="5065713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36525" y="39688"/>
            <a:ext cx="214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FFT amplitude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58000" y="5715000"/>
            <a:ext cx="210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fractional tune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12725" y="5903913"/>
            <a:ext cx="622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FFT of beam position</a:t>
            </a:r>
            <a:r>
              <a:rPr lang="en-US"/>
              <a:t>, evidencing nonlinear resonance lines</a:t>
            </a:r>
          </a:p>
          <a:p>
            <a:r>
              <a:rPr lang="en-US"/>
              <a:t>[Courtesy F. Schmidt, 2000]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1066800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more lines in frequency spectrum!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4" descr="rogeli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7315200" cy="5457825"/>
          </a:xfrm>
          <a:prstGeom prst="rect">
            <a:avLst/>
          </a:prstGeom>
          <a:noFill/>
        </p:spPr>
      </p:pic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327025" y="5791200"/>
            <a:ext cx="8504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amplitude of (-2,0) line vs. longitudinal position for a hypothetical ring</a:t>
            </a:r>
          </a:p>
          <a:p>
            <a:r>
              <a:rPr lang="en-US" sz="2000"/>
              <a:t>with three sextupoles – </a:t>
            </a:r>
            <a:r>
              <a:rPr lang="en-US" sz="2000" b="1">
                <a:solidFill>
                  <a:srgbClr val="FF0000"/>
                </a:solidFill>
              </a:rPr>
              <a:t>the strength of the nonlinear line depends on </a:t>
            </a:r>
            <a:r>
              <a:rPr lang="en-US" sz="2000" b="1" i="1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7527925" y="112713"/>
            <a:ext cx="1416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Ph.D. thesis</a:t>
            </a:r>
          </a:p>
          <a:p>
            <a:r>
              <a:rPr lang="en-US"/>
              <a:t>R. Tomas,</a:t>
            </a:r>
          </a:p>
          <a:p>
            <a:r>
              <a:rPr lang="en-US"/>
              <a:t>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2" name="Picture 6" descr="rogeli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4038"/>
            <a:ext cx="7829550" cy="4922837"/>
          </a:xfrm>
          <a:prstGeom prst="rect">
            <a:avLst/>
          </a:prstGeom>
          <a:noFill/>
        </p:spPr>
      </p:pic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7527925" y="112713"/>
            <a:ext cx="1416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Ph.D. thesis</a:t>
            </a:r>
          </a:p>
          <a:p>
            <a:r>
              <a:rPr lang="en-US"/>
              <a:t>R. Tomas,</a:t>
            </a:r>
          </a:p>
          <a:p>
            <a:r>
              <a:rPr lang="en-US"/>
              <a:t>2003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203325" y="5649913"/>
            <a:ext cx="6107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measurement compared with simulation for the SPS;</a:t>
            </a:r>
          </a:p>
          <a:p>
            <a:r>
              <a:rPr lang="en-US" sz="2000"/>
              <a:t>locations of 7 strong sextupoles are indicated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_07_03f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8869680" cy="5129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6789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example - checking the coupling strength</a:t>
            </a:r>
          </a:p>
          <a:p>
            <a:r>
              <a:rPr lang="en-US" sz="3200" dirty="0" smtClean="0"/>
              <a:t>LHC beam commissioning 11 September 2008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543800" y="1219200"/>
            <a:ext cx="104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R. Tomas</a:t>
            </a:r>
            <a:endParaRPr lang="en-US" b="1" i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73225"/>
            <a:ext cx="8177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beating confirms x-y tune split by 5 integers!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431925" y="417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33400" y="381000"/>
            <a:ext cx="2778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>
                <a:solidFill>
                  <a:srgbClr val="FF0000"/>
                </a:solidFill>
              </a:rPr>
              <a:t>3. tune scans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660525" y="1335088"/>
            <a:ext cx="1998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00FF"/>
                </a:solidFill>
              </a:rPr>
              <a:t>beam lifetime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181600" y="1371600"/>
            <a:ext cx="254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00FF"/>
                </a:solidFill>
              </a:rPr>
              <a:t>dynamic aperture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257800" y="2438400"/>
            <a:ext cx="3305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00FF"/>
                </a:solidFill>
              </a:rPr>
              <a:t>beam-beam interaction</a:t>
            </a:r>
          </a:p>
          <a:p>
            <a:r>
              <a:rPr lang="en-US" sz="2400" i="1">
                <a:solidFill>
                  <a:srgbClr val="0000FF"/>
                </a:solidFill>
              </a:rPr>
              <a:t>sensitive to tunes!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3733800" y="1905000"/>
            <a:ext cx="1447800" cy="685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3810000" y="1600200"/>
            <a:ext cx="12954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1812925" y="3240088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measure 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8924" name="Object 12"/>
          <p:cNvGraphicFramePr>
            <a:graphicFrameLocks noChangeAspect="1"/>
          </p:cNvGraphicFramePr>
          <p:nvPr/>
        </p:nvGraphicFramePr>
        <p:xfrm>
          <a:off x="3276600" y="3200400"/>
          <a:ext cx="1447800" cy="565150"/>
        </p:xfrm>
        <a:graphic>
          <a:graphicData uri="http://schemas.openxmlformats.org/presentationml/2006/ole">
            <p:oleObj spid="_x0000_s38924" name="Equation" r:id="rId4" imgW="609336" imgH="241195" progId="Equation.3">
              <p:embed/>
            </p:oleObj>
          </a:graphicData>
        </a:graphic>
      </p:graphicFrame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2743200" y="3733800"/>
            <a:ext cx="0" cy="685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1889125" y="4383088"/>
            <a:ext cx="196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tune diagram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3962400" y="4114800"/>
            <a:ext cx="5035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/>
              <a:t>higher-order resonances appear as </a:t>
            </a:r>
          </a:p>
          <a:p>
            <a:r>
              <a:rPr lang="en-US" sz="2400" i="1">
                <a:solidFill>
                  <a:srgbClr val="FF0000"/>
                </a:solidFill>
              </a:rPr>
              <a:t>stripes with reduced lifetime</a:t>
            </a: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1066800" y="5181600"/>
            <a:ext cx="6257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 identify (&amp;compensate) harmful resonances</a:t>
            </a:r>
          </a:p>
          <a:p>
            <a:pPr>
              <a:buFontTx/>
              <a:buChar char="•"/>
            </a:pPr>
            <a:r>
              <a:rPr lang="en-US" sz="2400"/>
              <a:t> find optimum working point</a:t>
            </a:r>
          </a:p>
          <a:p>
            <a:pPr>
              <a:buFontTx/>
              <a:buChar char="•"/>
            </a:pPr>
            <a:r>
              <a:rPr lang="en-US" sz="2400"/>
              <a:t> compare with simulations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ch2fig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28600"/>
            <a:ext cx="4556125" cy="6376988"/>
          </a:xfrm>
          <a:prstGeom prst="rect">
            <a:avLst/>
          </a:prstGeom>
          <a:noFill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219200" y="533400"/>
            <a:ext cx="16430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dynamic</a:t>
            </a:r>
          </a:p>
          <a:p>
            <a:r>
              <a:rPr lang="en-US" sz="2400">
                <a:solidFill>
                  <a:srgbClr val="0000FF"/>
                </a:solidFill>
              </a:rPr>
              <a:t>aperture</a:t>
            </a:r>
          </a:p>
          <a:p>
            <a:r>
              <a:rPr lang="en-US" sz="2400">
                <a:solidFill>
                  <a:srgbClr val="0000FF"/>
                </a:solidFill>
              </a:rPr>
              <a:t>simulation</a:t>
            </a:r>
            <a:r>
              <a:rPr lang="en-US" sz="2400"/>
              <a:t>;</a:t>
            </a:r>
          </a:p>
          <a:p>
            <a:r>
              <a:rPr lang="en-US" sz="2400"/>
              <a:t>tune scan</a:t>
            </a:r>
          </a:p>
          <a:p>
            <a:r>
              <a:rPr lang="en-US" sz="2400"/>
              <a:t>around</a:t>
            </a:r>
          </a:p>
          <a:p>
            <a:r>
              <a:rPr lang="en-US" sz="2400"/>
              <a:t>24.709 (x),</a:t>
            </a:r>
          </a:p>
          <a:p>
            <a:r>
              <a:rPr lang="en-US" sz="2400"/>
              <a:t>23.634 (y)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295400" y="3733800"/>
            <a:ext cx="19986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measured</a:t>
            </a:r>
          </a:p>
          <a:p>
            <a:r>
              <a:rPr lang="en-US" sz="2400">
                <a:solidFill>
                  <a:srgbClr val="0000FF"/>
                </a:solidFill>
              </a:rPr>
              <a:t>beam lifetime</a:t>
            </a:r>
          </a:p>
          <a:p>
            <a:r>
              <a:rPr lang="en-US" sz="2400"/>
              <a:t>around same</a:t>
            </a:r>
          </a:p>
          <a:p>
            <a:r>
              <a:rPr lang="en-US" sz="2400"/>
              <a:t>working </a:t>
            </a:r>
          </a:p>
          <a:p>
            <a:r>
              <a:rPr lang="en-US" sz="2400"/>
              <a:t>point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6019800" y="6324600"/>
            <a:ext cx="283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PEP-II HER</a:t>
            </a:r>
            <a:r>
              <a:rPr lang="en-US"/>
              <a:t> [Y. Cai, 1998]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136525" y="5980113"/>
            <a:ext cx="320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/>
              <a:t>different slope attributed to</a:t>
            </a:r>
          </a:p>
          <a:p>
            <a:r>
              <a:rPr lang="en-US" i="1"/>
              <a:t>calibration error of tune knobs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2595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457200" y="37338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3200" dirty="0">
                <a:solidFill>
                  <a:srgbClr val="008000"/>
                </a:solidFill>
              </a:rPr>
              <a:t>if</a:t>
            </a:r>
          </a:p>
        </p:txBody>
      </p:sp>
      <p:graphicFrame>
        <p:nvGraphicFramePr>
          <p:cNvPr id="54278" name="Object 6"/>
          <p:cNvGraphicFramePr>
            <a:graphicFrameLocks noChangeAspect="1"/>
          </p:cNvGraphicFramePr>
          <p:nvPr/>
        </p:nvGraphicFramePr>
        <p:xfrm>
          <a:off x="1142999" y="2362200"/>
          <a:ext cx="7558833" cy="1006475"/>
        </p:xfrm>
        <a:graphic>
          <a:graphicData uri="http://schemas.openxmlformats.org/presentationml/2006/ole">
            <p:oleObj spid="_x0000_s570371" name="Equation" r:id="rId4" imgW="2933640" imgH="393480" progId="Equation.3">
              <p:embed/>
            </p:oleObj>
          </a:graphicData>
        </a:graphic>
      </p:graphicFrame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0" y="3414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54277" name="Object 5"/>
          <p:cNvGraphicFramePr>
            <a:graphicFrameLocks noChangeAspect="1"/>
          </p:cNvGraphicFramePr>
          <p:nvPr/>
        </p:nvGraphicFramePr>
        <p:xfrm>
          <a:off x="1219200" y="3886200"/>
          <a:ext cx="2057400" cy="1122363"/>
        </p:xfrm>
        <a:graphic>
          <a:graphicData uri="http://schemas.openxmlformats.org/presentationml/2006/ole">
            <p:oleObj spid="_x0000_s570372" name="Equation" r:id="rId5" imgW="838200" imgH="457200" progId="Equation.3">
              <p:embed/>
            </p:oleObj>
          </a:graphicData>
        </a:graphic>
      </p:graphicFrame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3871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4114800" y="5181600"/>
          <a:ext cx="2057400" cy="1155700"/>
        </p:xfrm>
        <a:graphic>
          <a:graphicData uri="http://schemas.openxmlformats.org/presentationml/2006/ole">
            <p:oleObj spid="_x0000_s570373" name="Equation" r:id="rId6" imgW="698197" imgH="393529" progId="Equation.3">
              <p:embed/>
            </p:oleObj>
          </a:graphicData>
        </a:graphic>
      </p:graphicFrame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3429000" y="3886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(tune not near integer or half integer)</a:t>
            </a:r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152400" y="4343400"/>
            <a:ext cx="860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8000"/>
                </a:solidFill>
              </a:rPr>
              <a:t>and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" y="228600"/>
            <a:ext cx="86805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u="sng" dirty="0" smtClean="0">
                <a:solidFill>
                  <a:srgbClr val="FF0000"/>
                </a:solidFill>
              </a:rPr>
              <a:t>4. measuring the </a:t>
            </a:r>
            <a:r>
              <a:rPr lang="en-US" sz="2800" b="1" i="1" u="sng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function with “K modulation”</a:t>
            </a:r>
          </a:p>
          <a:p>
            <a:endParaRPr lang="en-US" sz="2800" i="1" dirty="0" smtClean="0"/>
          </a:p>
          <a:p>
            <a:r>
              <a:rPr lang="en-US" sz="2800" i="1" dirty="0" smtClean="0">
                <a:solidFill>
                  <a:srgbClr val="0000FF"/>
                </a:solidFill>
              </a:rPr>
              <a:t>vary </a:t>
            </a:r>
            <a:r>
              <a:rPr lang="en-US" sz="2800" i="1" dirty="0" err="1" smtClean="0">
                <a:solidFill>
                  <a:srgbClr val="0000FF"/>
                </a:solidFill>
              </a:rPr>
              <a:t>quadrupole</a:t>
            </a:r>
            <a:r>
              <a:rPr lang="en-US" sz="2800" i="1" dirty="0" smtClean="0">
                <a:solidFill>
                  <a:srgbClr val="0000FF"/>
                </a:solidFill>
              </a:rPr>
              <a:t> strength </a:t>
            </a:r>
            <a:r>
              <a:rPr lang="en-US" sz="2800" i="1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2800" i="1" dirty="0" smtClean="0">
                <a:solidFill>
                  <a:srgbClr val="0000FF"/>
                </a:solidFill>
              </a:rPr>
              <a:t>K, detect tune change </a:t>
            </a:r>
            <a:r>
              <a:rPr lang="en-US" sz="2800" i="1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2800" i="1" dirty="0" smtClean="0">
                <a:solidFill>
                  <a:srgbClr val="0000FF"/>
                </a:solidFill>
              </a:rPr>
              <a:t>Q,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obtain </a:t>
            </a:r>
            <a:r>
              <a:rPr lang="en-US" sz="2800" i="1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800" i="1" dirty="0" smtClean="0">
                <a:solidFill>
                  <a:srgbClr val="0000FF"/>
                </a:solidFill>
              </a:rPr>
              <a:t> </a:t>
            </a:r>
            <a:r>
              <a:rPr lang="en-US" sz="2800" i="1" u="sng" dirty="0" smtClean="0">
                <a:solidFill>
                  <a:srgbClr val="0000FF"/>
                </a:solidFill>
              </a:rPr>
              <a:t>at </a:t>
            </a:r>
            <a:r>
              <a:rPr lang="en-US" sz="2800" i="1" u="sng" dirty="0" err="1" smtClean="0">
                <a:solidFill>
                  <a:srgbClr val="0000FF"/>
                </a:solidFill>
              </a:rPr>
              <a:t>quadrupole</a:t>
            </a:r>
            <a:r>
              <a:rPr lang="en-US" sz="2800" i="1" u="sng" dirty="0" smtClean="0">
                <a:solidFill>
                  <a:srgbClr val="0000FF"/>
                </a:solidFill>
              </a:rPr>
              <a:t> </a:t>
            </a:r>
            <a:endParaRPr lang="en-US" sz="2800" i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2753" name="Picture 1" descr="C:\frankz\DITANET School\Marek GASIOR - principle_files\3D_principl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990600"/>
            <a:ext cx="7591425" cy="289872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22860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Direct Diode Detection Base-Band Q (3D-BBQ) Measurement in CERN Accelerators - Principle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0" y="3810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Apart from detectors, the </a:t>
            </a:r>
            <a:r>
              <a:rPr lang="en-US" sz="2000" b="1" dirty="0" smtClean="0">
                <a:solidFill>
                  <a:srgbClr val="0000FF"/>
                </a:solidFill>
              </a:rPr>
              <a:t>filter is most important element </a:t>
            </a:r>
            <a:r>
              <a:rPr lang="en-US" sz="2000" dirty="0" smtClean="0"/>
              <a:t>of the system. It attenuates revolution frequency and its harmonics, as well as low frequencies. 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14478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Marek</a:t>
            </a:r>
            <a:r>
              <a:rPr lang="en-US" dirty="0" smtClean="0"/>
              <a:t> </a:t>
            </a:r>
            <a:r>
              <a:rPr lang="en-US" dirty="0" err="1" smtClean="0"/>
              <a:t>Gasior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327660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pick up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2438400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diode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detectors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2971800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FE electronics: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amplifiers &amp; filter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detector_p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0"/>
            <a:ext cx="3048000" cy="2286000"/>
          </a:xfrm>
          <a:prstGeom prst="rect">
            <a:avLst/>
          </a:prstGeom>
        </p:spPr>
      </p:pic>
      <p:pic>
        <p:nvPicPr>
          <p:cNvPr id="13" name="Picture 12" descr="front-end_p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4572000"/>
            <a:ext cx="3048000" cy="2286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0" y="4876800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detector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4876800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FE electronics</a:t>
            </a:r>
            <a:endParaRPr lang="en-US" sz="2000" b="1" dirty="0"/>
          </a:p>
        </p:txBody>
      </p:sp>
      <p:pic>
        <p:nvPicPr>
          <p:cNvPr id="16" name="Picture 15" descr="SPS_inst_v2_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572000"/>
            <a:ext cx="3048000" cy="2286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24600" y="6172200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SPS installation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ch2fig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85800"/>
            <a:ext cx="7578725" cy="5746750"/>
          </a:xfrm>
          <a:prstGeom prst="rect">
            <a:avLst/>
          </a:prstGeom>
          <a:noFill/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286000" y="228600"/>
            <a:ext cx="431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quality of approximation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ch2fig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8600"/>
            <a:ext cx="7772400" cy="5748338"/>
          </a:xfrm>
          <a:prstGeom prst="rect">
            <a:avLst/>
          </a:prstGeom>
          <a:noFill/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517525" y="5907088"/>
            <a:ext cx="7148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Optics test in </a:t>
            </a:r>
            <a:r>
              <a:rPr lang="en-US" sz="2400" dirty="0" err="1"/>
              <a:t>Fermilab</a:t>
            </a:r>
            <a:r>
              <a:rPr lang="en-US" sz="2400" dirty="0"/>
              <a:t> Recycler Ring, March 2000. </a:t>
            </a:r>
          </a:p>
          <a:p>
            <a:r>
              <a:rPr lang="en-US" sz="2400" dirty="0" err="1"/>
              <a:t>Betatron</a:t>
            </a:r>
            <a:r>
              <a:rPr lang="en-US" sz="2400" dirty="0"/>
              <a:t> tunes vs. strength of </a:t>
            </a:r>
            <a:r>
              <a:rPr lang="en-US" sz="2400" dirty="0" err="1"/>
              <a:t>quadrupole</a:t>
            </a:r>
            <a:r>
              <a:rPr lang="en-US" sz="2400" dirty="0"/>
              <a:t> QT601. </a:t>
            </a:r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3581400" y="1295400"/>
            <a:ext cx="0" cy="685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 flipH="1">
            <a:off x="2971800" y="1143000"/>
            <a:ext cx="38100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3810000" y="1371600"/>
            <a:ext cx="914400" cy="1143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3352800" y="838200"/>
            <a:ext cx="204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measurement</a:t>
            </a:r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 flipH="1" flipV="1">
            <a:off x="2667000" y="1371600"/>
            <a:ext cx="152400" cy="20574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>
            <a:off x="3352800" y="3733800"/>
            <a:ext cx="3048000" cy="1524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 flipH="1" flipV="1">
            <a:off x="2057400" y="2819400"/>
            <a:ext cx="304800" cy="685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1981200" y="3479800"/>
            <a:ext cx="20335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prediction </a:t>
            </a:r>
          </a:p>
          <a:p>
            <a:r>
              <a:rPr lang="en-US" sz="2000">
                <a:solidFill>
                  <a:srgbClr val="0000FF"/>
                </a:solidFill>
              </a:rPr>
              <a:t>including “exact”</a:t>
            </a:r>
          </a:p>
          <a:p>
            <a:r>
              <a:rPr lang="en-US" sz="2000">
                <a:solidFill>
                  <a:srgbClr val="0000FF"/>
                </a:solidFill>
              </a:rPr>
              <a:t>nonlinear</a:t>
            </a:r>
          </a:p>
          <a:p>
            <a:r>
              <a:rPr lang="en-US" sz="2000">
                <a:solidFill>
                  <a:srgbClr val="0000FF"/>
                </a:solidFill>
              </a:rPr>
              <a:t>dependence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4114800" y="4191000"/>
            <a:ext cx="2328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prediction of linear </a:t>
            </a:r>
          </a:p>
          <a:p>
            <a:r>
              <a:rPr lang="en-US" sz="2000">
                <a:solidFill>
                  <a:srgbClr val="008000"/>
                </a:solidFill>
              </a:rPr>
              <a:t>approximation</a:t>
            </a:r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 flipV="1">
            <a:off x="6019800" y="4572000"/>
            <a:ext cx="1066800" cy="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36" name="Line 16"/>
          <p:cNvSpPr>
            <a:spLocks noChangeShapeType="1"/>
          </p:cNvSpPr>
          <p:nvPr/>
        </p:nvSpPr>
        <p:spPr bwMode="auto">
          <a:xfrm flipV="1">
            <a:off x="5334000" y="2438400"/>
            <a:ext cx="533400" cy="17526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0" y="0"/>
            <a:ext cx="685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u="sng" dirty="0" smtClean="0">
                <a:solidFill>
                  <a:srgbClr val="FF0000"/>
                </a:solidFill>
                <a:latin typeface="Calibri" pitchFamily="34" charset="0"/>
              </a:rPr>
              <a:t>5. t</a:t>
            </a:r>
            <a:r>
              <a:rPr lang="en-US" sz="3200" b="1" i="1" u="sng" kern="120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une </a:t>
            </a:r>
            <a:r>
              <a:rPr lang="en-US" sz="3200" b="1" i="1" u="sng" kern="1200" dirty="0">
                <a:solidFill>
                  <a:srgbClr val="FF0000"/>
                </a:solidFill>
                <a:latin typeface="Calibri" pitchFamily="34" charset="0"/>
                <a:cs typeface="+mn-cs"/>
              </a:rPr>
              <a:t>based reconstruction </a:t>
            </a:r>
            <a:r>
              <a:rPr lang="en-US" sz="3200" b="1" i="1" u="sng" kern="120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of local nonlinear </a:t>
            </a:r>
            <a:r>
              <a:rPr lang="en-US" sz="3200" b="1" i="1" u="sng" kern="1200" dirty="0">
                <a:solidFill>
                  <a:srgbClr val="FF0000"/>
                </a:solidFill>
                <a:latin typeface="Calibri" pitchFamily="34" charset="0"/>
                <a:cs typeface="+mn-cs"/>
              </a:rPr>
              <a:t>field errors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1327944" y="1467644"/>
            <a:ext cx="1306513" cy="31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1676400" y="1512888"/>
            <a:ext cx="6172200" cy="15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317" name="TextBox 11"/>
          <p:cNvSpPr txBox="1">
            <a:spLocks noChangeArrowheads="1"/>
          </p:cNvSpPr>
          <p:nvPr/>
        </p:nvSpPr>
        <p:spPr bwMode="auto">
          <a:xfrm>
            <a:off x="4435475" y="2122488"/>
            <a:ext cx="1289050" cy="646112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white"/>
                </a:solidFill>
                <a:latin typeface="Calibri" pitchFamily="34" charset="0"/>
                <a:cs typeface="+mn-cs"/>
              </a:rPr>
              <a:t>Deformed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white"/>
                </a:solidFill>
                <a:latin typeface="Calibri" pitchFamily="34" charset="0"/>
                <a:cs typeface="+mn-cs"/>
              </a:rPr>
              <a:t>closed orbit</a:t>
            </a:r>
          </a:p>
        </p:txBody>
      </p:sp>
      <p:cxnSp>
        <p:nvCxnSpPr>
          <p:cNvPr id="14" name="Straight Arrow Connector 13"/>
          <p:cNvCxnSpPr>
            <a:cxnSpLocks noChangeShapeType="1"/>
            <a:endCxn id="11" idx="9"/>
          </p:cNvCxnSpPr>
          <p:nvPr/>
        </p:nvCxnSpPr>
        <p:spPr bwMode="auto">
          <a:xfrm flipV="1">
            <a:off x="5724525" y="1658938"/>
            <a:ext cx="519113" cy="4635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319" name="TextBox 15"/>
          <p:cNvSpPr txBox="1">
            <a:spLocks noChangeArrowheads="1"/>
          </p:cNvSpPr>
          <p:nvPr/>
        </p:nvSpPr>
        <p:spPr bwMode="auto">
          <a:xfrm>
            <a:off x="457200" y="2085975"/>
            <a:ext cx="1154227" cy="646331"/>
          </a:xfrm>
          <a:prstGeom prst="rect">
            <a:avLst/>
          </a:prstGeom>
          <a:solidFill>
            <a:srgbClr val="FF6600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 err="1" smtClean="0">
                <a:solidFill>
                  <a:prstClr val="black"/>
                </a:solidFill>
                <a:latin typeface="Calibri" pitchFamily="34" charset="0"/>
                <a:cs typeface="+mn-cs"/>
              </a:rPr>
              <a:t>Betatronic</a:t>
            </a:r>
            <a:endParaRPr lang="en-US" kern="1200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prstClr val="black"/>
                </a:solidFill>
                <a:latin typeface="Calibri" pitchFamily="34" charset="0"/>
                <a:cs typeface="+mn-cs"/>
              </a:rPr>
              <a:t>motion</a:t>
            </a:r>
          </a:p>
        </p:txBody>
      </p:sp>
      <p:cxnSp>
        <p:nvCxnSpPr>
          <p:cNvPr id="18" name="Straight Arrow Connector 17"/>
          <p:cNvCxnSpPr>
            <a:cxnSpLocks noChangeShapeType="1"/>
            <a:endCxn id="15" idx="2"/>
          </p:cNvCxnSpPr>
          <p:nvPr/>
        </p:nvCxnSpPr>
        <p:spPr bwMode="auto">
          <a:xfrm rot="5400000" flipH="1" flipV="1">
            <a:off x="1450182" y="1731169"/>
            <a:ext cx="369887" cy="193675"/>
          </a:xfrm>
          <a:prstGeom prst="straightConnector1">
            <a:avLst/>
          </a:prstGeom>
          <a:noFill/>
          <a:ln w="25400">
            <a:solidFill>
              <a:srgbClr val="FF66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086600" y="369888"/>
            <a:ext cx="228600" cy="2322512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1387475" y="655638"/>
            <a:ext cx="6678613" cy="1357312"/>
          </a:xfrm>
          <a:custGeom>
            <a:avLst/>
            <a:gdLst>
              <a:gd name="T0" fmla="*/ 0 w 6678706"/>
              <a:gd name="T1" fmla="*/ 1078377 h 1357157"/>
              <a:gd name="T2" fmla="*/ 104588 w 6678706"/>
              <a:gd name="T3" fmla="*/ 689863 h 1357157"/>
              <a:gd name="T4" fmla="*/ 343642 w 6678706"/>
              <a:gd name="T5" fmla="*/ 988720 h 1357157"/>
              <a:gd name="T6" fmla="*/ 507993 w 6678706"/>
              <a:gd name="T7" fmla="*/ 570319 h 1357157"/>
              <a:gd name="T8" fmla="*/ 821754 w 6678706"/>
              <a:gd name="T9" fmla="*/ 899063 h 1357157"/>
              <a:gd name="T10" fmla="*/ 971163 w 6678706"/>
              <a:gd name="T11" fmla="*/ 510548 h 1357157"/>
              <a:gd name="T12" fmla="*/ 1165396 w 6678706"/>
              <a:gd name="T13" fmla="*/ 899063 h 1357157"/>
              <a:gd name="T14" fmla="*/ 1359628 w 6678706"/>
              <a:gd name="T15" fmla="*/ 510548 h 1357157"/>
              <a:gd name="T16" fmla="*/ 1568802 w 6678706"/>
              <a:gd name="T17" fmla="*/ 958834 h 1357157"/>
              <a:gd name="T18" fmla="*/ 1777975 w 6678706"/>
              <a:gd name="T19" fmla="*/ 674920 h 1357157"/>
              <a:gd name="T20" fmla="*/ 1852680 w 6678706"/>
              <a:gd name="T21" fmla="*/ 1153092 h 1357157"/>
              <a:gd name="T22" fmla="*/ 2091736 w 6678706"/>
              <a:gd name="T23" fmla="*/ 839292 h 1357157"/>
              <a:gd name="T24" fmla="*/ 2166441 w 6678706"/>
              <a:gd name="T25" fmla="*/ 1182978 h 1357157"/>
              <a:gd name="T26" fmla="*/ 2390556 w 6678706"/>
              <a:gd name="T27" fmla="*/ 854235 h 1357157"/>
              <a:gd name="T28" fmla="*/ 2539965 w 6678706"/>
              <a:gd name="T29" fmla="*/ 1332406 h 1357157"/>
              <a:gd name="T30" fmla="*/ 2719256 w 6678706"/>
              <a:gd name="T31" fmla="*/ 914005 h 1357157"/>
              <a:gd name="T32" fmla="*/ 2928430 w 6678706"/>
              <a:gd name="T33" fmla="*/ 1347350 h 1357157"/>
              <a:gd name="T34" fmla="*/ 3018076 w 6678706"/>
              <a:gd name="T35" fmla="*/ 854235 h 1357157"/>
              <a:gd name="T36" fmla="*/ 3197367 w 6678706"/>
              <a:gd name="T37" fmla="*/ 1182978 h 1357157"/>
              <a:gd name="T38" fmla="*/ 3346777 w 6678706"/>
              <a:gd name="T39" fmla="*/ 585263 h 1357157"/>
              <a:gd name="T40" fmla="*/ 3555950 w 6678706"/>
              <a:gd name="T41" fmla="*/ 1018606 h 1357157"/>
              <a:gd name="T42" fmla="*/ 3660538 w 6678706"/>
              <a:gd name="T43" fmla="*/ 286405 h 1357157"/>
              <a:gd name="T44" fmla="*/ 3824888 w 6678706"/>
              <a:gd name="T45" fmla="*/ 839292 h 1357157"/>
              <a:gd name="T46" fmla="*/ 3944416 w 6678706"/>
              <a:gd name="T47" fmla="*/ 540434 h 1357157"/>
              <a:gd name="T48" fmla="*/ 4123708 w 6678706"/>
              <a:gd name="T49" fmla="*/ 1018606 h 1357157"/>
              <a:gd name="T50" fmla="*/ 4243235 w 6678706"/>
              <a:gd name="T51" fmla="*/ 749635 h 1357157"/>
              <a:gd name="T52" fmla="*/ 4407586 w 6678706"/>
              <a:gd name="T53" fmla="*/ 1227806 h 1357157"/>
              <a:gd name="T54" fmla="*/ 4571936 w 6678706"/>
              <a:gd name="T55" fmla="*/ 779520 h 1357157"/>
              <a:gd name="T56" fmla="*/ 4766170 w 6678706"/>
              <a:gd name="T57" fmla="*/ 1317463 h 1357157"/>
              <a:gd name="T58" fmla="*/ 4960402 w 6678706"/>
              <a:gd name="T59" fmla="*/ 764577 h 1357157"/>
              <a:gd name="T60" fmla="*/ 5094870 w 6678706"/>
              <a:gd name="T61" fmla="*/ 1138149 h 1357157"/>
              <a:gd name="T62" fmla="*/ 5184517 w 6678706"/>
              <a:gd name="T63" fmla="*/ 495606 h 1357157"/>
              <a:gd name="T64" fmla="*/ 5318985 w 6678706"/>
              <a:gd name="T65" fmla="*/ 928949 h 1357157"/>
              <a:gd name="T66" fmla="*/ 5453454 w 6678706"/>
              <a:gd name="T67" fmla="*/ 286405 h 1357157"/>
              <a:gd name="T68" fmla="*/ 5587922 w 6678706"/>
              <a:gd name="T69" fmla="*/ 659976 h 1357157"/>
              <a:gd name="T70" fmla="*/ 5662627 w 6678706"/>
              <a:gd name="T71" fmla="*/ 77205 h 1357157"/>
              <a:gd name="T72" fmla="*/ 5826978 w 6678706"/>
              <a:gd name="T73" fmla="*/ 450776 h 1357157"/>
              <a:gd name="T74" fmla="*/ 5946506 w 6678706"/>
              <a:gd name="T75" fmla="*/ 17433 h 1357157"/>
              <a:gd name="T76" fmla="*/ 6066034 w 6678706"/>
              <a:gd name="T77" fmla="*/ 555376 h 1357157"/>
              <a:gd name="T78" fmla="*/ 6260266 w 6678706"/>
              <a:gd name="T79" fmla="*/ 256519 h 1357157"/>
              <a:gd name="T80" fmla="*/ 6364852 w 6678706"/>
              <a:gd name="T81" fmla="*/ 689863 h 1357157"/>
              <a:gd name="T82" fmla="*/ 6499321 w 6678706"/>
              <a:gd name="T83" fmla="*/ 361119 h 1357157"/>
              <a:gd name="T84" fmla="*/ 6678613 w 6678706"/>
              <a:gd name="T85" fmla="*/ 794463 h 135715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678706"/>
              <a:gd name="T130" fmla="*/ 0 h 1357157"/>
              <a:gd name="T131" fmla="*/ 6678706 w 6678706"/>
              <a:gd name="T132" fmla="*/ 1357157 h 135715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678706" h="1357157">
                <a:moveTo>
                  <a:pt x="0" y="1078254"/>
                </a:moveTo>
                <a:cubicBezTo>
                  <a:pt x="23657" y="891489"/>
                  <a:pt x="47315" y="704725"/>
                  <a:pt x="104589" y="689784"/>
                </a:cubicBezTo>
                <a:cubicBezTo>
                  <a:pt x="161863" y="674843"/>
                  <a:pt x="276412" y="1008529"/>
                  <a:pt x="343647" y="988607"/>
                </a:cubicBezTo>
                <a:cubicBezTo>
                  <a:pt x="410882" y="968685"/>
                  <a:pt x="428314" y="585195"/>
                  <a:pt x="508000" y="570254"/>
                </a:cubicBezTo>
                <a:cubicBezTo>
                  <a:pt x="587686" y="555313"/>
                  <a:pt x="744569" y="908921"/>
                  <a:pt x="821765" y="898960"/>
                </a:cubicBezTo>
                <a:cubicBezTo>
                  <a:pt x="898961" y="888999"/>
                  <a:pt x="913903" y="510490"/>
                  <a:pt x="971177" y="510490"/>
                </a:cubicBezTo>
                <a:cubicBezTo>
                  <a:pt x="1028451" y="510490"/>
                  <a:pt x="1100667" y="898960"/>
                  <a:pt x="1165412" y="898960"/>
                </a:cubicBezTo>
                <a:cubicBezTo>
                  <a:pt x="1230157" y="898960"/>
                  <a:pt x="1292412" y="500529"/>
                  <a:pt x="1359647" y="510490"/>
                </a:cubicBezTo>
                <a:cubicBezTo>
                  <a:pt x="1426882" y="520451"/>
                  <a:pt x="1499098" y="931333"/>
                  <a:pt x="1568824" y="958725"/>
                </a:cubicBezTo>
                <a:cubicBezTo>
                  <a:pt x="1638550" y="986117"/>
                  <a:pt x="1730686" y="642471"/>
                  <a:pt x="1778000" y="674843"/>
                </a:cubicBezTo>
                <a:cubicBezTo>
                  <a:pt x="1825314" y="707215"/>
                  <a:pt x="1800412" y="1125568"/>
                  <a:pt x="1852706" y="1152960"/>
                </a:cubicBezTo>
                <a:cubicBezTo>
                  <a:pt x="1905000" y="1180352"/>
                  <a:pt x="2039471" y="834216"/>
                  <a:pt x="2091765" y="839196"/>
                </a:cubicBezTo>
                <a:cubicBezTo>
                  <a:pt x="2144059" y="844176"/>
                  <a:pt x="2116667" y="1180353"/>
                  <a:pt x="2166471" y="1182843"/>
                </a:cubicBezTo>
                <a:cubicBezTo>
                  <a:pt x="2216275" y="1185333"/>
                  <a:pt x="2328334" y="829235"/>
                  <a:pt x="2390589" y="854137"/>
                </a:cubicBezTo>
                <a:cubicBezTo>
                  <a:pt x="2452844" y="879039"/>
                  <a:pt x="2485216" y="1322293"/>
                  <a:pt x="2540000" y="1332254"/>
                </a:cubicBezTo>
                <a:cubicBezTo>
                  <a:pt x="2594784" y="1342215"/>
                  <a:pt x="2654549" y="911411"/>
                  <a:pt x="2719294" y="913901"/>
                </a:cubicBezTo>
                <a:cubicBezTo>
                  <a:pt x="2784039" y="916391"/>
                  <a:pt x="2878667" y="1357157"/>
                  <a:pt x="2928471" y="1347196"/>
                </a:cubicBezTo>
                <a:cubicBezTo>
                  <a:pt x="2978275" y="1337235"/>
                  <a:pt x="2973295" y="881529"/>
                  <a:pt x="3018118" y="854137"/>
                </a:cubicBezTo>
                <a:cubicBezTo>
                  <a:pt x="3062941" y="826745"/>
                  <a:pt x="3142628" y="1227666"/>
                  <a:pt x="3197412" y="1182843"/>
                </a:cubicBezTo>
                <a:cubicBezTo>
                  <a:pt x="3252196" y="1138020"/>
                  <a:pt x="3287059" y="612588"/>
                  <a:pt x="3346824" y="585196"/>
                </a:cubicBezTo>
                <a:cubicBezTo>
                  <a:pt x="3406589" y="557804"/>
                  <a:pt x="3503706" y="1068294"/>
                  <a:pt x="3556000" y="1018490"/>
                </a:cubicBezTo>
                <a:cubicBezTo>
                  <a:pt x="3608294" y="968686"/>
                  <a:pt x="3615766" y="316254"/>
                  <a:pt x="3660589" y="286372"/>
                </a:cubicBezTo>
                <a:cubicBezTo>
                  <a:pt x="3705413" y="256490"/>
                  <a:pt x="3777627" y="796863"/>
                  <a:pt x="3824941" y="839196"/>
                </a:cubicBezTo>
                <a:cubicBezTo>
                  <a:pt x="3872255" y="881529"/>
                  <a:pt x="3894667" y="510490"/>
                  <a:pt x="3944471" y="540372"/>
                </a:cubicBezTo>
                <a:cubicBezTo>
                  <a:pt x="3994275" y="570254"/>
                  <a:pt x="4073961" y="983627"/>
                  <a:pt x="4123765" y="1018490"/>
                </a:cubicBezTo>
                <a:cubicBezTo>
                  <a:pt x="4173569" y="1053353"/>
                  <a:pt x="4195980" y="714686"/>
                  <a:pt x="4243294" y="749549"/>
                </a:cubicBezTo>
                <a:cubicBezTo>
                  <a:pt x="4290608" y="784412"/>
                  <a:pt x="4352863" y="1222686"/>
                  <a:pt x="4407647" y="1227666"/>
                </a:cubicBezTo>
                <a:cubicBezTo>
                  <a:pt x="4462431" y="1232646"/>
                  <a:pt x="4512235" y="764490"/>
                  <a:pt x="4572000" y="779431"/>
                </a:cubicBezTo>
                <a:cubicBezTo>
                  <a:pt x="4631765" y="794372"/>
                  <a:pt x="4701491" y="1319803"/>
                  <a:pt x="4766236" y="1317313"/>
                </a:cubicBezTo>
                <a:cubicBezTo>
                  <a:pt x="4830981" y="1314823"/>
                  <a:pt x="4905687" y="794372"/>
                  <a:pt x="4960471" y="764490"/>
                </a:cubicBezTo>
                <a:cubicBezTo>
                  <a:pt x="5015255" y="734608"/>
                  <a:pt x="5057588" y="1182842"/>
                  <a:pt x="5094941" y="1138019"/>
                </a:cubicBezTo>
                <a:cubicBezTo>
                  <a:pt x="5132294" y="1093196"/>
                  <a:pt x="5147236" y="530412"/>
                  <a:pt x="5184589" y="495549"/>
                </a:cubicBezTo>
                <a:cubicBezTo>
                  <a:pt x="5221942" y="460686"/>
                  <a:pt x="5274235" y="963706"/>
                  <a:pt x="5319059" y="928843"/>
                </a:cubicBezTo>
                <a:cubicBezTo>
                  <a:pt x="5363883" y="893980"/>
                  <a:pt x="5408707" y="331196"/>
                  <a:pt x="5453530" y="286372"/>
                </a:cubicBezTo>
                <a:cubicBezTo>
                  <a:pt x="5498353" y="241548"/>
                  <a:pt x="5553137" y="694764"/>
                  <a:pt x="5588000" y="659901"/>
                </a:cubicBezTo>
                <a:cubicBezTo>
                  <a:pt x="5622863" y="625038"/>
                  <a:pt x="5622863" y="112059"/>
                  <a:pt x="5662706" y="77196"/>
                </a:cubicBezTo>
                <a:cubicBezTo>
                  <a:pt x="5702549" y="42333"/>
                  <a:pt x="5779745" y="460686"/>
                  <a:pt x="5827059" y="450725"/>
                </a:cubicBezTo>
                <a:cubicBezTo>
                  <a:pt x="5874373" y="440764"/>
                  <a:pt x="5906746" y="0"/>
                  <a:pt x="5946589" y="17431"/>
                </a:cubicBezTo>
                <a:cubicBezTo>
                  <a:pt x="5986432" y="34862"/>
                  <a:pt x="6013824" y="515470"/>
                  <a:pt x="6066118" y="555313"/>
                </a:cubicBezTo>
                <a:cubicBezTo>
                  <a:pt x="6118412" y="595156"/>
                  <a:pt x="6210549" y="234078"/>
                  <a:pt x="6260353" y="256490"/>
                </a:cubicBezTo>
                <a:cubicBezTo>
                  <a:pt x="6310157" y="278902"/>
                  <a:pt x="6325098" y="672353"/>
                  <a:pt x="6364941" y="689784"/>
                </a:cubicBezTo>
                <a:cubicBezTo>
                  <a:pt x="6404784" y="707215"/>
                  <a:pt x="6447118" y="343647"/>
                  <a:pt x="6499412" y="361078"/>
                </a:cubicBezTo>
                <a:cubicBezTo>
                  <a:pt x="6551706" y="378509"/>
                  <a:pt x="6678706" y="794372"/>
                  <a:pt x="6678706" y="794372"/>
                </a:cubicBezTo>
              </a:path>
            </a:pathLst>
          </a:custGeom>
          <a:noFill/>
          <a:ln w="3175">
            <a:solidFill>
              <a:srgbClr val="FF6600"/>
            </a:solidFill>
            <a:prstDash val="dash"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1387475" y="844550"/>
            <a:ext cx="6708775" cy="989013"/>
          </a:xfrm>
          <a:custGeom>
            <a:avLst/>
            <a:gdLst>
              <a:gd name="T0" fmla="*/ 0 w 6708589"/>
              <a:gd name="T1" fmla="*/ 739892 h 988607"/>
              <a:gd name="T2" fmla="*/ 941320 w 6708589"/>
              <a:gd name="T3" fmla="*/ 500735 h 988607"/>
              <a:gd name="T4" fmla="*/ 1255094 w 6708589"/>
              <a:gd name="T5" fmla="*/ 455892 h 988607"/>
              <a:gd name="T6" fmla="*/ 1673458 w 6708589"/>
              <a:gd name="T7" fmla="*/ 635260 h 988607"/>
              <a:gd name="T8" fmla="*/ 2674545 w 6708589"/>
              <a:gd name="T9" fmla="*/ 949154 h 988607"/>
              <a:gd name="T10" fmla="*/ 3033143 w 6708589"/>
              <a:gd name="T11" fmla="*/ 874417 h 988607"/>
              <a:gd name="T12" fmla="*/ 3630807 w 6708589"/>
              <a:gd name="T13" fmla="*/ 351261 h 988607"/>
              <a:gd name="T14" fmla="*/ 3854931 w 6708589"/>
              <a:gd name="T15" fmla="*/ 470839 h 988607"/>
              <a:gd name="T16" fmla="*/ 4333061 w 6708589"/>
              <a:gd name="T17" fmla="*/ 754839 h 988607"/>
              <a:gd name="T18" fmla="*/ 4856018 w 6708589"/>
              <a:gd name="T19" fmla="*/ 814628 h 988607"/>
              <a:gd name="T20" fmla="*/ 5274382 w 6708589"/>
              <a:gd name="T21" fmla="*/ 560524 h 988607"/>
              <a:gd name="T22" fmla="*/ 5752512 w 6708589"/>
              <a:gd name="T23" fmla="*/ 67263 h 988607"/>
              <a:gd name="T24" fmla="*/ 6170877 w 6708589"/>
              <a:gd name="T25" fmla="*/ 156946 h 988607"/>
              <a:gd name="T26" fmla="*/ 6708775 w 6708589"/>
              <a:gd name="T27" fmla="*/ 455892 h 9886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6708589"/>
              <a:gd name="T43" fmla="*/ 0 h 988607"/>
              <a:gd name="T44" fmla="*/ 6708589 w 6708589"/>
              <a:gd name="T45" fmla="*/ 988607 h 98860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6708589" h="988607">
                <a:moveTo>
                  <a:pt x="0" y="739588"/>
                </a:moveTo>
                <a:lnTo>
                  <a:pt x="941294" y="500529"/>
                </a:lnTo>
                <a:cubicBezTo>
                  <a:pt x="1150470" y="453215"/>
                  <a:pt x="1133039" y="433293"/>
                  <a:pt x="1255059" y="455705"/>
                </a:cubicBezTo>
                <a:cubicBezTo>
                  <a:pt x="1377079" y="478117"/>
                  <a:pt x="1436843" y="552823"/>
                  <a:pt x="1673412" y="634999"/>
                </a:cubicBezTo>
                <a:cubicBezTo>
                  <a:pt x="1909981" y="717176"/>
                  <a:pt x="2447863" y="908921"/>
                  <a:pt x="2674471" y="948764"/>
                </a:cubicBezTo>
                <a:cubicBezTo>
                  <a:pt x="2901079" y="988607"/>
                  <a:pt x="2873686" y="973666"/>
                  <a:pt x="3033059" y="874058"/>
                </a:cubicBezTo>
                <a:cubicBezTo>
                  <a:pt x="3192432" y="774450"/>
                  <a:pt x="3493745" y="418352"/>
                  <a:pt x="3630706" y="351117"/>
                </a:cubicBezTo>
                <a:cubicBezTo>
                  <a:pt x="3767667" y="283882"/>
                  <a:pt x="3737785" y="403411"/>
                  <a:pt x="3854824" y="470646"/>
                </a:cubicBezTo>
                <a:cubicBezTo>
                  <a:pt x="3971863" y="537881"/>
                  <a:pt x="4166098" y="697254"/>
                  <a:pt x="4332941" y="754529"/>
                </a:cubicBezTo>
                <a:cubicBezTo>
                  <a:pt x="4499784" y="811804"/>
                  <a:pt x="4699001" y="846667"/>
                  <a:pt x="4855883" y="814294"/>
                </a:cubicBezTo>
                <a:cubicBezTo>
                  <a:pt x="5012766" y="781922"/>
                  <a:pt x="5124824" y="684804"/>
                  <a:pt x="5274236" y="560294"/>
                </a:cubicBezTo>
                <a:cubicBezTo>
                  <a:pt x="5423648" y="435784"/>
                  <a:pt x="5602941" y="134470"/>
                  <a:pt x="5752353" y="67235"/>
                </a:cubicBezTo>
                <a:cubicBezTo>
                  <a:pt x="5901765" y="0"/>
                  <a:pt x="6011333" y="92137"/>
                  <a:pt x="6170706" y="156882"/>
                </a:cubicBezTo>
                <a:cubicBezTo>
                  <a:pt x="6330079" y="221627"/>
                  <a:pt x="6519334" y="338666"/>
                  <a:pt x="6708589" y="455705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324" name="TextBox 20"/>
          <p:cNvSpPr txBox="1">
            <a:spLocks noChangeArrowheads="1"/>
          </p:cNvSpPr>
          <p:nvPr/>
        </p:nvSpPr>
        <p:spPr bwMode="auto">
          <a:xfrm>
            <a:off x="7467600" y="2012950"/>
            <a:ext cx="1109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3366FF"/>
                </a:solidFill>
                <a:latin typeface="Calibri" pitchFamily="34" charset="0"/>
                <a:cs typeface="+mn-cs"/>
              </a:rPr>
              <a:t>Nonlinear 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3366FF"/>
                </a:solidFill>
                <a:latin typeface="Calibri" pitchFamily="34" charset="0"/>
                <a:cs typeface="+mn-cs"/>
              </a:rPr>
              <a:t>error</a:t>
            </a:r>
          </a:p>
        </p:txBody>
      </p:sp>
      <p:pic>
        <p:nvPicPr>
          <p:cNvPr id="13325" name="Picture 22" descr="Snapshot 2009-03-29 22-42-54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971800"/>
            <a:ext cx="3267075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6" name="TextBox 23"/>
          <p:cNvSpPr txBox="1">
            <a:spLocks noChangeArrowheads="1"/>
          </p:cNvSpPr>
          <p:nvPr/>
        </p:nvSpPr>
        <p:spPr bwMode="auto">
          <a:xfrm>
            <a:off x="228600" y="3011488"/>
            <a:ext cx="5033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General tune response for sextupolar and octupolar 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errors when deforming CO with steerers</a:t>
            </a:r>
          </a:p>
        </p:txBody>
      </p:sp>
      <p:pic>
        <p:nvPicPr>
          <p:cNvPr id="13327" name="Picture 24" descr="Snapshot 2009-03-29 22-49-14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810000"/>
            <a:ext cx="41290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TextBox 25"/>
          <p:cNvSpPr txBox="1">
            <a:spLocks noChangeArrowheads="1"/>
          </p:cNvSpPr>
          <p:nvPr/>
        </p:nvSpPr>
        <p:spPr bwMode="auto">
          <a:xfrm>
            <a:off x="1466850" y="5334000"/>
            <a:ext cx="3409950" cy="6461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The element of the nonlinear tune 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response matrix are</a:t>
            </a:r>
          </a:p>
        </p:txBody>
      </p:sp>
      <p:sp>
        <p:nvSpPr>
          <p:cNvPr id="13329" name="TextBox 26"/>
          <p:cNvSpPr txBox="1">
            <a:spLocks noChangeArrowheads="1"/>
          </p:cNvSpPr>
          <p:nvPr/>
        </p:nvSpPr>
        <p:spPr bwMode="auto">
          <a:xfrm>
            <a:off x="152400" y="6245225"/>
            <a:ext cx="4735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kern="1200">
                <a:solidFill>
                  <a:prstClr val="black"/>
                </a:solidFill>
                <a:latin typeface="Calibri" pitchFamily="34" charset="0"/>
                <a:cs typeface="+mn-cs"/>
              </a:rPr>
              <a:t>G.Franchetti,A.Parfenova,I.Hofmann PRTAB 11, 094001 (2008)</a:t>
            </a:r>
          </a:p>
        </p:txBody>
      </p: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V="1">
            <a:off x="5043488" y="5105400"/>
            <a:ext cx="519112" cy="228600"/>
          </a:xfrm>
          <a:prstGeom prst="straightConnector1">
            <a:avLst/>
          </a:prstGeom>
          <a:noFill/>
          <a:ln w="25400">
            <a:solidFill>
              <a:srgbClr val="77933C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5705475" y="2768600"/>
            <a:ext cx="3286125" cy="4014788"/>
          </a:xfrm>
          <a:custGeom>
            <a:avLst/>
            <a:gdLst>
              <a:gd name="T0" fmla="*/ 0 w 2988236"/>
              <a:gd name="T1" fmla="*/ 3779546 h 3824941"/>
              <a:gd name="T2" fmla="*/ 0 w 2988236"/>
              <a:gd name="T3" fmla="*/ 3779546 h 3824941"/>
              <a:gd name="T4" fmla="*/ 32862 w 2988236"/>
              <a:gd name="T5" fmla="*/ 0 h 3824941"/>
              <a:gd name="T6" fmla="*/ 3286125 w 2988236"/>
              <a:gd name="T7" fmla="*/ 15683 h 3824941"/>
              <a:gd name="T8" fmla="*/ 3269693 w 2988236"/>
              <a:gd name="T9" fmla="*/ 4014788 h 3824941"/>
              <a:gd name="T10" fmla="*/ 0 w 2988236"/>
              <a:gd name="T11" fmla="*/ 4014788 h 3824941"/>
              <a:gd name="T12" fmla="*/ 0 w 2988236"/>
              <a:gd name="T13" fmla="*/ 3779546 h 38249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88236"/>
              <a:gd name="T22" fmla="*/ 0 h 3824941"/>
              <a:gd name="T23" fmla="*/ 2988236 w 2988236"/>
              <a:gd name="T24" fmla="*/ 3824941 h 38249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88236" h="3824941">
                <a:moveTo>
                  <a:pt x="0" y="3600823"/>
                </a:moveTo>
                <a:lnTo>
                  <a:pt x="0" y="3600823"/>
                </a:lnTo>
                <a:lnTo>
                  <a:pt x="29883" y="0"/>
                </a:lnTo>
                <a:lnTo>
                  <a:pt x="2988236" y="14941"/>
                </a:lnTo>
                <a:cubicBezTo>
                  <a:pt x="2983255" y="1284941"/>
                  <a:pt x="2973294" y="3824941"/>
                  <a:pt x="2973294" y="3824941"/>
                </a:cubicBezTo>
                <a:lnTo>
                  <a:pt x="0" y="3824941"/>
                </a:lnTo>
                <a:lnTo>
                  <a:pt x="0" y="3600823"/>
                </a:lnTo>
                <a:close/>
              </a:path>
            </a:pathLst>
          </a:custGeom>
          <a:noFill/>
          <a:ln w="9525">
            <a:solidFill>
              <a:srgbClr val="77933C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332" name="TextBox 30"/>
          <p:cNvSpPr txBox="1">
            <a:spLocks noChangeArrowheads="1"/>
          </p:cNvSpPr>
          <p:nvPr/>
        </p:nvSpPr>
        <p:spPr bwMode="auto">
          <a:xfrm>
            <a:off x="7772400" y="228600"/>
            <a:ext cx="1236663" cy="369888"/>
          </a:xfrm>
          <a:prstGeom prst="rect">
            <a:avLst/>
          </a:prstGeom>
          <a:solidFill>
            <a:srgbClr val="0000FF">
              <a:alpha val="5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Feed-down</a:t>
            </a:r>
          </a:p>
        </p:txBody>
      </p:sp>
      <p:cxnSp>
        <p:nvCxnSpPr>
          <p:cNvPr id="33" name="Straight Arrow Connector 32"/>
          <p:cNvCxnSpPr>
            <a:cxnSpLocks noChangeShapeType="1"/>
            <a:endCxn id="11" idx="11"/>
          </p:cNvCxnSpPr>
          <p:nvPr/>
        </p:nvCxnSpPr>
        <p:spPr bwMode="auto">
          <a:xfrm rot="10800000" flipV="1">
            <a:off x="7140575" y="655638"/>
            <a:ext cx="631825" cy="2555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" name="TextBox 21"/>
          <p:cNvSpPr txBox="1"/>
          <p:nvPr/>
        </p:nvSpPr>
        <p:spPr>
          <a:xfrm>
            <a:off x="228600" y="6488668"/>
            <a:ext cx="141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b="1" i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Franchetti</a:t>
            </a:r>
            <a:endParaRPr lang="en-US" b="1" i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Snapshot 2009-03-29 22-30-18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25" y="533400"/>
            <a:ext cx="43211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Snapshot 2009-03-29 22-30-48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0113" y="533400"/>
            <a:ext cx="4238625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3124200" y="76200"/>
            <a:ext cx="297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prstClr val="black"/>
                </a:solidFill>
                <a:latin typeface="Calibri" pitchFamily="34" charset="0"/>
                <a:cs typeface="+mn-cs"/>
              </a:rPr>
              <a:t>Tune measurements  in SIS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228600" y="5181600"/>
            <a:ext cx="28305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From the ``slopes’’  </a:t>
            </a:r>
            <a:r>
              <a:rPr lang="en-US" kern="1200" baseline="-25000">
                <a:solidFill>
                  <a:prstClr val="black"/>
                </a:solidFill>
                <a:latin typeface="Calibri" pitchFamily="34" charset="0"/>
                <a:cs typeface="+mn-cs"/>
              </a:rPr>
              <a:t>x</a:t>
            </a: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Q</a:t>
            </a:r>
            <a:r>
              <a:rPr lang="en-US" kern="1200" baseline="30000">
                <a:solidFill>
                  <a:prstClr val="black"/>
                </a:solidFill>
                <a:latin typeface="Calibri" pitchFamily="34" charset="0"/>
                <a:cs typeface="+mn-cs"/>
              </a:rPr>
              <a:t>x</a:t>
            </a:r>
            <a:r>
              <a:rPr lang="en-US" kern="1200" baseline="-25000">
                <a:solidFill>
                  <a:prstClr val="black"/>
                </a:solidFill>
                <a:latin typeface="Calibri" pitchFamily="34" charset="0"/>
                <a:cs typeface="+mn-cs"/>
              </a:rPr>
              <a:t>i</a:t>
            </a: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   the 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probing sextupolar errors </a:t>
            </a:r>
          </a:p>
          <a:p>
            <a:pPr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prstClr val="black"/>
                </a:solidFill>
                <a:latin typeface="Calibri" pitchFamily="34" charset="0"/>
                <a:cs typeface="+mn-cs"/>
              </a:rPr>
              <a:t>can be reconstructed</a:t>
            </a:r>
          </a:p>
        </p:txBody>
      </p:sp>
      <p:pic>
        <p:nvPicPr>
          <p:cNvPr id="14342" name="Picture 7" descr="Snapshot 2009-03-29 22-46-38.tif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4953000"/>
            <a:ext cx="45672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>
            <a:spLocks noChangeArrowheads="1"/>
          </p:cNvSpPr>
          <p:nvPr/>
        </p:nvSpPr>
        <p:spPr bwMode="auto">
          <a:xfrm>
            <a:off x="3276600" y="5334000"/>
            <a:ext cx="715963" cy="484188"/>
          </a:xfrm>
          <a:prstGeom prst="right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152400" y="6096000"/>
            <a:ext cx="39592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kern="1200">
                <a:solidFill>
                  <a:prstClr val="black"/>
                </a:solidFill>
                <a:latin typeface="Calibri" pitchFamily="34" charset="0"/>
                <a:cs typeface="+mn-cs"/>
              </a:rPr>
              <a:t>A. Parfenova, PhD Thesis 2008, Frankfurt University</a:t>
            </a:r>
          </a:p>
          <a:p>
            <a:pPr marL="342900" indent="-342900"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kern="1200">
                <a:solidFill>
                  <a:prstClr val="black"/>
                </a:solidFill>
                <a:latin typeface="Calibri" pitchFamily="34" charset="0"/>
                <a:cs typeface="+mn-cs"/>
              </a:rPr>
              <a:t>A.Parenova, G.Franchetti,I.Hofmann </a:t>
            </a:r>
          </a:p>
          <a:p>
            <a:pPr marL="342900" indent="-342900" algn="l" defTabSz="457200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kern="1200">
                <a:solidFill>
                  <a:prstClr val="black"/>
                </a:solidFill>
                <a:latin typeface="Calibri" pitchFamily="34" charset="0"/>
                <a:cs typeface="+mn-cs"/>
              </a:rPr>
              <a:t>Proc.  EPAC08, THPC066, p. 3137</a:t>
            </a:r>
          </a:p>
          <a:p>
            <a:pPr marL="342900" indent="-342900" algn="l" defTabSz="457200" rtl="0" fontAlgn="base">
              <a:spcBef>
                <a:spcPct val="0"/>
              </a:spcBef>
              <a:spcAft>
                <a:spcPct val="0"/>
              </a:spcAft>
            </a:pPr>
            <a:endParaRPr lang="en-US" sz="1400" i="1" kern="120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1400" y="0"/>
            <a:ext cx="141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b="1" i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Franchetti</a:t>
            </a:r>
            <a:endParaRPr lang="en-US" b="1" i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2590800"/>
            <a:ext cx="362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synchrotron tune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h7fig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905000"/>
            <a:ext cx="6172200" cy="426085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 flipV="1">
            <a:off x="6934200" y="914400"/>
            <a:ext cx="6096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H="1" flipV="1">
            <a:off x="5486400" y="762000"/>
            <a:ext cx="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4114800" y="762000"/>
            <a:ext cx="228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2743200" y="685800"/>
            <a:ext cx="304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066800" y="1179513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determined with 10</a:t>
            </a:r>
            <a:r>
              <a:rPr lang="en-US" baseline="30000">
                <a:solidFill>
                  <a:srgbClr val="FF0000"/>
                </a:solidFill>
              </a:rPr>
              <a:t>-3</a:t>
            </a:r>
          </a:p>
          <a:p>
            <a:r>
              <a:rPr lang="en-US">
                <a:solidFill>
                  <a:srgbClr val="FF0000"/>
                </a:solidFill>
              </a:rPr>
              <a:t>precision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657600" y="1295400"/>
            <a:ext cx="122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voltage</a:t>
            </a:r>
          </a:p>
          <a:p>
            <a:r>
              <a:rPr lang="en-US">
                <a:solidFill>
                  <a:srgbClr val="FF0000"/>
                </a:solidFill>
              </a:rPr>
              <a:t>calibration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7315200" y="1600200"/>
            <a:ext cx="1644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energy loss</a:t>
            </a:r>
          </a:p>
          <a:p>
            <a:r>
              <a:rPr lang="en-US">
                <a:solidFill>
                  <a:srgbClr val="FF0000"/>
                </a:solidFill>
              </a:rPr>
              <a:t>due to SR and</a:t>
            </a:r>
          </a:p>
          <a:p>
            <a:r>
              <a:rPr lang="en-US">
                <a:solidFill>
                  <a:srgbClr val="FF0000"/>
                </a:solidFill>
              </a:rPr>
              <a:t>impedance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089525" y="1103313"/>
            <a:ext cx="1835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from localization</a:t>
            </a:r>
          </a:p>
          <a:p>
            <a:r>
              <a:rPr lang="en-US">
                <a:solidFill>
                  <a:schemeClr val="hlink"/>
                </a:solidFill>
              </a:rPr>
              <a:t>of rf cavities</a:t>
            </a:r>
          </a:p>
          <a:p>
            <a:r>
              <a:rPr lang="en-US">
                <a:solidFill>
                  <a:schemeClr val="hlink"/>
                </a:solidFill>
              </a:rPr>
              <a:t>(computed)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400800" y="2641600"/>
            <a:ext cx="25844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synchrotron tune</a:t>
            </a:r>
          </a:p>
          <a:p>
            <a:r>
              <a:rPr lang="en-US" sz="2000" b="1">
                <a:solidFill>
                  <a:srgbClr val="0000FF"/>
                </a:solidFill>
              </a:rPr>
              <a:t>as a function of </a:t>
            </a:r>
          </a:p>
          <a:p>
            <a:r>
              <a:rPr lang="en-US" sz="2000" b="1">
                <a:solidFill>
                  <a:srgbClr val="0000FF"/>
                </a:solidFill>
              </a:rPr>
              <a:t>total rf voltage</a:t>
            </a:r>
          </a:p>
          <a:p>
            <a:r>
              <a:rPr lang="en-US" sz="2000" b="1">
                <a:solidFill>
                  <a:srgbClr val="0000FF"/>
                </a:solidFill>
              </a:rPr>
              <a:t>in LEP at 60.6 GeV</a:t>
            </a:r>
            <a:r>
              <a:rPr lang="en-US" sz="2000"/>
              <a:t>;</a:t>
            </a:r>
          </a:p>
          <a:p>
            <a:r>
              <a:rPr lang="en-US" sz="2000"/>
              <a:t>the two curves are</a:t>
            </a:r>
          </a:p>
          <a:p>
            <a:r>
              <a:rPr lang="en-US" sz="2000"/>
              <a:t>fits to the 640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A and</a:t>
            </a:r>
          </a:p>
          <a:p>
            <a:r>
              <a:rPr lang="en-US" sz="2000"/>
              <a:t>10 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A data;</a:t>
            </a:r>
          </a:p>
          <a:p>
            <a:r>
              <a:rPr lang="en-US" sz="2000"/>
              <a:t>tfe difference due to</a:t>
            </a:r>
          </a:p>
          <a:p>
            <a:r>
              <a:rPr lang="en-US" sz="2000"/>
              <a:t>current-dependent</a:t>
            </a:r>
          </a:p>
          <a:p>
            <a:r>
              <a:rPr lang="en-US" sz="2000"/>
              <a:t>parasitic modes is</a:t>
            </a:r>
          </a:p>
          <a:p>
            <a:r>
              <a:rPr lang="en-US" sz="2000"/>
              <a:t>clearly visible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88925" y="6132513"/>
            <a:ext cx="153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(A.-S. Muller)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152400" y="0"/>
            <a:ext cx="22381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LEP </a:t>
            </a:r>
            <a:r>
              <a:rPr lang="en-US" sz="2400" dirty="0" smtClean="0"/>
              <a:t>model</a:t>
            </a:r>
          </a:p>
          <a:p>
            <a:r>
              <a:rPr lang="en-US" sz="2400" dirty="0" smtClean="0"/>
              <a:t>for synchrotron</a:t>
            </a:r>
          </a:p>
          <a:p>
            <a:r>
              <a:rPr lang="en-US" sz="2400" dirty="0" smtClean="0"/>
              <a:t>tune</a:t>
            </a:r>
            <a:endParaRPr lang="en-US" sz="2400" dirty="0"/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426" name="Object 18"/>
          <p:cNvGraphicFramePr>
            <a:graphicFrameLocks noChangeAspect="1"/>
          </p:cNvGraphicFramePr>
          <p:nvPr/>
        </p:nvGraphicFramePr>
        <p:xfrm>
          <a:off x="2286000" y="263525"/>
          <a:ext cx="5257800" cy="923925"/>
        </p:xfrm>
        <a:graphic>
          <a:graphicData uri="http://schemas.openxmlformats.org/presentationml/2006/ole">
            <p:oleObj spid="_x0000_s571394" name="Equation" r:id="rId5" imgW="3035300" imgH="533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h7fig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066800"/>
            <a:ext cx="6537325" cy="4833938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33375" y="228600"/>
            <a:ext cx="847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if the energy is known at one point, i.e., on a spin resonance, </a:t>
            </a:r>
          </a:p>
          <a:p>
            <a:r>
              <a:rPr lang="en-US" sz="2400">
                <a:solidFill>
                  <a:srgbClr val="0000FF"/>
                </a:solidFill>
              </a:rPr>
              <a:t>the rf voltage can be calibrated from the Q</a:t>
            </a:r>
            <a:r>
              <a:rPr lang="en-US" sz="2400" baseline="-25000">
                <a:solidFill>
                  <a:srgbClr val="0000FF"/>
                </a:solidFill>
              </a:rPr>
              <a:t>s</a:t>
            </a:r>
            <a:r>
              <a:rPr lang="en-US" sz="2400">
                <a:solidFill>
                  <a:srgbClr val="0000FF"/>
                </a:solidFill>
              </a:rPr>
              <a:t> vs V</a:t>
            </a:r>
            <a:r>
              <a:rPr lang="en-US" sz="2400" baseline="-25000">
                <a:solidFill>
                  <a:srgbClr val="0000FF"/>
                </a:solidFill>
              </a:rPr>
              <a:t>c</a:t>
            </a:r>
            <a:r>
              <a:rPr lang="en-US" sz="2400">
                <a:solidFill>
                  <a:srgbClr val="0000FF"/>
                </a:solidFill>
              </a:rPr>
              <a:t> curve</a:t>
            </a:r>
          </a:p>
          <a:p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648200" y="57912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voltage calibration factor </a:t>
            </a:r>
            <a:r>
              <a:rPr lang="en-US" sz="2400" i="1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41325" y="1335088"/>
            <a:ext cx="111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fitted</a:t>
            </a:r>
          </a:p>
          <a:p>
            <a:r>
              <a:rPr lang="en-US" sz="2400">
                <a:solidFill>
                  <a:srgbClr val="FF0000"/>
                </a:solidFill>
              </a:rPr>
              <a:t>beam </a:t>
            </a:r>
          </a:p>
          <a:p>
            <a:r>
              <a:rPr lang="en-US" sz="2400">
                <a:solidFill>
                  <a:srgbClr val="FF0000"/>
                </a:solidFill>
              </a:rPr>
              <a:t>energy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791200" y="2667000"/>
            <a:ext cx="17668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energy</a:t>
            </a:r>
          </a:p>
          <a:p>
            <a:r>
              <a:rPr lang="en-US" sz="2000"/>
              <a:t>known from </a:t>
            </a:r>
          </a:p>
          <a:p>
            <a:r>
              <a:rPr lang="en-US" sz="2000"/>
              <a:t>resonant</a:t>
            </a:r>
          </a:p>
          <a:p>
            <a:r>
              <a:rPr lang="en-US" sz="2000"/>
              <a:t>depolarization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88925" y="6132513"/>
            <a:ext cx="153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(A.-S. Muller)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362200"/>
            <a:ext cx="6571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display of complex tune signals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PSFT1a_b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0"/>
            <a:ext cx="4419600" cy="3368452"/>
          </a:xfrm>
          <a:prstGeom prst="rect">
            <a:avLst/>
          </a:prstGeom>
        </p:spPr>
      </p:pic>
      <p:pic>
        <p:nvPicPr>
          <p:cNvPr id="13" name="Picture 12" descr="SPSFT1a_bH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0"/>
            <a:ext cx="4572000" cy="3484605"/>
          </a:xfrm>
          <a:prstGeom prst="rect">
            <a:avLst/>
          </a:prstGeom>
        </p:spPr>
      </p:pic>
      <p:pic>
        <p:nvPicPr>
          <p:cNvPr id="4" name="Picture 3" descr="SPSdp1a_eH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352800"/>
            <a:ext cx="3505200" cy="3505200"/>
          </a:xfrm>
          <a:prstGeom prst="rect">
            <a:avLst/>
          </a:prstGeom>
        </p:spPr>
      </p:pic>
      <p:pic>
        <p:nvPicPr>
          <p:cNvPr id="5" name="Picture 4" descr="SPSdp1b_eH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600" y="3352800"/>
            <a:ext cx="3505200" cy="3505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0"/>
            <a:ext cx="6934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3D-“BBQ”-Measurement in CERN SPS </a:t>
            </a:r>
            <a:r>
              <a:rPr lang="en-US" sz="2800" kern="12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WITHOUT ANY EXTERNAL EXCITATION </a:t>
            </a:r>
            <a:br>
              <a:rPr lang="en-US" sz="2800" kern="12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en-US" sz="2800" kern="12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en-US" sz="2800" kern="12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</a:br>
            <a:endParaRPr lang="en-US" sz="2800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9060" y="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Gasior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219200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fixed target beam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1447800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fixed target beam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5791200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LHC beam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5791200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LHC beam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3429000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studies of the transverse damper influence on the tune path width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3352800" y="2819400"/>
            <a:ext cx="2177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rgbClr val="000000"/>
                </a:solidFill>
                <a:hlinkClick r:id="rId7" action="ppaction://hlinkfile"/>
              </a:rPr>
              <a:t>SPS spectrum 1,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Scol1_a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262" y="381000"/>
            <a:ext cx="4757738" cy="2383155"/>
          </a:xfrm>
          <a:prstGeom prst="rect">
            <a:avLst/>
          </a:prstGeom>
        </p:spPr>
      </p:pic>
      <p:pic>
        <p:nvPicPr>
          <p:cNvPr id="6" name="Picture 5" descr="SPScol1_aH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"/>
            <a:ext cx="4757738" cy="2383155"/>
          </a:xfrm>
          <a:prstGeom prst="rect">
            <a:avLst/>
          </a:prstGeom>
        </p:spPr>
      </p:pic>
      <p:pic>
        <p:nvPicPr>
          <p:cNvPr id="7" name="Picture 6" descr="SPScol1_eH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895600"/>
            <a:ext cx="3962400" cy="3962400"/>
          </a:xfrm>
          <a:prstGeom prst="rect">
            <a:avLst/>
          </a:prstGeom>
        </p:spPr>
      </p:pic>
      <p:pic>
        <p:nvPicPr>
          <p:cNvPr id="9" name="Picture 8" descr="SPScol1_dH3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2895600"/>
            <a:ext cx="3962400" cy="3962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86400" y="3124200"/>
            <a:ext cx="32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bizarre resonance occurred when one bunch LHC beam was going coast, measured during LHC collimator studies on 12/10/04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9060" y="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Gasior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0"/>
            <a:ext cx="6681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SPS continuous tune measurement example</a:t>
            </a:r>
            <a:endParaRPr lang="en-US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2514600"/>
            <a:ext cx="2106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hlinkClick r:id="rId7" action="ppaction://hlinkfile"/>
              </a:rPr>
              <a:t>SPS spectrum 2 </a:t>
            </a:r>
            <a:endParaRPr lang="en-US" sz="2000" i="1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800600"/>
            <a:ext cx="32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zoom on low frequency synchrotron sidebands of the revolution frequency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590800"/>
            <a:ext cx="4442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integer </a:t>
            </a:r>
            <a:r>
              <a:rPr lang="en-US" sz="3600" dirty="0" err="1" smtClean="0"/>
              <a:t>betatron</a:t>
            </a:r>
            <a:r>
              <a:rPr lang="en-US" sz="3600" dirty="0" smtClean="0"/>
              <a:t> tune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rek_at_B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838200"/>
            <a:ext cx="7543800" cy="5657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52400"/>
            <a:ext cx="8493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continuous BBQ tune diagnostics at the CERN SPS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60960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M. </a:t>
            </a:r>
            <a:r>
              <a:rPr lang="en-US" dirty="0" err="1" smtClean="0">
                <a:solidFill>
                  <a:schemeClr val="bg1"/>
                </a:solidFill>
              </a:rPr>
              <a:t>Gasior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/>
              <a:t>summary</a:t>
            </a:r>
          </a:p>
          <a:p>
            <a:r>
              <a:rPr lang="en-US" sz="3200" dirty="0" smtClean="0"/>
              <a:t>introduction </a:t>
            </a:r>
          </a:p>
          <a:p>
            <a:pPr defTabSz="393700">
              <a:tabLst>
                <a:tab pos="914400" algn="l"/>
              </a:tabLst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tune, coherent &amp; incoherent tune, detectors</a:t>
            </a:r>
            <a:endParaRPr lang="en-US" sz="3200" dirty="0" smtClean="0">
              <a:solidFill>
                <a:srgbClr val="0000FF"/>
              </a:solidFill>
            </a:endParaRPr>
          </a:p>
          <a:p>
            <a:r>
              <a:rPr lang="en-US" sz="3200" dirty="0" smtClean="0"/>
              <a:t>integer </a:t>
            </a:r>
            <a:r>
              <a:rPr lang="en-US" sz="3200" dirty="0" err="1" smtClean="0"/>
              <a:t>betatron</a:t>
            </a:r>
            <a:r>
              <a:rPr lang="en-US" sz="3200" dirty="0" smtClean="0"/>
              <a:t> tune</a:t>
            </a:r>
          </a:p>
          <a:p>
            <a:r>
              <a:rPr lang="en-US" sz="3200" dirty="0" smtClean="0"/>
              <a:t>fractional </a:t>
            </a:r>
            <a:r>
              <a:rPr lang="en-US" sz="3200" dirty="0" err="1" smtClean="0"/>
              <a:t>betatron</a:t>
            </a:r>
            <a:r>
              <a:rPr lang="en-US" sz="3200" dirty="0" smtClean="0"/>
              <a:t> tune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precision measurement, tune tracking, multiple bunches</a:t>
            </a:r>
          </a:p>
          <a:p>
            <a:r>
              <a:rPr lang="en-US" sz="3200" dirty="0" smtClean="0"/>
              <a:t>modifications of tune signal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damping, </a:t>
            </a:r>
            <a:r>
              <a:rPr lang="en-US" sz="2400" dirty="0" err="1" smtClean="0">
                <a:solidFill>
                  <a:srgbClr val="0000FF"/>
                </a:solidFill>
              </a:rPr>
              <a:t>filamentation</a:t>
            </a:r>
            <a:r>
              <a:rPr lang="en-US" sz="2400" dirty="0" smtClean="0">
                <a:solidFill>
                  <a:srgbClr val="0000FF"/>
                </a:solidFill>
              </a:rPr>
              <a:t>, chromaticity, linear coupling</a:t>
            </a:r>
          </a:p>
          <a:p>
            <a:r>
              <a:rPr lang="en-US" sz="3200" dirty="0" smtClean="0"/>
              <a:t>some “complications”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colliding beams, space charge, measuring incoherent tune</a:t>
            </a:r>
            <a:endParaRPr lang="en-US" sz="3200" dirty="0" smtClean="0"/>
          </a:p>
          <a:p>
            <a:r>
              <a:rPr lang="en-US" sz="3200" dirty="0" smtClean="0"/>
              <a:t>applications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tune shift with </a:t>
            </a:r>
            <a:r>
              <a:rPr lang="en-US" sz="2400" dirty="0" err="1" smtClean="0">
                <a:solidFill>
                  <a:srgbClr val="0000FF"/>
                </a:solidFill>
              </a:rPr>
              <a:t>amplitude,high</a:t>
            </a:r>
            <a:r>
              <a:rPr lang="en-US" sz="2400" dirty="0" smtClean="0">
                <a:solidFill>
                  <a:srgbClr val="0000FF"/>
                </a:solidFill>
              </a:rPr>
              <a:t>-order </a:t>
            </a:r>
            <a:r>
              <a:rPr lang="en-US" sz="2400" dirty="0" err="1" smtClean="0">
                <a:solidFill>
                  <a:srgbClr val="0000FF"/>
                </a:solidFill>
              </a:rPr>
              <a:t>resonances,tune</a:t>
            </a:r>
            <a:r>
              <a:rPr lang="en-US" sz="2400" dirty="0" smtClean="0">
                <a:solidFill>
                  <a:srgbClr val="0000FF"/>
                </a:solidFill>
              </a:rPr>
              <a:t> 	scans, 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400" dirty="0" smtClean="0">
                <a:solidFill>
                  <a:srgbClr val="0000FF"/>
                </a:solidFill>
              </a:rPr>
              <a:t> function measurement, nonlinear field errors </a:t>
            </a:r>
          </a:p>
          <a:p>
            <a:r>
              <a:rPr lang="en-US" sz="3200" dirty="0" smtClean="0"/>
              <a:t>synchrotron tune</a:t>
            </a:r>
          </a:p>
          <a:p>
            <a:r>
              <a:rPr lang="en-US" sz="3200" dirty="0" smtClean="0"/>
              <a:t>display of complex tune signals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ringerbookco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048000"/>
            <a:ext cx="2286000" cy="3465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2971800"/>
            <a:ext cx="36776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more examples and other</a:t>
            </a:r>
          </a:p>
          <a:p>
            <a:r>
              <a:rPr lang="en-US" sz="2400" dirty="0" smtClean="0"/>
              <a:t>types of measurements </a:t>
            </a:r>
          </a:p>
          <a:p>
            <a:r>
              <a:rPr lang="en-US" sz="2400" dirty="0" smtClean="0"/>
              <a:t>may be found in this book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304800"/>
            <a:ext cx="86773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further literature</a:t>
            </a:r>
          </a:p>
          <a:p>
            <a:r>
              <a:rPr lang="en-US" sz="1200" dirty="0" smtClean="0"/>
              <a:t>  </a:t>
            </a:r>
          </a:p>
          <a:p>
            <a:r>
              <a:rPr lang="en-US" sz="2400" dirty="0" smtClean="0"/>
              <a:t>CARE-HHH-ABI workshop on </a:t>
            </a:r>
            <a:r>
              <a:rPr lang="en-US" sz="2400" dirty="0" err="1" smtClean="0"/>
              <a:t>Schottky</a:t>
            </a:r>
            <a:r>
              <a:rPr lang="en-US" sz="2400" dirty="0" smtClean="0"/>
              <a:t>, Tune and </a:t>
            </a:r>
          </a:p>
          <a:p>
            <a:r>
              <a:rPr lang="en-US" sz="2400" dirty="0" smtClean="0"/>
              <a:t>Chromaticity Diagnostics (with Real-Time Feedback), </a:t>
            </a:r>
          </a:p>
          <a:p>
            <a:r>
              <a:rPr lang="en-US" sz="2400" dirty="0" smtClean="0"/>
              <a:t>Chamonix, France, 11-13 December 2007, </a:t>
            </a:r>
          </a:p>
          <a:p>
            <a:r>
              <a:rPr lang="en-US" sz="2400" dirty="0" smtClean="0"/>
              <a:t>Proceedings CARE-Conf-08-003-HHH (editor Kay </a:t>
            </a:r>
            <a:r>
              <a:rPr lang="en-US" sz="2400" dirty="0" err="1" smtClean="0"/>
              <a:t>Wittenburg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581400" y="449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Measurement and Control of Charged Particle Beams</a:t>
            </a:r>
            <a:br>
              <a:rPr lang="en-US" dirty="0" smtClean="0"/>
            </a:br>
            <a:r>
              <a:rPr lang="en-US" dirty="0" smtClean="0"/>
              <a:t>M.G. Minty, F. Zimmermann, </a:t>
            </a:r>
            <a:br>
              <a:rPr lang="en-US" dirty="0" smtClean="0"/>
            </a:br>
            <a:r>
              <a:rPr lang="en-US" dirty="0" smtClean="0"/>
              <a:t>Springer </a:t>
            </a:r>
            <a:r>
              <a:rPr lang="en-US" dirty="0" err="1" smtClean="0"/>
              <a:t>Verlag</a:t>
            </a:r>
            <a:r>
              <a:rPr lang="en-US" dirty="0" smtClean="0"/>
              <a:t>, Berlin, N.Y., Tokyo, 2003.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n-Screen Presentation 1">
  <a:themeElements>
    <a:clrScheme name="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17859</TotalTime>
  <Words>3020</Words>
  <Application>Microsoft PowerPoint</Application>
  <PresentationFormat>On-screen Show (4:3)</PresentationFormat>
  <Paragraphs>836</Paragraphs>
  <Slides>92</Slides>
  <Notes>92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101" baseType="lpstr">
      <vt:lpstr>Default Design</vt:lpstr>
      <vt:lpstr>Office Theme</vt:lpstr>
      <vt:lpstr>3_Default Design</vt:lpstr>
      <vt:lpstr>7_Default Design</vt:lpstr>
      <vt:lpstr>8_Default Design</vt:lpstr>
      <vt:lpstr>5_Default Design</vt:lpstr>
      <vt:lpstr>1_On-Screen Presentation 1</vt:lpstr>
      <vt:lpstr>1_Office Theme</vt:lpstr>
      <vt:lpstr>Equation</vt:lpstr>
      <vt:lpstr>“tune”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integer part of betatron tune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Transverse Optics Measurements and Correction</dc:title>
  <dc:creator>frankz</dc:creator>
  <cp:lastModifiedBy>frankz</cp:lastModifiedBy>
  <cp:revision>179</cp:revision>
  <dcterms:created xsi:type="dcterms:W3CDTF">2004-05-31T18:23:24Z</dcterms:created>
  <dcterms:modified xsi:type="dcterms:W3CDTF">2009-04-03T18:46:25Z</dcterms:modified>
</cp:coreProperties>
</file>