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335" r:id="rId4"/>
    <p:sldId id="318" r:id="rId5"/>
    <p:sldId id="303" r:id="rId6"/>
    <p:sldId id="305" r:id="rId7"/>
    <p:sldId id="330" r:id="rId8"/>
    <p:sldId id="306" r:id="rId9"/>
    <p:sldId id="320" r:id="rId10"/>
    <p:sldId id="310" r:id="rId11"/>
    <p:sldId id="331" r:id="rId12"/>
    <p:sldId id="323" r:id="rId13"/>
    <p:sldId id="307" r:id="rId14"/>
    <p:sldId id="334" r:id="rId15"/>
    <p:sldId id="332" r:id="rId16"/>
    <p:sldId id="326" r:id="rId17"/>
    <p:sldId id="327" r:id="rId18"/>
    <p:sldId id="328" r:id="rId19"/>
    <p:sldId id="329" r:id="rId20"/>
    <p:sldId id="333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7CA3"/>
    <a:srgbClr val="E0E0E0"/>
    <a:srgbClr val="0000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-762" y="-84"/>
      </p:cViewPr>
      <p:guideLst>
        <p:guide orient="horz" pos="2108"/>
        <p:guide pos="289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4C0C4F-14D9-4E63-8836-212FAE542184}" type="doc">
      <dgm:prSet loTypeId="urn:microsoft.com/office/officeart/2005/8/layout/cycle3" loCatId="cycle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7D2DB89D-B276-45D9-89CC-3418C68C3522}">
      <dgm:prSet phldrT="[Text]" custT="1"/>
      <dgm:spPr/>
      <dgm:t>
        <a:bodyPr/>
        <a:lstStyle/>
        <a:p>
          <a:r>
            <a:rPr lang="en-US" sz="1800" b="1" dirty="0" smtClean="0">
              <a:latin typeface="Calibri" pitchFamily="34" charset="0"/>
            </a:rPr>
            <a:t>Design	</a:t>
          </a:r>
          <a:endParaRPr lang="en-US" sz="1800" b="1" dirty="0">
            <a:latin typeface="Calibri" pitchFamily="34" charset="0"/>
          </a:endParaRPr>
        </a:p>
      </dgm:t>
    </dgm:pt>
    <dgm:pt modelId="{1ED306BC-15AA-4AC4-9744-D433936C0530}" type="parTrans" cxnId="{8E0D07B6-BC26-4E62-8B92-769B2CFD56AF}">
      <dgm:prSet/>
      <dgm:spPr/>
      <dgm:t>
        <a:bodyPr/>
        <a:lstStyle/>
        <a:p>
          <a:endParaRPr lang="en-US"/>
        </a:p>
      </dgm:t>
    </dgm:pt>
    <dgm:pt modelId="{EEA174C0-5CF0-4131-A653-0C1CF2E3651E}" type="sibTrans" cxnId="{8E0D07B6-BC26-4E62-8B92-769B2CFD56AF}">
      <dgm:prSet/>
      <dgm:spPr/>
      <dgm:t>
        <a:bodyPr/>
        <a:lstStyle/>
        <a:p>
          <a:endParaRPr lang="en-US" dirty="0"/>
        </a:p>
      </dgm:t>
    </dgm:pt>
    <dgm:pt modelId="{F39703AC-D97E-4D94-AD2F-779F2C3B915F}">
      <dgm:prSet phldrT="[Text]" custT="1"/>
      <dgm:spPr/>
      <dgm:t>
        <a:bodyPr/>
        <a:lstStyle/>
        <a:p>
          <a:r>
            <a:rPr lang="en-US" sz="1800" b="1" dirty="0" smtClean="0">
              <a:latin typeface="Calibri" pitchFamily="34" charset="0"/>
            </a:rPr>
            <a:t>Manufacturing</a:t>
          </a:r>
          <a:endParaRPr lang="en-US" sz="1800" b="1" dirty="0">
            <a:latin typeface="Calibri" pitchFamily="34" charset="0"/>
          </a:endParaRPr>
        </a:p>
      </dgm:t>
    </dgm:pt>
    <dgm:pt modelId="{9A901E6F-D13D-408C-B06C-11206E1D652A}" type="parTrans" cxnId="{69C6DBF0-FAF2-4B94-9066-EF07D963A472}">
      <dgm:prSet/>
      <dgm:spPr/>
      <dgm:t>
        <a:bodyPr/>
        <a:lstStyle/>
        <a:p>
          <a:endParaRPr lang="en-US"/>
        </a:p>
      </dgm:t>
    </dgm:pt>
    <dgm:pt modelId="{F6C6CF9C-A54C-43B3-B5C6-A2BD1548B49B}" type="sibTrans" cxnId="{69C6DBF0-FAF2-4B94-9066-EF07D963A472}">
      <dgm:prSet/>
      <dgm:spPr/>
      <dgm:t>
        <a:bodyPr/>
        <a:lstStyle/>
        <a:p>
          <a:endParaRPr lang="en-US"/>
        </a:p>
      </dgm:t>
    </dgm:pt>
    <dgm:pt modelId="{14E68F44-41BE-4D92-B689-602A090FBF15}">
      <dgm:prSet phldrT="[Text]" custT="1"/>
      <dgm:spPr/>
      <dgm:t>
        <a:bodyPr/>
        <a:lstStyle/>
        <a:p>
          <a:r>
            <a:rPr lang="en-US" sz="1800" b="1" dirty="0" smtClean="0">
              <a:latin typeface="Calibri" pitchFamily="34" charset="0"/>
            </a:rPr>
            <a:t>Installation</a:t>
          </a:r>
          <a:endParaRPr lang="en-US" sz="1800" b="1" dirty="0">
            <a:latin typeface="Calibri" pitchFamily="34" charset="0"/>
          </a:endParaRPr>
        </a:p>
      </dgm:t>
    </dgm:pt>
    <dgm:pt modelId="{C09E84FD-0588-4C6C-A32B-D407865820A1}" type="parTrans" cxnId="{AC9AFA16-FB1F-4A43-ACFF-FA748D8EC8C5}">
      <dgm:prSet/>
      <dgm:spPr/>
      <dgm:t>
        <a:bodyPr/>
        <a:lstStyle/>
        <a:p>
          <a:endParaRPr lang="en-US"/>
        </a:p>
      </dgm:t>
    </dgm:pt>
    <dgm:pt modelId="{F81EAA6A-DBB1-4311-984F-7EB24002E77F}" type="sibTrans" cxnId="{AC9AFA16-FB1F-4A43-ACFF-FA748D8EC8C5}">
      <dgm:prSet/>
      <dgm:spPr/>
      <dgm:t>
        <a:bodyPr/>
        <a:lstStyle/>
        <a:p>
          <a:endParaRPr lang="en-US"/>
        </a:p>
      </dgm:t>
    </dgm:pt>
    <dgm:pt modelId="{DC997FDB-264B-4D8B-8096-3E0A59AFA641}">
      <dgm:prSet phldrT="[Text]" custT="1"/>
      <dgm:spPr/>
      <dgm:t>
        <a:bodyPr/>
        <a:lstStyle/>
        <a:p>
          <a:r>
            <a:rPr lang="en-US" sz="1800" b="1" dirty="0" smtClean="0">
              <a:latin typeface="Calibri" pitchFamily="34" charset="0"/>
            </a:rPr>
            <a:t>Maintenance</a:t>
          </a:r>
          <a:endParaRPr lang="en-US" sz="1800" b="1" dirty="0">
            <a:latin typeface="Calibri" pitchFamily="34" charset="0"/>
          </a:endParaRPr>
        </a:p>
      </dgm:t>
    </dgm:pt>
    <dgm:pt modelId="{92428893-9B90-4B60-993A-3D87B3FB9BBB}" type="parTrans" cxnId="{CBD79058-116E-49A2-AD11-E1092FD3A5B4}">
      <dgm:prSet/>
      <dgm:spPr/>
      <dgm:t>
        <a:bodyPr/>
        <a:lstStyle/>
        <a:p>
          <a:endParaRPr lang="en-US"/>
        </a:p>
      </dgm:t>
    </dgm:pt>
    <dgm:pt modelId="{C441C08B-C568-4D69-98D8-9E2BDCBC3110}" type="sibTrans" cxnId="{CBD79058-116E-49A2-AD11-E1092FD3A5B4}">
      <dgm:prSet/>
      <dgm:spPr/>
      <dgm:t>
        <a:bodyPr/>
        <a:lstStyle/>
        <a:p>
          <a:endParaRPr lang="en-US"/>
        </a:p>
      </dgm:t>
    </dgm:pt>
    <dgm:pt modelId="{8A41DAD1-B693-40DD-B27B-9252B3410BA5}">
      <dgm:prSet phldrT="[Text]" custT="1"/>
      <dgm:spPr/>
      <dgm:t>
        <a:bodyPr/>
        <a:lstStyle/>
        <a:p>
          <a:r>
            <a:rPr lang="en-US" sz="1800" b="1" dirty="0" smtClean="0">
              <a:latin typeface="Calibri" pitchFamily="34" charset="0"/>
            </a:rPr>
            <a:t>Dismantling</a:t>
          </a:r>
          <a:endParaRPr lang="en-US" sz="1800" b="1" dirty="0">
            <a:latin typeface="Calibri" pitchFamily="34" charset="0"/>
          </a:endParaRPr>
        </a:p>
      </dgm:t>
    </dgm:pt>
    <dgm:pt modelId="{DD6063DB-B13E-453E-B0B7-712677648494}" type="parTrans" cxnId="{9850C79E-3C3C-48F6-ABFE-62909B3613DE}">
      <dgm:prSet/>
      <dgm:spPr/>
      <dgm:t>
        <a:bodyPr/>
        <a:lstStyle/>
        <a:p>
          <a:endParaRPr lang="en-US"/>
        </a:p>
      </dgm:t>
    </dgm:pt>
    <dgm:pt modelId="{D3143DF8-750A-4587-8A2F-D84DB4A7A126}" type="sibTrans" cxnId="{9850C79E-3C3C-48F6-ABFE-62909B3613DE}">
      <dgm:prSet/>
      <dgm:spPr/>
      <dgm:t>
        <a:bodyPr/>
        <a:lstStyle/>
        <a:p>
          <a:endParaRPr lang="en-US"/>
        </a:p>
      </dgm:t>
    </dgm:pt>
    <dgm:pt modelId="{1D02F48E-9277-4E5B-84A5-295F533DFB68}">
      <dgm:prSet phldrT="[Text]" custT="1"/>
      <dgm:spPr/>
      <dgm:t>
        <a:bodyPr/>
        <a:lstStyle/>
        <a:p>
          <a:r>
            <a:rPr lang="en-US" sz="1800" b="1" dirty="0" smtClean="0">
              <a:latin typeface="Calibri" pitchFamily="34" charset="0"/>
            </a:rPr>
            <a:t>Commissioning</a:t>
          </a:r>
          <a:endParaRPr lang="en-US" sz="1800" b="1" dirty="0">
            <a:latin typeface="Calibri" pitchFamily="34" charset="0"/>
          </a:endParaRPr>
        </a:p>
      </dgm:t>
    </dgm:pt>
    <dgm:pt modelId="{8BCA7212-6C55-4674-92B9-40BC20ABF135}" type="parTrans" cxnId="{8947E905-5989-4F64-A8E9-94B28EF0B362}">
      <dgm:prSet/>
      <dgm:spPr/>
      <dgm:t>
        <a:bodyPr/>
        <a:lstStyle/>
        <a:p>
          <a:endParaRPr lang="en-US"/>
        </a:p>
      </dgm:t>
    </dgm:pt>
    <dgm:pt modelId="{801382DE-ACE4-40BA-9BE8-786A1F0D92E1}" type="sibTrans" cxnId="{8947E905-5989-4F64-A8E9-94B28EF0B362}">
      <dgm:prSet/>
      <dgm:spPr/>
      <dgm:t>
        <a:bodyPr/>
        <a:lstStyle/>
        <a:p>
          <a:endParaRPr lang="en-US"/>
        </a:p>
      </dgm:t>
    </dgm:pt>
    <dgm:pt modelId="{AA0509AD-D0B3-4614-9922-E2B8B5531DAD}" type="pres">
      <dgm:prSet presAssocID="{4E4C0C4F-14D9-4E63-8836-212FAE54218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B898FC-6A51-445A-8806-77A3F8C76417}" type="pres">
      <dgm:prSet presAssocID="{4E4C0C4F-14D9-4E63-8836-212FAE542184}" presName="cycle" presStyleCnt="0"/>
      <dgm:spPr/>
      <dgm:t>
        <a:bodyPr/>
        <a:lstStyle/>
        <a:p>
          <a:endParaRPr lang="en-US"/>
        </a:p>
      </dgm:t>
    </dgm:pt>
    <dgm:pt modelId="{7262ACD6-2346-488F-999A-5B811038EC1C}" type="pres">
      <dgm:prSet presAssocID="{7D2DB89D-B276-45D9-89CC-3418C68C3522}" presName="nodeFirstNode" presStyleLbl="node1" presStyleIdx="0" presStyleCnt="6" custScaleX="128366" custScaleY="87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6059B3-CB80-4F44-A211-5460F5714446}" type="pres">
      <dgm:prSet presAssocID="{EEA174C0-5CF0-4131-A653-0C1CF2E3651E}" presName="sibTransFirstNode" presStyleLbl="bgShp" presStyleIdx="0" presStyleCnt="1" custScaleX="135131"/>
      <dgm:spPr/>
      <dgm:t>
        <a:bodyPr/>
        <a:lstStyle/>
        <a:p>
          <a:endParaRPr lang="en-US"/>
        </a:p>
      </dgm:t>
    </dgm:pt>
    <dgm:pt modelId="{81A24FEE-6584-4C8C-918E-61E753BC65C5}" type="pres">
      <dgm:prSet presAssocID="{F39703AC-D97E-4D94-AD2F-779F2C3B915F}" presName="nodeFollowingNodes" presStyleLbl="node1" presStyleIdx="1" presStyleCnt="6" custScaleX="159077" custScaleY="87091" custRadScaleRad="139097" custRadScaleInc="162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80D206-06DB-42CA-A96C-51FCECBB8551}" type="pres">
      <dgm:prSet presAssocID="{14E68F44-41BE-4D92-B689-602A090FBF15}" presName="nodeFollowingNodes" presStyleLbl="node1" presStyleIdx="2" presStyleCnt="6" custScaleX="128366" custScaleY="87091" custRadScaleRad="138131" custRadScaleInc="-182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0F1FD-46DC-43E2-AC52-C46B30FF0EA2}" type="pres">
      <dgm:prSet presAssocID="{1D02F48E-9277-4E5B-84A5-295F533DFB68}" presName="nodeFollowingNodes" presStyleLbl="node1" presStyleIdx="3" presStyleCnt="6" custScaleX="165284" custScaleY="715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518A73-7027-45BF-A0F2-DFF56D4F3AFB}" type="pres">
      <dgm:prSet presAssocID="{DC997FDB-264B-4D8B-8096-3E0A59AFA641}" presName="nodeFollowingNodes" presStyleLbl="node1" presStyleIdx="4" presStyleCnt="6" custScaleX="145285" custScaleY="91480" custRadScaleRad="143027" custRadScaleInc="195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A2CDA3-4C1D-4BAC-AEA2-A128E6400623}" type="pres">
      <dgm:prSet presAssocID="{8A41DAD1-B693-40DD-B27B-9252B3410BA5}" presName="nodeFollowingNodes" presStyleLbl="node1" presStyleIdx="5" presStyleCnt="6" custScaleX="128366" custScaleY="87091" custRadScaleRad="143832" custRadScaleInc="-178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D79058-116E-49A2-AD11-E1092FD3A5B4}" srcId="{4E4C0C4F-14D9-4E63-8836-212FAE542184}" destId="{DC997FDB-264B-4D8B-8096-3E0A59AFA641}" srcOrd="4" destOrd="0" parTransId="{92428893-9B90-4B60-993A-3D87B3FB9BBB}" sibTransId="{C441C08B-C568-4D69-98D8-9E2BDCBC3110}"/>
    <dgm:cxn modelId="{8947E905-5989-4F64-A8E9-94B28EF0B362}" srcId="{4E4C0C4F-14D9-4E63-8836-212FAE542184}" destId="{1D02F48E-9277-4E5B-84A5-295F533DFB68}" srcOrd="3" destOrd="0" parTransId="{8BCA7212-6C55-4674-92B9-40BC20ABF135}" sibTransId="{801382DE-ACE4-40BA-9BE8-786A1F0D92E1}"/>
    <dgm:cxn modelId="{58A9C7B4-B237-4C9B-BB1A-358BBFACD1BE}" type="presOf" srcId="{1D02F48E-9277-4E5B-84A5-295F533DFB68}" destId="{8AC0F1FD-46DC-43E2-AC52-C46B30FF0EA2}" srcOrd="0" destOrd="0" presId="urn:microsoft.com/office/officeart/2005/8/layout/cycle3"/>
    <dgm:cxn modelId="{3152F697-3EF7-4CA1-8375-86E41E78AB1B}" type="presOf" srcId="{F39703AC-D97E-4D94-AD2F-779F2C3B915F}" destId="{81A24FEE-6584-4C8C-918E-61E753BC65C5}" srcOrd="0" destOrd="0" presId="urn:microsoft.com/office/officeart/2005/8/layout/cycle3"/>
    <dgm:cxn modelId="{67A281A4-7246-4F64-94FB-A8134F26B5F9}" type="presOf" srcId="{4E4C0C4F-14D9-4E63-8836-212FAE542184}" destId="{AA0509AD-D0B3-4614-9922-E2B8B5531DAD}" srcOrd="0" destOrd="0" presId="urn:microsoft.com/office/officeart/2005/8/layout/cycle3"/>
    <dgm:cxn modelId="{70171C4A-155C-4C83-8E85-6442FD93D485}" type="presOf" srcId="{14E68F44-41BE-4D92-B689-602A090FBF15}" destId="{DE80D206-06DB-42CA-A96C-51FCECBB8551}" srcOrd="0" destOrd="0" presId="urn:microsoft.com/office/officeart/2005/8/layout/cycle3"/>
    <dgm:cxn modelId="{8DEA423E-3AA4-4296-9C8B-86F4266EF2C9}" type="presOf" srcId="{EEA174C0-5CF0-4131-A653-0C1CF2E3651E}" destId="{F76059B3-CB80-4F44-A211-5460F5714446}" srcOrd="0" destOrd="0" presId="urn:microsoft.com/office/officeart/2005/8/layout/cycle3"/>
    <dgm:cxn modelId="{7FB6192A-7FCF-4441-8328-E99CCB609F87}" type="presOf" srcId="{8A41DAD1-B693-40DD-B27B-9252B3410BA5}" destId="{3AA2CDA3-4C1D-4BAC-AEA2-A128E6400623}" srcOrd="0" destOrd="0" presId="urn:microsoft.com/office/officeart/2005/8/layout/cycle3"/>
    <dgm:cxn modelId="{9850C79E-3C3C-48F6-ABFE-62909B3613DE}" srcId="{4E4C0C4F-14D9-4E63-8836-212FAE542184}" destId="{8A41DAD1-B693-40DD-B27B-9252B3410BA5}" srcOrd="5" destOrd="0" parTransId="{DD6063DB-B13E-453E-B0B7-712677648494}" sibTransId="{D3143DF8-750A-4587-8A2F-D84DB4A7A126}"/>
    <dgm:cxn modelId="{8E0D07B6-BC26-4E62-8B92-769B2CFD56AF}" srcId="{4E4C0C4F-14D9-4E63-8836-212FAE542184}" destId="{7D2DB89D-B276-45D9-89CC-3418C68C3522}" srcOrd="0" destOrd="0" parTransId="{1ED306BC-15AA-4AC4-9744-D433936C0530}" sibTransId="{EEA174C0-5CF0-4131-A653-0C1CF2E3651E}"/>
    <dgm:cxn modelId="{D6707985-9D8A-4436-AFD7-2722FD6C8B9D}" type="presOf" srcId="{DC997FDB-264B-4D8B-8096-3E0A59AFA641}" destId="{97518A73-7027-45BF-A0F2-DFF56D4F3AFB}" srcOrd="0" destOrd="0" presId="urn:microsoft.com/office/officeart/2005/8/layout/cycle3"/>
    <dgm:cxn modelId="{A7AABBF5-0070-4066-8045-9DF30F25A9CE}" type="presOf" srcId="{7D2DB89D-B276-45D9-89CC-3418C68C3522}" destId="{7262ACD6-2346-488F-999A-5B811038EC1C}" srcOrd="0" destOrd="0" presId="urn:microsoft.com/office/officeart/2005/8/layout/cycle3"/>
    <dgm:cxn modelId="{69C6DBF0-FAF2-4B94-9066-EF07D963A472}" srcId="{4E4C0C4F-14D9-4E63-8836-212FAE542184}" destId="{F39703AC-D97E-4D94-AD2F-779F2C3B915F}" srcOrd="1" destOrd="0" parTransId="{9A901E6F-D13D-408C-B06C-11206E1D652A}" sibTransId="{F6C6CF9C-A54C-43B3-B5C6-A2BD1548B49B}"/>
    <dgm:cxn modelId="{AC9AFA16-FB1F-4A43-ACFF-FA748D8EC8C5}" srcId="{4E4C0C4F-14D9-4E63-8836-212FAE542184}" destId="{14E68F44-41BE-4D92-B689-602A090FBF15}" srcOrd="2" destOrd="0" parTransId="{C09E84FD-0588-4C6C-A32B-D407865820A1}" sibTransId="{F81EAA6A-DBB1-4311-984F-7EB24002E77F}"/>
    <dgm:cxn modelId="{38856B9E-009E-48B8-B396-0E4180912235}" type="presParOf" srcId="{AA0509AD-D0B3-4614-9922-E2B8B5531DAD}" destId="{1DB898FC-6A51-445A-8806-77A3F8C76417}" srcOrd="0" destOrd="0" presId="urn:microsoft.com/office/officeart/2005/8/layout/cycle3"/>
    <dgm:cxn modelId="{0EB86E9F-1476-45C9-8BCD-65DE92904D62}" type="presParOf" srcId="{1DB898FC-6A51-445A-8806-77A3F8C76417}" destId="{7262ACD6-2346-488F-999A-5B811038EC1C}" srcOrd="0" destOrd="0" presId="urn:microsoft.com/office/officeart/2005/8/layout/cycle3"/>
    <dgm:cxn modelId="{8C65EA25-4A7B-4A57-B01C-C92DE4037E52}" type="presParOf" srcId="{1DB898FC-6A51-445A-8806-77A3F8C76417}" destId="{F76059B3-CB80-4F44-A211-5460F5714446}" srcOrd="1" destOrd="0" presId="urn:microsoft.com/office/officeart/2005/8/layout/cycle3"/>
    <dgm:cxn modelId="{71E58038-6538-4ED5-80FE-3A1C6C2DED8D}" type="presParOf" srcId="{1DB898FC-6A51-445A-8806-77A3F8C76417}" destId="{81A24FEE-6584-4C8C-918E-61E753BC65C5}" srcOrd="2" destOrd="0" presId="urn:microsoft.com/office/officeart/2005/8/layout/cycle3"/>
    <dgm:cxn modelId="{7725C45C-AF93-4EBE-A5BE-CD4DFB21F216}" type="presParOf" srcId="{1DB898FC-6A51-445A-8806-77A3F8C76417}" destId="{DE80D206-06DB-42CA-A96C-51FCECBB8551}" srcOrd="3" destOrd="0" presId="urn:microsoft.com/office/officeart/2005/8/layout/cycle3"/>
    <dgm:cxn modelId="{9EA55C50-A3C3-47DE-8CFC-3ECB4FA8BF0B}" type="presParOf" srcId="{1DB898FC-6A51-445A-8806-77A3F8C76417}" destId="{8AC0F1FD-46DC-43E2-AC52-C46B30FF0EA2}" srcOrd="4" destOrd="0" presId="urn:microsoft.com/office/officeart/2005/8/layout/cycle3"/>
    <dgm:cxn modelId="{A2B3B23B-1E38-43AE-B336-7AEBB60A3C7F}" type="presParOf" srcId="{1DB898FC-6A51-445A-8806-77A3F8C76417}" destId="{97518A73-7027-45BF-A0F2-DFF56D4F3AFB}" srcOrd="5" destOrd="0" presId="urn:microsoft.com/office/officeart/2005/8/layout/cycle3"/>
    <dgm:cxn modelId="{BF9DBCA1-B69D-4845-BAF1-44EB8D209576}" type="presParOf" srcId="{1DB898FC-6A51-445A-8806-77A3F8C76417}" destId="{3AA2CDA3-4C1D-4BAC-AEA2-A128E6400623}" srcOrd="6" destOrd="0" presId="urn:microsoft.com/office/officeart/2005/8/layout/cycle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EFE36-1518-4B70-9FB7-14D9FA0095B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C5A30-3487-4E19-B2E4-C131360F0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Therefore, there is an intention to build…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Aim to link all the information related to one item/product to one common database, so that the whole lifecycle of an item could be followed easily.  (kuva:) Then it would be possible to follow all the lifecycle steps of a selected item and track what information is related to each of these phases. 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This product lifecycle management system is supposed to be based on EDMS system at CERN. 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At the moment they are doing this integration work, trying to build links between the different systems and databases. 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D9B9A5-15DB-4C14-84B1-95530C33F66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221501"/>
            <a:ext cx="7315200" cy="170673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221502"/>
            <a:ext cx="248676" cy="170673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9" descr="photo-bul/bul-pho-2007-046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700" y="12700"/>
            <a:ext cx="931863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logoss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911975" y="25400"/>
            <a:ext cx="2232025" cy="6048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0"/>
            <a:ext cx="6553200" cy="635000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400800"/>
            <a:ext cx="2593848" cy="32131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G. Riddone, BIWS, June 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" y="6416040"/>
            <a:ext cx="1981200" cy="365760"/>
          </a:xfrm>
        </p:spPr>
        <p:txBody>
          <a:bodyPr/>
          <a:lstStyle/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6629400" cy="762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0"/>
            <a:ext cx="6604000" cy="609600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doc.cern.ch/archive/electronic/cern/others/PHO/photo-bul/bul-pho-2007-046_01.jpg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38200" y="0"/>
            <a:ext cx="6553200" cy="6223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70600" y="6407150"/>
            <a:ext cx="26192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28417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071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EE8F455-653D-4F3C-8DBB-7457094FAD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9" descr="photo-bul/bul-pho-2007-046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32" y="25376"/>
            <a:ext cx="931863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logoss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200900" y="50800"/>
            <a:ext cx="1943100" cy="52654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3446585"/>
            <a:ext cx="7162800" cy="1430215"/>
          </a:xfrm>
        </p:spPr>
        <p:txBody>
          <a:bodyPr>
            <a:noAutofit/>
          </a:bodyPr>
          <a:lstStyle/>
          <a:p>
            <a:r>
              <a:rPr lang="en-US" sz="1800" dirty="0" smtClean="0"/>
              <a:t>Beam Instrumentation Workshop, June 2-3, 2009</a:t>
            </a:r>
            <a:r>
              <a:rPr lang="en-US" sz="1800" i="1" u="sng" dirty="0" smtClean="0"/>
              <a:t/>
            </a:r>
            <a:br>
              <a:rPr lang="en-US" sz="1800" i="1" u="sng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CLIC Project breakdown structure: organization, documentation and cost estimate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81600"/>
            <a:ext cx="6858000" cy="533400"/>
          </a:xfrm>
        </p:spPr>
        <p:txBody>
          <a:bodyPr/>
          <a:lstStyle/>
          <a:p>
            <a:r>
              <a:rPr lang="en-US" dirty="0" smtClean="0"/>
              <a:t>G. Riddone 03.06.2009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50301" y="706602"/>
            <a:ext cx="3543658" cy="2996396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b="3709"/>
          <a:stretch>
            <a:fillRect/>
          </a:stretch>
        </p:blipFill>
        <p:spPr bwMode="auto">
          <a:xfrm>
            <a:off x="0" y="945401"/>
            <a:ext cx="4070205" cy="591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00543" y="76200"/>
            <a:ext cx="7412182" cy="644236"/>
          </a:xfrm>
        </p:spPr>
        <p:txBody>
          <a:bodyPr/>
          <a:lstStyle/>
          <a:p>
            <a:pPr algn="l"/>
            <a:r>
              <a:rPr lang="en-US" dirty="0" smtClean="0"/>
              <a:t>CLIC PBS (hardware baseline)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1BEBC-3A69-4027-92A6-9920249CF67A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2542309" y="3429000"/>
            <a:ext cx="2570018" cy="207125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6" idx="3"/>
          </p:cNvCxnSpPr>
          <p:nvPr/>
        </p:nvCxnSpPr>
        <p:spPr>
          <a:xfrm flipV="1">
            <a:off x="2784764" y="1205347"/>
            <a:ext cx="2105891" cy="113260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935182" y="2147455"/>
            <a:ext cx="1849582" cy="3810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49037" y="3003545"/>
            <a:ext cx="1849582" cy="4572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96072" y="3756074"/>
            <a:ext cx="3768100" cy="2890911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679700" y="1092200"/>
            <a:ext cx="931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(level 1)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84400" y="1320800"/>
            <a:ext cx="931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(level 2)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32600" y="889000"/>
            <a:ext cx="931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(level 3)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772400" y="1384300"/>
            <a:ext cx="931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(level 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E0E0E0"/>
                </a:solidFill>
              </a:rPr>
              <a:t>Introduction to CERN </a:t>
            </a:r>
            <a:r>
              <a:rPr lang="en-US" sz="2800" dirty="0" smtClean="0">
                <a:solidFill>
                  <a:srgbClr val="E0E0E0"/>
                </a:solidFill>
              </a:rPr>
              <a:t>Product Lifecycle Management</a:t>
            </a:r>
            <a:endParaRPr lang="en-US" dirty="0" smtClean="0">
              <a:solidFill>
                <a:srgbClr val="E0E0E0"/>
              </a:solidFill>
            </a:endParaRP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CLIC Product Breakdown Structure</a:t>
            </a:r>
          </a:p>
          <a:p>
            <a:endParaRPr lang="en-US" dirty="0" smtClean="0"/>
          </a:p>
          <a:p>
            <a:r>
              <a:rPr lang="en-US" dirty="0" smtClean="0"/>
              <a:t>CLIC Beam Instrumentation documentation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E0E0E0"/>
                </a:solidFill>
              </a:rPr>
              <a:t>Beam instrumentation cost estimate </a:t>
            </a: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Application and relevant EDMS features </a:t>
            </a: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Conclusions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 documentation -1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321" y="1045292"/>
            <a:ext cx="5229225" cy="519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094509" y="3519055"/>
            <a:ext cx="3158836" cy="99752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52945" y="5666511"/>
            <a:ext cx="3158836" cy="38792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61317" y="4549677"/>
            <a:ext cx="3516923" cy="2031325"/>
          </a:xfrm>
          <a:prstGeom prst="rect">
            <a:avLst/>
          </a:prstGeom>
          <a:noFill/>
          <a:ln>
            <a:solidFill>
              <a:srgbClr val="727CA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Meetings</a:t>
            </a:r>
          </a:p>
          <a:p>
            <a:r>
              <a:rPr lang="en-US" dirty="0" smtClean="0"/>
              <a:t>Workshops</a:t>
            </a:r>
          </a:p>
          <a:p>
            <a:r>
              <a:rPr lang="en-US" dirty="0" smtClean="0"/>
              <a:t>Technical documents </a:t>
            </a:r>
          </a:p>
          <a:p>
            <a:r>
              <a:rPr lang="en-US" dirty="0" smtClean="0"/>
              <a:t>Technical reports</a:t>
            </a:r>
          </a:p>
          <a:p>
            <a:r>
              <a:rPr lang="en-US" dirty="0" smtClean="0"/>
              <a:t>Presentations</a:t>
            </a:r>
          </a:p>
          <a:p>
            <a:r>
              <a:rPr lang="en-US" dirty="0" smtClean="0"/>
              <a:t>(</a:t>
            </a:r>
            <a:r>
              <a:rPr lang="en-US" i="1" dirty="0" smtClean="0"/>
              <a:t>Possibility to create links to Indico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cxnSp>
        <p:nvCxnSpPr>
          <p:cNvPr id="13" name="Straight Arrow Connector 12"/>
          <p:cNvCxnSpPr>
            <a:stCxn id="11" idx="3"/>
            <a:endCxn id="9" idx="1"/>
          </p:cNvCxnSpPr>
          <p:nvPr/>
        </p:nvCxnSpPr>
        <p:spPr>
          <a:xfrm flipV="1">
            <a:off x="4211781" y="5565340"/>
            <a:ext cx="1049536" cy="295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5224317" y="731128"/>
            <a:ext cx="3596127" cy="3700416"/>
            <a:chOff x="5224317" y="731128"/>
            <a:chExt cx="3596127" cy="3700416"/>
          </a:xfrm>
        </p:grpSpPr>
        <p:sp>
          <p:nvSpPr>
            <p:cNvPr id="15" name="TextBox 14"/>
            <p:cNvSpPr txBox="1"/>
            <p:nvPr/>
          </p:nvSpPr>
          <p:spPr>
            <a:xfrm>
              <a:off x="5247250" y="2954216"/>
              <a:ext cx="3516923" cy="1477328"/>
            </a:xfrm>
            <a:prstGeom prst="rect">
              <a:avLst/>
            </a:prstGeom>
            <a:noFill/>
            <a:ln>
              <a:solidFill>
                <a:srgbClr val="727CA3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All CLIC specifications are collected in these nodes, and linked to the corresponding </a:t>
              </a:r>
              <a:r>
                <a:rPr lang="en-US" dirty="0" smtClean="0"/>
                <a:t>node in the HW baseline</a:t>
              </a:r>
              <a:endParaRPr lang="en-US" dirty="0" smtClean="0"/>
            </a:p>
            <a:p>
              <a:endParaRPr lang="en-US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24317" y="731128"/>
              <a:ext cx="3596127" cy="2197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6" name="Straight Arrow Connector 15"/>
          <p:cNvCxnSpPr>
            <a:stCxn id="10" idx="3"/>
          </p:cNvCxnSpPr>
          <p:nvPr/>
        </p:nvCxnSpPr>
        <p:spPr>
          <a:xfrm flipV="1">
            <a:off x="4253345" y="2419643"/>
            <a:ext cx="1036107" cy="1598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50472" t="19731" r="887" b="12872"/>
          <a:stretch>
            <a:fillRect/>
          </a:stretch>
        </p:blipFill>
        <p:spPr bwMode="auto">
          <a:xfrm>
            <a:off x="168812" y="1672086"/>
            <a:ext cx="8672513" cy="4506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documentation -2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1BEBC-3A69-4027-92A6-9920249CF67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45000" y="5143500"/>
            <a:ext cx="3403599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PS attached to the dedicated HW baseline node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" y="1206500"/>
            <a:ext cx="339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technical documents are public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Par. Specifications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b="84877"/>
          <a:stretch>
            <a:fillRect/>
          </a:stretch>
        </p:blipFill>
        <p:spPr bwMode="auto">
          <a:xfrm>
            <a:off x="403643" y="811882"/>
            <a:ext cx="6276186" cy="55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08763" y="872198"/>
            <a:ext cx="1659988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Complete list of PSs in EDMS:</a:t>
            </a:r>
          </a:p>
          <a:p>
            <a:r>
              <a:rPr lang="en-US" b="1" dirty="0" smtClean="0"/>
              <a:t>927865</a:t>
            </a:r>
            <a:endParaRPr 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E0E0E0"/>
                </a:solidFill>
              </a:rPr>
              <a:t>Introduction to CERN </a:t>
            </a:r>
            <a:r>
              <a:rPr lang="en-US" sz="2800" dirty="0" smtClean="0">
                <a:solidFill>
                  <a:srgbClr val="E0E0E0"/>
                </a:solidFill>
              </a:rPr>
              <a:t>Product Lifecycle Management</a:t>
            </a:r>
            <a:endParaRPr lang="en-US" dirty="0" smtClean="0">
              <a:solidFill>
                <a:srgbClr val="E0E0E0"/>
              </a:solidFill>
            </a:endParaRP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CLIC Product Breakdown Structure</a:t>
            </a: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CLIC Beam Instrumentation documentation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Beam instrumentation cost estimate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E0E0E0"/>
                </a:solidFill>
              </a:rPr>
              <a:t>Application and relevant EDMS features </a:t>
            </a: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Conclusions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6431" y="669842"/>
            <a:ext cx="3028572" cy="597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PBS-based </a:t>
            </a:r>
            <a:r>
              <a:rPr lang="en-US" dirty="0" smtClean="0"/>
              <a:t>cost estimate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08135" y="833511"/>
            <a:ext cx="1939955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Coordinators per </a:t>
            </a:r>
          </a:p>
          <a:p>
            <a:r>
              <a:rPr lang="en-US" dirty="0" smtClean="0"/>
              <a:t>domain/subdomain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1572" y="2014538"/>
            <a:ext cx="2676525" cy="420052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cxnSp>
        <p:nvCxnSpPr>
          <p:cNvPr id="10" name="Straight Arrow Connector 9"/>
          <p:cNvCxnSpPr>
            <a:stCxn id="7" idx="1"/>
          </p:cNvCxnSpPr>
          <p:nvPr/>
        </p:nvCxnSpPr>
        <p:spPr>
          <a:xfrm rot="10800000">
            <a:off x="2855743" y="815927"/>
            <a:ext cx="2452393" cy="34075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study costing tool -1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50391" t="18750" r="4419" b="13477"/>
          <a:stretch>
            <a:fillRect/>
          </a:stretch>
        </p:blipFill>
        <p:spPr bwMode="auto">
          <a:xfrm>
            <a:off x="112544" y="1155968"/>
            <a:ext cx="8815388" cy="495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8443" y="4694667"/>
            <a:ext cx="2785403" cy="197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16200000" flipH="1">
            <a:off x="5282418" y="4185137"/>
            <a:ext cx="1350499" cy="436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4733779" y="4353950"/>
            <a:ext cx="1575581" cy="379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942535" y="3123028"/>
            <a:ext cx="2602523" cy="2391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460653" y="773723"/>
            <a:ext cx="2454518" cy="369332"/>
          </a:xfrm>
          <a:prstGeom prst="rect">
            <a:avLst/>
          </a:prstGeom>
          <a:noFill/>
          <a:ln>
            <a:solidFill>
              <a:srgbClr val="727CA3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8374 type 0 e+ modules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3" idx="2"/>
            <a:endCxn id="11" idx="0"/>
          </p:cNvCxnSpPr>
          <p:nvPr/>
        </p:nvCxnSpPr>
        <p:spPr>
          <a:xfrm rot="5400000">
            <a:off x="2475869" y="910984"/>
            <a:ext cx="1979973" cy="2444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2708" y="773723"/>
            <a:ext cx="1612942" cy="369332"/>
          </a:xfrm>
          <a:prstGeom prst="rect">
            <a:avLst/>
          </a:prstGeom>
          <a:noFill/>
          <a:ln>
            <a:solidFill>
              <a:srgbClr val="727CA3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20924 modules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7" idx="2"/>
          </p:cNvCxnSpPr>
          <p:nvPr/>
        </p:nvCxnSpPr>
        <p:spPr>
          <a:xfrm rot="16200000" flipH="1">
            <a:off x="503495" y="2008738"/>
            <a:ext cx="1740822" cy="94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15926" y="2897944"/>
            <a:ext cx="1167619" cy="211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879965" y="3446585"/>
            <a:ext cx="3172663" cy="369332"/>
          </a:xfrm>
          <a:prstGeom prst="rect">
            <a:avLst/>
          </a:prstGeom>
          <a:noFill/>
          <a:ln>
            <a:solidFill>
              <a:srgbClr val="727CA3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DB BPMs per Type 0 e+ module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study costing tool -2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64919" y="1308837"/>
            <a:ext cx="7986712" cy="4579371"/>
            <a:chOff x="721191" y="1308837"/>
            <a:chExt cx="7986712" cy="4579371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/>
            <a:srcRect l="50098" t="19141" r="1489" b="6836"/>
            <a:stretch>
              <a:fillRect/>
            </a:stretch>
          </p:blipFill>
          <p:spPr bwMode="auto">
            <a:xfrm>
              <a:off x="721191" y="1308837"/>
              <a:ext cx="7986712" cy="4579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6513342" y="3995225"/>
              <a:ext cx="717452" cy="182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estimates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5592" y="766063"/>
            <a:ext cx="6147068" cy="58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10848" y="2717606"/>
            <a:ext cx="2639452" cy="34163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1. First </a:t>
            </a:r>
            <a:r>
              <a:rPr lang="en-US" dirty="0" smtClean="0"/>
              <a:t>round of updated cost estimate by </a:t>
            </a:r>
            <a:r>
              <a:rPr lang="en-US" u="sng" dirty="0" smtClean="0"/>
              <a:t>end of 2009</a:t>
            </a:r>
            <a:r>
              <a:rPr lang="en-US" u="sng" dirty="0" smtClean="0"/>
              <a:t>.</a:t>
            </a:r>
          </a:p>
          <a:p>
            <a:r>
              <a:rPr lang="en-US" dirty="0" smtClean="0"/>
              <a:t>2. Input on schedule will be provided by T. Lefevre</a:t>
            </a:r>
            <a:endParaRPr lang="en-US" dirty="0" smtClean="0"/>
          </a:p>
          <a:p>
            <a:r>
              <a:rPr lang="en-US" dirty="0" smtClean="0"/>
              <a:t>3. T</a:t>
            </a:r>
            <a:r>
              <a:rPr lang="en-US" dirty="0" smtClean="0"/>
              <a:t>. Lefevre will collect all input for the BI cost estimate.</a:t>
            </a:r>
          </a:p>
          <a:p>
            <a:r>
              <a:rPr lang="en-US" dirty="0" smtClean="0"/>
              <a:t>4. The </a:t>
            </a:r>
            <a:r>
              <a:rPr lang="en-US" dirty="0" smtClean="0"/>
              <a:t>domain/subdomain coordinators will put the values in the CLIC study costing tool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 to CERN </a:t>
            </a:r>
            <a:r>
              <a:rPr lang="en-US" sz="2800" dirty="0" smtClean="0">
                <a:solidFill>
                  <a:schemeClr val="tx2"/>
                </a:solidFill>
              </a:rPr>
              <a:t>Product Lifecycle Management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CLIC Product Breakdown Structure</a:t>
            </a:r>
          </a:p>
          <a:p>
            <a:endParaRPr lang="en-US" dirty="0" smtClean="0"/>
          </a:p>
          <a:p>
            <a:r>
              <a:rPr lang="en-US" dirty="0" smtClean="0"/>
              <a:t>CLIC Beam Instrumentation documentation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Beam instrumentation cost estimate </a:t>
            </a:r>
          </a:p>
          <a:p>
            <a:endParaRPr lang="en-US" dirty="0" smtClean="0"/>
          </a:p>
          <a:p>
            <a:r>
              <a:rPr lang="en-US" i="1" dirty="0" smtClean="0"/>
              <a:t>Application and relevant EDMS features </a:t>
            </a:r>
          </a:p>
          <a:p>
            <a:endParaRPr lang="en-US" dirty="0" smtClean="0"/>
          </a:p>
          <a:p>
            <a:r>
              <a:rPr lang="en-US" dirty="0" smtClean="0"/>
              <a:t>Conclusions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E0E0E0"/>
                </a:solidFill>
              </a:rPr>
              <a:t>Introduction to CERN </a:t>
            </a:r>
            <a:r>
              <a:rPr lang="en-US" sz="2800" dirty="0" smtClean="0">
                <a:solidFill>
                  <a:srgbClr val="E0E0E0"/>
                </a:solidFill>
              </a:rPr>
              <a:t>Product Lifecycle Management</a:t>
            </a:r>
            <a:endParaRPr lang="en-US" dirty="0" smtClean="0">
              <a:solidFill>
                <a:srgbClr val="E0E0E0"/>
              </a:solidFill>
            </a:endParaRP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CLIC Product Breakdown Structure</a:t>
            </a: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CLIC Beam Instrumentation documentation</a:t>
            </a:r>
          </a:p>
          <a:p>
            <a:pPr>
              <a:buNone/>
            </a:pPr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Beam instrumentation cost estimate </a:t>
            </a:r>
          </a:p>
          <a:p>
            <a:endParaRPr lang="en-US" dirty="0" smtClean="0"/>
          </a:p>
          <a:p>
            <a:r>
              <a:rPr lang="en-US" dirty="0" smtClean="0"/>
              <a:t>Application and relevant EDMS features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E0E0E0"/>
                </a:solidFill>
              </a:rPr>
              <a:t>Conclusions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a EDMS document -1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D8925-C521-4636-83B3-C2B80BC63F9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r="50000"/>
          <a:stretch>
            <a:fillRect/>
          </a:stretch>
        </p:blipFill>
        <p:spPr bwMode="auto">
          <a:xfrm>
            <a:off x="1447800" y="1143000"/>
            <a:ext cx="660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 r="50391"/>
          <a:stretch>
            <a:fillRect/>
          </a:stretch>
        </p:blipFill>
        <p:spPr bwMode="auto">
          <a:xfrm>
            <a:off x="1295400" y="1295400"/>
            <a:ext cx="665321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a EDMS document -2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D8925-C521-4636-83B3-C2B80BC63F9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343400" y="3352800"/>
            <a:ext cx="358140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Several files can be uploaded in a EDMS document (max 100 Mb)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 r="50391" b="32292"/>
          <a:stretch>
            <a:fillRect/>
          </a:stretch>
        </p:blipFill>
        <p:spPr bwMode="auto">
          <a:xfrm>
            <a:off x="152400" y="1295400"/>
            <a:ext cx="8915400" cy="456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a EDMS document -3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D8925-C521-4636-83B3-C2B80BC63F9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52800" y="4876800"/>
            <a:ext cx="358140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Possibility to attach EDMS documents as sub-documents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 r="50781" b="27083"/>
          <a:stretch>
            <a:fillRect/>
          </a:stretch>
        </p:blipFill>
        <p:spPr bwMode="auto">
          <a:xfrm>
            <a:off x="228600" y="1447800"/>
            <a:ext cx="8305800" cy="461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a EDMS document -4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D8925-C521-4636-83B3-C2B80BC63F96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43400" y="4027944"/>
            <a:ext cx="4572000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Documents have one life-cycle and depending on where they are in the life-cycle they have a corresponding status. The </a:t>
            </a:r>
            <a:r>
              <a:rPr lang="en-GB" sz="1400" i="1" dirty="0" smtClean="0">
                <a:solidFill>
                  <a:schemeClr val="tx1"/>
                </a:solidFill>
              </a:rPr>
              <a:t>standard</a:t>
            </a:r>
            <a:r>
              <a:rPr lang="en-GB" sz="1400" dirty="0" smtClean="0">
                <a:solidFill>
                  <a:schemeClr val="tx1"/>
                </a:solidFill>
              </a:rPr>
              <a:t> lifecycle for a document is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In-Work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Under-Approval 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Released and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Obsolete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Once a document has been approved, it can be modified only via a versioning process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Other lifecycles can be programmed if required.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/>
          <a:srcRect r="50781" b="3125"/>
          <a:stretch>
            <a:fillRect/>
          </a:stretch>
        </p:blipFill>
        <p:spPr bwMode="auto">
          <a:xfrm>
            <a:off x="381000" y="990600"/>
            <a:ext cx="7696200" cy="5680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a EDMS document -5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D8925-C521-4636-83B3-C2B80BC63F9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7200" y="5562600"/>
            <a:ext cx="6019800" cy="2286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962400" y="2514600"/>
            <a:ext cx="4572000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For all CLIC nodes (except nodes on cost and CSC)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 WRITE: </a:t>
            </a:r>
            <a:r>
              <a:rPr lang="en-US" sz="1600" dirty="0" smtClean="0">
                <a:solidFill>
                  <a:schemeClr val="tx1"/>
                </a:solidFill>
              </a:rPr>
              <a:t> CLIC meeting members (can be adapted)</a:t>
            </a:r>
            <a:endParaRPr lang="en-US" sz="16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 READ: </a:t>
            </a:r>
            <a:r>
              <a:rPr lang="en-US" sz="1600" dirty="0" smtClean="0">
                <a:solidFill>
                  <a:schemeClr val="tx1"/>
                </a:solidFill>
              </a:rPr>
              <a:t> public </a:t>
            </a:r>
            <a:r>
              <a:rPr lang="en-US" sz="1600" dirty="0" smtClean="0">
                <a:solidFill>
                  <a:schemeClr val="tx1"/>
                </a:solidFill>
              </a:rPr>
              <a:t>access</a:t>
            </a:r>
          </a:p>
          <a:p>
            <a:pPr lvl="1"/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Nodes on cost and CSC: restricted read/write access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/>
          <a:srcRect r="52734"/>
          <a:stretch>
            <a:fillRect/>
          </a:stretch>
        </p:blipFill>
        <p:spPr bwMode="auto">
          <a:xfrm>
            <a:off x="304800" y="1066800"/>
            <a:ext cx="4800600" cy="3808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a EDMS document -6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D8925-C521-4636-83B3-C2B80BC63F9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05400" y="2286000"/>
            <a:ext cx="3505200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This tab shows the list of other existing versions of the document, and its full history, including notifications.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15625" t="21000" r="23750" b="27000"/>
          <a:stretch>
            <a:fillRect/>
          </a:stretch>
        </p:blipFill>
        <p:spPr bwMode="auto">
          <a:xfrm>
            <a:off x="4191000" y="4191000"/>
            <a:ext cx="4572000" cy="2450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Notification e-mail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Possibility to ask for e-mail daily notification list </a:t>
            </a:r>
            <a:r>
              <a:rPr lang="en-US" sz="2400" dirty="0" smtClean="0">
                <a:sym typeface="Wingdings" pitchFamily="2" charset="2"/>
              </a:rPr>
              <a:t> list of EDMS documents created the day before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1BEBC-3A69-4027-92A6-9920249CF67A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2500" t="3000" r="29375" b="26000"/>
          <a:stretch>
            <a:fillRect/>
          </a:stretch>
        </p:blipFill>
        <p:spPr bwMode="auto">
          <a:xfrm>
            <a:off x="1905000" y="2209800"/>
            <a:ext cx="5257800" cy="4014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521D-6BFA-4313-AF85-A9043C52E3E4}" type="slidenum">
              <a:rPr lang="en-US"/>
              <a:pPr/>
              <a:t>28</a:t>
            </a:fld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Conclusions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We are </a:t>
            </a:r>
            <a:r>
              <a:rPr lang="en-US" sz="2800" dirty="0" smtClean="0"/>
              <a:t>getting organized towards a </a:t>
            </a:r>
            <a:r>
              <a:rPr lang="en-US" sz="2800" dirty="0" smtClean="0"/>
              <a:t>project-oriented structure</a:t>
            </a:r>
          </a:p>
          <a:p>
            <a:r>
              <a:rPr lang="en-US" sz="2800" dirty="0" smtClean="0"/>
              <a:t>EDMS as unique source of information</a:t>
            </a:r>
          </a:p>
          <a:p>
            <a:r>
              <a:rPr lang="en-US" sz="2800" dirty="0" smtClean="0"/>
              <a:t>Tree </a:t>
            </a:r>
            <a:r>
              <a:rPr lang="en-US" sz="2800" dirty="0" smtClean="0"/>
              <a:t>structure set-up for CLIC documentation in EDMS (can be used by CERN people and external collaborators)</a:t>
            </a:r>
          </a:p>
          <a:p>
            <a:r>
              <a:rPr lang="en-US" sz="2800" dirty="0" smtClean="0"/>
              <a:t>All </a:t>
            </a:r>
            <a:r>
              <a:rPr lang="en-US" sz="2800" dirty="0" smtClean="0"/>
              <a:t>BI documentation will be available in EDMS: all PS have been archived and the approval circuit will be soon launched </a:t>
            </a:r>
            <a:r>
              <a:rPr lang="en-US" sz="2800" dirty="0" smtClean="0"/>
              <a:t>(collaborators </a:t>
            </a:r>
            <a:r>
              <a:rPr lang="en-US" sz="2800" dirty="0" smtClean="0"/>
              <a:t>will be largely involved)</a:t>
            </a:r>
          </a:p>
          <a:p>
            <a:r>
              <a:rPr lang="en-US" sz="2800" dirty="0" smtClean="0"/>
              <a:t>Update cost estimate will be needed for CDR: first iteration by end of 2009 </a:t>
            </a:r>
            <a:r>
              <a:rPr lang="en-US" sz="2800" dirty="0" smtClean="0"/>
              <a:t>(still possibility </a:t>
            </a:r>
            <a:r>
              <a:rPr lang="en-US" sz="2800" dirty="0" smtClean="0"/>
              <a:t>to give feedback to technical systems) 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773" y="0"/>
            <a:ext cx="7605927" cy="10795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Product Lifecycle Management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/>
              <a:t>PLM)</a:t>
            </a:r>
            <a:endParaRPr lang="en-US" dirty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Corbel" pitchFamily="34" charset="0"/>
              </a:rPr>
              <a:t>Intention to build an integrated Product Lifecycle Management (PLM) platform</a:t>
            </a:r>
          </a:p>
          <a:p>
            <a:pPr eaLnBrk="1" hangingPunct="1"/>
            <a:r>
              <a:rPr lang="en-US" sz="2800" dirty="0" smtClean="0">
                <a:latin typeface="Corbel" pitchFamily="34" charset="0"/>
              </a:rPr>
              <a:t>Aim to link all the information related to one item/product to one common database</a:t>
            </a:r>
          </a:p>
          <a:p>
            <a:pPr eaLnBrk="1" hangingPunct="1"/>
            <a:r>
              <a:rPr lang="en-US" sz="2800" dirty="0" smtClean="0">
                <a:latin typeface="Corbel" pitchFamily="34" charset="0"/>
              </a:rPr>
              <a:t>Whole lifecycle can be followed</a:t>
            </a:r>
          </a:p>
          <a:p>
            <a:pPr eaLnBrk="1" hangingPunct="1"/>
            <a:r>
              <a:rPr lang="en-US" sz="2800" dirty="0" smtClean="0">
                <a:solidFill>
                  <a:srgbClr val="FF0000"/>
                </a:solidFill>
                <a:latin typeface="Corbel" pitchFamily="34" charset="0"/>
              </a:rPr>
              <a:t>PLM = EDMS at CERN</a:t>
            </a: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Corbel" pitchFamily="34" charset="0"/>
            </a:endParaRPr>
          </a:p>
          <a:p>
            <a:pPr eaLnBrk="1" hangingPunct="1"/>
            <a:r>
              <a:rPr lang="en-US" sz="2800" dirty="0" smtClean="0">
                <a:latin typeface="Corbel" pitchFamily="34" charset="0"/>
              </a:rPr>
              <a:t>Integration</a:t>
            </a:r>
            <a:br>
              <a:rPr lang="en-US" sz="2800" dirty="0" smtClean="0">
                <a:latin typeface="Corbel" pitchFamily="34" charset="0"/>
              </a:rPr>
            </a:br>
            <a:r>
              <a:rPr lang="en-US" sz="2800" dirty="0" smtClean="0">
                <a:latin typeface="Corbel" pitchFamily="34" charset="0"/>
              </a:rPr>
              <a:t>work </a:t>
            </a:r>
            <a:r>
              <a:rPr lang="en-US" sz="2800" dirty="0" smtClean="0">
                <a:latin typeface="Corbel" pitchFamily="34" charset="0"/>
              </a:rPr>
              <a:t>under way 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971800" y="3581400"/>
            <a:ext cx="6248400" cy="2819400"/>
            <a:chOff x="2514600" y="2891481"/>
            <a:chExt cx="6248400" cy="2895600"/>
          </a:xfrm>
        </p:grpSpPr>
        <p:graphicFrame>
          <p:nvGraphicFramePr>
            <p:cNvPr id="4" name="Diagram 3"/>
            <p:cNvGraphicFramePr/>
            <p:nvPr/>
          </p:nvGraphicFramePr>
          <p:xfrm>
            <a:off x="2514600" y="2891481"/>
            <a:ext cx="6248400" cy="2895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4953961" y="3908612"/>
              <a:ext cx="1256145" cy="1066800"/>
              <a:chOff x="1972" y="3135"/>
              <a:chExt cx="1536" cy="714"/>
            </a:xfrm>
          </p:grpSpPr>
          <p:sp>
            <p:nvSpPr>
              <p:cNvPr id="6" name="AutoShape 26"/>
              <p:cNvSpPr>
                <a:spLocks noChangeArrowheads="1"/>
              </p:cNvSpPr>
              <p:nvPr/>
            </p:nvSpPr>
            <p:spPr bwMode="auto">
              <a:xfrm>
                <a:off x="2064" y="3135"/>
                <a:ext cx="1304" cy="714"/>
              </a:xfrm>
              <a:prstGeom prst="can">
                <a:avLst>
                  <a:gd name="adj" fmla="val 30269"/>
                </a:avLst>
              </a:prstGeom>
              <a:ln>
                <a:solidFill>
                  <a:schemeClr val="bg1"/>
                </a:solidFill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sv-SE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Text Box 27"/>
              <p:cNvSpPr txBox="1">
                <a:spLocks noChangeArrowheads="1"/>
              </p:cNvSpPr>
              <p:nvPr/>
            </p:nvSpPr>
            <p:spPr bwMode="auto">
              <a:xfrm>
                <a:off x="1972" y="3360"/>
                <a:ext cx="1536" cy="4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GB" sz="2000" b="1" dirty="0">
                    <a:latin typeface="Calibri" pitchFamily="34" charset="0"/>
                  </a:rPr>
                  <a:t>CERN</a:t>
                </a:r>
                <a:br>
                  <a:rPr lang="en-GB" sz="2000" b="1" dirty="0">
                    <a:latin typeface="Calibri" pitchFamily="34" charset="0"/>
                  </a:rPr>
                </a:br>
                <a:r>
                  <a:rPr lang="en-GB" sz="2000" b="1" dirty="0">
                    <a:latin typeface="Calibri" pitchFamily="34" charset="0"/>
                  </a:rPr>
                  <a:t>EDMS</a:t>
                </a:r>
                <a:endParaRPr lang="sv-SE" sz="2000" dirty="0">
                  <a:latin typeface="Times New Roman" pitchFamily="18" charset="0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 of the CERN EDMS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 dirty="0"/>
          </a:p>
        </p:txBody>
      </p:sp>
      <p:sp>
        <p:nvSpPr>
          <p:cNvPr id="42" name="Line 24"/>
          <p:cNvSpPr>
            <a:spLocks noChangeShapeType="1"/>
          </p:cNvSpPr>
          <p:nvPr/>
        </p:nvSpPr>
        <p:spPr bwMode="auto">
          <a:xfrm>
            <a:off x="1828800" y="45783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25"/>
          <p:cNvSpPr>
            <a:spLocks noChangeShapeType="1"/>
          </p:cNvSpPr>
          <p:nvPr/>
        </p:nvSpPr>
        <p:spPr bwMode="auto">
          <a:xfrm>
            <a:off x="4724400" y="45783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Line 26"/>
          <p:cNvSpPr>
            <a:spLocks noChangeShapeType="1"/>
          </p:cNvSpPr>
          <p:nvPr/>
        </p:nvSpPr>
        <p:spPr bwMode="auto">
          <a:xfrm>
            <a:off x="7620000" y="45783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AutoShape 29"/>
          <p:cNvSpPr>
            <a:spLocks noChangeArrowheads="1"/>
          </p:cNvSpPr>
          <p:nvPr/>
        </p:nvSpPr>
        <p:spPr bwMode="auto">
          <a:xfrm>
            <a:off x="5410200" y="3162300"/>
            <a:ext cx="381000" cy="457200"/>
          </a:xfrm>
          <a:prstGeom prst="upDownArrow">
            <a:avLst>
              <a:gd name="adj1" fmla="val 50000"/>
              <a:gd name="adj2" fmla="val 24000"/>
            </a:avLst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AutoShape 34"/>
          <p:cNvSpPr>
            <a:spLocks noChangeArrowheads="1"/>
          </p:cNvSpPr>
          <p:nvPr/>
        </p:nvSpPr>
        <p:spPr bwMode="auto">
          <a:xfrm>
            <a:off x="1828800" y="3162300"/>
            <a:ext cx="381000" cy="457200"/>
          </a:xfrm>
          <a:prstGeom prst="upDownArrow">
            <a:avLst>
              <a:gd name="adj1" fmla="val 50000"/>
              <a:gd name="adj2" fmla="val 24000"/>
            </a:avLst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930973" y="4502150"/>
            <a:ext cx="2269427" cy="1230630"/>
            <a:chOff x="2064" y="3120"/>
            <a:chExt cx="1584" cy="816"/>
          </a:xfrm>
        </p:grpSpPr>
        <p:sp>
          <p:nvSpPr>
            <p:cNvPr id="81" name="AutoShape 26"/>
            <p:cNvSpPr>
              <a:spLocks noChangeArrowheads="1"/>
            </p:cNvSpPr>
            <p:nvPr/>
          </p:nvSpPr>
          <p:spPr bwMode="auto">
            <a:xfrm>
              <a:off x="2064" y="3120"/>
              <a:ext cx="1584" cy="816"/>
            </a:xfrm>
            <a:prstGeom prst="can">
              <a:avLst>
                <a:gd name="adj" fmla="val 30269"/>
              </a:avLst>
            </a:prstGeom>
            <a:ln>
              <a:solidFill>
                <a:schemeClr val="bg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endParaRPr lang="sv-SE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82" name="Text Box 27"/>
            <p:cNvSpPr txBox="1">
              <a:spLocks noChangeArrowheads="1"/>
            </p:cNvSpPr>
            <p:nvPr/>
          </p:nvSpPr>
          <p:spPr bwMode="auto">
            <a:xfrm>
              <a:off x="2112" y="3360"/>
              <a:ext cx="1536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2400" b="1" dirty="0" smtClean="0">
                  <a:solidFill>
                    <a:schemeClr val="tx1"/>
                  </a:solidFill>
                  <a:latin typeface="Arial" charset="0"/>
                </a:rPr>
                <a:t>Agile PLM</a:t>
              </a:r>
              <a:r>
                <a:rPr lang="en-GB" sz="2400" b="1" dirty="0">
                  <a:solidFill>
                    <a:schemeClr val="tx1"/>
                  </a:solidFill>
                  <a:latin typeface="Arial" charset="0"/>
                </a:rPr>
                <a:t/>
              </a:r>
              <a:br>
                <a:rPr lang="en-GB" sz="2400" b="1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GB" sz="1200" b="1" dirty="0" smtClean="0">
                  <a:solidFill>
                    <a:schemeClr val="tx1"/>
                  </a:solidFill>
                  <a:latin typeface="Arial" charset="0"/>
                </a:rPr>
                <a:t>Design data</a:t>
              </a:r>
              <a:r>
                <a:rPr lang="en-GB" sz="1200" b="1" dirty="0">
                  <a:solidFill>
                    <a:schemeClr val="tx1"/>
                  </a:solidFill>
                  <a:latin typeface="Arial" charset="0"/>
                </a:rPr>
                <a:t/>
              </a:r>
              <a:br>
                <a:rPr lang="en-GB" sz="1200" b="1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GB" sz="1200" b="1" dirty="0" smtClean="0">
                  <a:solidFill>
                    <a:schemeClr val="tx1"/>
                  </a:solidFill>
                  <a:latin typeface="Arial" charset="0"/>
                </a:rPr>
                <a:t>Drawings &amp; Documents</a:t>
              </a:r>
              <a:endParaRPr lang="sv-SE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3445573" y="4502150"/>
            <a:ext cx="2269427" cy="1230630"/>
            <a:chOff x="2064" y="3120"/>
            <a:chExt cx="1584" cy="816"/>
          </a:xfrm>
        </p:grpSpPr>
        <p:sp>
          <p:nvSpPr>
            <p:cNvPr id="79" name="AutoShape 26"/>
            <p:cNvSpPr>
              <a:spLocks noChangeArrowheads="1"/>
            </p:cNvSpPr>
            <p:nvPr/>
          </p:nvSpPr>
          <p:spPr bwMode="auto">
            <a:xfrm>
              <a:off x="2064" y="3120"/>
              <a:ext cx="1584" cy="816"/>
            </a:xfrm>
            <a:prstGeom prst="can">
              <a:avLst>
                <a:gd name="adj" fmla="val 30269"/>
              </a:avLst>
            </a:prstGeom>
            <a:ln>
              <a:solidFill>
                <a:schemeClr val="bg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endParaRPr lang="sv-SE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80" name="Text Box 27"/>
            <p:cNvSpPr txBox="1">
              <a:spLocks noChangeArrowheads="1"/>
            </p:cNvSpPr>
            <p:nvPr/>
          </p:nvSpPr>
          <p:spPr bwMode="auto">
            <a:xfrm>
              <a:off x="2112" y="3360"/>
              <a:ext cx="1536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2400" b="1" dirty="0" smtClean="0">
                  <a:solidFill>
                    <a:schemeClr val="tx1"/>
                  </a:solidFill>
                  <a:latin typeface="Arial" charset="0"/>
                </a:rPr>
                <a:t>Infor EAM</a:t>
              </a:r>
              <a:r>
                <a:rPr lang="en-GB" sz="2400" b="1" dirty="0">
                  <a:solidFill>
                    <a:schemeClr val="tx1"/>
                  </a:solidFill>
                  <a:latin typeface="Arial" charset="0"/>
                </a:rPr>
                <a:t/>
              </a:r>
              <a:br>
                <a:rPr lang="en-GB" sz="2400" b="1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GB" sz="1200" b="1" dirty="0" smtClean="0">
                  <a:solidFill>
                    <a:schemeClr val="tx1"/>
                  </a:solidFill>
                  <a:latin typeface="Arial" charset="0"/>
                </a:rPr>
                <a:t>Asset tracking</a:t>
              </a:r>
              <a:r>
                <a:rPr lang="en-GB" sz="1200" b="1" dirty="0">
                  <a:solidFill>
                    <a:schemeClr val="tx1"/>
                  </a:solidFill>
                  <a:latin typeface="Arial" charset="0"/>
                </a:rPr>
                <a:t/>
              </a:r>
              <a:br>
                <a:rPr lang="en-GB" sz="1200" b="1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GB" sz="1200" b="1" dirty="0" smtClean="0">
                  <a:latin typeface="Arial" charset="0"/>
                </a:rPr>
                <a:t>Work management</a:t>
              </a:r>
              <a:endParaRPr lang="sv-SE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5960173" y="4502150"/>
            <a:ext cx="2269427" cy="1327150"/>
            <a:chOff x="2064" y="3120"/>
            <a:chExt cx="1584" cy="880"/>
          </a:xfrm>
        </p:grpSpPr>
        <p:sp>
          <p:nvSpPr>
            <p:cNvPr id="77" name="AutoShape 26"/>
            <p:cNvSpPr>
              <a:spLocks noChangeArrowheads="1"/>
            </p:cNvSpPr>
            <p:nvPr/>
          </p:nvSpPr>
          <p:spPr bwMode="auto">
            <a:xfrm>
              <a:off x="2064" y="3120"/>
              <a:ext cx="1584" cy="816"/>
            </a:xfrm>
            <a:prstGeom prst="can">
              <a:avLst>
                <a:gd name="adj" fmla="val 30269"/>
              </a:avLst>
            </a:prstGeom>
            <a:ln>
              <a:solidFill>
                <a:schemeClr val="bg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endParaRPr lang="sv-SE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8" name="Text Box 27"/>
            <p:cNvSpPr txBox="1">
              <a:spLocks noChangeArrowheads="1"/>
            </p:cNvSpPr>
            <p:nvPr/>
          </p:nvSpPr>
          <p:spPr bwMode="auto">
            <a:xfrm>
              <a:off x="2112" y="3360"/>
              <a:ext cx="1536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2400" b="1" dirty="0" smtClean="0">
                  <a:solidFill>
                    <a:schemeClr val="tx1"/>
                  </a:solidFill>
                  <a:latin typeface="Arial" charset="0"/>
                </a:rPr>
                <a:t>Other DBs</a:t>
              </a:r>
              <a:r>
                <a:rPr lang="en-GB" sz="2400" b="1" dirty="0">
                  <a:solidFill>
                    <a:schemeClr val="tx1"/>
                  </a:solidFill>
                  <a:latin typeface="Arial" charset="0"/>
                </a:rPr>
                <a:t/>
              </a:r>
              <a:br>
                <a:rPr lang="en-GB" sz="2400" b="1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GB" sz="1200" b="1" dirty="0" smtClean="0">
                  <a:solidFill>
                    <a:schemeClr val="tx1"/>
                  </a:solidFill>
                  <a:latin typeface="Arial" charset="0"/>
                </a:rPr>
                <a:t>Layout databases</a:t>
              </a:r>
              <a:br>
                <a:rPr lang="en-GB" sz="1200" b="1" dirty="0" smtClean="0">
                  <a:solidFill>
                    <a:schemeClr val="tx1"/>
                  </a:solidFill>
                  <a:latin typeface="Arial" charset="0"/>
                </a:rPr>
              </a:br>
              <a:r>
                <a:rPr lang="en-GB" sz="1200" b="1" dirty="0" smtClean="0">
                  <a:solidFill>
                    <a:schemeClr val="tx1"/>
                  </a:solidFill>
                  <a:latin typeface="Arial" charset="0"/>
                </a:rPr>
                <a:t>Production databases</a:t>
              </a:r>
              <a:r>
                <a:rPr lang="sv-SE" sz="2400" b="1" dirty="0" smtClean="0">
                  <a:latin typeface="Times New Roman" pitchFamily="18" charset="0"/>
                </a:rPr>
                <a:t/>
              </a:r>
              <a:br>
                <a:rPr lang="sv-SE" sz="2400" b="1" dirty="0" smtClean="0">
                  <a:latin typeface="Times New Roman" pitchFamily="18" charset="0"/>
                </a:rPr>
              </a:br>
              <a:endParaRPr lang="en-GB" sz="1200" b="1" dirty="0">
                <a:latin typeface="Arial" charset="0"/>
              </a:endParaRPr>
            </a:p>
          </p:txBody>
        </p:sp>
      </p:grpSp>
      <p:sp>
        <p:nvSpPr>
          <p:cNvPr id="55" name="Line 24"/>
          <p:cNvSpPr>
            <a:spLocks noChangeShapeType="1"/>
          </p:cNvSpPr>
          <p:nvPr/>
        </p:nvSpPr>
        <p:spPr bwMode="auto">
          <a:xfrm>
            <a:off x="2057400" y="42291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24"/>
          <p:cNvSpPr>
            <a:spLocks noChangeShapeType="1"/>
          </p:cNvSpPr>
          <p:nvPr/>
        </p:nvSpPr>
        <p:spPr bwMode="auto">
          <a:xfrm>
            <a:off x="4572000" y="42291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Line 24"/>
          <p:cNvSpPr>
            <a:spLocks noChangeShapeType="1"/>
          </p:cNvSpPr>
          <p:nvPr/>
        </p:nvSpPr>
        <p:spPr bwMode="auto">
          <a:xfrm>
            <a:off x="7162800" y="42291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AutoShape 34"/>
          <p:cNvSpPr>
            <a:spLocks noChangeArrowheads="1"/>
          </p:cNvSpPr>
          <p:nvPr/>
        </p:nvSpPr>
        <p:spPr bwMode="auto">
          <a:xfrm>
            <a:off x="3657600" y="3162300"/>
            <a:ext cx="381000" cy="457200"/>
          </a:xfrm>
          <a:prstGeom prst="upDownArrow">
            <a:avLst>
              <a:gd name="adj1" fmla="val 50000"/>
              <a:gd name="adj2" fmla="val 24000"/>
            </a:avLst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AutoShape 34"/>
          <p:cNvSpPr>
            <a:spLocks noChangeArrowheads="1"/>
          </p:cNvSpPr>
          <p:nvPr/>
        </p:nvSpPr>
        <p:spPr bwMode="auto">
          <a:xfrm>
            <a:off x="7010400" y="3162300"/>
            <a:ext cx="381000" cy="457200"/>
          </a:xfrm>
          <a:prstGeom prst="upDownArrow">
            <a:avLst>
              <a:gd name="adj1" fmla="val 50000"/>
              <a:gd name="adj2" fmla="val 24000"/>
            </a:avLst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2" cstate="print"/>
          <a:srcRect t="15049"/>
          <a:stretch>
            <a:fillRect/>
          </a:stretch>
        </p:blipFill>
        <p:spPr bwMode="auto">
          <a:xfrm>
            <a:off x="914400" y="1943100"/>
            <a:ext cx="1752600" cy="11458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8" name="Text Box 14"/>
          <p:cNvSpPr txBox="1">
            <a:spLocks noChangeArrowheads="1"/>
          </p:cNvSpPr>
          <p:nvPr/>
        </p:nvSpPr>
        <p:spPr bwMode="auto">
          <a:xfrm>
            <a:off x="914400" y="1284069"/>
            <a:ext cx="1752600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1" dirty="0" smtClean="0">
                <a:solidFill>
                  <a:srgbClr val="FF0000"/>
                </a:solidFill>
                <a:latin typeface="Arial" charset="0"/>
              </a:rPr>
              <a:t>Design data</a:t>
            </a:r>
            <a:br>
              <a:rPr lang="en-GB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en-GB" b="1" dirty="0" smtClean="0">
                <a:solidFill>
                  <a:srgbClr val="FF0000"/>
                </a:solidFill>
                <a:latin typeface="Arial" charset="0"/>
              </a:rPr>
              <a:t>management</a:t>
            </a:r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3" cstate="print"/>
          <a:srcRect t="14642"/>
          <a:stretch>
            <a:fillRect/>
          </a:stretch>
        </p:blipFill>
        <p:spPr bwMode="auto">
          <a:xfrm>
            <a:off x="2819400" y="1945946"/>
            <a:ext cx="1752600" cy="1151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0" name="Text Box 14"/>
          <p:cNvSpPr txBox="1">
            <a:spLocks noChangeArrowheads="1"/>
          </p:cNvSpPr>
          <p:nvPr/>
        </p:nvSpPr>
        <p:spPr bwMode="auto">
          <a:xfrm>
            <a:off x="2743200" y="1284069"/>
            <a:ext cx="1828800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1" dirty="0" smtClean="0">
                <a:latin typeface="Arial" charset="0"/>
              </a:rPr>
              <a:t>Manufacturing follow-up</a:t>
            </a:r>
            <a:endParaRPr lang="en-GB" b="1" dirty="0">
              <a:latin typeface="Arial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/>
        </p:nvPicPr>
        <p:blipFill>
          <a:blip r:embed="rId4" cstate="print"/>
          <a:srcRect t="14992"/>
          <a:stretch>
            <a:fillRect/>
          </a:stretch>
        </p:blipFill>
        <p:spPr bwMode="auto">
          <a:xfrm>
            <a:off x="4768277" y="1945947"/>
            <a:ext cx="1632523" cy="11462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2" name="Text Box 14"/>
          <p:cNvSpPr txBox="1">
            <a:spLocks noChangeArrowheads="1"/>
          </p:cNvSpPr>
          <p:nvPr/>
        </p:nvSpPr>
        <p:spPr bwMode="auto">
          <a:xfrm>
            <a:off x="4800600" y="1274823"/>
            <a:ext cx="1600200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1" dirty="0" smtClean="0">
                <a:latin typeface="Arial" charset="0"/>
              </a:rPr>
              <a:t>Installation follow-up</a:t>
            </a:r>
            <a:endParaRPr lang="en-GB" b="1" dirty="0">
              <a:latin typeface="Arial" charset="0"/>
            </a:endParaRPr>
          </a:p>
        </p:txBody>
      </p:sp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5" cstate="print"/>
          <a:srcRect t="4693" b="8481"/>
          <a:stretch>
            <a:fillRect/>
          </a:stretch>
        </p:blipFill>
        <p:spPr bwMode="auto">
          <a:xfrm>
            <a:off x="6553200" y="1945947"/>
            <a:ext cx="1683843" cy="11173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4" name="Text Box 14"/>
          <p:cNvSpPr txBox="1">
            <a:spLocks noChangeArrowheads="1"/>
          </p:cNvSpPr>
          <p:nvPr/>
        </p:nvSpPr>
        <p:spPr bwMode="auto">
          <a:xfrm>
            <a:off x="6553200" y="1284069"/>
            <a:ext cx="1676400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1" dirty="0" smtClean="0">
                <a:latin typeface="Arial" charset="0"/>
              </a:rPr>
              <a:t>Maintenance</a:t>
            </a:r>
            <a:br>
              <a:rPr lang="en-GB" b="1" dirty="0" smtClean="0">
                <a:latin typeface="Arial" charset="0"/>
              </a:rPr>
            </a:br>
            <a:r>
              <a:rPr lang="en-GB" b="1" dirty="0" smtClean="0">
                <a:latin typeface="Arial" charset="0"/>
              </a:rPr>
              <a:t>management</a:t>
            </a:r>
            <a:endParaRPr lang="en-GB" b="1" dirty="0">
              <a:latin typeface="Arial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914400" y="3619500"/>
            <a:ext cx="7315200" cy="685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 Box 14"/>
          <p:cNvSpPr txBox="1">
            <a:spLocks noChangeArrowheads="1"/>
          </p:cNvSpPr>
          <p:nvPr/>
        </p:nvSpPr>
        <p:spPr bwMode="auto">
          <a:xfrm>
            <a:off x="914400" y="3771900"/>
            <a:ext cx="7315200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b="1" dirty="0" smtClean="0">
                <a:solidFill>
                  <a:schemeClr val="bg1"/>
                </a:solidFill>
                <a:latin typeface="Arial" charset="0"/>
              </a:rPr>
              <a:t>CERN Engineering &amp; Equipment Data Management System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8191" y="6001043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</a:t>
            </a:r>
            <a:r>
              <a:rPr lang="en-US" dirty="0" err="1" smtClean="0"/>
              <a:t>Widegren</a:t>
            </a:r>
            <a:endParaRPr lang="en-US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Introduction</a:t>
            </a:r>
            <a:r>
              <a:rPr lang="en-US" dirty="0" smtClean="0"/>
              <a:t> to EDMS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" y="1066800"/>
            <a:ext cx="8051800" cy="493776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EDMS (</a:t>
            </a:r>
            <a:r>
              <a:rPr lang="en-US" sz="2400" dirty="0" smtClean="0">
                <a:solidFill>
                  <a:srgbClr val="FF0000"/>
                </a:solidFill>
              </a:rPr>
              <a:t>Engineering and Equipment Data Management Service) </a:t>
            </a:r>
            <a:r>
              <a:rPr lang="en-US" sz="2400" dirty="0" smtClean="0">
                <a:solidFill>
                  <a:schemeClr val="tx2"/>
                </a:solidFill>
              </a:rPr>
              <a:t>provides engineering and equipment data management capabilities. This implies providing a set of advanced information systems but also the development and the </a:t>
            </a:r>
            <a:r>
              <a:rPr lang="en-US" sz="2400" dirty="0" smtClean="0">
                <a:solidFill>
                  <a:srgbClr val="FF0000"/>
                </a:solidFill>
              </a:rPr>
              <a:t>formalization of methodologies and procedures </a:t>
            </a:r>
            <a:r>
              <a:rPr lang="en-US" sz="2400" dirty="0" smtClean="0">
                <a:solidFill>
                  <a:schemeClr val="tx2"/>
                </a:solidFill>
              </a:rPr>
              <a:t>for the engineering and equipment data management processes. 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EDMS ensures that engineering and equipment data as well as documentation for projects and installations are safeguarded, organized, verified and remain retrievable on a </a:t>
            </a:r>
            <a:r>
              <a:rPr lang="en-US" sz="2400" dirty="0" smtClean="0">
                <a:solidFill>
                  <a:srgbClr val="FF0000"/>
                </a:solidFill>
              </a:rPr>
              <a:t>long-term basis</a:t>
            </a:r>
            <a:r>
              <a:rPr lang="en-US" sz="2400" dirty="0" smtClean="0">
                <a:solidFill>
                  <a:schemeClr val="tx2"/>
                </a:solidFill>
              </a:rPr>
              <a:t>. 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EDMS </a:t>
            </a:r>
            <a:r>
              <a:rPr lang="en-US" sz="2400" dirty="0">
                <a:solidFill>
                  <a:srgbClr val="FF0000"/>
                </a:solidFill>
              </a:rPr>
              <a:t>is </a:t>
            </a:r>
            <a:r>
              <a:rPr lang="en-US" sz="2400" dirty="0" smtClean="0">
                <a:solidFill>
                  <a:srgbClr val="FF0000"/>
                </a:solidFill>
              </a:rPr>
              <a:t>used:</a:t>
            </a:r>
            <a:endParaRPr lang="en-US" sz="2400" dirty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FF0000"/>
                </a:solidFill>
              </a:rPr>
              <a:t>for </a:t>
            </a:r>
            <a:r>
              <a:rPr lang="en-US" sz="2400" dirty="0" smtClean="0">
                <a:solidFill>
                  <a:srgbClr val="FF0000"/>
                </a:solidFill>
              </a:rPr>
              <a:t>all technical </a:t>
            </a:r>
            <a:r>
              <a:rPr lang="en-US" sz="2400" dirty="0">
                <a:solidFill>
                  <a:srgbClr val="FF0000"/>
                </a:solidFill>
              </a:rPr>
              <a:t>data management and their associated work process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FF0000"/>
                </a:solidFill>
              </a:rPr>
              <a:t>for </a:t>
            </a:r>
            <a:r>
              <a:rPr lang="en-US" sz="2400" dirty="0" smtClean="0">
                <a:solidFill>
                  <a:srgbClr val="FF0000"/>
                </a:solidFill>
              </a:rPr>
              <a:t>information flow</a:t>
            </a:r>
            <a:r>
              <a:rPr lang="en-US" sz="2400" dirty="0">
                <a:solidFill>
                  <a:srgbClr val="FF0000"/>
                </a:solidFill>
              </a:rPr>
              <a:t> among different teams, including external suppliers/collaborators</a:t>
            </a:r>
          </a:p>
          <a:p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1BEBC-3A69-4027-92A6-9920249CF67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65909"/>
          </a:xfrm>
        </p:spPr>
        <p:txBody>
          <a:bodyPr/>
          <a:lstStyle/>
          <a:p>
            <a:r>
              <a:rPr lang="en-US" dirty="0" smtClean="0"/>
              <a:t>EDMS – Web Interface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D8925-C521-4636-83B3-C2B80BC63F9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r="50000" b="8889"/>
          <a:stretch>
            <a:fillRect/>
          </a:stretch>
        </p:blipFill>
        <p:spPr bwMode="auto">
          <a:xfrm>
            <a:off x="228600" y="1371600"/>
            <a:ext cx="4495800" cy="307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295400" y="914400"/>
            <a:ext cx="6248400" cy="369332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https://edms.cern.ch/cedar/plsql/cedarw.site_home</a:t>
            </a:r>
            <a:endParaRPr lang="en-US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 l="478" t="26042" r="76563" b="40625"/>
          <a:stretch>
            <a:fillRect/>
          </a:stretch>
        </p:blipFill>
        <p:spPr bwMode="auto">
          <a:xfrm>
            <a:off x="5105400" y="1742440"/>
            <a:ext cx="3657600" cy="199136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/>
          <a:srcRect l="8984" t="26042" r="66797" b="46875"/>
          <a:stretch>
            <a:fillRect/>
          </a:stretch>
        </p:blipFill>
        <p:spPr bwMode="auto">
          <a:xfrm>
            <a:off x="914400" y="4648200"/>
            <a:ext cx="4724400" cy="1981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2" name="Oval 11"/>
          <p:cNvSpPr/>
          <p:nvPr/>
        </p:nvSpPr>
        <p:spPr>
          <a:xfrm>
            <a:off x="914400" y="2133600"/>
            <a:ext cx="838200" cy="457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2" idx="4"/>
          </p:cNvCxnSpPr>
          <p:nvPr/>
        </p:nvCxnSpPr>
        <p:spPr>
          <a:xfrm rot="16200000" flipH="1">
            <a:off x="552450" y="3371850"/>
            <a:ext cx="2057400" cy="495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52400" y="2133600"/>
            <a:ext cx="838200" cy="4572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09600" y="1752600"/>
            <a:ext cx="4495800" cy="3810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E0E0E0"/>
                </a:solidFill>
              </a:rPr>
              <a:t>Introduction to CERN </a:t>
            </a:r>
            <a:r>
              <a:rPr lang="en-US" sz="2800" dirty="0" smtClean="0">
                <a:solidFill>
                  <a:srgbClr val="E0E0E0"/>
                </a:solidFill>
              </a:rPr>
              <a:t>Product Lifecycle Management</a:t>
            </a:r>
            <a:endParaRPr lang="en-US" dirty="0" smtClean="0">
              <a:solidFill>
                <a:srgbClr val="E0E0E0"/>
              </a:solidFill>
            </a:endParaRP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CLIC Product Breakdown Structure</a:t>
            </a: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CLIC Beam Instrumentation documentation</a:t>
            </a:r>
          </a:p>
          <a:p>
            <a:pPr>
              <a:buNone/>
            </a:pPr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Beam instrumentation cost estimate </a:t>
            </a: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Application and relevant EDMS features </a:t>
            </a:r>
          </a:p>
          <a:p>
            <a:endParaRPr lang="en-US" dirty="0" smtClean="0">
              <a:solidFill>
                <a:srgbClr val="E0E0E0"/>
              </a:solidFill>
            </a:endParaRPr>
          </a:p>
          <a:p>
            <a:r>
              <a:rPr lang="en-US" dirty="0" smtClean="0">
                <a:solidFill>
                  <a:srgbClr val="E0E0E0"/>
                </a:solidFill>
              </a:rPr>
              <a:t>Conclusions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F455-653D-4F3C-8DBB-7457094FAD6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structure in EDMS -1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94579" y="1066801"/>
            <a:ext cx="8208818" cy="40178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Based on the CLIC organization chart,  a structure in EDMS has been implemented</a:t>
            </a:r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D8925-C521-4636-83B3-C2B80BC63F9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72" name="Picture 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20" y="1954493"/>
            <a:ext cx="7097424" cy="468574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t="38928" r="80461" b="35905"/>
          <a:stretch>
            <a:fillRect/>
          </a:stretch>
        </p:blipFill>
        <p:spPr bwMode="auto">
          <a:xfrm>
            <a:off x="5784271" y="1482436"/>
            <a:ext cx="3304309" cy="266007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cxnSp>
        <p:nvCxnSpPr>
          <p:cNvPr id="11" name="Straight Arrow Connector 10"/>
          <p:cNvCxnSpPr/>
          <p:nvPr/>
        </p:nvCxnSpPr>
        <p:spPr>
          <a:xfrm rot="10800000" flipV="1">
            <a:off x="3144982" y="1440874"/>
            <a:ext cx="665018" cy="4987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5077330" y="1585985"/>
            <a:ext cx="775854" cy="4025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CLIC PBS (hardware baseline)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BIWS, June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1BEBC-3A69-4027-92A6-9920249CF67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84188" y="900545"/>
            <a:ext cx="8229600" cy="493776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hardware baseline is based on CLIC PBS, which has </a:t>
            </a:r>
            <a:r>
              <a:rPr lang="en-US" dirty="0" smtClean="0"/>
              <a:t>been defined </a:t>
            </a:r>
            <a:r>
              <a:rPr lang="en-US" dirty="0" smtClean="0"/>
              <a:t>according to </a:t>
            </a:r>
            <a:r>
              <a:rPr lang="en-US" dirty="0" smtClean="0"/>
              <a:t>the CLIC layout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4805" y="4955647"/>
            <a:ext cx="5043777" cy="13234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The “hardware baseline” will contain all baseline documentation for the CLIC study :</a:t>
            </a:r>
          </a:p>
          <a:p>
            <a:r>
              <a:rPr lang="en-US" sz="1600" i="1" dirty="0" smtClean="0">
                <a:solidFill>
                  <a:schemeClr val="tx1"/>
                </a:solidFill>
              </a:rPr>
              <a:t>Parameter Specifications, Functional Specifications, Engineering Specifications, Technical Specifications, Eng. Change Request, Eng. Change Order 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423" y="1812909"/>
            <a:ext cx="5661031" cy="3067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t="60335" r="79681" b="23312"/>
          <a:stretch>
            <a:fillRect/>
          </a:stretch>
        </p:blipFill>
        <p:spPr bwMode="auto">
          <a:xfrm>
            <a:off x="5572125" y="3885622"/>
            <a:ext cx="3295787" cy="165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rot="16200000" flipV="1">
            <a:off x="4502726" y="2930815"/>
            <a:ext cx="2244436" cy="88669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4155643" y="4253344"/>
            <a:ext cx="1926502" cy="360219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4598990" y="3346451"/>
            <a:ext cx="1497010" cy="1405659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3101979" y="3346451"/>
            <a:ext cx="3007877" cy="1696604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48400" y="3556000"/>
            <a:ext cx="2042547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Tree structure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2115</TotalTime>
  <Words>1207</Words>
  <Application>Microsoft Office PowerPoint</Application>
  <PresentationFormat>On-screen Show (4:3)</PresentationFormat>
  <Paragraphs>225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Origin</vt:lpstr>
      <vt:lpstr>Beam Instrumentation Workshop, June 2-3, 2009  CLIC Project breakdown structure: organization, documentation and cost estimate </vt:lpstr>
      <vt:lpstr>Content</vt:lpstr>
      <vt:lpstr>Product Lifecycle Management  (PLM)</vt:lpstr>
      <vt:lpstr>Overview of the CERN EDMS</vt:lpstr>
      <vt:lpstr>Introduction to EDMS </vt:lpstr>
      <vt:lpstr>EDMS – Web Interface</vt:lpstr>
      <vt:lpstr>Content</vt:lpstr>
      <vt:lpstr>CLIC structure in EDMS -1 </vt:lpstr>
      <vt:lpstr>CLIC PBS (hardware baseline)</vt:lpstr>
      <vt:lpstr>CLIC PBS (hardware baseline)</vt:lpstr>
      <vt:lpstr>Content</vt:lpstr>
      <vt:lpstr>BI documentation -1</vt:lpstr>
      <vt:lpstr>BI documentation -2</vt:lpstr>
      <vt:lpstr>BI Par. Specifications</vt:lpstr>
      <vt:lpstr>Content</vt:lpstr>
      <vt:lpstr>PBS-based cost estimate</vt:lpstr>
      <vt:lpstr>CLIC study costing tool -1</vt:lpstr>
      <vt:lpstr>CLIC study costing tool -2</vt:lpstr>
      <vt:lpstr>Input estimates</vt:lpstr>
      <vt:lpstr>Content</vt:lpstr>
      <vt:lpstr>Example of a EDMS document -1</vt:lpstr>
      <vt:lpstr>Example of a EDMS document -2</vt:lpstr>
      <vt:lpstr>Example of a EDMS document -3</vt:lpstr>
      <vt:lpstr>Example of a EDMS document -4</vt:lpstr>
      <vt:lpstr>Example of a EDMS document -5</vt:lpstr>
      <vt:lpstr>Example of a EDMS document -6</vt:lpstr>
      <vt:lpstr>Notification e-mail list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riddone</dc:creator>
  <cp:lastModifiedBy>riddone</cp:lastModifiedBy>
  <cp:revision>386</cp:revision>
  <dcterms:created xsi:type="dcterms:W3CDTF">2009-05-22T07:44:09Z</dcterms:created>
  <dcterms:modified xsi:type="dcterms:W3CDTF">2009-06-03T10:50:51Z</dcterms:modified>
</cp:coreProperties>
</file>