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1"/>
    <p:sldMasterId id="2147496474" r:id="rId2"/>
  </p:sldMasterIdLst>
  <p:notesMasterIdLst>
    <p:notesMasterId r:id="rId38"/>
  </p:notesMasterIdLst>
  <p:handoutMasterIdLst>
    <p:handoutMasterId r:id="rId39"/>
  </p:handoutMasterIdLst>
  <p:sldIdLst>
    <p:sldId id="256" r:id="rId3"/>
    <p:sldId id="592" r:id="rId4"/>
    <p:sldId id="1123" r:id="rId5"/>
    <p:sldId id="1071" r:id="rId6"/>
    <p:sldId id="1124" r:id="rId7"/>
    <p:sldId id="1125" r:id="rId8"/>
    <p:sldId id="1126" r:id="rId9"/>
    <p:sldId id="1134" r:id="rId10"/>
    <p:sldId id="1127" r:id="rId11"/>
    <p:sldId id="1128" r:id="rId12"/>
    <p:sldId id="1129" r:id="rId13"/>
    <p:sldId id="1130" r:id="rId14"/>
    <p:sldId id="1131" r:id="rId15"/>
    <p:sldId id="1107" r:id="rId16"/>
    <p:sldId id="1132" r:id="rId17"/>
    <p:sldId id="1133" r:id="rId18"/>
    <p:sldId id="1088" r:id="rId19"/>
    <p:sldId id="1135" r:id="rId20"/>
    <p:sldId id="1136" r:id="rId21"/>
    <p:sldId id="1137" r:id="rId22"/>
    <p:sldId id="1112" r:id="rId23"/>
    <p:sldId id="1139" r:id="rId24"/>
    <p:sldId id="1140" r:id="rId25"/>
    <p:sldId id="1141" r:id="rId26"/>
    <p:sldId id="1142" r:id="rId27"/>
    <p:sldId id="1143" r:id="rId28"/>
    <p:sldId id="1144" r:id="rId29"/>
    <p:sldId id="1145" r:id="rId30"/>
    <p:sldId id="1146" r:id="rId31"/>
    <p:sldId id="1147" r:id="rId32"/>
    <p:sldId id="1148" r:id="rId33"/>
    <p:sldId id="1150" r:id="rId34"/>
    <p:sldId id="1151" r:id="rId35"/>
    <p:sldId id="1149" r:id="rId36"/>
    <p:sldId id="1003" r:id="rId37"/>
  </p:sldIdLst>
  <p:sldSz cx="9144000" cy="6858000" type="screen4x3"/>
  <p:notesSz cx="6858000" cy="9144000"/>
  <p:defaultTextStyle>
    <a:defPPr>
      <a:defRPr lang="en-US"/>
    </a:defPPr>
    <a:lvl1pPr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4903" indent="1587"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09810" indent="3175"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66299" indent="3175"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1203" indent="4760" algn="l" defTabSz="454903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2449" algn="l" defTabSz="912979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38938" algn="l" defTabSz="912979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195420" algn="l" defTabSz="912979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1916" algn="l" defTabSz="912979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84660" autoAdjust="0"/>
  </p:normalViewPr>
  <p:slideViewPr>
    <p:cSldViewPr snapToGrid="0" snapToObjects="1">
      <p:cViewPr varScale="1">
        <p:scale>
          <a:sx n="58" d="100"/>
          <a:sy n="58" d="100"/>
        </p:scale>
        <p:origin x="-60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1DF9995-860B-4B80-B1B1-8EA139386BFA}" type="datetimeFigureOut">
              <a:rPr lang="en-US"/>
              <a:pPr>
                <a:defRPr/>
              </a:pPr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276B755-E661-4A43-AD02-7D49113E5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12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3D7BFE0-4CBC-4522-AD78-55A9E84ECDB9}" type="datetimeFigureOut">
              <a:rPr lang="en-US"/>
              <a:pPr>
                <a:defRPr/>
              </a:pPr>
              <a:t>10/26/2016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56203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C4BDA55-AB20-4F15-AE6C-508CCDD65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254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4903"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9810"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6299"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1203" algn="l" defTabSz="45490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77487" algn="l" defTabSz="4554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2983" algn="l" defTabSz="4554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88469" algn="l" defTabSz="4554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3972" algn="l" defTabSz="45549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kumimoji="1" lang="ja-JP" altLang="en-US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2F931C-C8FE-443E-8938-9C6474C4F3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5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0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6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1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77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2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88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5DE62-2F2A-476C-87C1-947CB10A0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0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68958-C8D0-4706-9041-BF7201D60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5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7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226AA-4B27-4352-9F65-D57C357FA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316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590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4522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8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8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35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88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8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0" y="153511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0" y="217488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02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320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427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5" y="273051"/>
            <a:ext cx="5111750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5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89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F067F-9063-44D1-9592-334C7FF7A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50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8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7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9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522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8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8" y="290672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549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0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64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19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774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29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884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439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56AB8-178A-45E1-922A-08C965D7A2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5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3AC5E-9FD6-4661-8F12-3ED46A4D4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44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493" indent="0">
              <a:buNone/>
              <a:defRPr sz="2000" b="1"/>
            </a:lvl2pPr>
            <a:lvl3pPr marL="910994" indent="0">
              <a:buNone/>
              <a:defRPr sz="1800" b="1"/>
            </a:lvl3pPr>
            <a:lvl4pPr marL="1366494" indent="0">
              <a:buNone/>
              <a:defRPr sz="1600" b="1"/>
            </a:lvl4pPr>
            <a:lvl5pPr marL="1821987" indent="0">
              <a:buNone/>
              <a:defRPr sz="1600" b="1"/>
            </a:lvl5pPr>
            <a:lvl6pPr marL="2277487" indent="0">
              <a:buNone/>
              <a:defRPr sz="1600" b="1"/>
            </a:lvl6pPr>
            <a:lvl7pPr marL="2732983" indent="0">
              <a:buNone/>
              <a:defRPr sz="1600" b="1"/>
            </a:lvl7pPr>
            <a:lvl8pPr marL="3188469" indent="0">
              <a:buNone/>
              <a:defRPr sz="1600" b="1"/>
            </a:lvl8pPr>
            <a:lvl9pPr marL="36439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9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493" indent="0">
              <a:buNone/>
              <a:defRPr sz="2000" b="1"/>
            </a:lvl2pPr>
            <a:lvl3pPr marL="910994" indent="0">
              <a:buNone/>
              <a:defRPr sz="1800" b="1"/>
            </a:lvl3pPr>
            <a:lvl4pPr marL="1366494" indent="0">
              <a:buNone/>
              <a:defRPr sz="1600" b="1"/>
            </a:lvl4pPr>
            <a:lvl5pPr marL="1821987" indent="0">
              <a:buNone/>
              <a:defRPr sz="1600" b="1"/>
            </a:lvl5pPr>
            <a:lvl6pPr marL="2277487" indent="0">
              <a:buNone/>
              <a:defRPr sz="1600" b="1"/>
            </a:lvl6pPr>
            <a:lvl7pPr marL="2732983" indent="0">
              <a:buNone/>
              <a:defRPr sz="1600" b="1"/>
            </a:lvl7pPr>
            <a:lvl8pPr marL="3188469" indent="0">
              <a:buNone/>
              <a:defRPr sz="1600" b="1"/>
            </a:lvl8pPr>
            <a:lvl9pPr marL="364397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8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2B58D-D023-4BD4-B374-D2C6B7CF5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1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2FC5E-2EAB-4DFE-81F8-21FE33995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7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19C0E-D05F-41C2-A244-7112247E6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082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9" y="273087"/>
            <a:ext cx="5111750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493" indent="0">
              <a:buNone/>
              <a:defRPr sz="1200"/>
            </a:lvl2pPr>
            <a:lvl3pPr marL="910994" indent="0">
              <a:buNone/>
              <a:defRPr sz="1000"/>
            </a:lvl3pPr>
            <a:lvl4pPr marL="1366494" indent="0">
              <a:buNone/>
              <a:defRPr sz="900"/>
            </a:lvl4pPr>
            <a:lvl5pPr marL="1821987" indent="0">
              <a:buNone/>
              <a:defRPr sz="900"/>
            </a:lvl5pPr>
            <a:lvl6pPr marL="2277487" indent="0">
              <a:buNone/>
              <a:defRPr sz="900"/>
            </a:lvl6pPr>
            <a:lvl7pPr marL="2732983" indent="0">
              <a:buNone/>
              <a:defRPr sz="900"/>
            </a:lvl7pPr>
            <a:lvl8pPr marL="3188469" indent="0">
              <a:buNone/>
              <a:defRPr sz="900"/>
            </a:lvl8pPr>
            <a:lvl9pPr marL="36439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B754D-14F9-4CC4-A17C-8001DC5465DE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40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80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5493" indent="0">
              <a:buNone/>
              <a:defRPr sz="2800"/>
            </a:lvl2pPr>
            <a:lvl3pPr marL="910994" indent="0">
              <a:buNone/>
              <a:defRPr sz="2400"/>
            </a:lvl3pPr>
            <a:lvl4pPr marL="1366494" indent="0">
              <a:buNone/>
              <a:defRPr sz="2000"/>
            </a:lvl4pPr>
            <a:lvl5pPr marL="1821987" indent="0">
              <a:buNone/>
              <a:defRPr sz="2000"/>
            </a:lvl5pPr>
            <a:lvl6pPr marL="2277487" indent="0">
              <a:buNone/>
              <a:defRPr sz="2000"/>
            </a:lvl6pPr>
            <a:lvl7pPr marL="2732983" indent="0">
              <a:buNone/>
              <a:defRPr sz="2000"/>
            </a:lvl7pPr>
            <a:lvl8pPr marL="3188469" indent="0">
              <a:buNone/>
              <a:defRPr sz="2000"/>
            </a:lvl8pPr>
            <a:lvl9pPr marL="364397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493" indent="0">
              <a:buNone/>
              <a:defRPr sz="1200"/>
            </a:lvl2pPr>
            <a:lvl3pPr marL="910994" indent="0">
              <a:buNone/>
              <a:defRPr sz="1000"/>
            </a:lvl3pPr>
            <a:lvl4pPr marL="1366494" indent="0">
              <a:buNone/>
              <a:defRPr sz="900"/>
            </a:lvl4pPr>
            <a:lvl5pPr marL="1821987" indent="0">
              <a:buNone/>
              <a:defRPr sz="900"/>
            </a:lvl5pPr>
            <a:lvl6pPr marL="2277487" indent="0">
              <a:buNone/>
              <a:defRPr sz="900"/>
            </a:lvl6pPr>
            <a:lvl7pPr marL="2732983" indent="0">
              <a:buNone/>
              <a:defRPr sz="900"/>
            </a:lvl7pPr>
            <a:lvl8pPr marL="3188469" indent="0">
              <a:buNone/>
              <a:defRPr sz="900"/>
            </a:lvl8pPr>
            <a:lvl9pPr marL="364397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D529D-C223-4090-A183-2AD47DC92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2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86" tIns="45545" rIns="91086" bIns="4554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086" tIns="45545" rIns="91086" bIns="455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5"/>
            <a:ext cx="2133600" cy="365125"/>
          </a:xfrm>
          <a:prstGeom prst="rect">
            <a:avLst/>
          </a:prstGeom>
        </p:spPr>
        <p:txBody>
          <a:bodyPr vert="horz" wrap="square" lIns="91086" tIns="45545" rIns="91086" bIns="45545" numCol="1" anchor="ctr" anchorCtr="0" compatLnSpc="1">
            <a:prstTxWarp prst="textNoShape">
              <a:avLst/>
            </a:prstTxWarp>
          </a:bodyPr>
          <a:lstStyle>
            <a:lvl1pPr defTabSz="455493">
              <a:defRPr kumimoji="0" sz="1200">
                <a:solidFill>
                  <a:srgbClr val="898989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5"/>
            <a:ext cx="2895600" cy="365125"/>
          </a:xfrm>
          <a:prstGeom prst="rect">
            <a:avLst/>
          </a:prstGeom>
        </p:spPr>
        <p:txBody>
          <a:bodyPr vert="horz" wrap="square" lIns="91086" tIns="45545" rIns="91086" bIns="45545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5"/>
            <a:ext cx="2133600" cy="365125"/>
          </a:xfrm>
          <a:prstGeom prst="rect">
            <a:avLst/>
          </a:prstGeom>
        </p:spPr>
        <p:txBody>
          <a:bodyPr vert="horz" lIns="91086" tIns="45545" rIns="91086" bIns="45545" rtlCol="0" anchor="ctr"/>
          <a:lstStyle>
            <a:lvl1pPr algn="r" defTabSz="455493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FD82FC-FC2C-4E07-BA50-BE7146EF9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656" r:id="rId1"/>
    <p:sldLayoutId id="2147495657" r:id="rId2"/>
    <p:sldLayoutId id="2147495658" r:id="rId3"/>
    <p:sldLayoutId id="2147495659" r:id="rId4"/>
    <p:sldLayoutId id="2147495660" r:id="rId5"/>
    <p:sldLayoutId id="2147495661" r:id="rId6"/>
    <p:sldLayoutId id="2147495662" r:id="rId7"/>
    <p:sldLayoutId id="2147495666" r:id="rId8"/>
    <p:sldLayoutId id="2147495663" r:id="rId9"/>
    <p:sldLayoutId id="2147495664" r:id="rId10"/>
    <p:sldLayoutId id="2147495665" r:id="rId11"/>
  </p:sldLayoutIdLst>
  <p:hf hdr="0"/>
  <p:txStyles>
    <p:titleStyle>
      <a:lvl1pPr algn="ctr" defTabSz="45490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490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490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490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490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5493" algn="ctr" defTabSz="4554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0994" algn="ctr" defTabSz="4554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66494" algn="ctr" defTabSz="4554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1987" algn="ctr" defTabSz="45549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0783" indent="-340783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8624" indent="-283725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8055" indent="-226661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2952" indent="-226661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9447" indent="-226661" algn="l" defTabSz="45490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5232" indent="-227747" algn="l" defTabSz="4554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0" indent="-227747" algn="l" defTabSz="4554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16226" indent="-227747" algn="l" defTabSz="4554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1726" indent="-227747" algn="l" defTabSz="45549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493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994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494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987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7487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983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8469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3972" algn="l" defTabSz="4554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3475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6475" r:id="rId1"/>
    <p:sldLayoutId id="2147496476" r:id="rId2"/>
    <p:sldLayoutId id="2147496477" r:id="rId3"/>
    <p:sldLayoutId id="2147496478" r:id="rId4"/>
    <p:sldLayoutId id="2147496479" r:id="rId5"/>
    <p:sldLayoutId id="2147496480" r:id="rId6"/>
    <p:sldLayoutId id="2147496481" r:id="rId7"/>
    <p:sldLayoutId id="2147496482" r:id="rId8"/>
    <p:sldLayoutId id="2147496483" r:id="rId9"/>
    <p:sldLayoutId id="2147496484" r:id="rId10"/>
    <p:sldLayoutId id="214749648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38383/" TargetMode="External"/><Relationship Id="rId2" Type="http://schemas.openxmlformats.org/officeDocument/2006/relationships/hyperlink" Target="https://indico.cern.ch/event/527558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58967/" TargetMode="External"/><Relationship Id="rId2" Type="http://schemas.openxmlformats.org/officeDocument/2006/relationships/hyperlink" Target="https://indico.cern.ch/event/545561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567633/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8452EC-AF2A-432F-8B3B-34B38DE49501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8" name="Slide Number Placeholder 5"/>
          <p:cNvSpPr txBox="1">
            <a:spLocks noGrp="1"/>
          </p:cNvSpPr>
          <p:nvPr/>
        </p:nvSpPr>
        <p:spPr>
          <a:xfrm>
            <a:off x="6553200" y="6356365"/>
            <a:ext cx="2133600" cy="365125"/>
          </a:xfrm>
          <a:prstGeom prst="rect">
            <a:avLst/>
          </a:prstGeom>
          <a:noFill/>
        </p:spPr>
        <p:txBody>
          <a:bodyPr lIns="91086" tIns="45545" rIns="91086" bIns="45545" anchor="ctr"/>
          <a:lstStyle/>
          <a:p>
            <a:pPr algn="r" defTabSz="455493" fontAlgn="auto">
              <a:spcBef>
                <a:spcPts val="0"/>
              </a:spcBef>
              <a:spcAft>
                <a:spcPts val="0"/>
              </a:spcAft>
              <a:defRPr/>
            </a:pPr>
            <a:fld id="{71632DF5-13F2-4F14-B1BD-343CEE00BA75}" type="slidenum">
              <a:rPr kumimoji="0" 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defTabSz="455493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kumimoji="0" lang="en-US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Slide Number Placeholder 5"/>
          <p:cNvSpPr txBox="1">
            <a:spLocks noGrp="1"/>
          </p:cNvSpPr>
          <p:nvPr/>
        </p:nvSpPr>
        <p:spPr>
          <a:xfrm>
            <a:off x="6553200" y="6356365"/>
            <a:ext cx="2133600" cy="365125"/>
          </a:xfrm>
          <a:prstGeom prst="rect">
            <a:avLst/>
          </a:prstGeom>
          <a:noFill/>
        </p:spPr>
        <p:txBody>
          <a:bodyPr lIns="91086" tIns="45545" rIns="91086" bIns="45545" anchor="ctr"/>
          <a:lstStyle/>
          <a:p>
            <a:pPr algn="r" defTabSz="455493" fontAlgn="auto">
              <a:spcBef>
                <a:spcPts val="0"/>
              </a:spcBef>
              <a:spcAft>
                <a:spcPts val="0"/>
              </a:spcAft>
              <a:defRPr/>
            </a:pPr>
            <a:fld id="{CD32D117-7E7A-4C26-B1A4-B9E1E8031640}" type="slidenum">
              <a:rPr kumimoji="0" 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defTabSz="455493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kumimoji="0" lang="en-US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65"/>
            <a:ext cx="2133600" cy="365125"/>
          </a:xfrm>
          <a:prstGeom prst="rect">
            <a:avLst/>
          </a:prstGeom>
          <a:noFill/>
        </p:spPr>
        <p:txBody>
          <a:bodyPr lIns="91086" tIns="45545" rIns="91086" bIns="45545" anchor="ctr"/>
          <a:lstStyle/>
          <a:p>
            <a:pPr algn="r" defTabSz="455493" fontAlgn="auto">
              <a:spcBef>
                <a:spcPts val="0"/>
              </a:spcBef>
              <a:spcAft>
                <a:spcPts val="0"/>
              </a:spcAft>
              <a:defRPr/>
            </a:pPr>
            <a:fld id="{A4B28531-B791-4A15-9E64-C36D9096D632}" type="slidenum">
              <a:rPr kumimoji="0" 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defTabSz="455493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kumimoji="0" lang="en-US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04454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PC Overview</a:t>
            </a:r>
          </a:p>
        </p:txBody>
      </p:sp>
      <p:sp>
        <p:nvSpPr>
          <p:cNvPr id="104455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solidFill>
                  <a:srgbClr val="898989"/>
                </a:solidFill>
              </a:rPr>
              <a:t>Naples Meeting, 25-26/Oct./2016</a:t>
            </a:r>
          </a:p>
          <a:p>
            <a:pPr eaLnBrk="1" hangingPunct="1"/>
            <a:r>
              <a:rPr lang="en-US" altLang="ja-JP" dirty="0" smtClean="0">
                <a:solidFill>
                  <a:srgbClr val="898989"/>
                </a:solidFill>
              </a:rPr>
              <a:t>M. Komatsu</a:t>
            </a: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65"/>
            <a:ext cx="2133600" cy="365125"/>
          </a:xfrm>
          <a:prstGeom prst="rect">
            <a:avLst/>
          </a:prstGeom>
          <a:noFill/>
        </p:spPr>
        <p:txBody>
          <a:bodyPr lIns="91086" tIns="45545" rIns="91086" bIns="45545" anchor="ctr"/>
          <a:lstStyle/>
          <a:p>
            <a:pPr algn="r" defTabSz="455493" fontAlgn="auto">
              <a:spcBef>
                <a:spcPts val="0"/>
              </a:spcBef>
              <a:spcAft>
                <a:spcPts val="0"/>
              </a:spcAft>
              <a:defRPr/>
            </a:pPr>
            <a:fld id="{C7F1CC9B-E477-4A65-BA26-465974628886}" type="slidenum">
              <a:rPr kumimoji="0" lang="en-US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rPr>
              <a:pPr algn="r" defTabSz="455493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kumimoji="0" lang="en-US" sz="120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8675"/>
            <a:ext cx="92487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Matteo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28 July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16336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7700"/>
            <a:ext cx="74295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Svetlana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28 July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27054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7700"/>
            <a:ext cx="74295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Svetlana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28 July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415243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7700"/>
            <a:ext cx="74295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Svetlana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28 July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64787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Numu</a:t>
            </a:r>
            <a:r>
              <a:rPr kumimoji="1" lang="en-US" altLang="ja-JP" dirty="0" smtClean="0"/>
              <a:t> disappearance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Budimir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71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7700"/>
            <a:ext cx="74295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Budimir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29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25161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647700"/>
            <a:ext cx="741997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Slide in Neutrino 2016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52412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Lepton number and marginal events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Giuliana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98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2938"/>
            <a:ext cx="74295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Giuliana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9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10700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8675"/>
            <a:ext cx="923925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Giuliana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Sep.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23491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457200" y="25871"/>
            <a:ext cx="8229600" cy="937955"/>
          </a:xfrm>
        </p:spPr>
        <p:txBody>
          <a:bodyPr/>
          <a:lstStyle/>
          <a:p>
            <a:r>
              <a:rPr kumimoji="1" lang="en-US" altLang="ja-JP" dirty="0" smtClean="0"/>
              <a:t>PC meetings</a:t>
            </a:r>
            <a:r>
              <a:rPr kumimoji="1" lang="ja-JP" altLang="en-US" dirty="0"/>
              <a:t> </a:t>
            </a:r>
            <a:r>
              <a:rPr kumimoji="1" lang="en-US" altLang="ja-JP" dirty="0" smtClean="0"/>
              <a:t>since March</a:t>
            </a:r>
            <a:endParaRPr kumimoji="1" lang="ja-JP" altLang="en-US" dirty="0" smtClean="0"/>
          </a:p>
        </p:txBody>
      </p:sp>
      <p:sp>
        <p:nvSpPr>
          <p:cNvPr id="409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90599"/>
            <a:ext cx="8229600" cy="5453743"/>
          </a:xfrm>
        </p:spPr>
        <p:txBody>
          <a:bodyPr/>
          <a:lstStyle/>
          <a:p>
            <a:r>
              <a:rPr kumimoji="1" lang="en-US" altLang="ja-JP" sz="2000" dirty="0" smtClean="0"/>
              <a:t>PC meeting 12/5/2016</a:t>
            </a:r>
            <a:endParaRPr kumimoji="1" lang="en-US" altLang="ja-JP" sz="1400" dirty="0" smtClean="0"/>
          </a:p>
          <a:p>
            <a:pPr lvl="1"/>
            <a:r>
              <a:rPr kumimoji="1" lang="en-US" altLang="ja-JP" sz="1600" dirty="0">
                <a:hlinkClick r:id="rId2"/>
              </a:rPr>
              <a:t>https://indico.cern.ch/event/527558</a:t>
            </a:r>
            <a:r>
              <a:rPr kumimoji="1" lang="en-US" altLang="ja-JP" sz="1600" dirty="0" smtClean="0">
                <a:hlinkClick r:id="rId2"/>
              </a:rPr>
              <a:t>/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/>
              <a:t>Multiplicity Distributions in </a:t>
            </a:r>
            <a:r>
              <a:rPr kumimoji="1" lang="en-US" altLang="ja-JP" sz="1600" dirty="0" smtClean="0"/>
              <a:t>CC  Interactions : </a:t>
            </a:r>
            <a:r>
              <a:rPr kumimoji="1" lang="en-US" altLang="ja-JP" sz="1600" dirty="0" err="1" smtClean="0"/>
              <a:t>Cagin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/>
              <a:t>Search for the neutrino disappearance in </a:t>
            </a:r>
            <a:r>
              <a:rPr kumimoji="1" lang="en-US" altLang="ja-JP" sz="1600" dirty="0" smtClean="0"/>
              <a:t>OPERA : Budimir</a:t>
            </a:r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analysis </a:t>
            </a:r>
            <a:r>
              <a:rPr kumimoji="1" lang="en-US" altLang="ja-JP" sz="1600" dirty="0" smtClean="0"/>
              <a:t>update : Svetlana</a:t>
            </a:r>
          </a:p>
          <a:p>
            <a:pPr lvl="1"/>
            <a:r>
              <a:rPr kumimoji="1" lang="en-US" altLang="ja-JP" sz="1600" dirty="0"/>
              <a:t>Update on the lepton number </a:t>
            </a:r>
            <a:r>
              <a:rPr kumimoji="1" lang="en-US" altLang="ja-JP" sz="1600" dirty="0" smtClean="0"/>
              <a:t>measurement : Giuliana</a:t>
            </a:r>
            <a:endParaRPr kumimoji="1" lang="en-US" altLang="ja-JP" sz="1600" dirty="0"/>
          </a:p>
          <a:p>
            <a:pPr lvl="1"/>
            <a:r>
              <a:rPr kumimoji="1" lang="en-US" altLang="ja-JP" sz="1600" dirty="0"/>
              <a:t>Short decay </a:t>
            </a:r>
            <a:r>
              <a:rPr kumimoji="1" lang="en-US" altLang="ja-JP" sz="1600" dirty="0" smtClean="0"/>
              <a:t>search : Mustafa</a:t>
            </a:r>
          </a:p>
          <a:p>
            <a:r>
              <a:rPr kumimoji="1" lang="en-US" altLang="ja-JP" sz="2000" dirty="0" smtClean="0"/>
              <a:t>PC meeting 9/6/2016</a:t>
            </a:r>
          </a:p>
          <a:p>
            <a:pPr lvl="1"/>
            <a:r>
              <a:rPr kumimoji="1" lang="en-US" altLang="ja-JP" sz="1600" dirty="0">
                <a:hlinkClick r:id="rId3"/>
              </a:rPr>
              <a:t>https://indico.cern.ch/event/538383</a:t>
            </a:r>
            <a:r>
              <a:rPr kumimoji="1" lang="en-US" altLang="ja-JP" sz="1600" dirty="0" smtClean="0">
                <a:hlinkClick r:id="rId3"/>
              </a:rPr>
              <a:t>/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analysis </a:t>
            </a:r>
            <a:r>
              <a:rPr kumimoji="1" lang="en-US" altLang="ja-JP" sz="1600" dirty="0" smtClean="0"/>
              <a:t>summary : Svetlana</a:t>
            </a:r>
          </a:p>
          <a:p>
            <a:pPr lvl="1"/>
            <a:r>
              <a:rPr kumimoji="1" lang="en-US" altLang="ja-JP" sz="1600" dirty="0"/>
              <a:t>Preliminary oscillation </a:t>
            </a:r>
            <a:r>
              <a:rPr kumimoji="1" lang="en-US" altLang="ja-JP" sz="1600" dirty="0" smtClean="0"/>
              <a:t>analysis : Matteo</a:t>
            </a:r>
          </a:p>
          <a:p>
            <a:pPr lvl="1"/>
            <a:r>
              <a:rPr kumimoji="1" lang="en-US" altLang="ja-JP" sz="1600" dirty="0" smtClean="0"/>
              <a:t>Electron energy measurement report : Frank</a:t>
            </a:r>
          </a:p>
          <a:p>
            <a:pPr lvl="1"/>
            <a:r>
              <a:rPr kumimoji="1" lang="en-US" altLang="ja-JP" sz="1600" dirty="0" smtClean="0"/>
              <a:t>Search </a:t>
            </a:r>
            <a:r>
              <a:rPr kumimoji="1" lang="en-US" altLang="ja-JP" sz="1600" dirty="0"/>
              <a:t>for the neutrino disappearance in </a:t>
            </a:r>
            <a:r>
              <a:rPr kumimoji="1" lang="en-US" altLang="ja-JP" sz="1600" dirty="0" smtClean="0"/>
              <a:t>OPERA : Budimir</a:t>
            </a:r>
          </a:p>
          <a:p>
            <a:pPr lvl="1"/>
            <a:r>
              <a:rPr kumimoji="1" lang="en-US" altLang="ja-JP" sz="1600" dirty="0"/>
              <a:t>Update on the lepton number </a:t>
            </a:r>
            <a:r>
              <a:rPr kumimoji="1" lang="en-US" altLang="ja-JP" sz="1600" dirty="0" smtClean="0"/>
              <a:t>measurement : Giuliana</a:t>
            </a:r>
          </a:p>
          <a:p>
            <a:pPr lvl="1"/>
            <a:r>
              <a:rPr kumimoji="1" lang="en-US" altLang="ja-JP" sz="1600" dirty="0"/>
              <a:t>Update of hadron interaction </a:t>
            </a:r>
            <a:r>
              <a:rPr kumimoji="1" lang="en-US" altLang="ja-JP" sz="1600" dirty="0" smtClean="0"/>
              <a:t>analysis : </a:t>
            </a:r>
            <a:r>
              <a:rPr kumimoji="1" lang="en-US" altLang="ja-JP" sz="1600" dirty="0" err="1" smtClean="0"/>
              <a:t>Mizusawa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 smtClean="0"/>
              <a:t>Updates </a:t>
            </a:r>
            <a:r>
              <a:rPr kumimoji="1" lang="en-US" altLang="ja-JP" sz="1600" dirty="0"/>
              <a:t>on annual </a:t>
            </a:r>
            <a:r>
              <a:rPr kumimoji="1" lang="en-US" altLang="ja-JP" sz="1600" dirty="0" smtClean="0"/>
              <a:t>modulation : Nicoletta, Andrea</a:t>
            </a:r>
          </a:p>
          <a:p>
            <a:pPr lvl="1"/>
            <a:r>
              <a:rPr kumimoji="1" lang="en-US" altLang="ja-JP" sz="1600" dirty="0"/>
              <a:t>Outline of SPSC </a:t>
            </a:r>
            <a:r>
              <a:rPr kumimoji="1" lang="en-US" altLang="ja-JP" sz="1600" dirty="0" smtClean="0"/>
              <a:t>presentation : Giovanni</a:t>
            </a:r>
          </a:p>
          <a:p>
            <a:pPr marL="454899" lvl="1" indent="0">
              <a:buNone/>
            </a:pPr>
            <a:endParaRPr kumimoji="1" lang="en-US" altLang="ja-JP" sz="2000" dirty="0"/>
          </a:p>
          <a:p>
            <a:pPr marL="0" indent="0">
              <a:buNone/>
            </a:pPr>
            <a:endParaRPr kumimoji="1" lang="en-US" altLang="ja-JP" dirty="0" smtClean="0"/>
          </a:p>
        </p:txBody>
      </p:sp>
      <p:sp>
        <p:nvSpPr>
          <p:cNvPr id="4100" name="フッター プレースホルダー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796" indent="-285307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1227" indent="-22824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7712" indent="-22824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4204" indent="-22824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0692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7183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3673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0162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smtClean="0">
                <a:solidFill>
                  <a:srgbClr val="898989"/>
                </a:solidFill>
                <a:ea typeface="ＭＳ Ｐゴシック" charset="-128"/>
              </a:rPr>
              <a:t>Collaboration meeting at Naples</a:t>
            </a:r>
            <a:endParaRPr lang="en-US" altLang="ja-JP" sz="1200">
              <a:solidFill>
                <a:srgbClr val="898989"/>
              </a:solidFill>
              <a:ea typeface="ＭＳ Ｐゴシック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F874A-BC03-4100-AE66-1A53C18ED59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25-26/October/2016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5637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8675"/>
            <a:ext cx="923925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Giuliana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13 Sep.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57501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</a:t>
            </a:r>
            <a:r>
              <a:rPr kumimoji="1" lang="en-US" altLang="ja-JP" dirty="0" smtClean="0"/>
              <a:t>activities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8" y="2024743"/>
            <a:ext cx="7772400" cy="2382167"/>
          </a:xfrm>
        </p:spPr>
        <p:txBody>
          <a:bodyPr/>
          <a:lstStyle/>
          <a:p>
            <a:r>
              <a:rPr kumimoji="1" lang="en-US" altLang="ja-JP" dirty="0"/>
              <a:t>Multiplicity Distributions in CC  Interactions : </a:t>
            </a:r>
            <a:r>
              <a:rPr kumimoji="1" lang="en-US" altLang="ja-JP" dirty="0" err="1"/>
              <a:t>Cagin</a:t>
            </a:r>
            <a:endParaRPr kumimoji="1" lang="en-US" altLang="ja-JP" dirty="0"/>
          </a:p>
          <a:p>
            <a:r>
              <a:rPr kumimoji="1" lang="en-US" altLang="ja-JP" dirty="0"/>
              <a:t>Electron energy measurement report : </a:t>
            </a:r>
            <a:r>
              <a:rPr kumimoji="1" lang="en-US" altLang="ja-JP" dirty="0" smtClean="0"/>
              <a:t>Frank</a:t>
            </a:r>
          </a:p>
          <a:p>
            <a:r>
              <a:rPr kumimoji="1" lang="en-US" altLang="ja-JP" dirty="0"/>
              <a:t>Update of hadron interaction analysis : </a:t>
            </a:r>
            <a:r>
              <a:rPr kumimoji="1" lang="en-US" altLang="ja-JP" dirty="0" err="1"/>
              <a:t>Mizusawa</a:t>
            </a:r>
            <a:endParaRPr kumimoji="1" lang="en-US" altLang="ja-JP" dirty="0"/>
          </a:p>
          <a:p>
            <a:r>
              <a:rPr kumimoji="1" lang="en-US" altLang="ja-JP" dirty="0"/>
              <a:t>Updates on annual modulation : Nicoletta, </a:t>
            </a:r>
            <a:r>
              <a:rPr kumimoji="1" lang="en-US" altLang="ja-JP" dirty="0" smtClean="0"/>
              <a:t>Andrea</a:t>
            </a:r>
          </a:p>
          <a:p>
            <a:r>
              <a:rPr kumimoji="1" lang="en-US" altLang="ja-JP" dirty="0" smtClean="0"/>
              <a:t>Short decay search : Mustafa</a:t>
            </a:r>
            <a:endParaRPr kumimoji="1"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485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2938"/>
            <a:ext cx="74295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err="1" smtClean="0">
                <a:solidFill>
                  <a:prstClr val="black"/>
                </a:solidFill>
                <a:latin typeface="Arial"/>
                <a:ea typeface="ＭＳ Ｐゴシック"/>
              </a:rPr>
              <a:t>Cagin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12 May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83030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2938"/>
            <a:ext cx="74295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err="1" smtClean="0">
                <a:solidFill>
                  <a:prstClr val="black"/>
                </a:solidFill>
                <a:latin typeface="Arial"/>
                <a:ea typeface="ＭＳ Ｐゴシック"/>
              </a:rPr>
              <a:t>Cagin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12 May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61498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7700"/>
            <a:ext cx="74295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571185" y="505014"/>
            <a:ext cx="2551187" cy="783959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Frank @ PC 28 July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9 June and 13 Sep.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08431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7700"/>
            <a:ext cx="74295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571185" y="505014"/>
            <a:ext cx="2551187" cy="783959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Frank @ PC 28 July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9 June and 13 Sep.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520251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647700"/>
            <a:ext cx="741997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err="1" smtClean="0">
                <a:solidFill>
                  <a:prstClr val="black"/>
                </a:solidFill>
                <a:latin typeface="Arial"/>
                <a:ea typeface="ＭＳ Ｐゴシック"/>
              </a:rPr>
              <a:t>Mizusawa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9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562767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647700"/>
            <a:ext cx="741997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err="1" smtClean="0">
                <a:solidFill>
                  <a:prstClr val="black"/>
                </a:solidFill>
                <a:latin typeface="Arial"/>
                <a:ea typeface="ＭＳ Ｐゴシック"/>
              </a:rPr>
              <a:t>Mizusawa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9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065032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647700"/>
            <a:ext cx="787717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角丸四角形 6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9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091718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647700"/>
            <a:ext cx="787717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9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82945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457200" y="25871"/>
            <a:ext cx="8229600" cy="937955"/>
          </a:xfrm>
        </p:spPr>
        <p:txBody>
          <a:bodyPr/>
          <a:lstStyle/>
          <a:p>
            <a:r>
              <a:rPr kumimoji="1" lang="en-US" altLang="ja-JP" dirty="0" smtClean="0"/>
              <a:t>PC meetings</a:t>
            </a:r>
            <a:r>
              <a:rPr kumimoji="1" lang="ja-JP" altLang="en-US" dirty="0"/>
              <a:t> </a:t>
            </a:r>
            <a:r>
              <a:rPr kumimoji="1" lang="en-US" altLang="ja-JP" dirty="0" smtClean="0"/>
              <a:t>since December</a:t>
            </a:r>
            <a:endParaRPr kumimoji="1" lang="ja-JP" altLang="en-US" dirty="0" smtClean="0"/>
          </a:p>
        </p:txBody>
      </p:sp>
      <p:sp>
        <p:nvSpPr>
          <p:cNvPr id="409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90599"/>
            <a:ext cx="8229600" cy="5453743"/>
          </a:xfrm>
        </p:spPr>
        <p:txBody>
          <a:bodyPr/>
          <a:lstStyle/>
          <a:p>
            <a:r>
              <a:rPr kumimoji="1" lang="en-US" altLang="ja-JP" sz="2000" dirty="0" smtClean="0"/>
              <a:t>PC meeting 29/6/2016</a:t>
            </a:r>
            <a:endParaRPr kumimoji="1" lang="en-US" altLang="ja-JP" sz="1400" dirty="0" smtClean="0"/>
          </a:p>
          <a:p>
            <a:pPr lvl="1"/>
            <a:r>
              <a:rPr kumimoji="1" lang="en-US" altLang="ja-JP" sz="1600" dirty="0">
                <a:hlinkClick r:id="rId2"/>
              </a:rPr>
              <a:t>https://indico.cern.ch/event/545561</a:t>
            </a:r>
            <a:r>
              <a:rPr kumimoji="1" lang="en-US" altLang="ja-JP" sz="1600" dirty="0" smtClean="0">
                <a:hlinkClick r:id="rId2"/>
              </a:rPr>
              <a:t>/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 err="1" smtClean="0"/>
              <a:t>nue</a:t>
            </a:r>
            <a:r>
              <a:rPr kumimoji="1" lang="en-US" altLang="ja-JP" sz="1600" dirty="0" smtClean="0"/>
              <a:t> </a:t>
            </a:r>
            <a:r>
              <a:rPr kumimoji="1" lang="en-US" altLang="ja-JP" sz="1600" dirty="0" err="1"/>
              <a:t>anlysis</a:t>
            </a:r>
            <a:r>
              <a:rPr kumimoji="1" lang="en-US" altLang="ja-JP" sz="1600" dirty="0"/>
              <a:t> statistics and </a:t>
            </a:r>
            <a:r>
              <a:rPr kumimoji="1" lang="en-US" altLang="ja-JP" sz="1600" dirty="0" smtClean="0"/>
              <a:t>plots : Svetlana</a:t>
            </a:r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oscillation analysis </a:t>
            </a:r>
            <a:r>
              <a:rPr kumimoji="1" lang="en-US" altLang="ja-JP" sz="1600" dirty="0" smtClean="0"/>
              <a:t>result : Matteo</a:t>
            </a:r>
          </a:p>
          <a:p>
            <a:pPr lvl="1"/>
            <a:r>
              <a:rPr kumimoji="1" lang="en-US" altLang="ja-JP" sz="1600" dirty="0" err="1"/>
              <a:t>numu</a:t>
            </a:r>
            <a:r>
              <a:rPr kumimoji="1" lang="en-US" altLang="ja-JP" sz="1600" dirty="0"/>
              <a:t> </a:t>
            </a:r>
            <a:r>
              <a:rPr kumimoji="1" lang="en-US" altLang="ja-JP" sz="1600" dirty="0" err="1"/>
              <a:t>disappearanc</a:t>
            </a:r>
            <a:r>
              <a:rPr kumimoji="1" lang="en-US" altLang="ja-JP" sz="1600" dirty="0"/>
              <a:t>: </a:t>
            </a:r>
            <a:r>
              <a:rPr kumimoji="1" lang="en-US" altLang="ja-JP" sz="1600" dirty="0" smtClean="0"/>
              <a:t>Budimir</a:t>
            </a:r>
          </a:p>
          <a:p>
            <a:pPr lvl="1"/>
            <a:r>
              <a:rPr kumimoji="1" lang="en-US" altLang="ja-JP" sz="1600" dirty="0"/>
              <a:t>Draft slides for Neutrino </a:t>
            </a:r>
            <a:r>
              <a:rPr kumimoji="1" lang="en-US" altLang="ja-JP" sz="1600" dirty="0" smtClean="0"/>
              <a:t>2016 : Dominique</a:t>
            </a:r>
          </a:p>
          <a:p>
            <a:r>
              <a:rPr kumimoji="1" lang="en-US" altLang="ja-JP" sz="2000" dirty="0" smtClean="0"/>
              <a:t>PC meeting 28/7/2016</a:t>
            </a:r>
          </a:p>
          <a:p>
            <a:pPr lvl="1"/>
            <a:r>
              <a:rPr kumimoji="1" lang="en-US" altLang="ja-JP" sz="1600" dirty="0">
                <a:hlinkClick r:id="rId3"/>
              </a:rPr>
              <a:t>https://indico.cern.ch/event/558967</a:t>
            </a:r>
            <a:r>
              <a:rPr kumimoji="1" lang="en-US" altLang="ja-JP" sz="1600" dirty="0" smtClean="0">
                <a:hlinkClick r:id="rId3"/>
              </a:rPr>
              <a:t>/</a:t>
            </a:r>
            <a:endParaRPr kumimoji="1" lang="en-US" altLang="ja-JP" sz="1600" dirty="0" smtClean="0"/>
          </a:p>
          <a:p>
            <a:pPr lvl="1"/>
            <a:r>
              <a:rPr kumimoji="1" lang="en-US" altLang="ja-JP" sz="1600" dirty="0" err="1"/>
              <a:t>nue</a:t>
            </a:r>
            <a:r>
              <a:rPr kumimoji="1" lang="en-US" altLang="ja-JP" sz="1600" dirty="0"/>
              <a:t> oscillation analysis result</a:t>
            </a:r>
            <a:r>
              <a:rPr kumimoji="1" lang="en-US" altLang="ja-JP" sz="1600" dirty="0" smtClean="0"/>
              <a:t> : Matteo</a:t>
            </a:r>
          </a:p>
          <a:p>
            <a:pPr lvl="1"/>
            <a:r>
              <a:rPr kumimoji="1" lang="en-US" altLang="ja-JP" sz="1600" dirty="0"/>
              <a:t>Marginal event </a:t>
            </a:r>
            <a:r>
              <a:rPr kumimoji="1" lang="en-US" altLang="ja-JP" sz="1600" dirty="0" smtClean="0"/>
              <a:t>analysis : Giuliana</a:t>
            </a:r>
          </a:p>
          <a:p>
            <a:pPr lvl="1"/>
            <a:r>
              <a:rPr kumimoji="1" lang="en-US" altLang="ja-JP" sz="1600" dirty="0"/>
              <a:t>Electron energy </a:t>
            </a:r>
            <a:r>
              <a:rPr kumimoji="1" lang="en-US" altLang="ja-JP" sz="1600" dirty="0" smtClean="0"/>
              <a:t>reconstruction : Frank</a:t>
            </a:r>
            <a:endParaRPr kumimoji="1" lang="en-US" altLang="ja-JP" sz="1600" dirty="0"/>
          </a:p>
          <a:p>
            <a:r>
              <a:rPr kumimoji="1" lang="en-US" altLang="ja-JP" sz="1800" dirty="0"/>
              <a:t>PC meeting </a:t>
            </a:r>
            <a:r>
              <a:rPr kumimoji="1" lang="en-US" altLang="ja-JP" sz="1800" dirty="0" smtClean="0"/>
              <a:t>13/9/2016</a:t>
            </a:r>
          </a:p>
          <a:p>
            <a:pPr lvl="1"/>
            <a:r>
              <a:rPr kumimoji="1" lang="en-US" altLang="ja-JP" sz="1400" dirty="0">
                <a:hlinkClick r:id="rId4"/>
              </a:rPr>
              <a:t>https://indico.cern.ch/event/567633</a:t>
            </a:r>
            <a:r>
              <a:rPr kumimoji="1" lang="en-US" altLang="ja-JP" sz="1400" dirty="0" smtClean="0">
                <a:hlinkClick r:id="rId4"/>
              </a:rPr>
              <a:t>/</a:t>
            </a:r>
            <a:endParaRPr kumimoji="1" lang="en-US" altLang="ja-JP" sz="1400" dirty="0"/>
          </a:p>
          <a:p>
            <a:pPr lvl="1"/>
            <a:r>
              <a:rPr kumimoji="1" lang="en-US" altLang="ja-JP" sz="1600" dirty="0"/>
              <a:t>Electron neutrino update and </a:t>
            </a:r>
            <a:r>
              <a:rPr kumimoji="1" lang="en-US" altLang="ja-JP" sz="1600" dirty="0" smtClean="0"/>
              <a:t>prospect : Svetlana and Matteo</a:t>
            </a:r>
          </a:p>
          <a:p>
            <a:pPr lvl="1"/>
            <a:r>
              <a:rPr kumimoji="1" lang="en-US" altLang="ja-JP" sz="1600" dirty="0" err="1"/>
              <a:t>Numu</a:t>
            </a:r>
            <a:r>
              <a:rPr kumimoji="1" lang="en-US" altLang="ja-JP" sz="1600" dirty="0"/>
              <a:t> disappearance analysis </a:t>
            </a:r>
            <a:r>
              <a:rPr kumimoji="1" lang="en-US" altLang="ja-JP" sz="1600" dirty="0" smtClean="0"/>
              <a:t>update : Budimir</a:t>
            </a:r>
            <a:endParaRPr kumimoji="1" lang="en-US" altLang="ja-JP" sz="1600" dirty="0"/>
          </a:p>
          <a:p>
            <a:pPr lvl="1"/>
            <a:r>
              <a:rPr kumimoji="1" lang="en-US" altLang="ja-JP" sz="1600" dirty="0"/>
              <a:t>Marginal event analysis </a:t>
            </a:r>
            <a:r>
              <a:rPr kumimoji="1" lang="en-US" altLang="ja-JP" sz="1600" dirty="0" smtClean="0"/>
              <a:t>update : Giuliana</a:t>
            </a:r>
          </a:p>
          <a:p>
            <a:pPr lvl="1"/>
            <a:r>
              <a:rPr kumimoji="1" lang="en-US" altLang="ja-JP" sz="1600" dirty="0"/>
              <a:t>Update on electron energy </a:t>
            </a:r>
            <a:r>
              <a:rPr kumimoji="1" lang="en-US" altLang="ja-JP" sz="1600" dirty="0" smtClean="0"/>
              <a:t>measurement : Frank</a:t>
            </a:r>
            <a:endParaRPr kumimoji="1" lang="en-US" altLang="ja-JP" sz="1600" dirty="0"/>
          </a:p>
          <a:p>
            <a:pPr marL="0" indent="0">
              <a:buNone/>
            </a:pPr>
            <a:endParaRPr kumimoji="1" lang="en-US" altLang="ja-JP" dirty="0" smtClean="0"/>
          </a:p>
        </p:txBody>
      </p:sp>
      <p:sp>
        <p:nvSpPr>
          <p:cNvPr id="4100" name="フッター プレースホルダー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1796" indent="-285307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1227" indent="-22824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597712" indent="-22824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4204" indent="-22824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0692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67183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3673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0162" indent="-228245" defTabSz="456488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smtClean="0">
                <a:solidFill>
                  <a:srgbClr val="898989"/>
                </a:solidFill>
                <a:ea typeface="ＭＳ Ｐゴシック" charset="-128"/>
              </a:rPr>
              <a:t>Collaboration meeting at Naples</a:t>
            </a:r>
            <a:endParaRPr lang="en-US" altLang="ja-JP" sz="1200">
              <a:solidFill>
                <a:srgbClr val="898989"/>
              </a:solidFill>
              <a:ea typeface="ＭＳ Ｐゴシック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9F874A-BC03-4100-AE66-1A53C18ED59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007423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647700"/>
            <a:ext cx="787717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角丸四角形 6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9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041851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647700"/>
            <a:ext cx="787717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Nicoletta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9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947859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2938"/>
            <a:ext cx="74295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Mustafa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12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May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32690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2938"/>
            <a:ext cx="74295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Mustafa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12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 May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404988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 do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75657"/>
            <a:ext cx="8229600" cy="4950509"/>
          </a:xfrm>
        </p:spPr>
        <p:txBody>
          <a:bodyPr/>
          <a:lstStyle/>
          <a:p>
            <a:r>
              <a:rPr kumimoji="1" lang="en-US" altLang="ja-JP" dirty="0" smtClean="0"/>
              <a:t>Finalize statistics</a:t>
            </a:r>
          </a:p>
          <a:p>
            <a:pPr lvl="1"/>
            <a:r>
              <a:rPr kumimoji="1" lang="en-US" altLang="ja-JP" dirty="0" smtClean="0"/>
              <a:t>By the </a:t>
            </a:r>
            <a:r>
              <a:rPr kumimoji="1" lang="en-US" altLang="ja-JP" dirty="0" smtClean="0">
                <a:solidFill>
                  <a:srgbClr val="FF0000"/>
                </a:solidFill>
              </a:rPr>
              <a:t>end of November</a:t>
            </a:r>
          </a:p>
          <a:p>
            <a:pPr lvl="1"/>
            <a:r>
              <a:rPr kumimoji="1" lang="en-US" altLang="ja-JP" dirty="0"/>
              <a:t>We have to declare end of the </a:t>
            </a:r>
            <a:r>
              <a:rPr kumimoji="1" lang="en-US" altLang="ja-JP" dirty="0" smtClean="0"/>
              <a:t>scanning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kumimoji="1" lang="en-US" altLang="ja-JP" dirty="0" smtClean="0"/>
              <a:t>All analysis should be done by </a:t>
            </a:r>
            <a:r>
              <a:rPr kumimoji="1" lang="en-US" altLang="ja-JP" dirty="0" smtClean="0">
                <a:solidFill>
                  <a:srgbClr val="FF0000"/>
                </a:solidFill>
              </a:rPr>
              <a:t>April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2017</a:t>
            </a:r>
            <a:r>
              <a:rPr kumimoji="1" lang="en-US" altLang="ja-JP" dirty="0" smtClean="0"/>
              <a:t>.</a:t>
            </a:r>
          </a:p>
          <a:p>
            <a:pPr lvl="1"/>
            <a:r>
              <a:rPr kumimoji="1" lang="en-US" altLang="ja-JP" dirty="0" smtClean="0"/>
              <a:t>Regular </a:t>
            </a:r>
            <a:r>
              <a:rPr kumimoji="1" lang="en-US" altLang="ja-JP" dirty="0" smtClean="0"/>
              <a:t>(at least monthly) PC </a:t>
            </a:r>
            <a:r>
              <a:rPr kumimoji="1" lang="en-US" altLang="ja-JP" dirty="0" smtClean="0"/>
              <a:t>meeting will be called</a:t>
            </a:r>
            <a:r>
              <a:rPr kumimoji="1" lang="en-US" altLang="ja-JP" dirty="0" smtClean="0"/>
              <a:t>.</a:t>
            </a:r>
          </a:p>
          <a:p>
            <a:r>
              <a:rPr kumimoji="1" lang="en-US" altLang="ja-JP" dirty="0" smtClean="0"/>
              <a:t>Several </a:t>
            </a:r>
            <a:r>
              <a:rPr kumimoji="1" lang="en-US" altLang="ja-JP" dirty="0" smtClean="0"/>
              <a:t>more papers are in the line</a:t>
            </a:r>
          </a:p>
          <a:p>
            <a:pPr lvl="1"/>
            <a:r>
              <a:rPr kumimoji="1" lang="en-US" altLang="ja-JP" dirty="0" smtClean="0"/>
              <a:t>Keep active until the end</a:t>
            </a:r>
            <a:r>
              <a:rPr kumimoji="1" lang="en-US" altLang="ja-JP" dirty="0" smtClean="0"/>
              <a:t>.</a:t>
            </a:r>
          </a:p>
          <a:p>
            <a:pPr lvl="1"/>
            <a:r>
              <a:rPr kumimoji="1" lang="en-US" altLang="ja-JP" dirty="0"/>
              <a:t>Most of publication : by </a:t>
            </a:r>
            <a:r>
              <a:rPr kumimoji="1" lang="en-US" altLang="ja-JP" dirty="0">
                <a:solidFill>
                  <a:srgbClr val="FF0000"/>
                </a:solidFill>
              </a:rPr>
              <a:t>June 2017</a:t>
            </a:r>
            <a:r>
              <a:rPr kumimoji="1" lang="en-US" altLang="ja-JP" dirty="0"/>
              <a:t>.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FF067F-9063-44D1-9592-334C7FF7AEC6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815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703"/>
            <a:ext cx="8229600" cy="966340"/>
          </a:xfrm>
        </p:spPr>
        <p:txBody>
          <a:bodyPr/>
          <a:lstStyle/>
          <a:p>
            <a:r>
              <a:rPr kumimoji="1" lang="en-US" altLang="ja-JP" dirty="0" smtClean="0"/>
              <a:t>Agenda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43005"/>
            <a:ext cx="8229600" cy="4983164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err="1"/>
              <a:t>nue</a:t>
            </a:r>
            <a:r>
              <a:rPr lang="en-US" altLang="ja-JP" dirty="0"/>
              <a:t> oscillation analysis with </a:t>
            </a:r>
            <a:r>
              <a:rPr lang="en-US" altLang="ja-JP" dirty="0" smtClean="0"/>
              <a:t>3+1 : Matteo</a:t>
            </a:r>
          </a:p>
          <a:p>
            <a:r>
              <a:rPr lang="en-US" altLang="ja-JP" dirty="0"/>
              <a:t>Cross check on the oscillation </a:t>
            </a:r>
            <a:r>
              <a:rPr lang="en-US" altLang="ja-JP" dirty="0" smtClean="0"/>
              <a:t>analysis : Alessandro</a:t>
            </a:r>
            <a:endParaRPr lang="en-US" altLang="ja-JP" dirty="0"/>
          </a:p>
          <a:p>
            <a:r>
              <a:rPr lang="en-US" altLang="ja-JP" dirty="0" err="1"/>
              <a:t>nue</a:t>
            </a:r>
            <a:r>
              <a:rPr lang="en-US" altLang="ja-JP" dirty="0"/>
              <a:t> analysis summary and prospect for the </a:t>
            </a:r>
            <a:r>
              <a:rPr lang="en-US" altLang="ja-JP" dirty="0" smtClean="0"/>
              <a:t>paper : Svetlana</a:t>
            </a:r>
          </a:p>
          <a:p>
            <a:r>
              <a:rPr lang="en-US" altLang="ja-JP" dirty="0" err="1"/>
              <a:t>nue</a:t>
            </a:r>
            <a:r>
              <a:rPr lang="en-US" altLang="ja-JP" dirty="0"/>
              <a:t> CC electron energy </a:t>
            </a:r>
            <a:r>
              <a:rPr lang="en-US" altLang="ja-JP" dirty="0" smtClean="0"/>
              <a:t>measurement : Frank</a:t>
            </a:r>
          </a:p>
          <a:p>
            <a:r>
              <a:rPr lang="en-US" altLang="ja-JP" dirty="0" err="1"/>
              <a:t>numu</a:t>
            </a:r>
            <a:r>
              <a:rPr lang="en-US" altLang="ja-JP" dirty="0"/>
              <a:t> disappearance </a:t>
            </a:r>
            <a:r>
              <a:rPr lang="en-US" altLang="ja-JP" dirty="0" smtClean="0"/>
              <a:t>update : Budimir</a:t>
            </a:r>
          </a:p>
          <a:p>
            <a:r>
              <a:rPr lang="en-US" altLang="ja-JP" dirty="0"/>
              <a:t>Marginal event analysis </a:t>
            </a:r>
            <a:r>
              <a:rPr lang="en-US" altLang="ja-JP" dirty="0" smtClean="0"/>
              <a:t>: Giuliana</a:t>
            </a:r>
          </a:p>
          <a:p>
            <a:r>
              <a:rPr lang="en-US" altLang="ja-JP" dirty="0"/>
              <a:t>Analysis on neutrino interaction and prospect toward </a:t>
            </a:r>
            <a:r>
              <a:rPr lang="en-US" altLang="ja-JP" dirty="0" smtClean="0"/>
              <a:t>paper : </a:t>
            </a:r>
            <a:r>
              <a:rPr lang="en-US" altLang="ja-JP" dirty="0" err="1" smtClean="0"/>
              <a:t>Cagin</a:t>
            </a:r>
            <a:endParaRPr lang="en-US" altLang="ja-JP" dirty="0" smtClean="0"/>
          </a:p>
          <a:p>
            <a:r>
              <a:rPr lang="en-US" altLang="ja-JP" dirty="0"/>
              <a:t>Short decay search </a:t>
            </a:r>
            <a:r>
              <a:rPr lang="en-US" altLang="ja-JP" dirty="0" smtClean="0"/>
              <a:t>: Mustafa</a:t>
            </a:r>
          </a:p>
          <a:p>
            <a:endParaRPr lang="en-US" altLang="ja-JP" dirty="0" smtClean="0"/>
          </a:p>
          <a:p>
            <a:r>
              <a:rPr lang="en-US" altLang="ja-JP" dirty="0"/>
              <a:t>Electromagnetic shower reconstruction and </a:t>
            </a:r>
            <a:r>
              <a:rPr lang="en-US" altLang="ja-JP" dirty="0" smtClean="0"/>
              <a:t>possible improvements </a:t>
            </a:r>
            <a:r>
              <a:rPr lang="en-US" altLang="ja-JP" dirty="0"/>
              <a:t>on event </a:t>
            </a:r>
            <a:r>
              <a:rPr lang="en-US" altLang="ja-JP" dirty="0" smtClean="0"/>
              <a:t>location : Andrey</a:t>
            </a:r>
          </a:p>
          <a:p>
            <a:r>
              <a:rPr lang="en-US" altLang="ja-JP" dirty="0"/>
              <a:t>Open data access: the experience of </a:t>
            </a:r>
            <a:r>
              <a:rPr lang="en-US" altLang="ja-JP" dirty="0" err="1" smtClean="0"/>
              <a:t>LHCb</a:t>
            </a:r>
            <a:r>
              <a:rPr lang="en-US" altLang="ja-JP" dirty="0" smtClean="0"/>
              <a:t> : Andrey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5FF8-4172-47D1-8341-C765179A7FF4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25-26/October/2016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Collaboration meeting at Naples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1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Nue</a:t>
            </a:r>
            <a:r>
              <a:rPr kumimoji="1" lang="en-US" altLang="ja-JP" dirty="0" smtClean="0"/>
              <a:t> analysis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Svetlana and Matteo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A56AB8-178A-45E1-922A-08C965D7A2C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18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Story on </a:t>
            </a:r>
            <a:r>
              <a:rPr kumimoji="1" lang="en-US" altLang="ja-JP" dirty="0" err="1" smtClean="0"/>
              <a:t>nue</a:t>
            </a:r>
            <a:r>
              <a:rPr kumimoji="1" lang="en-US" altLang="ja-JP" dirty="0" smtClean="0"/>
              <a:t> analysis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800" dirty="0" smtClean="0"/>
              <a:t>Very preliminary exclusion @ 9</a:t>
            </a:r>
            <a:r>
              <a:rPr kumimoji="1" lang="en-US" altLang="ja-JP" sz="2800" baseline="30000" dirty="0" smtClean="0"/>
              <a:t>th</a:t>
            </a:r>
            <a:r>
              <a:rPr kumimoji="1" lang="en-US" altLang="ja-JP" sz="2800" dirty="0" smtClean="0"/>
              <a:t> June</a:t>
            </a:r>
          </a:p>
          <a:p>
            <a:pPr lvl="1"/>
            <a:r>
              <a:rPr kumimoji="1" lang="en-US" altLang="ja-JP" sz="2400" dirty="0" smtClean="0"/>
              <a:t>sin</a:t>
            </a:r>
            <a:r>
              <a:rPr kumimoji="1" lang="en-US" altLang="ja-JP" sz="2400" baseline="30000" dirty="0" smtClean="0"/>
              <a:t>2</a:t>
            </a:r>
            <a:r>
              <a:rPr kumimoji="1" lang="en-US" altLang="ja-JP" sz="2400" dirty="0" smtClean="0"/>
              <a:t>(2</a:t>
            </a:r>
            <a:r>
              <a:rPr kumimoji="1" lang="en-US" altLang="ja-JP" sz="2400" dirty="0" smtClean="0">
                <a:latin typeface="Symbol" panose="05050102010706020507" pitchFamily="18" charset="2"/>
              </a:rPr>
              <a:t>q</a:t>
            </a:r>
            <a:r>
              <a:rPr kumimoji="1" lang="en-US" altLang="ja-JP" sz="2400" dirty="0" smtClean="0"/>
              <a:t>) was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0.012</a:t>
            </a:r>
            <a:r>
              <a:rPr kumimoji="1" lang="en-US" altLang="ja-JP" sz="2400" dirty="0" smtClean="0"/>
              <a:t> @ high dm</a:t>
            </a:r>
            <a:r>
              <a:rPr kumimoji="1" lang="en-US" altLang="ja-JP" sz="2400" baseline="30000" dirty="0" smtClean="0"/>
              <a:t>2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smtClean="0">
                <a:solidFill>
                  <a:schemeClr val="tx2"/>
                </a:solidFill>
              </a:rPr>
              <a:t>without energy cut.</a:t>
            </a:r>
          </a:p>
          <a:p>
            <a:r>
              <a:rPr kumimoji="1" lang="en-US" altLang="ja-JP" sz="2800" dirty="0" smtClean="0"/>
              <a:t>Updated exclusion @ 29</a:t>
            </a:r>
            <a:r>
              <a:rPr kumimoji="1" lang="en-US" altLang="ja-JP" sz="2800" baseline="30000" dirty="0" smtClean="0"/>
              <a:t>th</a:t>
            </a:r>
            <a:r>
              <a:rPr kumimoji="1" lang="en-US" altLang="ja-JP" sz="2800" dirty="0" smtClean="0"/>
              <a:t> June</a:t>
            </a:r>
          </a:p>
          <a:p>
            <a:pPr lvl="1"/>
            <a:r>
              <a:rPr kumimoji="1" lang="en-US" altLang="ja-JP" sz="2400" dirty="0"/>
              <a:t>sin</a:t>
            </a:r>
            <a:r>
              <a:rPr kumimoji="1" lang="en-US" altLang="ja-JP" sz="2400" baseline="30000" dirty="0"/>
              <a:t>2</a:t>
            </a:r>
            <a:r>
              <a:rPr kumimoji="1" lang="en-US" altLang="ja-JP" sz="2400" dirty="0"/>
              <a:t>(2</a:t>
            </a:r>
            <a:r>
              <a:rPr kumimoji="1" lang="en-US" altLang="ja-JP" sz="2400" dirty="0">
                <a:latin typeface="Symbol" panose="05050102010706020507" pitchFamily="18" charset="2"/>
              </a:rPr>
              <a:t>q</a:t>
            </a:r>
            <a:r>
              <a:rPr kumimoji="1" lang="en-US" altLang="ja-JP" sz="2400" dirty="0"/>
              <a:t>) was </a:t>
            </a:r>
            <a:r>
              <a:rPr kumimoji="1" lang="en-US" altLang="ja-JP" sz="2400" dirty="0" smtClean="0"/>
              <a:t>about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0.1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/>
              <a:t>@ high </a:t>
            </a:r>
            <a:r>
              <a:rPr kumimoji="1" lang="en-US" altLang="ja-JP" sz="2400" dirty="0" smtClean="0"/>
              <a:t>dm</a:t>
            </a:r>
            <a:r>
              <a:rPr kumimoji="1" lang="en-US" altLang="ja-JP" sz="2400" baseline="30000" dirty="0" smtClean="0"/>
              <a:t>2</a:t>
            </a:r>
            <a:r>
              <a:rPr kumimoji="1" lang="en-US" altLang="ja-JP" sz="2400" dirty="0"/>
              <a:t> </a:t>
            </a:r>
            <a:r>
              <a:rPr kumimoji="1" lang="en-US" altLang="ja-JP" sz="2400" dirty="0" smtClean="0">
                <a:solidFill>
                  <a:schemeClr val="tx2"/>
                </a:solidFill>
              </a:rPr>
              <a:t>with 20 GeV energy cut.</a:t>
            </a:r>
          </a:p>
          <a:p>
            <a:r>
              <a:rPr kumimoji="1" lang="en-US" altLang="ja-JP" sz="2800" dirty="0" smtClean="0"/>
              <a:t>Due to the lack of confidence, we decided to drop exclusion from Neutrino 2016 presentation.</a:t>
            </a:r>
          </a:p>
          <a:p>
            <a:pPr lvl="1"/>
            <a:r>
              <a:rPr kumimoji="1" lang="en-US" altLang="ja-JP" sz="2400" dirty="0" smtClean="0"/>
              <a:t>We were </a:t>
            </a:r>
            <a:r>
              <a:rPr kumimoji="1" lang="en-US" altLang="ja-JP" sz="2400" dirty="0" smtClean="0">
                <a:solidFill>
                  <a:schemeClr val="tx2"/>
                </a:solidFill>
              </a:rPr>
              <a:t>short in time </a:t>
            </a:r>
            <a:r>
              <a:rPr kumimoji="1" lang="en-US" altLang="ja-JP" sz="2400" dirty="0" smtClean="0"/>
              <a:t>to get concrete result.</a:t>
            </a:r>
          </a:p>
          <a:p>
            <a:r>
              <a:rPr kumimoji="1" lang="en-US" altLang="ja-JP" sz="2800" dirty="0" smtClean="0"/>
              <a:t>Sensitivity optimization @ 28</a:t>
            </a:r>
            <a:r>
              <a:rPr kumimoji="1" lang="en-US" altLang="ja-JP" sz="2800" baseline="30000" dirty="0" smtClean="0"/>
              <a:t>th</a:t>
            </a:r>
            <a:r>
              <a:rPr kumimoji="1" lang="en-US" altLang="ja-JP" sz="2800" dirty="0" smtClean="0"/>
              <a:t> July</a:t>
            </a:r>
          </a:p>
          <a:p>
            <a:pPr lvl="1"/>
            <a:r>
              <a:rPr kumimoji="1" lang="en-US" altLang="ja-JP" sz="2400" dirty="0" smtClean="0"/>
              <a:t>Best energy cut was not 20 GeV. 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FF067F-9063-44D1-9592-334C7FF7AEC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4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500739"/>
            <a:ext cx="741997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角丸四角形 7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Matteo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9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39544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8675"/>
            <a:ext cx="92487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Matteo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29 June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74939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647700"/>
            <a:ext cx="741997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Slide in Neutrino 2016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67907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25-26/October/2016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Collaboration meeting at Naples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19C0E-D05F-41C2-A244-7112247E665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8675"/>
            <a:ext cx="92487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 rot="1603636">
            <a:off x="6655373" y="525015"/>
            <a:ext cx="2551187" cy="409575"/>
          </a:xfrm>
          <a:prstGeom prst="round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  <a:alpha val="4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Matteo </a:t>
            </a:r>
            <a:r>
              <a:rPr kumimoji="0" lang="en-US" altLang="ja-JP" sz="1600" kern="0" dirty="0">
                <a:solidFill>
                  <a:prstClr val="black"/>
                </a:solidFill>
                <a:latin typeface="Arial"/>
                <a:ea typeface="ＭＳ Ｐゴシック"/>
              </a:rPr>
              <a:t>@ </a:t>
            </a:r>
            <a:r>
              <a:rPr kumimoji="0" lang="en-US" altLang="ja-JP" sz="1600" kern="0" dirty="0" smtClean="0">
                <a:solidFill>
                  <a:prstClr val="black"/>
                </a:solidFill>
                <a:latin typeface="Arial"/>
                <a:ea typeface="ＭＳ Ｐゴシック"/>
              </a:rPr>
              <a:t>PC 28 July</a:t>
            </a:r>
            <a:endParaRPr kumimoji="0" lang="ja-JP" altLang="en-US" sz="1600" kern="0" dirty="0">
              <a:solidFill>
                <a:prstClr val="black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18334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9644</TotalTime>
  <Words>829</Words>
  <Application>Microsoft Office PowerPoint</Application>
  <PresentationFormat>画面に合わせる (4:3)</PresentationFormat>
  <Paragraphs>218</Paragraphs>
  <Slides>35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35</vt:i4>
      </vt:variant>
    </vt:vector>
  </HeadingPairs>
  <TitlesOfParts>
    <vt:vector size="37" baseType="lpstr">
      <vt:lpstr>Office Theme</vt:lpstr>
      <vt:lpstr>1_Office ​​テーマ</vt:lpstr>
      <vt:lpstr>PC Overview</vt:lpstr>
      <vt:lpstr>PC meetings since March</vt:lpstr>
      <vt:lpstr>PC meetings since December</vt:lpstr>
      <vt:lpstr>Nue analysis</vt:lpstr>
      <vt:lpstr>Story on nue analysis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Numu disappearance</vt:lpstr>
      <vt:lpstr>PowerPoint プレゼンテーション</vt:lpstr>
      <vt:lpstr>PowerPoint プレゼンテーション</vt:lpstr>
      <vt:lpstr>Lepton number and marginal events</vt:lpstr>
      <vt:lpstr>PowerPoint プレゼンテーション</vt:lpstr>
      <vt:lpstr>PowerPoint プレゼンテーション</vt:lpstr>
      <vt:lpstr>PowerPoint プレゼンテーション</vt:lpstr>
      <vt:lpstr>Other activities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To do</vt:lpstr>
      <vt:lpstr>Agenda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</dc:title>
  <dc:creator>Komatsu</dc:creator>
  <cp:lastModifiedBy>Masahiro Komatsu</cp:lastModifiedBy>
  <cp:revision>397</cp:revision>
  <dcterms:created xsi:type="dcterms:W3CDTF">2010-04-12T23:12:02Z</dcterms:created>
  <dcterms:modified xsi:type="dcterms:W3CDTF">2016-10-26T03:08:11Z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  <property fmtid="{D5CDD505-2E9C-101B-9397-08002B2CF9AE}" pid="3" name="_Version">
    <vt:lpwstr/>
  </property>
  <property fmtid="{D5CDD505-2E9C-101B-9397-08002B2CF9AE}" pid="4" name="_Status">
    <vt:lpwstr>Not Started</vt:lpwstr>
  </property>
</Properties>
</file>