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2" r:id="rId2"/>
    <p:sldId id="325" r:id="rId3"/>
    <p:sldId id="326" r:id="rId4"/>
    <p:sldId id="327" r:id="rId5"/>
    <p:sldId id="347" r:id="rId6"/>
    <p:sldId id="349" r:id="rId7"/>
    <p:sldId id="360" r:id="rId8"/>
    <p:sldId id="361" r:id="rId9"/>
    <p:sldId id="362" r:id="rId10"/>
    <p:sldId id="364" r:id="rId11"/>
    <p:sldId id="363" r:id="rId12"/>
    <p:sldId id="366" r:id="rId13"/>
    <p:sldId id="365" r:id="rId14"/>
    <p:sldId id="323" r:id="rId15"/>
    <p:sldId id="367" r:id="rId1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300"/>
    <a:srgbClr val="FF8000"/>
    <a:srgbClr val="CDA02B"/>
    <a:srgbClr val="E900F9"/>
    <a:srgbClr val="AB2411"/>
    <a:srgbClr val="2F7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16" autoAdjust="0"/>
  </p:normalViewPr>
  <p:slideViewPr>
    <p:cSldViewPr snapToGrid="0" snapToObjects="1">
      <p:cViewPr>
        <p:scale>
          <a:sx n="75" d="100"/>
          <a:sy n="75" d="100"/>
        </p:scale>
        <p:origin x="-6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80F63-C56C-7B48-8428-5480422FEFCE}" type="datetimeFigureOut">
              <a:rPr lang="it-IT" smtClean="0"/>
              <a:t>27/10/16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086E9-8F0A-854F-890C-B50EFC6228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96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D26D2-5D68-834F-A396-637B6C543A3C}" type="datetimeFigureOut">
              <a:rPr lang="it-IT" smtClean="0"/>
              <a:t>27/10/16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39559-9183-5A4A-B9D8-1CF84B9A6E0F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635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7EE93-8E41-6D46-85D2-FE325617A46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3207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914439" y="4343322"/>
            <a:ext cx="5029090" cy="4114564"/>
          </a:xfrm>
          <a:prstGeom prst="rect">
            <a:avLst/>
          </a:prstGeom>
        </p:spPr>
        <p:txBody>
          <a:bodyPr lIns="78903" tIns="39452" rIns="78903" bIns="39452"/>
          <a:lstStyle/>
          <a:p>
            <a:pPr marL="189367" indent="-189367"/>
            <a:endParaRPr lang="en-US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D391-277F-3C45-8A51-843A971D6FC1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584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8C0E-D2B1-E34A-9876-1AB88802BA7B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06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D094-3107-DC48-BD63-9B24C35F5F7A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378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7D10-63D2-2F4C-A6CA-D76E2F7382C5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3247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A42D-0906-E641-89E8-AD10F112E756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9658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E6CA-E2CE-6941-A3B0-54940296AE26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910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3040F-F6B0-0F42-A74A-18D5BE080F02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350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49E4-E15C-9346-84D7-A3B5B2999A14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519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529C-5AE4-914C-AF81-76172532D2C6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906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41F0-FE58-2549-8C1C-C3D6F86AA326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626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7E85-43BB-644B-83F9-182147FF0111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562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E1BC5-A11B-9045-A7C8-143D3E46548A}" type="datetime1">
              <a:rPr lang="it-IT" smtClean="0"/>
              <a:t>27/10/16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1664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5"/>
          <p:cNvGrpSpPr/>
          <p:nvPr/>
        </p:nvGrpSpPr>
        <p:grpSpPr>
          <a:xfrm>
            <a:off x="1043608" y="3067917"/>
            <a:ext cx="7014757" cy="3025379"/>
            <a:chOff x="-12700" y="-31400"/>
            <a:chExt cx="9976542" cy="4302759"/>
          </a:xfrm>
        </p:grpSpPr>
        <p:pic>
          <p:nvPicPr>
            <p:cNvPr id="14" name="Schermata 2016-06-29 alle 09.24.16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9951142" cy="383286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" name="Immagine 12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2700" y="-31400"/>
              <a:ext cx="9976542" cy="4302759"/>
            </a:xfrm>
            <a:prstGeom prst="rect">
              <a:avLst/>
            </a:prstGeom>
            <a:effectLst/>
          </p:spPr>
        </p:pic>
      </p:grpSp>
      <p:sp>
        <p:nvSpPr>
          <p:cNvPr id="16" name="Shape 16"/>
          <p:cNvSpPr/>
          <p:nvPr/>
        </p:nvSpPr>
        <p:spPr>
          <a:xfrm>
            <a:off x="10889" y="352322"/>
            <a:ext cx="9029620" cy="1587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lvl="0" algn="ctr">
              <a:lnSpc>
                <a:spcPct val="110000"/>
              </a:lnSpc>
              <a:defRPr sz="1800"/>
            </a:pPr>
            <a:r>
              <a:rPr sz="6000" b="1" cap="small" spc="-120" dirty="0" smtClean="0">
                <a:solidFill>
                  <a:srgbClr val="FFFFFF"/>
                </a:solidFill>
                <a:sym typeface="Palatino"/>
              </a:rPr>
              <a:t>NEWS</a:t>
            </a:r>
            <a:r>
              <a:rPr lang="en-US" sz="6000" b="1" cap="small" spc="-120" dirty="0" smtClean="0">
                <a:solidFill>
                  <a:srgbClr val="FFFFFF"/>
                </a:solidFill>
                <a:sym typeface="Palatino"/>
              </a:rPr>
              <a:t> Collaboration Meeting</a:t>
            </a:r>
            <a:endParaRPr sz="6000" b="1" cap="small" spc="-120" dirty="0">
              <a:solidFill>
                <a:srgbClr val="FFFFFF"/>
              </a:solidFill>
              <a:sym typeface="Palatino"/>
            </a:endParaRPr>
          </a:p>
          <a:p>
            <a:pPr lvl="0" algn="ctr">
              <a:lnSpc>
                <a:spcPct val="80000"/>
              </a:lnSpc>
              <a:defRPr sz="1800"/>
            </a:pPr>
            <a:r>
              <a:rPr lang="en-US" sz="3900" b="1" cap="small" spc="-79" dirty="0" smtClean="0">
                <a:solidFill>
                  <a:srgbClr val="FFFFFF"/>
                </a:solidFill>
                <a:sym typeface="Palatino"/>
              </a:rPr>
              <a:t>Naples</a:t>
            </a:r>
            <a:r>
              <a:rPr lang="en-US" sz="3900" b="1" cap="small" spc="-79">
                <a:solidFill>
                  <a:srgbClr val="FFFFFF"/>
                </a:solidFill>
                <a:sym typeface="Palatino"/>
              </a:rPr>
              <a:t>, 27-28 October</a:t>
            </a:r>
            <a:endParaRPr sz="3900" b="1" cap="small" spc="-79" dirty="0">
              <a:solidFill>
                <a:srgbClr val="FFFFFF"/>
              </a:solidFill>
              <a:sym typeface="Palatino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1547664" y="4503094"/>
            <a:ext cx="5753437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ctr">
              <a:defRPr sz="1800"/>
            </a:pPr>
            <a:r>
              <a:rPr spc="-35" dirty="0">
                <a:solidFill>
                  <a:srgbClr val="444444"/>
                </a:solidFill>
                <a:sym typeface="Palatino"/>
              </a:rPr>
              <a:t>Università “Federico II” and INFN Napoli</a:t>
            </a:r>
          </a:p>
          <a:p>
            <a:pPr lvl="0" algn="ctr">
              <a:defRPr sz="1800"/>
            </a:pPr>
            <a:endParaRPr spc="-35" dirty="0">
              <a:solidFill>
                <a:srgbClr val="444444"/>
              </a:solidFill>
              <a:sym typeface="Palatino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2729086" y="3719748"/>
            <a:ext cx="3355082" cy="520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lnSpc>
                <a:spcPct val="80000"/>
              </a:lnSpc>
              <a:defRPr sz="5000" b="1" spc="-100">
                <a:solidFill>
                  <a:srgbClr val="BB3703"/>
                </a:solidFill>
                <a:latin typeface="+mn-lt"/>
                <a:ea typeface="+mn-ea"/>
                <a:cs typeface="+mn-cs"/>
                <a:sym typeface="Palatino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lang="en-US" sz="3500" spc="-70" dirty="0" smtClean="0">
                <a:solidFill>
                  <a:srgbClr val="000090"/>
                </a:solidFill>
                <a:latin typeface="Times New Roman"/>
                <a:cs typeface="Times New Roman"/>
              </a:rPr>
              <a:t>Giovanni De </a:t>
            </a:r>
            <a:r>
              <a:rPr lang="en-US" sz="3500" spc="-70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Lellis</a:t>
            </a:r>
            <a:endParaRPr sz="3500" spc="-7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547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Analysis chain (see </a:t>
            </a:r>
            <a:r>
              <a:rPr lang="en-GB" dirty="0" err="1" smtClean="0">
                <a:latin typeface="Times New Roman"/>
                <a:cs typeface="Times New Roman"/>
              </a:rPr>
              <a:t>Andrey’s</a:t>
            </a:r>
            <a:r>
              <a:rPr lang="en-GB" dirty="0" smtClean="0">
                <a:latin typeface="Times New Roman"/>
                <a:cs typeface="Times New Roman"/>
              </a:rPr>
              <a:t>)</a:t>
            </a:r>
            <a:br>
              <a:rPr lang="en-GB" dirty="0" smtClean="0">
                <a:latin typeface="Times New Roman"/>
                <a:cs typeface="Times New Roman"/>
              </a:rPr>
            </a:br>
            <a:r>
              <a:rPr lang="en-GB" sz="4000" dirty="0" smtClean="0">
                <a:latin typeface="Times New Roman"/>
                <a:cs typeface="Times New Roman"/>
              </a:rPr>
              <a:t>machine learning can improve it</a:t>
            </a:r>
            <a:endParaRPr lang="en-GB" sz="4000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49401"/>
            <a:ext cx="8534400" cy="4902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Threshold for fired pixels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Cluster reconstruction (2D </a:t>
            </a:r>
            <a:r>
              <a:rPr lang="en-GB" dirty="0" err="1" smtClean="0">
                <a:latin typeface="Times New Roman"/>
                <a:cs typeface="Times New Roman"/>
              </a:rPr>
              <a:t>gaussian</a:t>
            </a:r>
            <a:r>
              <a:rPr lang="en-GB" dirty="0" smtClean="0">
                <a:latin typeface="Times New Roman"/>
                <a:cs typeface="Times New Roman"/>
              </a:rPr>
              <a:t> fit)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Grain reconstruction (3D object)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Tracking at all angles (useful to identify “long” alpha tracks and discard their grains for further analysis)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Isolated grains 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 best cluster  parameter fit</a:t>
            </a:r>
            <a:endParaRPr lang="en-GB" dirty="0" smtClean="0">
              <a:latin typeface="Times New Roman"/>
              <a:cs typeface="Times New Roman"/>
            </a:endParaRPr>
          </a:p>
          <a:p>
            <a:r>
              <a:rPr lang="en-GB" dirty="0" err="1" smtClean="0">
                <a:latin typeface="Times New Roman"/>
                <a:cs typeface="Times New Roman"/>
              </a:rPr>
              <a:t>Ellipticity</a:t>
            </a:r>
            <a:r>
              <a:rPr lang="en-GB" dirty="0" smtClean="0">
                <a:latin typeface="Times New Roman"/>
                <a:cs typeface="Times New Roman"/>
              </a:rPr>
              <a:t> cut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Polarisation analysis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Colour analysis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…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021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Times New Roman"/>
                <a:cs typeface="Times New Roman"/>
              </a:rPr>
              <a:t>Activity in 2017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Movement from the old to the new facility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Continue the tests 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Analyse the date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Prepare TDR for the experiment</a:t>
            </a:r>
          </a:p>
          <a:p>
            <a:pPr lvl="1"/>
            <a:r>
              <a:rPr lang="en-GB" dirty="0">
                <a:latin typeface="Times New Roman"/>
                <a:cs typeface="Times New Roman"/>
              </a:rPr>
              <a:t>Clear evaluation of background</a:t>
            </a:r>
          </a:p>
          <a:p>
            <a:pPr lvl="1"/>
            <a:r>
              <a:rPr lang="en-GB" dirty="0" smtClean="0">
                <a:latin typeface="Times New Roman"/>
                <a:cs typeface="Times New Roman"/>
              </a:rPr>
              <a:t>Design equatorial telescope</a:t>
            </a:r>
          </a:p>
          <a:p>
            <a:pPr lvl="1"/>
            <a:r>
              <a:rPr lang="en-GB" dirty="0" smtClean="0">
                <a:latin typeface="Times New Roman"/>
                <a:cs typeface="Times New Roman"/>
              </a:rPr>
              <a:t>Establish the film production line (clean room)</a:t>
            </a:r>
          </a:p>
          <a:p>
            <a:pPr lvl="1"/>
            <a:r>
              <a:rPr lang="en-GB" dirty="0" smtClean="0">
                <a:latin typeface="Times New Roman"/>
                <a:cs typeface="Times New Roman"/>
              </a:rPr>
              <a:t>Prepare a scheme to minimise the time without shield: from sensitization to exposure, from exposure to development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Proceed with R&amp;D in parallel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4971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Lab1_Terra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9" r="-826"/>
          <a:stretch/>
        </p:blipFill>
        <p:spPr>
          <a:xfrm>
            <a:off x="4385730" y="0"/>
            <a:ext cx="4775203" cy="6890805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12</a:t>
            </a:fld>
            <a:endParaRPr lang="it-IT" dirty="0"/>
          </a:p>
        </p:txBody>
      </p:sp>
      <p:pic>
        <p:nvPicPr>
          <p:cNvPr id="8" name="Immagine 7" descr="Lab1_piano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478" y="0"/>
            <a:ext cx="4846211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16419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bg2"/>
                </a:solidFill>
                <a:latin typeface="Times New Roman"/>
                <a:cs typeface="Times New Roman"/>
              </a:rPr>
              <a:t>Facility at Lab 1</a:t>
            </a:r>
            <a:endParaRPr lang="en-GB" dirty="0">
              <a:solidFill>
                <a:schemeClr val="bg2"/>
              </a:solidFill>
              <a:latin typeface="Times New Roman"/>
              <a:cs typeface="Times New Roman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79257" y="6277545"/>
            <a:ext cx="525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bg2"/>
                </a:solidFill>
                <a:latin typeface="Times New Roman"/>
                <a:cs typeface="Times New Roman"/>
              </a:rPr>
              <a:t>~</a:t>
            </a:r>
            <a:r>
              <a:rPr lang="en-GB" sz="2400" dirty="0">
                <a:solidFill>
                  <a:schemeClr val="bg2"/>
                </a:solidFill>
                <a:latin typeface="Times New Roman"/>
                <a:cs typeface="Times New Roman"/>
              </a:rPr>
              <a:t>3</a:t>
            </a:r>
            <a:r>
              <a:rPr lang="en-GB" sz="2400" dirty="0" smtClean="0">
                <a:solidFill>
                  <a:schemeClr val="bg2"/>
                </a:solidFill>
                <a:latin typeface="Times New Roman"/>
                <a:cs typeface="Times New Roman"/>
              </a:rPr>
              <a:t>00 OPERA films/batch  </a:t>
            </a:r>
            <a:r>
              <a:rPr lang="en-GB" sz="2400" dirty="0" smtClean="0">
                <a:solidFill>
                  <a:schemeClr val="bg2"/>
                </a:solidFill>
                <a:latin typeface="Times New Roman"/>
                <a:cs typeface="Times New Roman"/>
                <a:sym typeface="Wingdings"/>
              </a:rPr>
              <a:t> ~1kg/batch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09164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1442"/>
            <a:ext cx="8229600" cy="72443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NEWS name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99068"/>
            <a:ext cx="9144000" cy="535728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A message from Gilles </a:t>
            </a:r>
            <a:r>
              <a:rPr lang="en-GB" dirty="0" err="1" smtClean="0">
                <a:latin typeface="Times New Roman"/>
                <a:cs typeface="Times New Roman"/>
              </a:rPr>
              <a:t>Gerbier</a:t>
            </a:r>
            <a:r>
              <a:rPr lang="en-GB" dirty="0" smtClean="0">
                <a:latin typeface="Times New Roman"/>
                <a:cs typeface="Times New Roman"/>
              </a:rPr>
              <a:t> (NEWS = New Experiment With Sphere), October 17</a:t>
            </a:r>
            <a:r>
              <a:rPr lang="en-GB" baseline="30000" dirty="0" smtClean="0">
                <a:latin typeface="Times New Roman"/>
                <a:cs typeface="Times New Roman"/>
              </a:rPr>
              <a:t>th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Dear Giovanni,</a:t>
            </a: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From what I </a:t>
            </a:r>
            <a:r>
              <a:rPr lang="en-GB" dirty="0" err="1" smtClean="0">
                <a:latin typeface="Times New Roman"/>
                <a:cs typeface="Times New Roman"/>
              </a:rPr>
              <a:t>Giomataris</a:t>
            </a:r>
            <a:r>
              <a:rPr lang="en-GB" dirty="0" smtClean="0">
                <a:latin typeface="Times New Roman"/>
                <a:cs typeface="Times New Roman"/>
              </a:rPr>
              <a:t> said to me from your discussion in July , you would tackle the point of identical names of two experiments  at a board meeting of your collaboration. Did you come to some conclusion ? We should go ahead and solve  this question I think.</a:t>
            </a: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As of question of first appearance of this acronym in public for us, it was at WINDOWS conference in Vietnam august 2013 and TAUP </a:t>
            </a:r>
            <a:r>
              <a:rPr lang="en-GB" dirty="0" err="1" smtClean="0">
                <a:latin typeface="Times New Roman"/>
                <a:cs typeface="Times New Roman"/>
              </a:rPr>
              <a:t>september</a:t>
            </a:r>
            <a:r>
              <a:rPr lang="en-GB" dirty="0" smtClean="0">
                <a:latin typeface="Times New Roman"/>
                <a:cs typeface="Times New Roman"/>
              </a:rPr>
              <a:t> 2013 and in paper in arXiv:1401.7902.</a:t>
            </a: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Let me know where you are up to.</a:t>
            </a: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Best,</a:t>
            </a: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Gilles</a:t>
            </a:r>
          </a:p>
          <a:p>
            <a:pPr marL="0" indent="0">
              <a:buNone/>
            </a:pPr>
            <a:endParaRPr lang="en-GB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GB" dirty="0" smtClean="0">
                <a:latin typeface="Times New Roman"/>
                <a:cs typeface="Times New Roman"/>
              </a:rPr>
              <a:t>My recommendation would be to modify slightly the name without loosing the original spirit 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1483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706" y="1223433"/>
            <a:ext cx="1104900" cy="6731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815" y="1223433"/>
            <a:ext cx="1143000" cy="67310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199813" y="2119032"/>
            <a:ext cx="1227667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>
                <a:solidFill>
                  <a:srgbClr val="000090"/>
                </a:solidFill>
              </a:rPr>
              <a:t>Italy</a:t>
            </a:r>
            <a:endParaRPr lang="it-IT" dirty="0" smtClean="0">
              <a:solidFill>
                <a:srgbClr val="000090"/>
              </a:solidFill>
            </a:endParaRPr>
          </a:p>
          <a:p>
            <a:r>
              <a:rPr lang="it-IT" dirty="0" smtClean="0"/>
              <a:t>Bari</a:t>
            </a:r>
          </a:p>
          <a:p>
            <a:r>
              <a:rPr lang="it-IT" dirty="0" smtClean="0"/>
              <a:t>GSSI</a:t>
            </a:r>
          </a:p>
          <a:p>
            <a:r>
              <a:rPr lang="it-IT" dirty="0" smtClean="0"/>
              <a:t>LNGS</a:t>
            </a:r>
          </a:p>
          <a:p>
            <a:r>
              <a:rPr lang="it-IT" dirty="0" err="1" smtClean="0"/>
              <a:t>Naples</a:t>
            </a:r>
            <a:endParaRPr lang="it-IT" dirty="0" smtClean="0"/>
          </a:p>
          <a:p>
            <a:r>
              <a:rPr lang="it-IT" dirty="0" smtClean="0"/>
              <a:t>Rome</a:t>
            </a:r>
          </a:p>
        </p:txBody>
      </p:sp>
      <p:sp>
        <p:nvSpPr>
          <p:cNvPr id="8" name="Rettangolo 7"/>
          <p:cNvSpPr/>
          <p:nvPr/>
        </p:nvSpPr>
        <p:spPr>
          <a:xfrm>
            <a:off x="2713939" y="2119032"/>
            <a:ext cx="1044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0090"/>
                </a:solidFill>
              </a:rPr>
              <a:t>Japan</a:t>
            </a:r>
          </a:p>
          <a:p>
            <a:r>
              <a:rPr lang="it-IT" dirty="0" smtClean="0"/>
              <a:t>Chiba</a:t>
            </a:r>
          </a:p>
          <a:p>
            <a:r>
              <a:rPr lang="it-IT" dirty="0" smtClean="0"/>
              <a:t>Nagoya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468" y="1223433"/>
            <a:ext cx="1126412" cy="673100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5237356" y="2119032"/>
            <a:ext cx="20884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0090"/>
                </a:solidFill>
              </a:rPr>
              <a:t>Russia</a:t>
            </a:r>
          </a:p>
          <a:p>
            <a:r>
              <a:rPr lang="it-IT" dirty="0" smtClean="0"/>
              <a:t>LPI RAS </a:t>
            </a:r>
            <a:r>
              <a:rPr lang="it-IT" dirty="0" err="1" smtClean="0"/>
              <a:t>Moscow</a:t>
            </a:r>
            <a:endParaRPr lang="it-IT" dirty="0" smtClean="0"/>
          </a:p>
          <a:p>
            <a:r>
              <a:rPr lang="it-IT" dirty="0" smtClean="0"/>
              <a:t>JINR </a:t>
            </a:r>
            <a:r>
              <a:rPr lang="it-IT" dirty="0" err="1" smtClean="0"/>
              <a:t>Dubna</a:t>
            </a:r>
            <a:endParaRPr lang="it-IT" dirty="0" smtClean="0"/>
          </a:p>
          <a:p>
            <a:r>
              <a:rPr lang="it-IT" dirty="0" smtClean="0"/>
              <a:t>SINP MSU </a:t>
            </a:r>
            <a:r>
              <a:rPr lang="it-IT" dirty="0" err="1" smtClean="0"/>
              <a:t>Moscow</a:t>
            </a:r>
            <a:endParaRPr lang="it-IT" dirty="0" smtClean="0"/>
          </a:p>
          <a:p>
            <a:r>
              <a:rPr lang="it-IT" dirty="0" smtClean="0">
                <a:solidFill>
                  <a:srgbClr val="0000FF"/>
                </a:solidFill>
              </a:rPr>
              <a:t>INR </a:t>
            </a:r>
            <a:r>
              <a:rPr lang="it-IT" dirty="0" err="1" smtClean="0">
                <a:solidFill>
                  <a:srgbClr val="0000FF"/>
                </a:solidFill>
              </a:rPr>
              <a:t>Moscow</a:t>
            </a:r>
            <a:endParaRPr lang="it-IT" dirty="0" smtClean="0">
              <a:solidFill>
                <a:srgbClr val="0000FF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3034" y="1223433"/>
            <a:ext cx="1143000" cy="673100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7198801" y="2111161"/>
            <a:ext cx="167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>
                <a:solidFill>
                  <a:srgbClr val="000090"/>
                </a:solidFill>
              </a:rPr>
              <a:t>Turkey</a:t>
            </a:r>
            <a:endParaRPr lang="it-IT" dirty="0" smtClean="0">
              <a:solidFill>
                <a:srgbClr val="000090"/>
              </a:solidFill>
            </a:endParaRPr>
          </a:p>
          <a:p>
            <a:r>
              <a:rPr lang="it-IT" dirty="0" smtClean="0"/>
              <a:t>METU Ankara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000090"/>
                </a:solidFill>
                <a:latin typeface="Times New Roman"/>
                <a:cs typeface="Times New Roman"/>
              </a:rPr>
              <a:t>The NEWS Collaboration</a:t>
            </a:r>
            <a:endParaRPr lang="it-IT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048600" y="5085184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imes New Roman"/>
                <a:cs typeface="Times New Roman"/>
              </a:rPr>
              <a:t>http://news-</a:t>
            </a:r>
            <a:r>
              <a:rPr lang="en-GB" sz="2400" dirty="0" err="1" smtClean="0">
                <a:latin typeface="Times New Roman"/>
                <a:cs typeface="Times New Roman"/>
              </a:rPr>
              <a:t>dm.lngs.infn.it</a:t>
            </a:r>
            <a:endParaRPr lang="en-GB" sz="2400" dirty="0">
              <a:latin typeface="Times New Roman"/>
              <a:cs typeface="Times New Roman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7140" y="1223433"/>
            <a:ext cx="1104900" cy="673100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3887818" y="2146797"/>
            <a:ext cx="1044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0090"/>
                </a:solidFill>
              </a:rPr>
              <a:t>Korea</a:t>
            </a:r>
          </a:p>
          <a:p>
            <a:r>
              <a:rPr lang="it-IT" dirty="0" smtClean="0"/>
              <a:t>Jinju</a:t>
            </a:r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14</a:t>
            </a:fld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351868" y="3991890"/>
            <a:ext cx="181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Welcome to INR!</a:t>
            </a:r>
            <a:endParaRPr lang="en-US" dirty="0">
              <a:latin typeface="Times New Roman"/>
              <a:cs typeface="Times New Roman"/>
            </a:endParaRP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5251468" y="3596360"/>
            <a:ext cx="282115" cy="2769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38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Times New Roman"/>
                <a:cs typeface="Times New Roman"/>
              </a:rPr>
              <a:t>Next meetings and Committees</a:t>
            </a:r>
            <a:endParaRPr lang="en-GB">
              <a:latin typeface="Times New Roman"/>
              <a:cs typeface="Times New Roman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imes New Roman"/>
                <a:cs typeface="Times New Roman"/>
              </a:rPr>
              <a:t>Gran </a:t>
            </a:r>
            <a:r>
              <a:rPr lang="en-GB" dirty="0" err="1" smtClean="0">
                <a:latin typeface="Times New Roman"/>
                <a:cs typeface="Times New Roman"/>
              </a:rPr>
              <a:t>Sasso</a:t>
            </a:r>
            <a:r>
              <a:rPr lang="en-GB" dirty="0" smtClean="0">
                <a:latin typeface="Times New Roman"/>
                <a:cs typeface="Times New Roman"/>
              </a:rPr>
              <a:t> Scientific Committee, Oct 18</a:t>
            </a:r>
            <a:r>
              <a:rPr lang="en-GB" baseline="30000" dirty="0" smtClean="0">
                <a:latin typeface="Times New Roman"/>
                <a:cs typeface="Times New Roman"/>
              </a:rPr>
              <a:t>th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Written report required, no oral presentation</a:t>
            </a:r>
            <a:endParaRPr lang="en-GB" dirty="0">
              <a:latin typeface="Times New Roman"/>
              <a:cs typeface="Times New Roman"/>
            </a:endParaRPr>
          </a:p>
          <a:p>
            <a:r>
              <a:rPr lang="en-GB" dirty="0" smtClean="0">
                <a:latin typeface="Times New Roman"/>
                <a:cs typeface="Times New Roman"/>
              </a:rPr>
              <a:t>Meeting with referees 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5371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NEWS short </a:t>
            </a:r>
            <a:r>
              <a:rPr lang="it-IT" sz="4000" dirty="0" err="1" smtClean="0"/>
              <a:t>term</a:t>
            </a:r>
            <a:r>
              <a:rPr lang="it-IT" sz="4000" dirty="0" smtClean="0"/>
              <a:t> </a:t>
            </a:r>
            <a:r>
              <a:rPr lang="it-IT" sz="4000" dirty="0" err="1" smtClean="0"/>
              <a:t>plan</a:t>
            </a:r>
            <a:r>
              <a:rPr lang="it-IT" sz="4000" dirty="0" smtClean="0"/>
              <a:t> @LNGS</a:t>
            </a:r>
            <a:endParaRPr lang="it-IT" sz="4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190153"/>
          </a:xfrm>
        </p:spPr>
        <p:txBody>
          <a:bodyPr>
            <a:normAutofit lnSpcReduction="10000"/>
          </a:bodyPr>
          <a:lstStyle/>
          <a:p>
            <a:endParaRPr lang="it-IT" sz="2400" dirty="0" smtClean="0"/>
          </a:p>
          <a:p>
            <a:r>
              <a:rPr lang="it-IT" sz="2400" dirty="0" smtClean="0"/>
              <a:t>Stefano </a:t>
            </a:r>
            <a:r>
              <a:rPr lang="it-IT" sz="2400" dirty="0" err="1" smtClean="0"/>
              <a:t>Gazzana</a:t>
            </a:r>
            <a:r>
              <a:rPr lang="it-IT" sz="2400" dirty="0" smtClean="0"/>
              <a:t> </a:t>
            </a:r>
          </a:p>
          <a:p>
            <a:endParaRPr lang="it-IT" sz="2400" dirty="0" smtClean="0"/>
          </a:p>
          <a:p>
            <a:endParaRPr lang="it-IT" sz="1800" dirty="0" smtClean="0"/>
          </a:p>
          <a:p>
            <a:endParaRPr lang="it-IT" sz="1800" dirty="0"/>
          </a:p>
          <a:p>
            <a:r>
              <a:rPr lang="it-IT" sz="1800" dirty="0" err="1" smtClean="0"/>
              <a:t>September</a:t>
            </a:r>
            <a:r>
              <a:rPr lang="it-IT" sz="1800" dirty="0" smtClean="0"/>
              <a:t> 7, 2016</a:t>
            </a:r>
            <a:endParaRPr lang="it-IT" sz="1800" dirty="0"/>
          </a:p>
        </p:txBody>
      </p:sp>
      <p:pic>
        <p:nvPicPr>
          <p:cNvPr id="5" name="Immagine 4" descr="infn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60400"/>
            <a:ext cx="2256357" cy="973725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117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Avenir Book"/>
                <a:cs typeface="Avenir Book"/>
              </a:rPr>
              <a:t>Area Ex-BAM </a:t>
            </a:r>
            <a:endParaRPr lang="it-IT" sz="3600" dirty="0">
              <a:latin typeface="Avenir Book"/>
              <a:cs typeface="Avenir Book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On June 1, during the refurbishment of the Hall for NEWS R&amp;D an incident </a:t>
            </a:r>
            <a:r>
              <a:rPr lang="en-GB" sz="1400" dirty="0" err="1" smtClean="0">
                <a:latin typeface="Avenir Book"/>
                <a:cs typeface="Avenir Book"/>
              </a:rPr>
              <a:t>occured</a:t>
            </a:r>
            <a:r>
              <a:rPr lang="en-GB" sz="1400" dirty="0" smtClean="0">
                <a:latin typeface="Avenir Book"/>
                <a:cs typeface="Avenir Book"/>
              </a:rPr>
              <a:t>, </a:t>
            </a:r>
            <a:r>
              <a:rPr lang="en-GB" sz="1400" dirty="0" err="1" smtClean="0">
                <a:latin typeface="Avenir Book"/>
                <a:cs typeface="Avenir Book"/>
              </a:rPr>
              <a:t>luckly</a:t>
            </a:r>
            <a:r>
              <a:rPr lang="en-GB" sz="1400" dirty="0" smtClean="0">
                <a:latin typeface="Avenir Book"/>
                <a:cs typeface="Avenir Book"/>
              </a:rPr>
              <a:t> no major damage inflicted the personnel and the infrastructure, only a ventilation unit was destroyed. </a:t>
            </a:r>
          </a:p>
          <a:p>
            <a:pPr algn="just">
              <a:buFont typeface="Wingdings" charset="2"/>
              <a:buChar char="ü"/>
            </a:pP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A deep analysis of the conditions and the facts started, in the meanwhile we open a discussion with LNGS insurance for to cover part of the costs.</a:t>
            </a:r>
          </a:p>
          <a:p>
            <a:pPr algn="just">
              <a:buFont typeface="Wingdings" charset="2"/>
              <a:buChar char="ü"/>
            </a:pP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A detailed plan how to recovery the hall (ex-Bam) is defined and ready.</a:t>
            </a:r>
          </a:p>
          <a:p>
            <a:pPr algn="just">
              <a:buFont typeface="Wingdings" charset="2"/>
              <a:buChar char="ü"/>
            </a:pP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At the moment we are still waiting the final green light from insurance (foreseen in this week). </a:t>
            </a:r>
          </a:p>
          <a:p>
            <a:pPr algn="just">
              <a:buFont typeface="Wingdings" charset="2"/>
              <a:buChar char="ü"/>
            </a:pP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From the moment we can restart the activities few weeks are necessary to be ready for the new works needed by NEWS.</a:t>
            </a:r>
          </a:p>
          <a:p>
            <a:pPr algn="just">
              <a:buFont typeface="Wingdings" charset="2"/>
              <a:buChar char="ü"/>
            </a:pP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The design of the rooms are almost defined. installation time of NEWS are in order of 8 weeks.</a:t>
            </a:r>
          </a:p>
          <a:p>
            <a:pPr algn="just">
              <a:buFont typeface="Wingdings" charset="2"/>
              <a:buChar char="ü"/>
            </a:pPr>
            <a:endParaRPr lang="en-GB" sz="1400" dirty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The costs </a:t>
            </a:r>
            <a:r>
              <a:rPr lang="en-GB" sz="1400" dirty="0">
                <a:latin typeface="Avenir Book"/>
                <a:cs typeface="Avenir Book"/>
              </a:rPr>
              <a:t>must be covered </a:t>
            </a: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endParaRPr lang="en-GB" sz="1400" dirty="0" smtClean="0">
              <a:latin typeface="Avenir Book"/>
              <a:cs typeface="Avenir Book"/>
            </a:endParaRPr>
          </a:p>
          <a:p>
            <a:pPr algn="just">
              <a:buFont typeface="Wingdings" charset="2"/>
              <a:buChar char="ü"/>
            </a:pPr>
            <a:r>
              <a:rPr lang="en-GB" sz="1400" dirty="0" smtClean="0">
                <a:latin typeface="Avenir Book"/>
                <a:cs typeface="Avenir Book"/>
              </a:rPr>
              <a:t>As back-up plan the NEWS R&amp;D can use the existing facility in Hall B up to February  2017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A874-67D8-1545-BD0F-0C4C46617FD8}" type="slidenum">
              <a:rPr lang="it-IT" smtClean="0"/>
              <a:t>3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 rot="19198171">
            <a:off x="6121142" y="515726"/>
            <a:ext cx="2604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Stefano </a:t>
            </a:r>
            <a:r>
              <a:rPr lang="it-IT" sz="2800" dirty="0" err="1"/>
              <a:t>Gazzana</a:t>
            </a:r>
            <a:r>
              <a:rPr lang="it-IT" sz="2800" dirty="0"/>
              <a:t> 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668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latin typeface="Avenir Book"/>
                <a:cs typeface="Avenir Book"/>
              </a:rPr>
              <a:t>Detector</a:t>
            </a:r>
            <a:endParaRPr lang="it-IT" sz="3600" dirty="0">
              <a:latin typeface="Avenir Book"/>
              <a:cs typeface="Avenir Book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31012"/>
            <a:ext cx="8229600" cy="49951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GB" sz="2400" dirty="0" smtClean="0">
              <a:sym typeface="Wingdings"/>
            </a:endParaRPr>
          </a:p>
          <a:p>
            <a:pPr marL="0" indent="0" algn="just">
              <a:buNone/>
            </a:pPr>
            <a:r>
              <a:rPr lang="en-GB" sz="2000" dirty="0" smtClean="0">
                <a:latin typeface="Avenir Book"/>
                <a:cs typeface="Avenir Book"/>
                <a:sym typeface="Wingdings"/>
              </a:rPr>
              <a:t>There are problem to use the DarkSide10 structure in the actual position, a backup plan must be discussed and approved.</a:t>
            </a:r>
          </a:p>
          <a:p>
            <a:pPr marL="0" indent="0" algn="just">
              <a:buNone/>
            </a:pPr>
            <a:endParaRPr lang="en-GB" sz="2000" dirty="0" smtClean="0">
              <a:latin typeface="Avenir Book"/>
              <a:cs typeface="Avenir Book"/>
              <a:sym typeface="Wingdings"/>
            </a:endParaRPr>
          </a:p>
          <a:p>
            <a:pPr marL="0" indent="0" algn="just">
              <a:buNone/>
            </a:pPr>
            <a:r>
              <a:rPr lang="en-GB" sz="2000" dirty="0" smtClean="0">
                <a:latin typeface="Avenir Book"/>
                <a:cs typeface="Avenir Book"/>
                <a:sym typeface="Wingdings"/>
              </a:rPr>
              <a:t>We have to define needs of the Collaboration and a tentative schedule of the measurements taking in account the constrains and the working conditions in underground labs</a:t>
            </a:r>
          </a:p>
          <a:p>
            <a:pPr marL="0" indent="0" algn="just">
              <a:buNone/>
            </a:pPr>
            <a:endParaRPr lang="en-GB" sz="2000" dirty="0" smtClean="0">
              <a:latin typeface="Avenir Book"/>
              <a:cs typeface="Avenir Book"/>
              <a:sym typeface="Wingdings"/>
            </a:endParaRPr>
          </a:p>
          <a:p>
            <a:pPr marL="0" indent="0" algn="just">
              <a:buNone/>
            </a:pPr>
            <a:r>
              <a:rPr lang="en-GB" sz="2000" smtClean="0">
                <a:latin typeface="Avenir Book"/>
                <a:cs typeface="Avenir Book"/>
                <a:sym typeface="Wingdings"/>
              </a:rPr>
              <a:t>A series of meetings will be organised by LNGS starting in the next days in order to finalise it before end of September.</a:t>
            </a:r>
            <a:endParaRPr lang="en-GB" sz="2000">
              <a:latin typeface="Avenir Book"/>
              <a:cs typeface="Avenir Book"/>
              <a:sym typeface="Wingding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A874-67D8-1545-BD0F-0C4C46617FD8}" type="slidenum">
              <a:rPr lang="it-IT" smtClean="0"/>
              <a:t>4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 rot="19198171">
            <a:off x="6121142" y="529837"/>
            <a:ext cx="2604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Stefano </a:t>
            </a:r>
            <a:r>
              <a:rPr lang="it-IT" sz="2800" dirty="0" err="1"/>
              <a:t>Gazzana</a:t>
            </a:r>
            <a:r>
              <a:rPr lang="it-IT" sz="2800" dirty="0"/>
              <a:t>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410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973"/>
            <a:ext cx="8229600" cy="503674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Times New Roman"/>
                <a:cs typeface="Times New Roman"/>
              </a:rPr>
              <a:t>d) Measurement site with shielding at LNGS</a:t>
            </a:r>
            <a:endParaRPr lang="en-GB" sz="3200" dirty="0">
              <a:latin typeface="Times New Roman"/>
              <a:cs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5</a:t>
            </a:fld>
            <a:endParaRPr lang="it-IT" dirty="0"/>
          </a:p>
        </p:txBody>
      </p:sp>
      <p:pic>
        <p:nvPicPr>
          <p:cNvPr id="6" name="Segnaposto contenuto 5" descr="Assembly v1 Drawing - Sheet1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" r="-595"/>
          <a:stretch/>
        </p:blipFill>
        <p:spPr>
          <a:xfrm>
            <a:off x="0" y="2922232"/>
            <a:ext cx="4543778" cy="348650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2920" y="778312"/>
            <a:ext cx="3130550" cy="2272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>
                <a:latin typeface="Times New Roman"/>
                <a:cs typeface="Times New Roman"/>
              </a:rPr>
              <a:t>About 1m of water-equivalent </a:t>
            </a:r>
          </a:p>
          <a:p>
            <a:r>
              <a:rPr lang="en-US" sz="2400" smtClean="0">
                <a:latin typeface="Times New Roman"/>
                <a:cs typeface="Times New Roman"/>
              </a:rPr>
              <a:t>~4π shielding</a:t>
            </a:r>
          </a:p>
          <a:p>
            <a:r>
              <a:rPr lang="en-US" sz="2400" smtClean="0">
                <a:latin typeface="Times New Roman"/>
                <a:cs typeface="Times New Roman"/>
              </a:rPr>
              <a:t>Interference with SABRE</a:t>
            </a:r>
            <a:endParaRPr lang="en-US" sz="2400" dirty="0">
              <a:latin typeface="Times New Roman"/>
              <a:cs typeface="Times New Roman"/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92" y="580758"/>
            <a:ext cx="4362408" cy="2496695"/>
          </a:xfrm>
          <a:prstGeom prst="rect">
            <a:avLst/>
          </a:prstGeom>
        </p:spPr>
      </p:pic>
      <p:pic>
        <p:nvPicPr>
          <p:cNvPr id="1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77419" y="3049938"/>
            <a:ext cx="3259350" cy="380806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46"/>
          <p:cNvSpPr/>
          <p:nvPr/>
        </p:nvSpPr>
        <p:spPr>
          <a:xfrm>
            <a:off x="6975820" y="3222566"/>
            <a:ext cx="2168180" cy="923330"/>
          </a:xfrm>
          <a:prstGeom prst="rect">
            <a:avLst/>
          </a:prstGeom>
          <a:solidFill>
            <a:srgbClr val="2F7628">
              <a:alpha val="86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defTabSz="321457">
              <a:defRPr sz="1800"/>
            </a:pPr>
            <a:r>
              <a:rPr sz="1500" dirty="0">
                <a:solidFill>
                  <a:srgbClr val="0329D6"/>
                </a:solidFill>
                <a:latin typeface="Times New Roman"/>
                <a:cs typeface="Times New Roman"/>
                <a:sym typeface="Palatino"/>
              </a:rPr>
              <a:t>NIT emulsions</a:t>
            </a:r>
            <a:endParaRPr sz="800" dirty="0">
              <a:latin typeface="Times New Roman"/>
              <a:cs typeface="Times New Roman"/>
              <a:sym typeface="Palatino"/>
            </a:endParaRPr>
          </a:p>
          <a:p>
            <a:pPr defTabSz="321457">
              <a:defRPr sz="1800"/>
            </a:pP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  <a:sym typeface="Palatino"/>
              </a:rPr>
              <a:t>Polysthyrene support</a:t>
            </a:r>
            <a:endParaRPr sz="800" dirty="0">
              <a:latin typeface="Times New Roman"/>
              <a:cs typeface="Times New Roman"/>
              <a:sym typeface="Palatino"/>
            </a:endParaRPr>
          </a:p>
          <a:p>
            <a:pPr defTabSz="321457">
              <a:defRPr sz="1800"/>
            </a:pPr>
            <a:r>
              <a:rPr sz="1500" dirty="0">
                <a:solidFill>
                  <a:srgbClr val="BFBFBF"/>
                </a:solidFill>
                <a:latin typeface="Times New Roman"/>
                <a:cs typeface="Times New Roman"/>
                <a:sym typeface="Palatino"/>
              </a:rPr>
              <a:t>Water Tanks</a:t>
            </a:r>
            <a:endParaRPr sz="800" dirty="0">
              <a:latin typeface="Times New Roman"/>
              <a:cs typeface="Times New Roman"/>
              <a:sym typeface="Palatino"/>
            </a:endParaRPr>
          </a:p>
          <a:p>
            <a:pPr defTabSz="321457">
              <a:defRPr sz="1800"/>
            </a:pPr>
            <a:r>
              <a:rPr sz="1500" dirty="0">
                <a:solidFill>
                  <a:srgbClr val="A6FEFF"/>
                </a:solidFill>
                <a:latin typeface="Times New Roman"/>
                <a:cs typeface="Times New Roman"/>
                <a:sym typeface="Palatino"/>
              </a:rPr>
              <a:t>Polyethilene Plates</a:t>
            </a:r>
            <a:endParaRPr sz="800" dirty="0">
              <a:latin typeface="Times New Roman"/>
              <a:cs typeface="Times New Roman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08288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8727870" y="6480000"/>
            <a:ext cx="231598" cy="30327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-980" y="-240919"/>
            <a:ext cx="9107769" cy="1445840"/>
          </a:xfrm>
          <a:prstGeom prst="rect">
            <a:avLst/>
          </a:prstGeom>
          <a:noFill/>
          <a:ln w="36000">
            <a:noFill/>
          </a:ln>
        </p:spPr>
        <p:txBody>
          <a:bodyPr lIns="16328" tIns="16328" rIns="16328" bIns="16328" anchor="ctr"/>
          <a:lstStyle/>
          <a:p>
            <a:r>
              <a:rPr lang="en-US" sz="4900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L</a:t>
            </a:r>
            <a:r>
              <a:rPr lang="en-US" sz="3300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EAD </a:t>
            </a:r>
            <a:r>
              <a:rPr lang="en-US" sz="4900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S</a:t>
            </a:r>
            <a:r>
              <a:rPr lang="en-US" sz="3300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HIELD </a:t>
            </a:r>
            <a:r>
              <a:rPr lang="en-US" sz="4900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O</a:t>
            </a:r>
            <a:r>
              <a:rPr lang="en-US" sz="3300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PTION</a:t>
            </a:r>
          </a:p>
          <a:p>
            <a:r>
              <a:rPr lang="en-US" sz="3300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Valerio’s (old) simulation</a:t>
            </a:r>
            <a:endParaRPr lang="en-US" sz="4000" spc="-1" dirty="0">
              <a:solidFill>
                <a:srgbClr val="000090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</p:txBody>
      </p:sp>
      <p:sp>
        <p:nvSpPr>
          <p:cNvPr id="46" name="TextShape 3"/>
          <p:cNvSpPr txBox="1"/>
          <p:nvPr/>
        </p:nvSpPr>
        <p:spPr>
          <a:xfrm>
            <a:off x="319468" y="3409427"/>
            <a:ext cx="2074253" cy="1280330"/>
          </a:xfrm>
          <a:prstGeom prst="rect">
            <a:avLst/>
          </a:prstGeom>
          <a:solidFill>
            <a:srgbClr val="000000"/>
          </a:solidFill>
          <a:ln w="29160">
            <a:solidFill>
              <a:srgbClr val="990000"/>
            </a:solidFill>
            <a:round/>
          </a:ln>
        </p:spPr>
        <p:txBody>
          <a:bodyPr lIns="94701" tIns="53882" rIns="94701" bIns="53882"/>
          <a:lstStyle/>
          <a:p>
            <a:pPr algn="ctr">
              <a:lnSpc>
                <a:spcPct val="70000"/>
              </a:lnSpc>
            </a:pPr>
            <a:r>
              <a:rPr lang="en-US" sz="2000" spc="-1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NIT emulsion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  <a:p>
            <a:pPr algn="ctr">
              <a:lnSpc>
                <a:spcPct val="70000"/>
              </a:lnSpc>
            </a:pPr>
            <a:r>
              <a:rPr lang="en-US" sz="2000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Lead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  <a:p>
            <a:pPr algn="ctr">
              <a:lnSpc>
                <a:spcPct val="70000"/>
              </a:lnSpc>
            </a:pPr>
            <a:r>
              <a:rPr lang="en-US" sz="2000" spc="-1">
                <a:solidFill>
                  <a:srgbClr val="DDDDDD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Polyethilene 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</p:txBody>
      </p:sp>
      <p:pic>
        <p:nvPicPr>
          <p:cNvPr id="47" name="Immagine 46"/>
          <p:cNvPicPr/>
          <p:nvPr/>
        </p:nvPicPr>
        <p:blipFill>
          <a:blip r:embed="rId3"/>
          <a:srcRect l="31117" t="7644" r="30134" b="19329"/>
          <a:stretch/>
        </p:blipFill>
        <p:spPr>
          <a:xfrm>
            <a:off x="6062046" y="4013030"/>
            <a:ext cx="2970265" cy="2818882"/>
          </a:xfrm>
          <a:prstGeom prst="rect">
            <a:avLst/>
          </a:prstGeom>
          <a:ln>
            <a:noFill/>
          </a:ln>
        </p:spPr>
      </p:pic>
      <p:pic>
        <p:nvPicPr>
          <p:cNvPr id="48" name="Immagine 47"/>
          <p:cNvPicPr/>
          <p:nvPr/>
        </p:nvPicPr>
        <p:blipFill>
          <a:blip r:embed="rId4"/>
          <a:srcRect l="26901" t="1201" r="27893" b="12886"/>
          <a:stretch/>
        </p:blipFill>
        <p:spPr>
          <a:xfrm>
            <a:off x="3105173" y="4010092"/>
            <a:ext cx="2976472" cy="2819208"/>
          </a:xfrm>
          <a:prstGeom prst="rect">
            <a:avLst/>
          </a:prstGeom>
          <a:ln>
            <a:noFill/>
          </a:ln>
        </p:spPr>
      </p:pic>
      <p:sp>
        <p:nvSpPr>
          <p:cNvPr id="49" name="TextShape 4"/>
          <p:cNvSpPr txBox="1"/>
          <p:nvPr/>
        </p:nvSpPr>
        <p:spPr>
          <a:xfrm>
            <a:off x="6670929" y="5575801"/>
            <a:ext cx="1410492" cy="568347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Polyethylene layer</a:t>
            </a:r>
            <a:endParaRPr lang="en-US" sz="1600" spc="-1" dirty="0">
              <a:solidFill>
                <a:srgbClr val="00009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600" spc="-1" dirty="0">
              <a:solidFill>
                <a:srgbClr val="00009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100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 (Lead roof hidden)</a:t>
            </a:r>
            <a:endParaRPr lang="en-US" sz="1600" spc="-1" dirty="0">
              <a:solidFill>
                <a:srgbClr val="00009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TextShape 5"/>
          <p:cNvSpPr txBox="1"/>
          <p:nvPr/>
        </p:nvSpPr>
        <p:spPr>
          <a:xfrm>
            <a:off x="7133471" y="4013029"/>
            <a:ext cx="1079265" cy="23700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TOP VIEW</a:t>
            </a:r>
            <a:endParaRPr lang="en-US" sz="1600" b="1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TextShape 6"/>
          <p:cNvSpPr txBox="1"/>
          <p:nvPr/>
        </p:nvSpPr>
        <p:spPr>
          <a:xfrm>
            <a:off x="3276667" y="4142630"/>
            <a:ext cx="407338" cy="39141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1)</a:t>
            </a:r>
            <a:endParaRPr lang="en-US" sz="1600" b="1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TextShape 7"/>
          <p:cNvSpPr txBox="1"/>
          <p:nvPr/>
        </p:nvSpPr>
        <p:spPr>
          <a:xfrm>
            <a:off x="5968950" y="4130877"/>
            <a:ext cx="287129" cy="23700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2)</a:t>
            </a:r>
            <a:endParaRPr lang="en-US" sz="1600" b="1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" name="Immagine 52"/>
          <p:cNvPicPr/>
          <p:nvPr/>
        </p:nvPicPr>
        <p:blipFill>
          <a:blip r:embed="rId5"/>
          <a:srcRect l="24407" t="4133" r="27493" b="7479"/>
          <a:stretch/>
        </p:blipFill>
        <p:spPr>
          <a:xfrm>
            <a:off x="4844280" y="167468"/>
            <a:ext cx="4188032" cy="3812590"/>
          </a:xfrm>
          <a:prstGeom prst="rect">
            <a:avLst/>
          </a:prstGeom>
          <a:ln>
            <a:noFill/>
          </a:ln>
        </p:spPr>
      </p:pic>
      <p:sp>
        <p:nvSpPr>
          <p:cNvPr id="54" name="Line 8"/>
          <p:cNvSpPr/>
          <p:nvPr/>
        </p:nvSpPr>
        <p:spPr>
          <a:xfrm>
            <a:off x="5122262" y="1533981"/>
            <a:ext cx="316201" cy="0"/>
          </a:xfrm>
          <a:prstGeom prst="line">
            <a:avLst/>
          </a:prstGeom>
          <a:ln w="29160">
            <a:solidFill>
              <a:srgbClr val="99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TextShape 9"/>
          <p:cNvSpPr txBox="1"/>
          <p:nvPr/>
        </p:nvSpPr>
        <p:spPr>
          <a:xfrm>
            <a:off x="5089597" y="1590456"/>
            <a:ext cx="634689" cy="2366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5.6 cm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Line 10"/>
          <p:cNvSpPr/>
          <p:nvPr/>
        </p:nvSpPr>
        <p:spPr>
          <a:xfrm flipV="1">
            <a:off x="6201201" y="2866870"/>
            <a:ext cx="0" cy="584016"/>
          </a:xfrm>
          <a:prstGeom prst="line">
            <a:avLst/>
          </a:prstGeom>
          <a:ln w="29160">
            <a:solidFill>
              <a:srgbClr val="99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TextShape 11"/>
          <p:cNvSpPr txBox="1"/>
          <p:nvPr/>
        </p:nvSpPr>
        <p:spPr>
          <a:xfrm>
            <a:off x="6228640" y="3034338"/>
            <a:ext cx="553352" cy="244183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15 cm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TextShape 12"/>
          <p:cNvSpPr txBox="1"/>
          <p:nvPr/>
        </p:nvSpPr>
        <p:spPr>
          <a:xfrm>
            <a:off x="5975810" y="176935"/>
            <a:ext cx="2057267" cy="237654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AXONOMETRIC TOP VIEW</a:t>
            </a:r>
            <a:endParaRPr lang="en-US" sz="1600" b="1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Line 13"/>
          <p:cNvSpPr/>
          <p:nvPr/>
        </p:nvSpPr>
        <p:spPr>
          <a:xfrm flipV="1">
            <a:off x="7493118" y="1296653"/>
            <a:ext cx="0" cy="1592742"/>
          </a:xfrm>
          <a:prstGeom prst="line">
            <a:avLst/>
          </a:prstGeom>
          <a:ln w="29160">
            <a:solidFill>
              <a:srgbClr val="99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Line 14"/>
          <p:cNvSpPr/>
          <p:nvPr/>
        </p:nvSpPr>
        <p:spPr>
          <a:xfrm>
            <a:off x="6033627" y="1722342"/>
            <a:ext cx="1854742" cy="0"/>
          </a:xfrm>
          <a:prstGeom prst="line">
            <a:avLst/>
          </a:prstGeom>
          <a:ln w="29160">
            <a:solidFill>
              <a:srgbClr val="99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TextShape 15"/>
          <p:cNvSpPr txBox="1"/>
          <p:nvPr/>
        </p:nvSpPr>
        <p:spPr>
          <a:xfrm>
            <a:off x="6702941" y="1472282"/>
            <a:ext cx="790176" cy="39141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&gt; 40 cm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TextShape 16"/>
          <p:cNvSpPr txBox="1"/>
          <p:nvPr/>
        </p:nvSpPr>
        <p:spPr>
          <a:xfrm>
            <a:off x="7493117" y="2200588"/>
            <a:ext cx="752938" cy="39141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&gt; 40 cm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TextShape 17"/>
          <p:cNvSpPr txBox="1"/>
          <p:nvPr/>
        </p:nvSpPr>
        <p:spPr>
          <a:xfrm>
            <a:off x="6465791" y="1277392"/>
            <a:ext cx="1422578" cy="2366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Empty space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TextShape 18"/>
          <p:cNvSpPr txBox="1"/>
          <p:nvPr/>
        </p:nvSpPr>
        <p:spPr>
          <a:xfrm>
            <a:off x="5051705" y="1255194"/>
            <a:ext cx="473975" cy="2366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Lead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TextShape 19"/>
          <p:cNvSpPr txBox="1"/>
          <p:nvPr/>
        </p:nvSpPr>
        <p:spPr>
          <a:xfrm>
            <a:off x="6228640" y="3228248"/>
            <a:ext cx="1422578" cy="2366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Polyethylene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TextShape 20"/>
          <p:cNvSpPr txBox="1"/>
          <p:nvPr/>
        </p:nvSpPr>
        <p:spPr>
          <a:xfrm>
            <a:off x="6609518" y="1983174"/>
            <a:ext cx="711453" cy="2366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NIT film</a:t>
            </a:r>
            <a:endParaRPr lang="en-US" sz="1600" spc="-1">
              <a:solidFill>
                <a:srgbClr val="8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TextShape 21"/>
          <p:cNvSpPr txBox="1"/>
          <p:nvPr/>
        </p:nvSpPr>
        <p:spPr>
          <a:xfrm>
            <a:off x="3186184" y="6522438"/>
            <a:ext cx="912671" cy="23700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3D VIEW</a:t>
            </a:r>
            <a:endParaRPr lang="en-US" sz="1600" b="1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TextShape 22"/>
          <p:cNvSpPr txBox="1"/>
          <p:nvPr/>
        </p:nvSpPr>
        <p:spPr>
          <a:xfrm>
            <a:off x="82970" y="1582622"/>
            <a:ext cx="4761310" cy="1651176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pPr>
              <a:lnSpc>
                <a:spcPct val="70000"/>
              </a:lnSpc>
            </a:pPr>
            <a:r>
              <a:rPr lang="en-US" sz="2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Volume </a:t>
            </a:r>
            <a:r>
              <a:rPr lang="en-US" sz="2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∼ 1 m</a:t>
            </a:r>
            <a:r>
              <a:rPr lang="en-US" sz="2000" spc="-1" baseline="33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3</a:t>
            </a:r>
            <a:endParaRPr lang="en-US" sz="1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  <a:p>
            <a:pPr>
              <a:lnSpc>
                <a:spcPct val="70000"/>
              </a:lnSpc>
            </a:pPr>
            <a:r>
              <a:rPr lang="en-US" sz="2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Surface ∼ 1 m</a:t>
            </a:r>
            <a:r>
              <a:rPr lang="en-US" sz="2000" spc="-1" baseline="33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2</a:t>
            </a:r>
            <a:endParaRPr lang="en-US" sz="1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  <a:p>
            <a:pPr>
              <a:lnSpc>
                <a:spcPct val="70000"/>
              </a:lnSpc>
            </a:pPr>
            <a:r>
              <a:rPr lang="en-US" sz="2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Weight ∼ 3.5 ton ( 2.5 lead + </a:t>
            </a:r>
            <a:r>
              <a:rPr lang="en-GB" sz="2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1 polyethylene</a:t>
            </a:r>
            <a:r>
              <a:rPr lang="en-US" sz="2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)</a:t>
            </a:r>
            <a:endParaRPr lang="en-US" sz="1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  <a:p>
            <a:pPr>
              <a:lnSpc>
                <a:spcPct val="70000"/>
              </a:lnSpc>
            </a:pPr>
            <a:r>
              <a:rPr lang="en-US" sz="2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inux Libertine O"/>
                <a:cs typeface="Times New Roman"/>
              </a:rPr>
              <a:t>(+ support) </a:t>
            </a:r>
            <a:endParaRPr lang="en-US" sz="1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</p:txBody>
      </p:sp>
      <p:sp>
        <p:nvSpPr>
          <p:cNvPr id="69" name="TextShape 23"/>
          <p:cNvSpPr txBox="1"/>
          <p:nvPr/>
        </p:nvSpPr>
        <p:spPr>
          <a:xfrm>
            <a:off x="82970" y="5751367"/>
            <a:ext cx="2599186" cy="513503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pPr>
              <a:lnSpc>
                <a:spcPct val="70000"/>
              </a:lnSpc>
            </a:pPr>
            <a:r>
              <a:rPr lang="en-US" sz="2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No. </a:t>
            </a:r>
            <a:r>
              <a:rPr lang="en-US" sz="2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of </a:t>
            </a:r>
            <a:r>
              <a:rPr lang="en-US" sz="20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bricks </a:t>
            </a:r>
            <a:r>
              <a:rPr lang="en-US" sz="20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~ 308</a:t>
            </a:r>
            <a:endParaRPr lang="en-US" sz="1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  <a:cs typeface="Times New Roman"/>
            </a:endParaRPr>
          </a:p>
        </p:txBody>
      </p:sp>
      <p:sp>
        <p:nvSpPr>
          <p:cNvPr id="70" name="Line 24"/>
          <p:cNvSpPr/>
          <p:nvPr/>
        </p:nvSpPr>
        <p:spPr>
          <a:xfrm flipV="1">
            <a:off x="1991283" y="5389663"/>
            <a:ext cx="1742373" cy="414589"/>
          </a:xfrm>
          <a:prstGeom prst="line">
            <a:avLst/>
          </a:prstGeom>
          <a:ln w="29160">
            <a:solidFill>
              <a:srgbClr val="0078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031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-118533" y="88375"/>
            <a:ext cx="9160934" cy="70749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Present situation of the facility underground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35468" y="829735"/>
            <a:ext cx="8906933" cy="568959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latin typeface="Times"/>
                <a:cs typeface="Times"/>
              </a:rPr>
              <a:t>After the fire accident on June 1</a:t>
            </a:r>
            <a:r>
              <a:rPr lang="en-GB" baseline="30000" dirty="0" smtClean="0">
                <a:latin typeface="Times"/>
                <a:cs typeface="Times"/>
              </a:rPr>
              <a:t>st</a:t>
            </a:r>
            <a:r>
              <a:rPr lang="en-GB" dirty="0" smtClean="0">
                <a:latin typeface="Times"/>
                <a:cs typeface="Times"/>
              </a:rPr>
              <a:t> in the ex-BAM (now Hall F) tunnel, refurbishment works stopped for &gt;3 months, restarted ~ 1 month ago</a:t>
            </a:r>
          </a:p>
          <a:p>
            <a:r>
              <a:rPr lang="en-GB" dirty="0" smtClean="0">
                <a:latin typeface="Times"/>
                <a:cs typeface="Times"/>
              </a:rPr>
              <a:t>Use of the current OPERA facility granted until February 2017</a:t>
            </a:r>
          </a:p>
          <a:p>
            <a:r>
              <a:rPr lang="en-GB" dirty="0">
                <a:latin typeface="Times"/>
                <a:cs typeface="Times"/>
              </a:rPr>
              <a:t>The construction of the facility required some additional funds (35k€ received by INFN for that)</a:t>
            </a:r>
          </a:p>
          <a:p>
            <a:r>
              <a:rPr lang="en-GB" dirty="0" smtClean="0">
                <a:latin typeface="Times"/>
                <a:cs typeface="Times"/>
              </a:rPr>
              <a:t>The movement to the new facility foreseen within February</a:t>
            </a:r>
          </a:p>
          <a:p>
            <a:r>
              <a:rPr lang="en-GB" dirty="0">
                <a:latin typeface="Times"/>
                <a:cs typeface="Times"/>
              </a:rPr>
              <a:t>Experimental area assigned: Hall B, behind Xenon</a:t>
            </a:r>
          </a:p>
          <a:p>
            <a:r>
              <a:rPr lang="en-GB" dirty="0" smtClean="0">
                <a:latin typeface="Times"/>
                <a:cs typeface="Times"/>
              </a:rPr>
              <a:t>Dark-side-10 shield: large tanks not available but we may use the supporting structure and the polyethylene sheets</a:t>
            </a:r>
          </a:p>
          <a:p>
            <a:r>
              <a:rPr lang="en-GB" dirty="0">
                <a:latin typeface="Times"/>
                <a:cs typeface="Times"/>
              </a:rPr>
              <a:t>U</a:t>
            </a:r>
            <a:r>
              <a:rPr lang="en-GB" dirty="0" smtClean="0">
                <a:latin typeface="Times"/>
                <a:cs typeface="Times"/>
              </a:rPr>
              <a:t>se polyethylene plates, after reshaping some of them, and add a layer of lead all around, see Nicola and Valerio’s talks </a:t>
            </a:r>
          </a:p>
          <a:p>
            <a:r>
              <a:rPr lang="en-GB" dirty="0" smtClean="0">
                <a:latin typeface="Times"/>
                <a:cs typeface="Times"/>
              </a:rPr>
              <a:t>Dark Side-10 pieces should be moved there ~November 15</a:t>
            </a:r>
            <a:r>
              <a:rPr lang="en-GB" baseline="30000" dirty="0" smtClean="0">
                <a:latin typeface="Times"/>
                <a:cs typeface="Times"/>
              </a:rPr>
              <a:t>th</a:t>
            </a:r>
            <a:r>
              <a:rPr lang="en-GB" dirty="0" smtClean="0">
                <a:latin typeface="Times"/>
                <a:cs typeface="Times"/>
              </a:rPr>
              <a:t> </a:t>
            </a:r>
          </a:p>
          <a:p>
            <a:endParaRPr lang="en-GB" dirty="0" smtClean="0">
              <a:latin typeface="Times"/>
              <a:cs typeface="Times"/>
            </a:endParaRPr>
          </a:p>
          <a:p>
            <a:endParaRPr lang="en-GB" dirty="0" smtClean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163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Times New Roman"/>
                <a:cs typeface="Times New Roman"/>
              </a:rPr>
              <a:t>Toward the background test</a:t>
            </a:r>
            <a:endParaRPr lang="en-GB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imes New Roman"/>
                <a:cs typeface="Times New Roman"/>
              </a:rPr>
              <a:t>Timeline: next few months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Design (finalise at this meeting) and construct the shield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Finalise the box containing the emulsions at this meeting (Nicola) 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Start the first test (</a:t>
            </a:r>
            <a:r>
              <a:rPr lang="en-GB" dirty="0" err="1" smtClean="0">
                <a:latin typeface="Times New Roman"/>
                <a:cs typeface="Times New Roman"/>
              </a:rPr>
              <a:t>Valeri</a:t>
            </a:r>
            <a:r>
              <a:rPr lang="en-GB" dirty="0" smtClean="0">
                <a:latin typeface="Times New Roman"/>
                <a:cs typeface="Times New Roman"/>
              </a:rPr>
              <a:t>)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Goal of the test: measure the overall background and demonstrate &lt; 1</a:t>
            </a: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118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9973"/>
            <a:ext cx="8229600" cy="986902"/>
          </a:xfrm>
        </p:spPr>
        <p:txBody>
          <a:bodyPr/>
          <a:lstStyle/>
          <a:p>
            <a:r>
              <a:rPr lang="it-IT" dirty="0" smtClean="0">
                <a:latin typeface="Times New Roman"/>
                <a:cs typeface="Times New Roman"/>
              </a:rPr>
              <a:t>Background budget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154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Neutrons from intrinsic radioactivity totally negligible 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Neutron-induced background negligible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Electrons from </a:t>
            </a:r>
            <a:r>
              <a:rPr lang="en-GB" baseline="30000" dirty="0" smtClean="0">
                <a:latin typeface="Times New Roman"/>
                <a:cs typeface="Times New Roman"/>
              </a:rPr>
              <a:t>14</a:t>
            </a:r>
            <a:r>
              <a:rPr lang="en-GB" dirty="0" smtClean="0">
                <a:latin typeface="Times New Roman"/>
                <a:cs typeface="Times New Roman"/>
              </a:rPr>
              <a:t>C ~ 10</a:t>
            </a:r>
            <a:r>
              <a:rPr lang="en-GB" baseline="30000" dirty="0" smtClean="0">
                <a:latin typeface="Times New Roman"/>
                <a:cs typeface="Times New Roman"/>
              </a:rPr>
              <a:t>8</a:t>
            </a:r>
            <a:r>
              <a:rPr lang="en-GB" dirty="0" smtClean="0">
                <a:latin typeface="Times New Roman"/>
                <a:cs typeface="Times New Roman"/>
              </a:rPr>
              <a:t>/kg/year, requires a rejection power for 10g and 1month exposure ~10</a:t>
            </a:r>
            <a:r>
              <a:rPr lang="en-GB" baseline="30000" dirty="0" smtClean="0">
                <a:latin typeface="Times New Roman"/>
                <a:cs typeface="Times New Roman"/>
              </a:rPr>
              <a:t>5</a:t>
            </a:r>
            <a:r>
              <a:rPr lang="en-GB" dirty="0" smtClean="0">
                <a:latin typeface="Times New Roman"/>
                <a:cs typeface="Times New Roman"/>
              </a:rPr>
              <a:t>÷10</a:t>
            </a:r>
            <a:r>
              <a:rPr lang="en-GB" baseline="30000" dirty="0" smtClean="0">
                <a:latin typeface="Times New Roman"/>
                <a:cs typeface="Times New Roman"/>
              </a:rPr>
              <a:t>6</a:t>
            </a:r>
            <a:r>
              <a:rPr lang="en-GB" dirty="0" smtClean="0">
                <a:latin typeface="Times New Roman"/>
                <a:cs typeface="Times New Roman"/>
              </a:rPr>
              <a:t> at least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In perspective (~kg year) requires </a:t>
            </a:r>
            <a:r>
              <a:rPr lang="en-GB" dirty="0">
                <a:latin typeface="Times New Roman"/>
                <a:cs typeface="Times New Roman"/>
              </a:rPr>
              <a:t>~</a:t>
            </a:r>
            <a:r>
              <a:rPr lang="en-GB" dirty="0" smtClean="0">
                <a:latin typeface="Times New Roman"/>
                <a:cs typeface="Times New Roman"/>
              </a:rPr>
              <a:t>10</a:t>
            </a:r>
            <a:r>
              <a:rPr lang="en-GB" baseline="30000" dirty="0" smtClean="0">
                <a:latin typeface="Times New Roman"/>
                <a:cs typeface="Times New Roman"/>
              </a:rPr>
              <a:t>8</a:t>
            </a:r>
            <a:r>
              <a:rPr lang="en-GB" dirty="0" smtClean="0">
                <a:latin typeface="Times New Roman"/>
                <a:cs typeface="Times New Roman"/>
              </a:rPr>
              <a:t>÷10</a:t>
            </a:r>
            <a:r>
              <a:rPr lang="en-GB" baseline="30000" dirty="0" smtClean="0">
                <a:latin typeface="Times New Roman"/>
                <a:cs typeface="Times New Roman"/>
              </a:rPr>
              <a:t>9</a:t>
            </a:r>
            <a:r>
              <a:rPr lang="en-GB" dirty="0" smtClean="0">
                <a:latin typeface="Times New Roman"/>
                <a:cs typeface="Times New Roman"/>
              </a:rPr>
              <a:t> and more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Dust after filtration, measure with un-sensitised films. Lever arm with polarisation analysis, but we need a </a:t>
            </a:r>
            <a:r>
              <a:rPr lang="en-GB" dirty="0">
                <a:latin typeface="Times New Roman"/>
                <a:cs typeface="Times New Roman"/>
              </a:rPr>
              <a:t>conclusive </a:t>
            </a:r>
            <a:r>
              <a:rPr lang="en-GB" dirty="0" smtClean="0">
                <a:latin typeface="Times New Roman"/>
                <a:cs typeface="Times New Roman"/>
              </a:rPr>
              <a:t>estimation 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 measure</a:t>
            </a:r>
            <a:endParaRPr lang="en-GB" dirty="0" smtClean="0">
              <a:latin typeface="Times New Roman"/>
              <a:cs typeface="Times New Roman"/>
            </a:endParaRPr>
          </a:p>
          <a:p>
            <a:r>
              <a:rPr lang="en-GB" dirty="0" smtClean="0">
                <a:latin typeface="Times New Roman"/>
                <a:cs typeface="Times New Roman"/>
              </a:rPr>
              <a:t>Fog (single grain from thermal excitation), sensitised but unexposed films: need a conclusive estimation 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 Meeting, Naples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969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4240</TotalTime>
  <Words>1088</Words>
  <Application>Microsoft Macintosh PowerPoint</Application>
  <PresentationFormat>Presentazione su schermo (4:3)</PresentationFormat>
  <Paragraphs>182</Paragraphs>
  <Slides>15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Tema di Office</vt:lpstr>
      <vt:lpstr>Presentazione di PowerPoint</vt:lpstr>
      <vt:lpstr>NEWS short term plan @LNGS</vt:lpstr>
      <vt:lpstr>Area Ex-BAM </vt:lpstr>
      <vt:lpstr>Detector</vt:lpstr>
      <vt:lpstr>d) Measurement site with shielding at LNGS</vt:lpstr>
      <vt:lpstr>Presentazione di PowerPoint</vt:lpstr>
      <vt:lpstr>Present situation of the facility underground</vt:lpstr>
      <vt:lpstr>Toward the background test</vt:lpstr>
      <vt:lpstr>Background budget</vt:lpstr>
      <vt:lpstr>Analysis chain (see Andrey’s) machine learning can improve it</vt:lpstr>
      <vt:lpstr>Activity in 2017</vt:lpstr>
      <vt:lpstr>Facility at Lab 1</vt:lpstr>
      <vt:lpstr>NEWS name</vt:lpstr>
      <vt:lpstr>The NEWS Collaboration</vt:lpstr>
      <vt:lpstr>Next meetings and Committees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Antonia Di Crescenzo</dc:creator>
  <cp:lastModifiedBy>Giovanni De Lellis</cp:lastModifiedBy>
  <cp:revision>266</cp:revision>
  <dcterms:created xsi:type="dcterms:W3CDTF">2015-07-18T21:38:12Z</dcterms:created>
  <dcterms:modified xsi:type="dcterms:W3CDTF">2016-10-27T12:59:15Z</dcterms:modified>
</cp:coreProperties>
</file>