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</p:sldMasterIdLst>
  <p:notesMasterIdLst>
    <p:notesMasterId r:id="rId15"/>
  </p:notesMasterIdLst>
  <p:sldIdLst>
    <p:sldId id="333" r:id="rId4"/>
    <p:sldId id="335" r:id="rId5"/>
    <p:sldId id="336" r:id="rId6"/>
    <p:sldId id="338" r:id="rId7"/>
    <p:sldId id="332" r:id="rId8"/>
    <p:sldId id="319" r:id="rId9"/>
    <p:sldId id="329" r:id="rId10"/>
    <p:sldId id="331" r:id="rId11"/>
    <p:sldId id="320" r:id="rId12"/>
    <p:sldId id="324" r:id="rId13"/>
    <p:sldId id="325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48" autoAdjust="0"/>
    <p:restoredTop sz="94790" autoAdjust="0"/>
  </p:normalViewPr>
  <p:slideViewPr>
    <p:cSldViewPr snapToGrid="0">
      <p:cViewPr varScale="1">
        <p:scale>
          <a:sx n="76" d="100"/>
          <a:sy n="76" d="100"/>
        </p:scale>
        <p:origin x="11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4476A-6B0A-4E95-AD2E-40E7B1D0BC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D4C55-E99E-4CB2-B6CF-8667EA61B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873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A679AE-611A-4524-83EC-20525CD12BB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9929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A679AE-611A-4524-83EC-20525CD12BB8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76140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60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23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951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360" y="1121879"/>
            <a:ext cx="6857280" cy="2387771"/>
          </a:xfrm>
        </p:spPr>
        <p:txBody>
          <a:bodyPr anchor="b"/>
          <a:lstStyle>
            <a:lvl1pPr algn="ctr">
              <a:defRPr sz="5443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360" y="3601819"/>
            <a:ext cx="6857280" cy="1656174"/>
          </a:xfrm>
        </p:spPr>
        <p:txBody>
          <a:bodyPr/>
          <a:lstStyle>
            <a:lvl1pPr marL="0" indent="0" algn="ctr">
              <a:buNone/>
              <a:defRPr sz="2177"/>
            </a:lvl1pPr>
            <a:lvl2pPr marL="414726" indent="0" algn="ctr">
              <a:buNone/>
              <a:defRPr sz="1814"/>
            </a:lvl2pPr>
            <a:lvl3pPr marL="829452" indent="0" algn="ctr">
              <a:buNone/>
              <a:defRPr sz="1633"/>
            </a:lvl3pPr>
            <a:lvl4pPr marL="1244178" indent="0" algn="ctr">
              <a:buNone/>
              <a:defRPr sz="1451"/>
            </a:lvl4pPr>
            <a:lvl5pPr marL="1658904" indent="0" algn="ctr">
              <a:buNone/>
              <a:defRPr sz="1451"/>
            </a:lvl5pPr>
            <a:lvl6pPr marL="2073631" indent="0" algn="ctr">
              <a:buNone/>
              <a:defRPr sz="1451"/>
            </a:lvl6pPr>
            <a:lvl7pPr marL="2488357" indent="0" algn="ctr">
              <a:buNone/>
              <a:defRPr sz="1451"/>
            </a:lvl7pPr>
            <a:lvl8pPr marL="2903083" indent="0" algn="ctr">
              <a:buNone/>
              <a:defRPr sz="1451"/>
            </a:lvl8pPr>
            <a:lvl9pPr marL="3317809" indent="0" algn="ctr">
              <a:buNone/>
              <a:defRPr sz="1451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C0D0-5D45-46E4-A174-6DE635D7DD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7633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3546D-F6CE-44FB-891E-BE5021E752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806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521" y="1709460"/>
            <a:ext cx="7886880" cy="2852939"/>
          </a:xfrm>
        </p:spPr>
        <p:txBody>
          <a:bodyPr anchor="b"/>
          <a:lstStyle>
            <a:lvl1pPr>
              <a:defRPr sz="5443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521" y="4589763"/>
            <a:ext cx="7886880" cy="1499197"/>
          </a:xfrm>
        </p:spPr>
        <p:txBody>
          <a:bodyPr/>
          <a:lstStyle>
            <a:lvl1pPr marL="0" indent="0">
              <a:buNone/>
              <a:defRPr sz="2177"/>
            </a:lvl1pPr>
            <a:lvl2pPr marL="414726" indent="0">
              <a:buNone/>
              <a:defRPr sz="1814"/>
            </a:lvl2pPr>
            <a:lvl3pPr marL="829452" indent="0">
              <a:buNone/>
              <a:defRPr sz="1633"/>
            </a:lvl3pPr>
            <a:lvl4pPr marL="1244178" indent="0">
              <a:buNone/>
              <a:defRPr sz="1451"/>
            </a:lvl4pPr>
            <a:lvl5pPr marL="1658904" indent="0">
              <a:buNone/>
              <a:defRPr sz="1451"/>
            </a:lvl5pPr>
            <a:lvl6pPr marL="2073631" indent="0">
              <a:buNone/>
              <a:defRPr sz="1451"/>
            </a:lvl6pPr>
            <a:lvl7pPr marL="2488357" indent="0">
              <a:buNone/>
              <a:defRPr sz="1451"/>
            </a:lvl7pPr>
            <a:lvl8pPr marL="2903083" indent="0">
              <a:buNone/>
              <a:defRPr sz="1451"/>
            </a:lvl8pPr>
            <a:lvl9pPr marL="3317809" indent="0">
              <a:buNone/>
              <a:defRPr sz="145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A0665-E48F-443A-8377-0DA4F36015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2193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668B7-49CF-4A1D-AC1C-ABF5A57326C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19823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281" y="365798"/>
            <a:ext cx="7886880" cy="132493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280" y="1680657"/>
            <a:ext cx="3869280" cy="823766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280" y="2504424"/>
            <a:ext cx="3869280" cy="3685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600" y="1680657"/>
            <a:ext cx="3886560" cy="823766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600" y="2504424"/>
            <a:ext cx="3886560" cy="3685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5841A-642C-43C3-A458-130E102087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30245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C2EBE-DAA1-4526-BD8A-FC2E8D25BC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10645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D5BF7-A728-4424-823D-E4E687C742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247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280" y="456528"/>
            <a:ext cx="2949120" cy="1601448"/>
          </a:xfrm>
        </p:spPr>
        <p:txBody>
          <a:bodyPr anchor="b"/>
          <a:lstStyle>
            <a:lvl1pPr>
              <a:defRPr sz="2903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8000" y="987944"/>
            <a:ext cx="4628160" cy="4873472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280" y="2057977"/>
            <a:ext cx="2949120" cy="3810640"/>
          </a:xfrm>
        </p:spPr>
        <p:txBody>
          <a:bodyPr/>
          <a:lstStyle>
            <a:lvl1pPr marL="0" indent="0">
              <a:buNone/>
              <a:defRPr sz="1451"/>
            </a:lvl1pPr>
            <a:lvl2pPr marL="414726" indent="0">
              <a:buNone/>
              <a:defRPr sz="1270"/>
            </a:lvl2pPr>
            <a:lvl3pPr marL="829452" indent="0">
              <a:buNone/>
              <a:defRPr sz="1089"/>
            </a:lvl3pPr>
            <a:lvl4pPr marL="1244178" indent="0">
              <a:buNone/>
              <a:defRPr sz="907"/>
            </a:lvl4pPr>
            <a:lvl5pPr marL="1658904" indent="0">
              <a:buNone/>
              <a:defRPr sz="907"/>
            </a:lvl5pPr>
            <a:lvl6pPr marL="2073631" indent="0">
              <a:buNone/>
              <a:defRPr sz="907"/>
            </a:lvl6pPr>
            <a:lvl7pPr marL="2488357" indent="0">
              <a:buNone/>
              <a:defRPr sz="907"/>
            </a:lvl7pPr>
            <a:lvl8pPr marL="2903083" indent="0">
              <a:buNone/>
              <a:defRPr sz="907"/>
            </a:lvl8pPr>
            <a:lvl9pPr marL="3317809" indent="0">
              <a:buNone/>
              <a:defRPr sz="90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7D1F6-8324-4F9D-9DA3-BA70068D380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6775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2161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280" y="456528"/>
            <a:ext cx="2949120" cy="1601448"/>
          </a:xfrm>
        </p:spPr>
        <p:txBody>
          <a:bodyPr anchor="b"/>
          <a:lstStyle>
            <a:lvl1pPr>
              <a:defRPr sz="2903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8000" y="987944"/>
            <a:ext cx="4628160" cy="4873472"/>
          </a:xfrm>
        </p:spPr>
        <p:txBody>
          <a:bodyPr/>
          <a:lstStyle>
            <a:lvl1pPr marL="0" indent="0">
              <a:buNone/>
              <a:defRPr sz="2903"/>
            </a:lvl1pPr>
            <a:lvl2pPr marL="414726" indent="0">
              <a:buNone/>
              <a:defRPr sz="2540"/>
            </a:lvl2pPr>
            <a:lvl3pPr marL="829452" indent="0">
              <a:buNone/>
              <a:defRPr sz="2177"/>
            </a:lvl3pPr>
            <a:lvl4pPr marL="1244178" indent="0">
              <a:buNone/>
              <a:defRPr sz="1814"/>
            </a:lvl4pPr>
            <a:lvl5pPr marL="1658904" indent="0">
              <a:buNone/>
              <a:defRPr sz="1814"/>
            </a:lvl5pPr>
            <a:lvl6pPr marL="2073631" indent="0">
              <a:buNone/>
              <a:defRPr sz="1814"/>
            </a:lvl6pPr>
            <a:lvl7pPr marL="2488357" indent="0">
              <a:buNone/>
              <a:defRPr sz="1814"/>
            </a:lvl7pPr>
            <a:lvl8pPr marL="2903083" indent="0">
              <a:buNone/>
              <a:defRPr sz="1814"/>
            </a:lvl8pPr>
            <a:lvl9pPr marL="3317809" indent="0">
              <a:buNone/>
              <a:defRPr sz="1814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280" y="2057977"/>
            <a:ext cx="2949120" cy="3810640"/>
          </a:xfrm>
        </p:spPr>
        <p:txBody>
          <a:bodyPr/>
          <a:lstStyle>
            <a:lvl1pPr marL="0" indent="0">
              <a:buNone/>
              <a:defRPr sz="1451"/>
            </a:lvl1pPr>
            <a:lvl2pPr marL="414726" indent="0">
              <a:buNone/>
              <a:defRPr sz="1270"/>
            </a:lvl2pPr>
            <a:lvl3pPr marL="829452" indent="0">
              <a:buNone/>
              <a:defRPr sz="1089"/>
            </a:lvl3pPr>
            <a:lvl4pPr marL="1244178" indent="0">
              <a:buNone/>
              <a:defRPr sz="907"/>
            </a:lvl4pPr>
            <a:lvl5pPr marL="1658904" indent="0">
              <a:buNone/>
              <a:defRPr sz="907"/>
            </a:lvl5pPr>
            <a:lvl6pPr marL="2073631" indent="0">
              <a:buNone/>
              <a:defRPr sz="907"/>
            </a:lvl6pPr>
            <a:lvl7pPr marL="2488357" indent="0">
              <a:buNone/>
              <a:defRPr sz="907"/>
            </a:lvl7pPr>
            <a:lvl8pPr marL="2903083" indent="0">
              <a:buNone/>
              <a:defRPr sz="907"/>
            </a:lvl8pPr>
            <a:lvl9pPr marL="3317809" indent="0">
              <a:buNone/>
              <a:defRPr sz="90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1A21C-8F39-480E-829A-D5E12A301B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345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F2A00-3AA0-4132-A86B-527C78679A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80777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0D06D-9910-4A28-9C40-BFEFF42C52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48995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1C9D1-C4B5-47D3-AB54-4A1BFA53A2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57391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360" y="1121879"/>
            <a:ext cx="6857280" cy="2387771"/>
          </a:xfrm>
        </p:spPr>
        <p:txBody>
          <a:bodyPr anchor="b"/>
          <a:lstStyle>
            <a:lvl1pPr algn="ctr">
              <a:defRPr sz="5443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360" y="3601819"/>
            <a:ext cx="6857280" cy="1656174"/>
          </a:xfrm>
        </p:spPr>
        <p:txBody>
          <a:bodyPr/>
          <a:lstStyle>
            <a:lvl1pPr marL="0" indent="0" algn="ctr">
              <a:buNone/>
              <a:defRPr sz="2177"/>
            </a:lvl1pPr>
            <a:lvl2pPr marL="414726" indent="0" algn="ctr">
              <a:buNone/>
              <a:defRPr sz="1814"/>
            </a:lvl2pPr>
            <a:lvl3pPr marL="829452" indent="0" algn="ctr">
              <a:buNone/>
              <a:defRPr sz="1633"/>
            </a:lvl3pPr>
            <a:lvl4pPr marL="1244178" indent="0" algn="ctr">
              <a:buNone/>
              <a:defRPr sz="1451"/>
            </a:lvl4pPr>
            <a:lvl5pPr marL="1658904" indent="0" algn="ctr">
              <a:buNone/>
              <a:defRPr sz="1451"/>
            </a:lvl5pPr>
            <a:lvl6pPr marL="2073631" indent="0" algn="ctr">
              <a:buNone/>
              <a:defRPr sz="1451"/>
            </a:lvl6pPr>
            <a:lvl7pPr marL="2488357" indent="0" algn="ctr">
              <a:buNone/>
              <a:defRPr sz="1451"/>
            </a:lvl7pPr>
            <a:lvl8pPr marL="2903083" indent="0" algn="ctr">
              <a:buNone/>
              <a:defRPr sz="1451"/>
            </a:lvl8pPr>
            <a:lvl9pPr marL="3317809" indent="0" algn="ctr">
              <a:buNone/>
              <a:defRPr sz="1451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1D41A-CEFA-42F2-A0FB-8B4A8D91A88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07369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3C490-441E-4BEB-B63D-D0F96C0700A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58069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521" y="1709460"/>
            <a:ext cx="7886880" cy="2852939"/>
          </a:xfrm>
        </p:spPr>
        <p:txBody>
          <a:bodyPr anchor="b"/>
          <a:lstStyle>
            <a:lvl1pPr>
              <a:defRPr sz="5443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521" y="4589763"/>
            <a:ext cx="7886880" cy="1499197"/>
          </a:xfrm>
        </p:spPr>
        <p:txBody>
          <a:bodyPr/>
          <a:lstStyle>
            <a:lvl1pPr marL="0" indent="0">
              <a:buNone/>
              <a:defRPr sz="2177"/>
            </a:lvl1pPr>
            <a:lvl2pPr marL="414726" indent="0">
              <a:buNone/>
              <a:defRPr sz="1814"/>
            </a:lvl2pPr>
            <a:lvl3pPr marL="829452" indent="0">
              <a:buNone/>
              <a:defRPr sz="1633"/>
            </a:lvl3pPr>
            <a:lvl4pPr marL="1244178" indent="0">
              <a:buNone/>
              <a:defRPr sz="1451"/>
            </a:lvl4pPr>
            <a:lvl5pPr marL="1658904" indent="0">
              <a:buNone/>
              <a:defRPr sz="1451"/>
            </a:lvl5pPr>
            <a:lvl6pPr marL="2073631" indent="0">
              <a:buNone/>
              <a:defRPr sz="1451"/>
            </a:lvl6pPr>
            <a:lvl7pPr marL="2488357" indent="0">
              <a:buNone/>
              <a:defRPr sz="1451"/>
            </a:lvl7pPr>
            <a:lvl8pPr marL="2903083" indent="0">
              <a:buNone/>
              <a:defRPr sz="1451"/>
            </a:lvl8pPr>
            <a:lvl9pPr marL="3317809" indent="0">
              <a:buNone/>
              <a:defRPr sz="145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6695-DAFB-441C-9B8B-B6E19C0F22D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7503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54BEE-1628-43FE-B791-588712B63F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18524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281" y="365798"/>
            <a:ext cx="7886880" cy="132493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280" y="1680657"/>
            <a:ext cx="3869280" cy="823766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280" y="2504424"/>
            <a:ext cx="3869280" cy="3685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600" y="1680657"/>
            <a:ext cx="3886560" cy="823766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600" y="2504424"/>
            <a:ext cx="3886560" cy="3685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AD8BE-749F-44F0-BC00-564730BC22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33046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9131F-EE3E-4340-9B27-CB4EF5285E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575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3142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06ED4-BB51-462F-A30A-0CAFB11A01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05818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280" y="456528"/>
            <a:ext cx="2949120" cy="1601448"/>
          </a:xfrm>
        </p:spPr>
        <p:txBody>
          <a:bodyPr anchor="b"/>
          <a:lstStyle>
            <a:lvl1pPr>
              <a:defRPr sz="2903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8000" y="987944"/>
            <a:ext cx="4628160" cy="4873472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280" y="2057977"/>
            <a:ext cx="2949120" cy="3810640"/>
          </a:xfrm>
        </p:spPr>
        <p:txBody>
          <a:bodyPr/>
          <a:lstStyle>
            <a:lvl1pPr marL="0" indent="0">
              <a:buNone/>
              <a:defRPr sz="1451"/>
            </a:lvl1pPr>
            <a:lvl2pPr marL="414726" indent="0">
              <a:buNone/>
              <a:defRPr sz="1270"/>
            </a:lvl2pPr>
            <a:lvl3pPr marL="829452" indent="0">
              <a:buNone/>
              <a:defRPr sz="1089"/>
            </a:lvl3pPr>
            <a:lvl4pPr marL="1244178" indent="0">
              <a:buNone/>
              <a:defRPr sz="907"/>
            </a:lvl4pPr>
            <a:lvl5pPr marL="1658904" indent="0">
              <a:buNone/>
              <a:defRPr sz="907"/>
            </a:lvl5pPr>
            <a:lvl6pPr marL="2073631" indent="0">
              <a:buNone/>
              <a:defRPr sz="907"/>
            </a:lvl6pPr>
            <a:lvl7pPr marL="2488357" indent="0">
              <a:buNone/>
              <a:defRPr sz="907"/>
            </a:lvl7pPr>
            <a:lvl8pPr marL="2903083" indent="0">
              <a:buNone/>
              <a:defRPr sz="907"/>
            </a:lvl8pPr>
            <a:lvl9pPr marL="3317809" indent="0">
              <a:buNone/>
              <a:defRPr sz="90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520F-6292-47A3-B8AB-2DA16AF2917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94889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280" y="456528"/>
            <a:ext cx="2949120" cy="1601448"/>
          </a:xfrm>
        </p:spPr>
        <p:txBody>
          <a:bodyPr anchor="b"/>
          <a:lstStyle>
            <a:lvl1pPr>
              <a:defRPr sz="2903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8000" y="987944"/>
            <a:ext cx="4628160" cy="4873472"/>
          </a:xfrm>
        </p:spPr>
        <p:txBody>
          <a:bodyPr/>
          <a:lstStyle>
            <a:lvl1pPr marL="0" indent="0">
              <a:buNone/>
              <a:defRPr sz="2903"/>
            </a:lvl1pPr>
            <a:lvl2pPr marL="414726" indent="0">
              <a:buNone/>
              <a:defRPr sz="2540"/>
            </a:lvl2pPr>
            <a:lvl3pPr marL="829452" indent="0">
              <a:buNone/>
              <a:defRPr sz="2177"/>
            </a:lvl3pPr>
            <a:lvl4pPr marL="1244178" indent="0">
              <a:buNone/>
              <a:defRPr sz="1814"/>
            </a:lvl4pPr>
            <a:lvl5pPr marL="1658904" indent="0">
              <a:buNone/>
              <a:defRPr sz="1814"/>
            </a:lvl5pPr>
            <a:lvl6pPr marL="2073631" indent="0">
              <a:buNone/>
              <a:defRPr sz="1814"/>
            </a:lvl6pPr>
            <a:lvl7pPr marL="2488357" indent="0">
              <a:buNone/>
              <a:defRPr sz="1814"/>
            </a:lvl7pPr>
            <a:lvl8pPr marL="2903083" indent="0">
              <a:buNone/>
              <a:defRPr sz="1814"/>
            </a:lvl8pPr>
            <a:lvl9pPr marL="3317809" indent="0">
              <a:buNone/>
              <a:defRPr sz="1814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280" y="2057977"/>
            <a:ext cx="2949120" cy="3810640"/>
          </a:xfrm>
        </p:spPr>
        <p:txBody>
          <a:bodyPr/>
          <a:lstStyle>
            <a:lvl1pPr marL="0" indent="0">
              <a:buNone/>
              <a:defRPr sz="1451"/>
            </a:lvl1pPr>
            <a:lvl2pPr marL="414726" indent="0">
              <a:buNone/>
              <a:defRPr sz="1270"/>
            </a:lvl2pPr>
            <a:lvl3pPr marL="829452" indent="0">
              <a:buNone/>
              <a:defRPr sz="1089"/>
            </a:lvl3pPr>
            <a:lvl4pPr marL="1244178" indent="0">
              <a:buNone/>
              <a:defRPr sz="907"/>
            </a:lvl4pPr>
            <a:lvl5pPr marL="1658904" indent="0">
              <a:buNone/>
              <a:defRPr sz="907"/>
            </a:lvl5pPr>
            <a:lvl6pPr marL="2073631" indent="0">
              <a:buNone/>
              <a:defRPr sz="907"/>
            </a:lvl6pPr>
            <a:lvl7pPr marL="2488357" indent="0">
              <a:buNone/>
              <a:defRPr sz="907"/>
            </a:lvl7pPr>
            <a:lvl8pPr marL="2903083" indent="0">
              <a:buNone/>
              <a:defRPr sz="907"/>
            </a:lvl8pPr>
            <a:lvl9pPr marL="3317809" indent="0">
              <a:buNone/>
              <a:defRPr sz="90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02844-4881-4A97-A704-1AE0577905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36264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956B2-8DB0-45E9-A082-7657EB8A83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83175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D4762-B1D4-4CC9-B8FC-FD1447D8AA1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52787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B6A97-A03D-4082-AE95-F4BE26167C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9279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969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75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889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065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887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79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8E320-6F59-46E6-B3D9-A24FB8CEBA0F}" type="datetimeFigureOut">
              <a:rPr kumimoji="1" lang="ja-JP" altLang="en-US" smtClean="0"/>
              <a:t>2016/10/28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C1C6A-04BD-437D-BEAC-86ECA2921E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12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 smtClean="0"/>
              <a:t>タイトルテキストの書式を編集するにはクリックします。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 smtClean="0"/>
              <a:t>アウトラインテキストの書式を編集するにはクリックします。</a:t>
            </a:r>
          </a:p>
          <a:p>
            <a:pPr lvl="1"/>
            <a:r>
              <a:rPr lang="en-GB" altLang="ja-JP" smtClean="0"/>
              <a:t>2</a:t>
            </a:r>
            <a:r>
              <a:rPr lang="ja-JP" altLang="en-GB" smtClean="0"/>
              <a:t>レベル目のアウトライン</a:t>
            </a:r>
          </a:p>
          <a:p>
            <a:pPr lvl="2"/>
            <a:r>
              <a:rPr lang="en-GB" altLang="ja-JP" smtClean="0"/>
              <a:t>3</a:t>
            </a:r>
            <a:r>
              <a:rPr lang="ja-JP" altLang="en-GB" smtClean="0"/>
              <a:t>レベル目のアウトライン</a:t>
            </a:r>
          </a:p>
          <a:p>
            <a:pPr lvl="3"/>
            <a:r>
              <a:rPr lang="en-GB" altLang="ja-JP" smtClean="0"/>
              <a:t>4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5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6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7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8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9</a:t>
            </a:r>
            <a:r>
              <a:rPr lang="ja-JP" altLang="en-GB" smtClean="0"/>
              <a:t>レベル目のアウトライン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56650" algn="l"/>
                <a:tab pos="1313299" algn="l"/>
                <a:tab pos="1969949" algn="l"/>
              </a:tabLst>
              <a:defRPr sz="1270">
                <a:solidFill>
                  <a:srgbClr val="FFFFFF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it-IT" altLang="ja-JP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  <a:defRPr sz="1270">
                <a:solidFill>
                  <a:srgbClr val="FFFFFF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56650" algn="l"/>
                <a:tab pos="1313299" algn="l"/>
                <a:tab pos="1969949" algn="l"/>
              </a:tabLst>
              <a:defRPr sz="1270">
                <a:solidFill>
                  <a:srgbClr val="FFFFFF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F1FF10C-0122-4BA4-B8DF-D3B067A071E8}" type="slidenum">
              <a:rPr kumimoji="0" lang="en-US" altLang="ja-JP" smtClean="0"/>
              <a:pPr defTabSz="407526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 altLang="ja-JP"/>
          </a:p>
        </p:txBody>
      </p:sp>
    </p:spTree>
    <p:extLst>
      <p:ext uri="{BB962C8B-B14F-4D97-AF65-F5344CB8AC3E}">
        <p14:creationId xmlns:p14="http://schemas.microsoft.com/office/powerpoint/2010/main" val="127372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2280994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2695720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3110446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3525172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11045" indent="-311045" algn="l" defTabSz="407526" rtl="0" eaLnBrk="0" fontAlgn="base" hangingPunct="0">
        <a:lnSpc>
          <a:spcPct val="93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anose="02020603050405020304" pitchFamily="18" charset="0"/>
        <a:defRPr sz="2903" kern="1200">
          <a:solidFill>
            <a:srgbClr val="FFFFFF"/>
          </a:solidFill>
          <a:latin typeface="+mn-lt"/>
          <a:ea typeface="+mn-ea"/>
          <a:cs typeface="+mn-cs"/>
        </a:defRPr>
      </a:lvl1pPr>
      <a:lvl2pPr marL="673930" indent="-259204" algn="l" defTabSz="407526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anose="02020603050405020304" pitchFamily="18" charset="0"/>
        <a:defRPr sz="2540" kern="1200">
          <a:solidFill>
            <a:srgbClr val="FFFFFF"/>
          </a:solidFill>
          <a:latin typeface="+mn-lt"/>
          <a:ea typeface="+mn-ea"/>
          <a:cs typeface="+mn-cs"/>
        </a:defRPr>
      </a:lvl2pPr>
      <a:lvl3pPr marL="1036815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anose="02020603050405020304" pitchFamily="18" charset="0"/>
        <a:defRPr sz="2177" kern="1200">
          <a:solidFill>
            <a:srgbClr val="FFFFFF"/>
          </a:solidFill>
          <a:latin typeface="+mn-lt"/>
          <a:ea typeface="+mn-ea"/>
          <a:cs typeface="+mn-cs"/>
        </a:defRPr>
      </a:lvl3pPr>
      <a:lvl4pPr marL="1451541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anose="02020603050405020304" pitchFamily="18" charset="0"/>
        <a:defRPr sz="1814" kern="1200">
          <a:solidFill>
            <a:srgbClr val="FFFFFF"/>
          </a:solidFill>
          <a:latin typeface="+mn-lt"/>
          <a:ea typeface="+mn-ea"/>
          <a:cs typeface="+mn-cs"/>
        </a:defRPr>
      </a:lvl4pPr>
      <a:lvl5pPr marL="1866268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anose="02020603050405020304" pitchFamily="18" charset="0"/>
        <a:defRPr sz="1814" kern="1200">
          <a:solidFill>
            <a:srgbClr val="FFFFFF"/>
          </a:solidFill>
          <a:latin typeface="+mn-lt"/>
          <a:ea typeface="+mn-ea"/>
          <a:cs typeface="+mn-cs"/>
        </a:defRPr>
      </a:lvl5pPr>
      <a:lvl6pPr marL="2280994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695720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3110446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525172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 smtClean="0"/>
              <a:t>タイトルテキストの書式を編集するにはクリックします。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 smtClean="0"/>
              <a:t>アウトラインテキストの書式を編集するにはクリックします。</a:t>
            </a:r>
          </a:p>
          <a:p>
            <a:pPr lvl="1"/>
            <a:r>
              <a:rPr lang="en-GB" altLang="ja-JP" smtClean="0"/>
              <a:t>2</a:t>
            </a:r>
            <a:r>
              <a:rPr lang="ja-JP" altLang="en-GB" smtClean="0"/>
              <a:t>レベル目のアウトライン</a:t>
            </a:r>
          </a:p>
          <a:p>
            <a:pPr lvl="2"/>
            <a:r>
              <a:rPr lang="en-GB" altLang="ja-JP" smtClean="0"/>
              <a:t>3</a:t>
            </a:r>
            <a:r>
              <a:rPr lang="ja-JP" altLang="en-GB" smtClean="0"/>
              <a:t>レベル目のアウトライン</a:t>
            </a:r>
          </a:p>
          <a:p>
            <a:pPr lvl="3"/>
            <a:r>
              <a:rPr lang="en-GB" altLang="ja-JP" smtClean="0"/>
              <a:t>4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5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6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7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8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9</a:t>
            </a:r>
            <a:r>
              <a:rPr lang="ja-JP" altLang="en-GB" smtClean="0"/>
              <a:t>レベル目のアウトライン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56650" algn="l"/>
                <a:tab pos="1313299" algn="l"/>
                <a:tab pos="1969949" algn="l"/>
              </a:tabLst>
              <a:defRPr sz="1270">
                <a:solidFill>
                  <a:srgbClr val="FFFFFF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it-IT" altLang="ja-JP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  <a:defRPr sz="1270">
                <a:solidFill>
                  <a:srgbClr val="FFFFFF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56650" algn="l"/>
                <a:tab pos="1313299" algn="l"/>
                <a:tab pos="1969949" algn="l"/>
              </a:tabLst>
              <a:defRPr sz="1270">
                <a:solidFill>
                  <a:srgbClr val="FFFFFF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46AB3F7-C618-4849-A8BB-51DF0A1530D8}" type="slidenum">
              <a:rPr kumimoji="0" lang="en-US" altLang="ja-JP" smtClean="0"/>
              <a:pPr defTabSz="407526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 altLang="ja-JP"/>
          </a:p>
        </p:txBody>
      </p:sp>
    </p:spTree>
    <p:extLst>
      <p:ext uri="{BB962C8B-B14F-4D97-AF65-F5344CB8AC3E}">
        <p14:creationId xmlns:p14="http://schemas.microsoft.com/office/powerpoint/2010/main" val="56134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2280994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2695720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3110446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3525172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FFFFFF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11045" indent="-311045" algn="l" defTabSz="407526" rtl="0" eaLnBrk="0" fontAlgn="base" hangingPunct="0">
        <a:lnSpc>
          <a:spcPct val="93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anose="02020603050405020304" pitchFamily="18" charset="0"/>
        <a:defRPr sz="2903" kern="1200">
          <a:solidFill>
            <a:srgbClr val="FFFFFF"/>
          </a:solidFill>
          <a:latin typeface="+mn-lt"/>
          <a:ea typeface="+mn-ea"/>
          <a:cs typeface="+mn-cs"/>
        </a:defRPr>
      </a:lvl1pPr>
      <a:lvl2pPr marL="673930" indent="-259204" algn="l" defTabSz="407526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anose="02020603050405020304" pitchFamily="18" charset="0"/>
        <a:defRPr sz="2540" kern="1200">
          <a:solidFill>
            <a:srgbClr val="FFFFFF"/>
          </a:solidFill>
          <a:latin typeface="+mn-lt"/>
          <a:ea typeface="+mn-ea"/>
          <a:cs typeface="+mn-cs"/>
        </a:defRPr>
      </a:lvl2pPr>
      <a:lvl3pPr marL="1036815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anose="02020603050405020304" pitchFamily="18" charset="0"/>
        <a:defRPr sz="2177" kern="1200">
          <a:solidFill>
            <a:srgbClr val="FFFFFF"/>
          </a:solidFill>
          <a:latin typeface="+mn-lt"/>
          <a:ea typeface="+mn-ea"/>
          <a:cs typeface="+mn-cs"/>
        </a:defRPr>
      </a:lvl3pPr>
      <a:lvl4pPr marL="1451541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anose="02020603050405020304" pitchFamily="18" charset="0"/>
        <a:defRPr sz="1814" kern="1200">
          <a:solidFill>
            <a:srgbClr val="FFFFFF"/>
          </a:solidFill>
          <a:latin typeface="+mn-lt"/>
          <a:ea typeface="+mn-ea"/>
          <a:cs typeface="+mn-cs"/>
        </a:defRPr>
      </a:lvl4pPr>
      <a:lvl5pPr marL="1866268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anose="02020603050405020304" pitchFamily="18" charset="0"/>
        <a:defRPr sz="1814" kern="1200">
          <a:solidFill>
            <a:srgbClr val="FFFFFF"/>
          </a:solidFill>
          <a:latin typeface="+mn-lt"/>
          <a:ea typeface="+mn-ea"/>
          <a:cs typeface="+mn-cs"/>
        </a:defRPr>
      </a:lvl5pPr>
      <a:lvl6pPr marL="2280994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695720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3110446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525172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Analysis chain in Japan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In NEWS meeting @Napoli 27-28/Oct./2016</a:t>
            </a:r>
          </a:p>
          <a:p>
            <a:r>
              <a:rPr lang="en-US" altLang="ja-JP" dirty="0" smtClean="0"/>
              <a:t>T. </a:t>
            </a:r>
            <a:r>
              <a:rPr lang="en-US" altLang="ja-JP" dirty="0" err="1" smtClean="0"/>
              <a:t>Katsuragawa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907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4407" t="6681" r="9443" b="4242"/>
          <a:stretch/>
        </p:blipFill>
        <p:spPr>
          <a:xfrm>
            <a:off x="406400" y="609601"/>
            <a:ext cx="8255000" cy="6032500"/>
          </a:xfrm>
          <a:prstGeom prst="rect">
            <a:avLst/>
          </a:prstGeom>
        </p:spPr>
      </p:pic>
      <p:sp>
        <p:nvSpPr>
          <p:cNvPr id="6" name="タイトル 1"/>
          <p:cNvSpPr txBox="1">
            <a:spLocks/>
          </p:cNvSpPr>
          <p:nvPr/>
        </p:nvSpPr>
        <p:spPr>
          <a:xfrm>
            <a:off x="-12700" y="38100"/>
            <a:ext cx="8801100" cy="652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>
                <a:solidFill>
                  <a:prstClr val="black"/>
                </a:solidFill>
              </a:rPr>
              <a:t>Raw data of </a:t>
            </a:r>
            <a:r>
              <a:rPr lang="en-US" altLang="ja-JP" dirty="0" smtClean="0">
                <a:solidFill>
                  <a:srgbClr val="FF0000"/>
                </a:solidFill>
              </a:rPr>
              <a:t>“Sample_41”</a:t>
            </a:r>
            <a:r>
              <a:rPr lang="en-US" altLang="ja-JP" dirty="0" smtClean="0">
                <a:solidFill>
                  <a:prstClr val="black"/>
                </a:solidFill>
              </a:rPr>
              <a:t>(</a:t>
            </a:r>
            <a:r>
              <a:rPr lang="en-US" altLang="ja-JP" u="sng" dirty="0" smtClean="0">
                <a:solidFill>
                  <a:prstClr val="black"/>
                </a:solidFill>
              </a:rPr>
              <a:t>β-ray sample</a:t>
            </a:r>
            <a:r>
              <a:rPr lang="en-US" altLang="ja-JP" dirty="0" smtClean="0">
                <a:solidFill>
                  <a:prstClr val="black"/>
                </a:solidFill>
              </a:rPr>
              <a:t>) </a:t>
            </a:r>
            <a:r>
              <a:rPr lang="en-US" altLang="ja-JP" sz="2700" dirty="0" smtClean="0">
                <a:solidFill>
                  <a:prstClr val="black"/>
                </a:solidFill>
              </a:rPr>
              <a:t>**w/o Ag coating</a:t>
            </a:r>
            <a:endParaRPr lang="ja-JP" altLang="en-US" sz="2700" dirty="0">
              <a:solidFill>
                <a:prstClr val="black"/>
              </a:solidFill>
            </a:endParaRPr>
          </a:p>
        </p:txBody>
      </p:sp>
      <p:cxnSp>
        <p:nvCxnSpPr>
          <p:cNvPr id="4" name="直線矢印コネクタ 3"/>
          <p:cNvCxnSpPr/>
          <p:nvPr/>
        </p:nvCxnSpPr>
        <p:spPr>
          <a:xfrm rot="5400000">
            <a:off x="6531941" y="2132918"/>
            <a:ext cx="2160000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5858057" y="2801236"/>
            <a:ext cx="1877362" cy="343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rgbClr val="FF0000"/>
                </a:solidFill>
              </a:rPr>
              <a:t>Event density depend on irradiation direction</a:t>
            </a:r>
            <a:endParaRPr lang="en-US" altLang="ja-JP" sz="12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4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points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3200" y="1851025"/>
            <a:ext cx="8940800" cy="435133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LNGS sample and Nagoya sample(same NIT) looks like same quality.</a:t>
            </a:r>
          </a:p>
          <a:p>
            <a:r>
              <a:rPr kumimoji="1" lang="en-US" altLang="ja-JP" dirty="0" smtClean="0"/>
              <a:t>PMMA(=</a:t>
            </a:r>
            <a:r>
              <a:rPr lang="en-US" altLang="ja-JP" dirty="0" smtClean="0"/>
              <a:t>acrylic base</a:t>
            </a:r>
            <a:r>
              <a:rPr kumimoji="1" lang="en-US" altLang="ja-JP" dirty="0" smtClean="0"/>
              <a:t>) has also same results.</a:t>
            </a:r>
          </a:p>
          <a:p>
            <a:endParaRPr lang="en-US" altLang="ja-JP" dirty="0"/>
          </a:p>
          <a:p>
            <a:r>
              <a:rPr lang="en-US" altLang="ja-JP" dirty="0" smtClean="0"/>
              <a:t>Beta sample has strong dependence of irradiation direction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=&gt; Surface recognition and fiducial volume cut are very 	important for comparison between Japan and Italy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**especially, surface recognition for each view is essential.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8500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topic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Analysis chain</a:t>
            </a:r>
          </a:p>
          <a:p>
            <a:pPr marL="0" indent="0">
              <a:buNone/>
            </a:pPr>
            <a:r>
              <a:rPr lang="en-US" altLang="ja-JP" dirty="0" smtClean="0"/>
              <a:t>         Scan -&gt; Ellipse fit -&gt; </a:t>
            </a:r>
            <a:r>
              <a:rPr lang="en-US" altLang="ja-JP" sz="3200" dirty="0" smtClean="0"/>
              <a:t>Dust removal</a:t>
            </a:r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en-US" altLang="ja-JP" dirty="0" smtClean="0"/>
              <a:t>Scanning results about LNGS sample</a:t>
            </a:r>
          </a:p>
          <a:p>
            <a:pPr marL="0" indent="0">
              <a:buNone/>
            </a:pPr>
            <a:r>
              <a:rPr lang="en-US" altLang="ja-JP" dirty="0" smtClean="0"/>
              <a:t>       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9841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600226" y="2579872"/>
            <a:ext cx="1152726" cy="1152726"/>
          </a:xfrm>
          <a:prstGeom prst="rect">
            <a:avLst/>
          </a:prstGeom>
        </p:spPr>
      </p:pic>
      <p:sp>
        <p:nvSpPr>
          <p:cNvPr id="9218" name="下矢印 3"/>
          <p:cNvSpPr>
            <a:spLocks noChangeArrowheads="1"/>
          </p:cNvSpPr>
          <p:nvPr/>
        </p:nvSpPr>
        <p:spPr bwMode="auto">
          <a:xfrm>
            <a:off x="7360447" y="555031"/>
            <a:ext cx="1130603" cy="3936848"/>
          </a:xfrm>
          <a:prstGeom prst="downArrow">
            <a:avLst>
              <a:gd name="adj1" fmla="val 50000"/>
              <a:gd name="adj2" fmla="val 50014"/>
            </a:avLst>
          </a:prstGeom>
          <a:solidFill>
            <a:srgbClr val="FF0000"/>
          </a:solidFill>
          <a:ln w="9525" algn="ctr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1633">
              <a:solidFill>
                <a:srgbClr val="000000"/>
              </a:solidFill>
            </a:endParaRPr>
          </a:p>
        </p:txBody>
      </p:sp>
      <p:sp>
        <p:nvSpPr>
          <p:cNvPr id="9219" name="タイトル 1"/>
          <p:cNvSpPr>
            <a:spLocks noGrp="1"/>
          </p:cNvSpPr>
          <p:nvPr>
            <p:ph type="title"/>
          </p:nvPr>
        </p:nvSpPr>
        <p:spPr>
          <a:xfrm>
            <a:off x="-65542" y="-32827"/>
            <a:ext cx="6289831" cy="531630"/>
          </a:xfrm>
        </p:spPr>
        <p:txBody>
          <a:bodyPr/>
          <a:lstStyle/>
          <a:p>
            <a:r>
              <a:rPr kumimoji="1" lang="en-US" altLang="ja-JP" sz="3266" dirty="0">
                <a:solidFill>
                  <a:srgbClr val="FFFF00"/>
                </a:solidFill>
              </a:rPr>
              <a:t>Flow of analysis by Ellipse fitting</a:t>
            </a:r>
            <a:endParaRPr kumimoji="1" lang="ja-JP" altLang="en-US" sz="3266" dirty="0">
              <a:solidFill>
                <a:srgbClr val="FFFF00"/>
              </a:solidFill>
            </a:endParaRPr>
          </a:p>
        </p:txBody>
      </p:sp>
      <p:sp>
        <p:nvSpPr>
          <p:cNvPr id="922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7047" y="537458"/>
            <a:ext cx="8295908" cy="4524480"/>
          </a:xfrm>
        </p:spPr>
        <p:txBody>
          <a:bodyPr/>
          <a:lstStyle/>
          <a:p>
            <a:r>
              <a:rPr kumimoji="1" lang="ja-JP" altLang="en-US" sz="2540" dirty="0"/>
              <a:t>■</a:t>
            </a:r>
            <a:r>
              <a:rPr kumimoji="1" lang="en-US" altLang="ja-JP" sz="2540" dirty="0" err="1">
                <a:solidFill>
                  <a:srgbClr val="FFC000"/>
                </a:solidFill>
              </a:rPr>
              <a:t>PTS_Scanning</a:t>
            </a:r>
            <a:endParaRPr kumimoji="1" lang="en-US" altLang="ja-JP" sz="2540" dirty="0">
              <a:solidFill>
                <a:srgbClr val="FFC000"/>
              </a:solidFill>
            </a:endParaRPr>
          </a:p>
          <a:p>
            <a:r>
              <a:rPr kumimoji="1" lang="ja-JP" altLang="en-US" sz="1814" dirty="0"/>
              <a:t>      ・</a:t>
            </a:r>
            <a:r>
              <a:rPr kumimoji="1" lang="en-US" altLang="ja-JP" sz="1814" dirty="0"/>
              <a:t>Stop &amp; Go    </a:t>
            </a:r>
            <a:r>
              <a:rPr kumimoji="1" lang="ja-JP" altLang="en-US" sz="1814" dirty="0"/>
              <a:t>・</a:t>
            </a:r>
            <a:r>
              <a:rPr kumimoji="1" lang="en-US" altLang="ja-JP" sz="1814" dirty="0"/>
              <a:t>.bmp (8bit_1ch </a:t>
            </a:r>
            <a:r>
              <a:rPr kumimoji="1" lang="en-US" altLang="ja-JP" sz="1814" dirty="0" smtClean="0"/>
              <a:t>*4Mpixel </a:t>
            </a:r>
            <a:r>
              <a:rPr kumimoji="1" lang="en-US" altLang="ja-JP" sz="1814" dirty="0"/>
              <a:t>= </a:t>
            </a:r>
            <a:r>
              <a:rPr kumimoji="1" lang="en-US" altLang="ja-JP" sz="1814" dirty="0" smtClean="0"/>
              <a:t>4Mbyte/1picture</a:t>
            </a:r>
            <a:r>
              <a:rPr kumimoji="1" lang="en-US" altLang="ja-JP" sz="1814" dirty="0"/>
              <a:t>)</a:t>
            </a:r>
          </a:p>
          <a:p>
            <a:endParaRPr kumimoji="1" lang="en-US" altLang="ja-JP" sz="454" dirty="0"/>
          </a:p>
          <a:p>
            <a:r>
              <a:rPr kumimoji="1" lang="ja-JP" altLang="en-US" sz="2540" dirty="0"/>
              <a:t>■</a:t>
            </a:r>
            <a:r>
              <a:rPr kumimoji="1" lang="en-US" altLang="ja-JP" sz="2540" dirty="0">
                <a:solidFill>
                  <a:srgbClr val="FFC000"/>
                </a:solidFill>
              </a:rPr>
              <a:t>Ellipse fitting</a:t>
            </a:r>
          </a:p>
          <a:p>
            <a:r>
              <a:rPr kumimoji="1" lang="en-US" altLang="ja-JP" sz="1814" dirty="0"/>
              <a:t>      </a:t>
            </a:r>
            <a:r>
              <a:rPr kumimoji="1" lang="ja-JP" altLang="en-US" sz="1814" dirty="0"/>
              <a:t>・</a:t>
            </a:r>
            <a:r>
              <a:rPr kumimoji="1" lang="en-US" altLang="ja-JP" sz="1814" dirty="0"/>
              <a:t>High pass filter    </a:t>
            </a:r>
            <a:r>
              <a:rPr kumimoji="1" lang="ja-JP" altLang="en-US" sz="1814" dirty="0"/>
              <a:t>・</a:t>
            </a:r>
            <a:r>
              <a:rPr kumimoji="1" lang="en-US" altLang="ja-JP" sz="1814" dirty="0" err="1"/>
              <a:t>Binarization</a:t>
            </a:r>
            <a:r>
              <a:rPr kumimoji="1" lang="ja-JP" altLang="en-US" sz="1814" dirty="0"/>
              <a:t>    ・</a:t>
            </a:r>
            <a:r>
              <a:rPr kumimoji="1" lang="en-US" altLang="ja-JP" sz="1814" dirty="0"/>
              <a:t>Labeling (clustering of pixels)</a:t>
            </a:r>
          </a:p>
          <a:p>
            <a:r>
              <a:rPr kumimoji="1" lang="en-US" altLang="ja-JP" sz="1814" dirty="0"/>
              <a:t>      </a:t>
            </a:r>
            <a:r>
              <a:rPr kumimoji="1" lang="ja-JP" altLang="en-US" sz="1814" dirty="0"/>
              <a:t>・</a:t>
            </a:r>
            <a:r>
              <a:rPr kumimoji="1" lang="en-US" altLang="ja-JP" sz="1814" dirty="0"/>
              <a:t>Contour retrieval    </a:t>
            </a:r>
            <a:r>
              <a:rPr kumimoji="1" lang="ja-JP" altLang="en-US" sz="1814" dirty="0"/>
              <a:t>・</a:t>
            </a:r>
            <a:r>
              <a:rPr kumimoji="1" lang="en-US" altLang="ja-JP" sz="1814" dirty="0"/>
              <a:t>Ellipse fit</a:t>
            </a:r>
          </a:p>
          <a:p>
            <a:endParaRPr kumimoji="1" lang="en-US" altLang="ja-JP" sz="454" dirty="0"/>
          </a:p>
          <a:p>
            <a:r>
              <a:rPr kumimoji="1" lang="ja-JP" altLang="en-US" sz="2540" dirty="0"/>
              <a:t>■</a:t>
            </a:r>
            <a:r>
              <a:rPr kumimoji="1" lang="en-US" altLang="ja-JP" sz="2540" dirty="0">
                <a:solidFill>
                  <a:srgbClr val="FFC000"/>
                </a:solidFill>
              </a:rPr>
              <a:t>Best focus selection</a:t>
            </a:r>
          </a:p>
          <a:p>
            <a:r>
              <a:rPr kumimoji="1" lang="en-US" altLang="ja-JP" sz="1814" dirty="0"/>
              <a:t>      </a:t>
            </a:r>
            <a:r>
              <a:rPr kumimoji="1" lang="ja-JP" altLang="en-US" sz="1814" dirty="0"/>
              <a:t>・</a:t>
            </a:r>
            <a:r>
              <a:rPr kumimoji="1" lang="en-US" altLang="ja-JP" sz="1814" dirty="0"/>
              <a:t>Event sort (brightness)    </a:t>
            </a:r>
            <a:r>
              <a:rPr kumimoji="1" lang="ja-JP" altLang="en-US" sz="1814" dirty="0"/>
              <a:t>・</a:t>
            </a:r>
            <a:r>
              <a:rPr kumimoji="1" lang="en-US" altLang="ja-JP" sz="1814" dirty="0"/>
              <a:t>Clustering (use distance)</a:t>
            </a:r>
          </a:p>
          <a:p>
            <a:r>
              <a:rPr kumimoji="1" lang="en-US" altLang="ja-JP" sz="1814" dirty="0"/>
              <a:t>      </a:t>
            </a:r>
            <a:r>
              <a:rPr kumimoji="1" lang="ja-JP" altLang="en-US" sz="1814" dirty="0"/>
              <a:t>・</a:t>
            </a:r>
            <a:r>
              <a:rPr kumimoji="1" lang="en-US" altLang="ja-JP" sz="1814" dirty="0"/>
              <a:t>Best focus selection(use brightness)</a:t>
            </a:r>
            <a:endParaRPr kumimoji="1" lang="en-US" altLang="ja-JP" sz="2177" dirty="0"/>
          </a:p>
          <a:p>
            <a:endParaRPr kumimoji="1" lang="en-US" altLang="ja-JP" sz="1089" dirty="0"/>
          </a:p>
          <a:p>
            <a:endParaRPr kumimoji="1" lang="en-US" altLang="ja-JP" sz="1089" dirty="0"/>
          </a:p>
          <a:p>
            <a:endParaRPr kumimoji="1" lang="en-US" altLang="ja-JP" sz="1089" dirty="0"/>
          </a:p>
          <a:p>
            <a:endParaRPr kumimoji="1" lang="en-US" altLang="ja-JP" sz="1089" dirty="0"/>
          </a:p>
          <a:p>
            <a:r>
              <a:rPr kumimoji="1" lang="ja-JP" altLang="en-US" sz="2540" dirty="0" smtClean="0"/>
              <a:t>■</a:t>
            </a:r>
            <a:r>
              <a:rPr kumimoji="1" lang="en-US" altLang="ja-JP" sz="2540" dirty="0" smtClean="0">
                <a:solidFill>
                  <a:srgbClr val="FFC000"/>
                </a:solidFill>
              </a:rPr>
              <a:t>Noise rejection</a:t>
            </a:r>
            <a:endParaRPr kumimoji="1" lang="en-US" altLang="ja-JP" sz="2540" dirty="0">
              <a:solidFill>
                <a:srgbClr val="FFC000"/>
              </a:solidFill>
            </a:endParaRPr>
          </a:p>
          <a:p>
            <a:r>
              <a:rPr kumimoji="1" lang="ja-JP" altLang="en-US" sz="2177" dirty="0">
                <a:solidFill>
                  <a:srgbClr val="FFC000"/>
                </a:solidFill>
              </a:rPr>
              <a:t>      </a:t>
            </a:r>
            <a:r>
              <a:rPr kumimoji="1" lang="ja-JP" altLang="en-US" sz="2177" dirty="0" smtClean="0">
                <a:solidFill>
                  <a:schemeClr val="bg1"/>
                </a:solidFill>
              </a:rPr>
              <a:t>・</a:t>
            </a:r>
            <a:r>
              <a:rPr kumimoji="1" lang="en-US" altLang="ja-JP" sz="1810" dirty="0" smtClean="0">
                <a:solidFill>
                  <a:schemeClr val="bg1"/>
                </a:solidFill>
              </a:rPr>
              <a:t>Surface &amp; bottom cut</a:t>
            </a:r>
            <a:r>
              <a:rPr kumimoji="1" lang="ja-JP" altLang="en-US" sz="1810" dirty="0" smtClean="0">
                <a:solidFill>
                  <a:schemeClr val="bg1"/>
                </a:solidFill>
              </a:rPr>
              <a:t>    ・</a:t>
            </a:r>
            <a:r>
              <a:rPr kumimoji="1" lang="en-US" altLang="ja-JP" sz="1810" dirty="0" smtClean="0">
                <a:solidFill>
                  <a:schemeClr val="bg1"/>
                </a:solidFill>
              </a:rPr>
              <a:t>Dust rejection x2</a:t>
            </a:r>
            <a:endParaRPr kumimoji="1" lang="en-US" altLang="ja-JP" sz="1810" dirty="0">
              <a:solidFill>
                <a:schemeClr val="bg1"/>
              </a:solidFill>
            </a:endParaRPr>
          </a:p>
        </p:txBody>
      </p:sp>
      <p:sp>
        <p:nvSpPr>
          <p:cNvPr id="9222" name="Line 31"/>
          <p:cNvSpPr>
            <a:spLocks noChangeShapeType="1"/>
          </p:cNvSpPr>
          <p:nvPr/>
        </p:nvSpPr>
        <p:spPr bwMode="auto">
          <a:xfrm flipV="1">
            <a:off x="6014385" y="3115666"/>
            <a:ext cx="384480" cy="136800"/>
          </a:xfrm>
          <a:prstGeom prst="line">
            <a:avLst/>
          </a:prstGeom>
          <a:noFill/>
          <a:ln w="432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07526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1633">
              <a:solidFill>
                <a:srgbClr val="000000"/>
              </a:solidFill>
            </a:endParaRPr>
          </a:p>
        </p:txBody>
      </p:sp>
      <p:sp>
        <p:nvSpPr>
          <p:cNvPr id="9223" name="Line 32"/>
          <p:cNvSpPr>
            <a:spLocks noChangeShapeType="1"/>
          </p:cNvSpPr>
          <p:nvPr/>
        </p:nvSpPr>
        <p:spPr bwMode="auto">
          <a:xfrm>
            <a:off x="6122385" y="2886706"/>
            <a:ext cx="165600" cy="557280"/>
          </a:xfrm>
          <a:prstGeom prst="line">
            <a:avLst/>
          </a:prstGeom>
          <a:noFill/>
          <a:ln w="43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07526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1633">
              <a:solidFill>
                <a:srgbClr val="000000"/>
              </a:solidFill>
            </a:endParaRPr>
          </a:p>
        </p:txBody>
      </p:sp>
      <p:sp>
        <p:nvSpPr>
          <p:cNvPr id="9224" name="AutoShape 33"/>
          <p:cNvSpPr>
            <a:spLocks noChangeArrowheads="1"/>
          </p:cNvSpPr>
          <p:nvPr/>
        </p:nvSpPr>
        <p:spPr bwMode="auto">
          <a:xfrm>
            <a:off x="5611185" y="2579986"/>
            <a:ext cx="1153440" cy="1153440"/>
          </a:xfrm>
          <a:prstGeom prst="roundRect">
            <a:avLst>
              <a:gd name="adj" fmla="val 125"/>
            </a:avLst>
          </a:prstGeom>
          <a:noFill/>
          <a:ln w="432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07526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1633">
              <a:solidFill>
                <a:srgbClr val="000000"/>
              </a:solidFill>
            </a:endParaRPr>
          </a:p>
        </p:txBody>
      </p:sp>
      <p:sp>
        <p:nvSpPr>
          <p:cNvPr id="9225" name="Text Box 34"/>
          <p:cNvSpPr txBox="1">
            <a:spLocks noChangeArrowheads="1"/>
          </p:cNvSpPr>
          <p:nvPr/>
        </p:nvSpPr>
        <p:spPr bwMode="auto">
          <a:xfrm>
            <a:off x="5629905" y="2607346"/>
            <a:ext cx="705600" cy="27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075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451" b="1">
                <a:solidFill>
                  <a:srgbClr val="FF0000"/>
                </a:solidFill>
                <a:latin typeface="Century" panose="02040604050505020304" pitchFamily="18" charset="0"/>
              </a:rPr>
              <a:t>Major</a:t>
            </a:r>
          </a:p>
        </p:txBody>
      </p:sp>
      <p:sp>
        <p:nvSpPr>
          <p:cNvPr id="9226" name="Text Box 35"/>
          <p:cNvSpPr txBox="1">
            <a:spLocks noChangeArrowheads="1"/>
          </p:cNvSpPr>
          <p:nvPr/>
        </p:nvSpPr>
        <p:spPr bwMode="auto">
          <a:xfrm>
            <a:off x="6348465" y="3089746"/>
            <a:ext cx="705600" cy="27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075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33" b="1">
                <a:solidFill>
                  <a:srgbClr val="00FF00"/>
                </a:solidFill>
                <a:latin typeface="Century" panose="02040604050505020304" pitchFamily="18" charset="0"/>
              </a:rPr>
              <a:t>Minor</a:t>
            </a:r>
          </a:p>
        </p:txBody>
      </p:sp>
      <p:sp>
        <p:nvSpPr>
          <p:cNvPr id="9227" name="Text Box 36"/>
          <p:cNvSpPr txBox="1">
            <a:spLocks noChangeArrowheads="1"/>
          </p:cNvSpPr>
          <p:nvPr/>
        </p:nvSpPr>
        <p:spPr bwMode="auto">
          <a:xfrm>
            <a:off x="5567985" y="3469906"/>
            <a:ext cx="1241280" cy="25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4401" rIns="0" bIns="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075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33" b="1" dirty="0">
                <a:solidFill>
                  <a:srgbClr val="FFFFFF"/>
                </a:solidFill>
              </a:rPr>
              <a:t>Ellipse fit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9146" y="4631203"/>
            <a:ext cx="1146694" cy="114292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1728" y="4637501"/>
            <a:ext cx="1146808" cy="114292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7162" y="4631203"/>
            <a:ext cx="1135395" cy="114292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16385" y="4631203"/>
            <a:ext cx="1146808" cy="114292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3782" y="4631203"/>
            <a:ext cx="1128214" cy="1142929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 bwMode="auto">
          <a:xfrm>
            <a:off x="1223782" y="4631203"/>
            <a:ext cx="1128214" cy="1142929"/>
          </a:xfrm>
          <a:prstGeom prst="rect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1633">
              <a:solidFill>
                <a:srgbClr val="000000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2610345" y="4637500"/>
            <a:ext cx="1129867" cy="1120071"/>
          </a:xfrm>
          <a:prstGeom prst="rect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1633">
              <a:solidFill>
                <a:srgbClr val="00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5318009" y="4637501"/>
            <a:ext cx="1110084" cy="1110274"/>
          </a:xfrm>
          <a:prstGeom prst="rect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1633">
              <a:solidFill>
                <a:srgbClr val="000000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 bwMode="auto">
          <a:xfrm>
            <a:off x="6649356" y="4631203"/>
            <a:ext cx="1110274" cy="1116572"/>
          </a:xfrm>
          <a:prstGeom prst="rect">
            <a:avLst/>
          </a:pr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1633">
              <a:solidFill>
                <a:srgbClr val="000000"/>
              </a:solidFill>
            </a:endParaRPr>
          </a:p>
        </p:txBody>
      </p:sp>
      <p:sp>
        <p:nvSpPr>
          <p:cNvPr id="23" name="Text Box 36"/>
          <p:cNvSpPr txBox="1">
            <a:spLocks noChangeArrowheads="1"/>
          </p:cNvSpPr>
          <p:nvPr/>
        </p:nvSpPr>
        <p:spPr bwMode="auto">
          <a:xfrm>
            <a:off x="768582" y="5575300"/>
            <a:ext cx="1595608" cy="18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4401" rIns="0" bIns="0" anchor="ctr"/>
          <a:lstStyle>
            <a:lvl1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075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179" dirty="0">
                <a:solidFill>
                  <a:srgbClr val="FFFFFF"/>
                </a:solidFill>
              </a:rPr>
              <a:t>Mean brightness </a:t>
            </a:r>
            <a:r>
              <a:rPr kumimoji="0" lang="en-US" altLang="ja-JP" sz="1400" dirty="0" smtClean="0">
                <a:solidFill>
                  <a:srgbClr val="FFFFFF"/>
                </a:solidFill>
              </a:rPr>
              <a:t>58.6</a:t>
            </a:r>
            <a:endParaRPr kumimoji="0" lang="en-US" altLang="ja-JP" sz="1400" dirty="0">
              <a:solidFill>
                <a:srgbClr val="FFFFFF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 rot="1582825">
            <a:off x="6169888" y="512463"/>
            <a:ext cx="31646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err="1" smtClean="0">
                <a:solidFill>
                  <a:schemeClr val="bg1"/>
                </a:solidFill>
              </a:rPr>
              <a:t>Katsuragawa’s</a:t>
            </a:r>
            <a:r>
              <a:rPr kumimoji="1" lang="en-US" altLang="ja-JP" sz="2000" b="1" dirty="0" smtClean="0">
                <a:solidFill>
                  <a:schemeClr val="bg1"/>
                </a:solidFill>
              </a:rPr>
              <a:t> slide in NEWS meeting 28/11/2014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73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75410" y="4108089"/>
            <a:ext cx="3176685" cy="2660646"/>
            <a:chOff x="9866222" y="2359318"/>
            <a:chExt cx="3176685" cy="2660646"/>
          </a:xfrm>
        </p:grpSpPr>
        <p:pic>
          <p:nvPicPr>
            <p:cNvPr id="34" name="コンテンツ プレースホルダー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866222" y="2359318"/>
              <a:ext cx="3176685" cy="26606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" name="円柱 36"/>
            <p:cNvSpPr/>
            <p:nvPr/>
          </p:nvSpPr>
          <p:spPr bwMode="auto">
            <a:xfrm>
              <a:off x="11366535" y="2987155"/>
              <a:ext cx="173663" cy="1260000"/>
            </a:xfrm>
            <a:prstGeom prst="can">
              <a:avLst>
                <a:gd name="adj" fmla="val 44085"/>
              </a:avLst>
            </a:prstGeom>
            <a:solidFill>
              <a:srgbClr val="00B8FF">
                <a:alpha val="1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82944" tIns="41472" rIns="82944" bIns="41472" numCol="1" rtlCol="0" anchor="t" anchorCtr="0" compatLnSpc="1">
              <a:prstTxWarp prst="textNoShape">
                <a:avLst/>
              </a:prstTxWarp>
            </a:bodyPr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kumimoji="0" lang="ja-JP" altLang="en-US" sz="1633">
                <a:solidFill>
                  <a:srgbClr val="000000"/>
                </a:solidFill>
              </a:endParaRPr>
            </a:p>
          </p:txBody>
        </p:sp>
        <p:sp>
          <p:nvSpPr>
            <p:cNvPr id="39" name="円/楕円 38"/>
            <p:cNvSpPr/>
            <p:nvPr/>
          </p:nvSpPr>
          <p:spPr bwMode="auto">
            <a:xfrm>
              <a:off x="11001490" y="4145858"/>
              <a:ext cx="893145" cy="180633"/>
            </a:xfrm>
            <a:prstGeom prst="ellipse">
              <a:avLst/>
            </a:prstGeom>
            <a:solidFill>
              <a:srgbClr val="00B8FF">
                <a:alpha val="1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41" name="二等辺三角形 40"/>
            <p:cNvSpPr/>
            <p:nvPr/>
          </p:nvSpPr>
          <p:spPr bwMode="auto">
            <a:xfrm>
              <a:off x="11001490" y="3584860"/>
              <a:ext cx="893145" cy="644789"/>
            </a:xfrm>
            <a:prstGeom prst="triangle">
              <a:avLst/>
            </a:prstGeom>
            <a:solidFill>
              <a:srgbClr val="00B8FF">
                <a:alpha val="1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cxnSp>
          <p:nvCxnSpPr>
            <p:cNvPr id="42" name="直線コネクタ 41"/>
            <p:cNvCxnSpPr/>
            <p:nvPr/>
          </p:nvCxnSpPr>
          <p:spPr bwMode="auto">
            <a:xfrm flipV="1">
              <a:off x="11001490" y="3694402"/>
              <a:ext cx="365069" cy="535248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直線コネクタ 42"/>
            <p:cNvCxnSpPr/>
            <p:nvPr/>
          </p:nvCxnSpPr>
          <p:spPr bwMode="auto">
            <a:xfrm flipH="1" flipV="1">
              <a:off x="11538026" y="3696129"/>
              <a:ext cx="365069" cy="535248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直線コネクタ 44"/>
            <p:cNvCxnSpPr/>
            <p:nvPr/>
          </p:nvCxnSpPr>
          <p:spPr bwMode="auto">
            <a:xfrm>
              <a:off x="11441863" y="2683488"/>
              <a:ext cx="0" cy="1971633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直線コネクタ 45"/>
            <p:cNvCxnSpPr/>
            <p:nvPr/>
          </p:nvCxnSpPr>
          <p:spPr bwMode="auto">
            <a:xfrm rot="60000">
              <a:off x="11563426" y="3748822"/>
              <a:ext cx="607498" cy="852062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正方形/長方形 26"/>
                <p:cNvSpPr>
                  <a:spLocks noChangeArrowheads="1"/>
                </p:cNvSpPr>
                <p:nvPr/>
              </p:nvSpPr>
              <p:spPr bwMode="auto">
                <a:xfrm>
                  <a:off x="11809183" y="4393396"/>
                  <a:ext cx="256747" cy="2047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defTabSz="407526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ja-JP" altLang="en-US" sz="1451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oMath>
                    </m:oMathPara>
                  </a14:m>
                  <a:endParaRPr kumimoji="0" lang="ja-JP" altLang="en-US" sz="1451" b="1" i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正方形/長方形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809183" y="4393396"/>
                  <a:ext cx="256747" cy="20474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7143" b="-15152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8" name="直線矢印コネクタ 47"/>
            <p:cNvCxnSpPr/>
            <p:nvPr/>
          </p:nvCxnSpPr>
          <p:spPr bwMode="auto">
            <a:xfrm>
              <a:off x="10934480" y="2982609"/>
              <a:ext cx="0" cy="1303803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正方形/長方形 26"/>
                <p:cNvSpPr>
                  <a:spLocks noChangeArrowheads="1"/>
                </p:cNvSpPr>
                <p:nvPr/>
              </p:nvSpPr>
              <p:spPr bwMode="auto">
                <a:xfrm>
                  <a:off x="10723479" y="3603825"/>
                  <a:ext cx="256747" cy="2047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defTabSz="407526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ja-JP" sz="1451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oMath>
                    </m:oMathPara>
                  </a14:m>
                  <a:endParaRPr kumimoji="0" lang="ja-JP" altLang="en-US" sz="1451" b="1" i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9" name="正方形/長方形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723479" y="3603825"/>
                  <a:ext cx="256747" cy="20474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9524" t="-2941" b="-11765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2" name="直線矢印コネクタ 51"/>
            <p:cNvCxnSpPr/>
            <p:nvPr/>
          </p:nvCxnSpPr>
          <p:spPr bwMode="auto">
            <a:xfrm>
              <a:off x="11272924" y="2742445"/>
              <a:ext cx="182511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直線矢印コネクタ 52"/>
            <p:cNvCxnSpPr/>
            <p:nvPr/>
          </p:nvCxnSpPr>
          <p:spPr bwMode="auto">
            <a:xfrm rot="10800000">
              <a:off x="11521346" y="2742445"/>
              <a:ext cx="182511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直線コネクタ 54"/>
            <p:cNvCxnSpPr/>
            <p:nvPr/>
          </p:nvCxnSpPr>
          <p:spPr bwMode="auto">
            <a:xfrm>
              <a:off x="11532414" y="2683488"/>
              <a:ext cx="0" cy="3240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0242" name="図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41" y="163081"/>
            <a:ext cx="5224320" cy="354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図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801" y="1208521"/>
            <a:ext cx="146880" cy="179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図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601" y="4716361"/>
            <a:ext cx="146880" cy="146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図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161" y="3755881"/>
            <a:ext cx="4471200" cy="303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図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881" y="3689641"/>
            <a:ext cx="960480" cy="96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251" name="直線矢印コネクタ 17"/>
          <p:cNvCxnSpPr>
            <a:cxnSpLocks noChangeShapeType="1"/>
          </p:cNvCxnSpPr>
          <p:nvPr/>
        </p:nvCxnSpPr>
        <p:spPr bwMode="auto">
          <a:xfrm flipH="1" flipV="1">
            <a:off x="6661441" y="4380659"/>
            <a:ext cx="719" cy="811913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52" name="正方形/長方形 18"/>
          <p:cNvSpPr>
            <a:spLocks noChangeArrowheads="1"/>
          </p:cNvSpPr>
          <p:nvPr/>
        </p:nvSpPr>
        <p:spPr bwMode="auto">
          <a:xfrm>
            <a:off x="5412961" y="4997160"/>
            <a:ext cx="2556000" cy="6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en-US" altLang="ja-JP" sz="1633">
                <a:solidFill>
                  <a:srgbClr val="000000"/>
                </a:solidFill>
              </a:rPr>
              <a:t>Definition of </a:t>
            </a:r>
            <a:r>
              <a:rPr kumimoji="0" lang="en-US" altLang="ja-JP" sz="1633" b="1">
                <a:solidFill>
                  <a:srgbClr val="000000"/>
                </a:solidFill>
              </a:rPr>
              <a:t>best focus</a:t>
            </a:r>
            <a:endParaRPr kumimoji="0" lang="ja-JP" altLang="en-US" sz="1633" b="1">
              <a:solidFill>
                <a:srgbClr val="000000"/>
              </a:solidFill>
            </a:endParaRPr>
          </a:p>
        </p:txBody>
      </p:sp>
      <p:pic>
        <p:nvPicPr>
          <p:cNvPr id="10254" name="図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321" y="6205321"/>
            <a:ext cx="1795680" cy="146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図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240" y="5123881"/>
            <a:ext cx="1307520" cy="65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6" name="正方形/長方形 22"/>
          <p:cNvSpPr>
            <a:spLocks noChangeArrowheads="1"/>
          </p:cNvSpPr>
          <p:nvPr/>
        </p:nvSpPr>
        <p:spPr bwMode="auto">
          <a:xfrm rot="-5400000">
            <a:off x="3230641" y="4996441"/>
            <a:ext cx="2556000" cy="6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en-US" altLang="ja-JP" sz="1633">
                <a:solidFill>
                  <a:srgbClr val="000000"/>
                </a:solidFill>
              </a:rPr>
              <a:t>Mean of brightness</a:t>
            </a:r>
            <a:endParaRPr kumimoji="0" lang="ja-JP" altLang="en-US" sz="1633">
              <a:solidFill>
                <a:srgbClr val="000000"/>
              </a:solidFill>
            </a:endParaRPr>
          </a:p>
        </p:txBody>
      </p:sp>
      <p:sp>
        <p:nvSpPr>
          <p:cNvPr id="10257" name="正方形/長方形 23"/>
          <p:cNvSpPr>
            <a:spLocks noChangeArrowheads="1"/>
          </p:cNvSpPr>
          <p:nvPr/>
        </p:nvSpPr>
        <p:spPr bwMode="auto">
          <a:xfrm>
            <a:off x="7790401" y="6597001"/>
            <a:ext cx="897120" cy="2059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en-US" altLang="ja-JP" sz="1270">
                <a:solidFill>
                  <a:srgbClr val="000000"/>
                </a:solidFill>
              </a:rPr>
              <a:t>Z [um]</a:t>
            </a:r>
            <a:endParaRPr kumimoji="0" lang="ja-JP" altLang="en-US" sz="1270">
              <a:solidFill>
                <a:srgbClr val="000000"/>
              </a:solidFill>
            </a:endParaRPr>
          </a:p>
        </p:txBody>
      </p:sp>
      <p:sp>
        <p:nvSpPr>
          <p:cNvPr id="10258" name="正方形/長方形 24"/>
          <p:cNvSpPr>
            <a:spLocks noChangeArrowheads="1"/>
          </p:cNvSpPr>
          <p:nvPr/>
        </p:nvSpPr>
        <p:spPr bwMode="auto">
          <a:xfrm rot="-5400000">
            <a:off x="225361" y="4702681"/>
            <a:ext cx="895680" cy="2059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en-US" altLang="ja-JP" sz="1270">
                <a:solidFill>
                  <a:srgbClr val="000000"/>
                </a:solidFill>
              </a:rPr>
              <a:t>Z [um]</a:t>
            </a:r>
            <a:endParaRPr kumimoji="0" lang="ja-JP" altLang="en-US" sz="1270">
              <a:solidFill>
                <a:srgbClr val="000000"/>
              </a:solidFill>
            </a:endParaRPr>
          </a:p>
        </p:txBody>
      </p:sp>
      <p:sp>
        <p:nvSpPr>
          <p:cNvPr id="10259" name="円/楕円 25"/>
          <p:cNvSpPr>
            <a:spLocks noChangeArrowheads="1"/>
          </p:cNvSpPr>
          <p:nvPr/>
        </p:nvSpPr>
        <p:spPr bwMode="auto">
          <a:xfrm>
            <a:off x="1720801" y="2449801"/>
            <a:ext cx="262080" cy="71856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1633">
              <a:solidFill>
                <a:srgbClr val="000000"/>
              </a:solidFill>
            </a:endParaRPr>
          </a:p>
        </p:txBody>
      </p:sp>
      <p:sp>
        <p:nvSpPr>
          <p:cNvPr id="10260" name="正方形/長方形 26"/>
          <p:cNvSpPr>
            <a:spLocks noChangeArrowheads="1"/>
          </p:cNvSpPr>
          <p:nvPr/>
        </p:nvSpPr>
        <p:spPr bwMode="auto">
          <a:xfrm>
            <a:off x="603361" y="2577961"/>
            <a:ext cx="1278720" cy="4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en-US" altLang="ja-JP" sz="1451" b="1" dirty="0">
                <a:solidFill>
                  <a:srgbClr val="FF0000"/>
                </a:solidFill>
              </a:rPr>
              <a:t>clustering</a:t>
            </a:r>
            <a:endParaRPr kumimoji="0" lang="ja-JP" altLang="en-US" sz="1451" b="1" dirty="0">
              <a:solidFill>
                <a:srgbClr val="FF0000"/>
              </a:solidFill>
            </a:endParaRPr>
          </a:p>
        </p:txBody>
      </p:sp>
      <p:cxnSp>
        <p:nvCxnSpPr>
          <p:cNvPr id="10261" name="直線コネクタ 28"/>
          <p:cNvCxnSpPr>
            <a:cxnSpLocks noChangeShapeType="1"/>
            <a:stCxn id="10259" idx="2"/>
          </p:cNvCxnSpPr>
          <p:nvPr/>
        </p:nvCxnSpPr>
        <p:spPr bwMode="auto">
          <a:xfrm flipH="1">
            <a:off x="1255681" y="2808361"/>
            <a:ext cx="465120" cy="174672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62" name="直線コネクタ 29"/>
          <p:cNvCxnSpPr>
            <a:cxnSpLocks noChangeShapeType="1"/>
          </p:cNvCxnSpPr>
          <p:nvPr/>
        </p:nvCxnSpPr>
        <p:spPr bwMode="auto">
          <a:xfrm>
            <a:off x="1985761" y="2835721"/>
            <a:ext cx="1189440" cy="171936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63" name="正方形/長方形 34"/>
          <p:cNvSpPr>
            <a:spLocks noChangeArrowheads="1"/>
          </p:cNvSpPr>
          <p:nvPr/>
        </p:nvSpPr>
        <p:spPr bwMode="auto">
          <a:xfrm>
            <a:off x="813850" y="6206761"/>
            <a:ext cx="1326240" cy="34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en-US" altLang="ja-JP" sz="1270" dirty="0">
                <a:solidFill>
                  <a:srgbClr val="000000"/>
                </a:solidFill>
              </a:rPr>
              <a:t>About 1 event</a:t>
            </a:r>
            <a:endParaRPr kumimoji="0" lang="ja-JP" altLang="en-US" sz="1270" b="1" dirty="0">
              <a:solidFill>
                <a:srgbClr val="000000"/>
              </a:solidFill>
            </a:endParaRPr>
          </a:p>
        </p:txBody>
      </p:sp>
      <p:sp>
        <p:nvSpPr>
          <p:cNvPr id="26" name="正方形/長方形 26"/>
          <p:cNvSpPr>
            <a:spLocks noChangeArrowheads="1"/>
          </p:cNvSpPr>
          <p:nvPr/>
        </p:nvSpPr>
        <p:spPr bwMode="auto">
          <a:xfrm>
            <a:off x="2265120" y="4527721"/>
            <a:ext cx="1278720" cy="4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en-US" altLang="ja-JP" sz="1451" b="1" dirty="0">
                <a:solidFill>
                  <a:srgbClr val="FF0000"/>
                </a:solidFill>
              </a:rPr>
              <a:t>clustering</a:t>
            </a:r>
            <a:endParaRPr kumimoji="0" lang="ja-JP" altLang="en-US" sz="1451" b="1" dirty="0">
              <a:solidFill>
                <a:srgbClr val="FF0000"/>
              </a:solidFill>
            </a:endParaRPr>
          </a:p>
        </p:txBody>
      </p:sp>
      <p:sp>
        <p:nvSpPr>
          <p:cNvPr id="27" name="AutoShape 4"/>
          <p:cNvSpPr>
            <a:spLocks noChangeArrowheads="1"/>
          </p:cNvSpPr>
          <p:nvPr/>
        </p:nvSpPr>
        <p:spPr bwMode="auto">
          <a:xfrm>
            <a:off x="2480352" y="631079"/>
            <a:ext cx="1612080" cy="336486"/>
          </a:xfrm>
          <a:prstGeom prst="roundRect">
            <a:avLst>
              <a:gd name="adj" fmla="val 45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55220" rIns="81638" bIns="40819" anchor="ctr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07526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451" b="1" dirty="0">
                <a:solidFill>
                  <a:srgbClr val="000000"/>
                </a:solidFill>
              </a:rPr>
              <a:t>3D_map about hit position</a:t>
            </a:r>
          </a:p>
        </p:txBody>
      </p:sp>
      <p:sp>
        <p:nvSpPr>
          <p:cNvPr id="28" name="AutoShape 4"/>
          <p:cNvSpPr>
            <a:spLocks noChangeArrowheads="1"/>
          </p:cNvSpPr>
          <p:nvPr/>
        </p:nvSpPr>
        <p:spPr bwMode="auto">
          <a:xfrm>
            <a:off x="3702600" y="926995"/>
            <a:ext cx="1612080" cy="336486"/>
          </a:xfrm>
          <a:prstGeom prst="roundRect">
            <a:avLst>
              <a:gd name="adj" fmla="val 45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55220" rIns="81638" bIns="40819" anchor="ctr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07526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451" b="1" dirty="0">
                <a:solidFill>
                  <a:srgbClr val="00FF00"/>
                </a:solidFill>
              </a:rPr>
              <a:t>Focus direction</a:t>
            </a:r>
          </a:p>
        </p:txBody>
      </p:sp>
      <p:sp>
        <p:nvSpPr>
          <p:cNvPr id="29" name="AutoShape 4"/>
          <p:cNvSpPr>
            <a:spLocks noChangeArrowheads="1"/>
          </p:cNvSpPr>
          <p:nvPr/>
        </p:nvSpPr>
        <p:spPr bwMode="auto">
          <a:xfrm>
            <a:off x="724873" y="4419773"/>
            <a:ext cx="948411" cy="336486"/>
          </a:xfrm>
          <a:prstGeom prst="roundRect">
            <a:avLst>
              <a:gd name="adj" fmla="val 45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55220" rIns="81638" bIns="40819" anchor="ctr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07526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050" b="1" dirty="0">
                <a:solidFill>
                  <a:srgbClr val="00FF00"/>
                </a:solidFill>
              </a:rPr>
              <a:t>Focus direction</a:t>
            </a:r>
          </a:p>
        </p:txBody>
      </p:sp>
      <p:sp>
        <p:nvSpPr>
          <p:cNvPr id="30" name="AutoShape 4"/>
          <p:cNvSpPr>
            <a:spLocks noChangeArrowheads="1"/>
          </p:cNvSpPr>
          <p:nvPr/>
        </p:nvSpPr>
        <p:spPr bwMode="auto">
          <a:xfrm>
            <a:off x="5884921" y="5924257"/>
            <a:ext cx="1612080" cy="336486"/>
          </a:xfrm>
          <a:prstGeom prst="roundRect">
            <a:avLst>
              <a:gd name="adj" fmla="val 45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55220" rIns="81638" bIns="40819" anchor="ctr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07526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451" b="1" dirty="0">
                <a:solidFill>
                  <a:srgbClr val="00FF00"/>
                </a:solidFill>
              </a:rPr>
              <a:t>Focus direction, </a:t>
            </a:r>
          </a:p>
        </p:txBody>
      </p:sp>
      <p:sp>
        <p:nvSpPr>
          <p:cNvPr id="31" name="AutoShape 4"/>
          <p:cNvSpPr>
            <a:spLocks noChangeArrowheads="1"/>
          </p:cNvSpPr>
          <p:nvPr/>
        </p:nvSpPr>
        <p:spPr bwMode="auto">
          <a:xfrm>
            <a:off x="163296" y="226633"/>
            <a:ext cx="2338351" cy="506695"/>
          </a:xfrm>
          <a:prstGeom prst="roundRect">
            <a:avLst>
              <a:gd name="adj" fmla="val 454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55220" rIns="81638" bIns="40819" anchor="ctr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451" b="1" dirty="0">
                <a:solidFill>
                  <a:srgbClr val="FF0000"/>
                </a:solidFill>
              </a:rPr>
              <a:t>Red</a:t>
            </a:r>
            <a:r>
              <a:rPr kumimoji="0" lang="en-US" altLang="ja-JP" sz="1451" b="1" dirty="0">
                <a:solidFill>
                  <a:schemeClr val="tx1"/>
                </a:solidFill>
              </a:rPr>
              <a:t> : beat focus layer</a:t>
            </a:r>
          </a:p>
          <a:p>
            <a:pPr defTabSz="407526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451" b="1" dirty="0">
                <a:solidFill>
                  <a:srgbClr val="0000FF"/>
                </a:solidFill>
              </a:rPr>
              <a:t>Blue</a:t>
            </a:r>
            <a:r>
              <a:rPr kumimoji="0" lang="en-US" altLang="ja-JP" sz="1451" b="1" dirty="0">
                <a:solidFill>
                  <a:schemeClr val="tx1"/>
                </a:solidFill>
              </a:rPr>
              <a:t>: de-focus layer</a:t>
            </a:r>
          </a:p>
        </p:txBody>
      </p:sp>
      <p:sp>
        <p:nvSpPr>
          <p:cNvPr id="32" name="AutoShape 4"/>
          <p:cNvSpPr>
            <a:spLocks noChangeArrowheads="1"/>
          </p:cNvSpPr>
          <p:nvPr/>
        </p:nvSpPr>
        <p:spPr bwMode="auto">
          <a:xfrm>
            <a:off x="5503602" y="2452056"/>
            <a:ext cx="3077641" cy="336486"/>
          </a:xfrm>
          <a:prstGeom prst="roundRect">
            <a:avLst>
              <a:gd name="adj" fmla="val 45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55220" rIns="81638" bIns="40819" anchor="ctr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407526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177" b="1" dirty="0">
                <a:solidFill>
                  <a:srgbClr val="FFFF00"/>
                </a:solidFill>
              </a:rPr>
              <a:t>Detail of</a:t>
            </a:r>
          </a:p>
          <a:p>
            <a:pPr algn="ctr" defTabSz="407526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177" b="1" dirty="0">
                <a:solidFill>
                  <a:srgbClr val="FFFF00"/>
                </a:solidFill>
              </a:rPr>
              <a:t>best focus selection</a:t>
            </a:r>
          </a:p>
        </p:txBody>
      </p:sp>
      <p:cxnSp>
        <p:nvCxnSpPr>
          <p:cNvPr id="5" name="直線コネクタ 4"/>
          <p:cNvCxnSpPr/>
          <p:nvPr/>
        </p:nvCxnSpPr>
        <p:spPr bwMode="auto">
          <a:xfrm>
            <a:off x="6367748" y="3559635"/>
            <a:ext cx="0" cy="144328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>
            <a:off x="6988747" y="3553335"/>
            <a:ext cx="0" cy="144328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直線矢印コネクタ 8"/>
          <p:cNvCxnSpPr/>
          <p:nvPr/>
        </p:nvCxnSpPr>
        <p:spPr bwMode="auto">
          <a:xfrm>
            <a:off x="6384076" y="4016857"/>
            <a:ext cx="587857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B0F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正方形/長方形 26"/>
          <p:cNvSpPr>
            <a:spLocks noChangeArrowheads="1"/>
          </p:cNvSpPr>
          <p:nvPr/>
        </p:nvSpPr>
        <p:spPr bwMode="auto">
          <a:xfrm>
            <a:off x="6365561" y="3643379"/>
            <a:ext cx="676862" cy="4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en-US" altLang="ja-JP" sz="1451" b="1" dirty="0" smtClean="0">
                <a:solidFill>
                  <a:srgbClr val="FF0000"/>
                </a:solidFill>
              </a:rPr>
              <a:t>DOF</a:t>
            </a:r>
            <a:endParaRPr kumimoji="0" lang="ja-JP" altLang="en-US" sz="1451" b="1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1582825">
            <a:off x="6169888" y="512463"/>
            <a:ext cx="31646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err="1" smtClean="0">
                <a:solidFill>
                  <a:schemeClr val="bg1"/>
                </a:solidFill>
              </a:rPr>
              <a:t>Katsuragawa’s</a:t>
            </a:r>
            <a:r>
              <a:rPr kumimoji="1" lang="en-US" altLang="ja-JP" sz="2000" b="1" dirty="0" smtClean="0">
                <a:solidFill>
                  <a:schemeClr val="bg1"/>
                </a:solidFill>
              </a:rPr>
              <a:t> slide in NEWS meeting 28/11/2014 + α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94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232" y="5804097"/>
            <a:ext cx="936000" cy="936000"/>
          </a:xfrm>
          <a:prstGeom prst="rect">
            <a:avLst/>
          </a:prstGeom>
        </p:spPr>
      </p:pic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101599" y="88900"/>
            <a:ext cx="5910229" cy="434973"/>
          </a:xfrm>
        </p:spPr>
        <p:txBody>
          <a:bodyPr>
            <a:no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Dust(Noise) rejection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3200" dirty="0" smtClean="0">
                <a:solidFill>
                  <a:srgbClr val="FF0000"/>
                </a:solidFill>
              </a:rPr>
              <a:t>in 1</a:t>
            </a:r>
            <a:r>
              <a:rPr kumimoji="1" lang="en-US" altLang="ja-JP" sz="3200" baseline="30000" dirty="0" smtClean="0">
                <a:solidFill>
                  <a:srgbClr val="FF0000"/>
                </a:solidFill>
              </a:rPr>
              <a:t>st</a:t>
            </a:r>
            <a:r>
              <a:rPr kumimoji="1" lang="en-US" altLang="ja-JP" sz="3200" dirty="0" smtClean="0">
                <a:solidFill>
                  <a:srgbClr val="FF0000"/>
                </a:solidFill>
              </a:rPr>
              <a:t> scan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306549" y="707930"/>
            <a:ext cx="8646951" cy="1117600"/>
            <a:chOff x="357349" y="733330"/>
            <a:chExt cx="8646951" cy="1117600"/>
          </a:xfrm>
        </p:grpSpPr>
        <p:sp>
          <p:nvSpPr>
            <p:cNvPr id="5" name="コンテンツ プレースホルダー 2"/>
            <p:cNvSpPr txBox="1">
              <a:spLocks/>
            </p:cNvSpPr>
            <p:nvPr/>
          </p:nvSpPr>
          <p:spPr>
            <a:xfrm>
              <a:off x="357349" y="733330"/>
              <a:ext cx="8613913" cy="1054100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txBody>
            <a:bodyPr>
              <a:noAutofit/>
            </a:bodyPr>
            <a:lstStyle>
              <a:lvl1pPr marL="311045" indent="-311045" algn="l" defTabSz="407526" rtl="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282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903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1pPr>
              <a:lvl2pPr marL="673930" indent="-259204" algn="l" defTabSz="407526" rtl="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032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54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2pPr>
              <a:lvl3pPr marL="1036815" indent="-207363" algn="l" defTabSz="407526" rtl="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771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177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3pPr>
              <a:lvl4pPr marL="1451541" indent="-207363" algn="l" defTabSz="407526" rtl="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522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1814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4pPr>
              <a:lvl5pPr marL="1866268" indent="-207363" algn="l" defTabSz="407526" rtl="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1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1814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5pPr>
              <a:lvl6pPr marL="2280994" indent="-207363" algn="l" defTabSz="829452" rtl="0" eaLnBrk="1" latinLnBrk="0" hangingPunct="1">
                <a:lnSpc>
                  <a:spcPct val="90000"/>
                </a:lnSpc>
                <a:spcBef>
                  <a:spcPts val="454"/>
                </a:spcBef>
                <a:buFont typeface="Arial" panose="020B0604020202020204" pitchFamily="34" charset="0"/>
                <a:buChar char="•"/>
                <a:defRPr kumimoji="1"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695720" indent="-207363" algn="l" defTabSz="829452" rtl="0" eaLnBrk="1" latinLnBrk="0" hangingPunct="1">
                <a:lnSpc>
                  <a:spcPct val="90000"/>
                </a:lnSpc>
                <a:spcBef>
                  <a:spcPts val="454"/>
                </a:spcBef>
                <a:buFont typeface="Arial" panose="020B0604020202020204" pitchFamily="34" charset="0"/>
                <a:buChar char="•"/>
                <a:defRPr kumimoji="1"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10446" indent="-207363" algn="l" defTabSz="829452" rtl="0" eaLnBrk="1" latinLnBrk="0" hangingPunct="1">
                <a:lnSpc>
                  <a:spcPct val="90000"/>
                </a:lnSpc>
                <a:spcBef>
                  <a:spcPts val="454"/>
                </a:spcBef>
                <a:buFont typeface="Arial" panose="020B0604020202020204" pitchFamily="34" charset="0"/>
                <a:buChar char="•"/>
                <a:defRPr kumimoji="1"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525172" indent="-207363" algn="l" defTabSz="829452" rtl="0" eaLnBrk="1" latinLnBrk="0" hangingPunct="1">
                <a:lnSpc>
                  <a:spcPct val="90000"/>
                </a:lnSpc>
                <a:spcBef>
                  <a:spcPts val="454"/>
                </a:spcBef>
                <a:buFont typeface="Arial" panose="020B0604020202020204" pitchFamily="34" charset="0"/>
                <a:buChar char="•"/>
                <a:defRPr kumimoji="1"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ja-JP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456481" y="796830"/>
              <a:ext cx="8547819" cy="10541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ja-JP" b="1" dirty="0">
                  <a:solidFill>
                    <a:srgbClr val="000000"/>
                  </a:solidFill>
                </a:rPr>
                <a:t>Raw data (without any cuts) of 1</a:t>
              </a:r>
              <a:r>
                <a:rPr lang="en-US" altLang="ja-JP" b="1" baseline="30000" dirty="0">
                  <a:solidFill>
                    <a:srgbClr val="000000"/>
                  </a:solidFill>
                </a:rPr>
                <a:t>st</a:t>
              </a:r>
              <a:r>
                <a:rPr lang="en-US" altLang="ja-JP" b="1" dirty="0">
                  <a:solidFill>
                    <a:srgbClr val="000000"/>
                  </a:solidFill>
                </a:rPr>
                <a:t> scanning has </a:t>
              </a:r>
              <a:r>
                <a:rPr lang="en-US" altLang="ja-JP" b="1" dirty="0" smtClean="0">
                  <a:solidFill>
                    <a:srgbClr val="000000"/>
                  </a:solidFill>
                </a:rPr>
                <a:t>many</a:t>
              </a:r>
              <a:r>
                <a:rPr lang="ja-JP" altLang="en-US" b="1" dirty="0">
                  <a:solidFill>
                    <a:srgbClr val="000000"/>
                  </a:solidFill>
                </a:rPr>
                <a:t> </a:t>
              </a:r>
              <a:r>
                <a:rPr lang="en-US" altLang="ja-JP" b="1" dirty="0" smtClean="0">
                  <a:solidFill>
                    <a:srgbClr val="000000"/>
                  </a:solidFill>
                </a:rPr>
                <a:t>multiple-hits </a:t>
              </a:r>
              <a:r>
                <a:rPr lang="en-US" altLang="ja-JP" b="1" dirty="0">
                  <a:solidFill>
                    <a:srgbClr val="000000"/>
                  </a:solidFill>
                </a:rPr>
                <a:t>induced </a:t>
              </a:r>
              <a:r>
                <a:rPr lang="en-US" altLang="ja-JP" b="1" dirty="0" smtClean="0">
                  <a:solidFill>
                    <a:srgbClr val="000000"/>
                  </a:solidFill>
                </a:rPr>
                <a:t>by large or middle size dust (&gt; 10 um).</a:t>
              </a:r>
            </a:p>
            <a:p>
              <a:r>
                <a:rPr lang="en-US" altLang="ja-JP" sz="2000" b="1" dirty="0">
                  <a:solidFill>
                    <a:srgbClr val="000000"/>
                  </a:solidFill>
                </a:rPr>
                <a:t> </a:t>
              </a:r>
              <a:r>
                <a:rPr lang="en-US" altLang="ja-JP" sz="2000" b="1" dirty="0" smtClean="0">
                  <a:solidFill>
                    <a:srgbClr val="000000"/>
                  </a:solidFill>
                </a:rPr>
                <a:t>                  =&gt; its should be removed.</a:t>
              </a:r>
              <a:endParaRPr lang="en-US" altLang="ja-JP" sz="20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9" name="正方形/長方形 8"/>
          <p:cNvSpPr/>
          <p:nvPr/>
        </p:nvSpPr>
        <p:spPr>
          <a:xfrm>
            <a:off x="419100" y="1986298"/>
            <a:ext cx="1689100" cy="375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RAW data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09550" y="5656598"/>
            <a:ext cx="2108200" cy="375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1</a:t>
            </a:r>
            <a:r>
              <a:rPr lang="en-US" altLang="ja-JP" baseline="30000" dirty="0" smtClean="0">
                <a:solidFill>
                  <a:srgbClr val="000000"/>
                </a:solidFill>
              </a:rPr>
              <a:t>st</a:t>
            </a:r>
            <a:r>
              <a:rPr lang="en-US" altLang="ja-JP" dirty="0" smtClean="0">
                <a:solidFill>
                  <a:srgbClr val="000000"/>
                </a:solidFill>
              </a:rPr>
              <a:t> scanning result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1" name="下矢印 10"/>
          <p:cNvSpPr/>
          <p:nvPr/>
        </p:nvSpPr>
        <p:spPr bwMode="auto">
          <a:xfrm>
            <a:off x="977900" y="2501900"/>
            <a:ext cx="533400" cy="3022600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11300" y="2631264"/>
            <a:ext cx="4318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>
                <a:solidFill>
                  <a:srgbClr val="000000"/>
                </a:solidFill>
              </a:rPr>
              <a:t>Removing surface &amp; bottom layer</a:t>
            </a:r>
            <a:endParaRPr lang="ja-JP" altLang="en-US" sz="2000" dirty="0">
              <a:solidFill>
                <a:srgbClr val="00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24000" y="3402039"/>
            <a:ext cx="55338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>
                <a:solidFill>
                  <a:srgbClr val="000000"/>
                </a:solidFill>
              </a:rPr>
              <a:t>Rejecting large dust and shadow hits</a:t>
            </a:r>
          </a:p>
          <a:p>
            <a:r>
              <a:rPr lang="en-US" altLang="ja-JP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</a:rPr>
              <a:t>         by brightness information and fiducial cut</a:t>
            </a:r>
            <a:endParaRPr lang="ja-JP" altLang="en-US" sz="2000" dirty="0">
              <a:solidFill>
                <a:srgbClr val="00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48888" y="2878746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70C0"/>
                </a:solidFill>
              </a:rPr>
              <a:t>(already talked)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61587" y="395213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70C0"/>
                </a:solidFill>
              </a:rPr>
              <a:t>(already talked)</a:t>
            </a:r>
            <a:endParaRPr lang="en-US" altLang="ja-JP" dirty="0" smtClean="0">
              <a:solidFill>
                <a:srgbClr val="00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524000" y="4603447"/>
            <a:ext cx="7407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 smtClean="0">
                <a:solidFill>
                  <a:srgbClr val="000000"/>
                </a:solidFill>
              </a:rPr>
              <a:t>Constructing and reject to cluster-type dust (middle size dust)</a:t>
            </a:r>
            <a:endParaRPr lang="ja-JP" altLang="en-US" sz="2000" dirty="0">
              <a:solidFill>
                <a:srgbClr val="00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770965" y="4880720"/>
            <a:ext cx="4442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(new, I will talk in “background from dust”)</a:t>
            </a: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983" y="5804097"/>
            <a:ext cx="936000" cy="93600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986" y="5804097"/>
            <a:ext cx="936000" cy="936000"/>
          </a:xfrm>
          <a:prstGeom prst="rect">
            <a:avLst/>
          </a:prstGeom>
        </p:spPr>
      </p:pic>
      <p:cxnSp>
        <p:nvCxnSpPr>
          <p:cNvPr id="21" name="直線矢印コネクタ 20"/>
          <p:cNvCxnSpPr/>
          <p:nvPr/>
        </p:nvCxnSpPr>
        <p:spPr>
          <a:xfrm>
            <a:off x="4151480" y="6672943"/>
            <a:ext cx="828000" cy="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4425937" y="6426448"/>
            <a:ext cx="7906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solidFill>
                  <a:srgbClr val="FFFF00"/>
                </a:solidFill>
              </a:rPr>
              <a:t>2.8 um</a:t>
            </a:r>
            <a:endParaRPr lang="ja-JP" altLang="en-US" sz="1200" dirty="0">
              <a:solidFill>
                <a:srgbClr val="FFFF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632206" y="5488021"/>
            <a:ext cx="1736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Cluster-type dust</a:t>
            </a:r>
          </a:p>
        </p:txBody>
      </p:sp>
      <p:grpSp>
        <p:nvGrpSpPr>
          <p:cNvPr id="39" name="グループ化 38"/>
          <p:cNvGrpSpPr/>
          <p:nvPr/>
        </p:nvGrpSpPr>
        <p:grpSpPr>
          <a:xfrm>
            <a:off x="5755533" y="1966233"/>
            <a:ext cx="3413151" cy="2569071"/>
            <a:chOff x="5768233" y="1394733"/>
            <a:chExt cx="3413151" cy="2569071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5768233" y="1394733"/>
              <a:ext cx="2686954" cy="1318608"/>
              <a:chOff x="2536210" y="5485368"/>
              <a:chExt cx="2686954" cy="1318608"/>
            </a:xfrm>
          </p:grpSpPr>
          <p:pic>
            <p:nvPicPr>
              <p:cNvPr id="25" name="図 2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22199" y="5786581"/>
                <a:ext cx="1017395" cy="1017395"/>
              </a:xfrm>
              <a:prstGeom prst="rect">
                <a:avLst/>
              </a:prstGeom>
            </p:spPr>
          </p:pic>
          <p:cxnSp>
            <p:nvCxnSpPr>
              <p:cNvPr id="26" name="直線矢印コネクタ 25"/>
              <p:cNvCxnSpPr/>
              <p:nvPr/>
            </p:nvCxnSpPr>
            <p:spPr>
              <a:xfrm>
                <a:off x="3159098" y="6696125"/>
                <a:ext cx="936000" cy="0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正方形/長方形 26"/>
              <p:cNvSpPr/>
              <p:nvPr/>
            </p:nvSpPr>
            <p:spPr>
              <a:xfrm>
                <a:off x="3484355" y="6449630"/>
                <a:ext cx="79066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200" dirty="0" smtClean="0">
                    <a:solidFill>
                      <a:srgbClr val="FFFF00"/>
                    </a:solidFill>
                  </a:rPr>
                  <a:t>13.7 um</a:t>
                </a:r>
                <a:endParaRPr lang="ja-JP" altLang="en-US" sz="12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2536210" y="5485368"/>
                <a:ext cx="26869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 smtClean="0">
                    <a:solidFill>
                      <a:srgbClr val="FF0000"/>
                    </a:solidFill>
                  </a:rPr>
                  <a:t>Large dust </a:t>
                </a:r>
                <a:r>
                  <a:rPr lang="en-US" altLang="ja-JP" sz="1200" dirty="0" smtClean="0">
                    <a:solidFill>
                      <a:srgbClr val="FF0000"/>
                    </a:solidFill>
                  </a:rPr>
                  <a:t>(very high brightness)</a:t>
                </a:r>
              </a:p>
            </p:txBody>
          </p:sp>
        </p:grpSp>
        <p:sp>
          <p:nvSpPr>
            <p:cNvPr id="2" name="円柱 1"/>
            <p:cNvSpPr/>
            <p:nvPr/>
          </p:nvSpPr>
          <p:spPr bwMode="auto">
            <a:xfrm>
              <a:off x="7416801" y="2255139"/>
              <a:ext cx="1251942" cy="1485454"/>
            </a:xfrm>
            <a:prstGeom prst="can">
              <a:avLst/>
            </a:prstGeom>
            <a:solidFill>
              <a:srgbClr val="00B8FF">
                <a:alpha val="49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5591" y="2831319"/>
              <a:ext cx="534361" cy="534361"/>
            </a:xfrm>
            <a:prstGeom prst="rect">
              <a:avLst/>
            </a:prstGeom>
            <a:scene3d>
              <a:camera prst="isometricOffAxis2Top"/>
              <a:lightRig rig="threePt" dir="t"/>
            </a:scene3d>
          </p:spPr>
        </p:pic>
        <p:sp>
          <p:nvSpPr>
            <p:cNvPr id="3" name="左中かっこ 2"/>
            <p:cNvSpPr/>
            <p:nvPr/>
          </p:nvSpPr>
          <p:spPr bwMode="auto">
            <a:xfrm flipH="1">
              <a:off x="8736425" y="2438870"/>
              <a:ext cx="164370" cy="1238693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8857533" y="2909524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/>
                <a:t>Z</a:t>
              </a:r>
              <a:endParaRPr lang="en-US" altLang="ja-JP" sz="1200" dirty="0" smtClean="0"/>
            </a:p>
          </p:txBody>
        </p:sp>
        <p:cxnSp>
          <p:nvCxnSpPr>
            <p:cNvPr id="31" name="直線矢印コネクタ 30"/>
            <p:cNvCxnSpPr/>
            <p:nvPr/>
          </p:nvCxnSpPr>
          <p:spPr>
            <a:xfrm>
              <a:off x="8017500" y="2416224"/>
              <a:ext cx="648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テキスト ボックス 31"/>
            <p:cNvSpPr txBox="1"/>
            <p:nvPr/>
          </p:nvSpPr>
          <p:spPr>
            <a:xfrm>
              <a:off x="8186650" y="2108684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/>
                <a:t>R</a:t>
              </a:r>
              <a:endParaRPr lang="en-US" altLang="ja-JP" sz="1200" dirty="0" smtClean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7801280" y="3155544"/>
              <a:ext cx="9060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 smtClean="0">
                  <a:solidFill>
                    <a:srgbClr val="FF0000"/>
                  </a:solidFill>
                </a:rPr>
                <a:t>Large dust</a:t>
              </a:r>
              <a:endParaRPr lang="en-US" altLang="ja-JP" sz="1000" b="1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34" name="直線コネクタ 33"/>
            <p:cNvCxnSpPr/>
            <p:nvPr/>
          </p:nvCxnSpPr>
          <p:spPr bwMode="auto">
            <a:xfrm flipH="1" flipV="1">
              <a:off x="7507043" y="1825530"/>
              <a:ext cx="591829" cy="117233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線コネクタ 34"/>
            <p:cNvCxnSpPr>
              <a:stCxn id="29" idx="1"/>
            </p:cNvCxnSpPr>
            <p:nvPr/>
          </p:nvCxnSpPr>
          <p:spPr bwMode="auto">
            <a:xfrm flipH="1" flipV="1">
              <a:off x="6489301" y="2777638"/>
              <a:ext cx="1286290" cy="320862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テキスト ボックス 36"/>
            <p:cNvSpPr txBox="1"/>
            <p:nvPr/>
          </p:nvSpPr>
          <p:spPr>
            <a:xfrm>
              <a:off x="7312853" y="3422725"/>
              <a:ext cx="14991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 smtClean="0">
                  <a:solidFill>
                    <a:srgbClr val="7030A0"/>
                  </a:solidFill>
                </a:rPr>
                <a:t>Fiducial volume cut</a:t>
              </a:r>
              <a:endParaRPr lang="en-US" altLang="ja-JP" sz="1000" b="1" dirty="0" smtClean="0">
                <a:solidFill>
                  <a:srgbClr val="7030A0"/>
                </a:solidFill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8010871" y="3686805"/>
              <a:ext cx="11705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000000"/>
                  </a:solidFill>
                </a:rPr>
                <a:t>R&lt;75 pix, Z:all</a:t>
              </a:r>
            </a:p>
          </p:txBody>
        </p:sp>
      </p:grpSp>
      <p:sp>
        <p:nvSpPr>
          <p:cNvPr id="40" name="右矢印 39"/>
          <p:cNvSpPr/>
          <p:nvPr/>
        </p:nvSpPr>
        <p:spPr bwMode="auto">
          <a:xfrm>
            <a:off x="6611962" y="4022191"/>
            <a:ext cx="664349" cy="169076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052156" y="6030637"/>
            <a:ext cx="2091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solidFill>
                  <a:srgbClr val="00B050"/>
                </a:solidFill>
              </a:rPr>
              <a:t>Constructing </a:t>
            </a:r>
            <a:r>
              <a:rPr lang="en-US" altLang="ja-JP" sz="1400" b="1" dirty="0" smtClean="0">
                <a:solidFill>
                  <a:srgbClr val="00B050"/>
                </a:solidFill>
              </a:rPr>
              <a:t>by space</a:t>
            </a:r>
          </a:p>
          <a:p>
            <a:r>
              <a:rPr lang="en-US" altLang="ja-JP" sz="1400" b="1" dirty="0" smtClean="0">
                <a:solidFill>
                  <a:srgbClr val="00B050"/>
                </a:solidFill>
              </a:rPr>
              <a:t>and reject</a:t>
            </a:r>
            <a:endParaRPr lang="ja-JP" altLang="en-US" sz="1400" b="1" dirty="0">
              <a:solidFill>
                <a:srgbClr val="00B050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5792011" y="1966233"/>
            <a:ext cx="3313889" cy="256907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 bwMode="auto">
          <a:xfrm>
            <a:off x="3632206" y="5499100"/>
            <a:ext cx="5448294" cy="129575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193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302237"/>
            <a:ext cx="7778750" cy="388452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Sample list scanned in Nagoya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Batch ID of NIT;  FAN079f ( f = filtered )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                 </a:t>
            </a:r>
            <a:r>
              <a:rPr kumimoji="1" lang="ja-JP" altLang="en-US" dirty="0" smtClean="0"/>
              <a:t>□ </a:t>
            </a:r>
            <a:r>
              <a:rPr kumimoji="1" lang="en-US" altLang="ja-JP" dirty="0" smtClean="0"/>
              <a:t>Nagoya sample (before LNGS) x3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                 - Only fix</a:t>
            </a:r>
          </a:p>
          <a:p>
            <a:pPr marL="0" indent="0">
              <a:buNone/>
            </a:pPr>
            <a:r>
              <a:rPr kumimoji="1" lang="en-US" altLang="ja-JP" dirty="0" smtClean="0"/>
              <a:t>                              - MAA</a:t>
            </a:r>
            <a:r>
              <a:rPr lang="ja-JP" altLang="en-US" dirty="0" smtClean="0"/>
              <a:t> </a:t>
            </a:r>
            <a:r>
              <a:rPr kumimoji="1" lang="en-US" altLang="ja-JP" dirty="0" smtClean="0"/>
              <a:t>dev. + fix</a:t>
            </a:r>
          </a:p>
          <a:p>
            <a:pPr marL="0" indent="0">
              <a:buNone/>
            </a:pPr>
            <a:r>
              <a:rPr lang="en-US" altLang="ja-JP" dirty="0" smtClean="0"/>
              <a:t>                              - Filtered gelatin about FAN079f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                     </a:t>
            </a:r>
            <a:r>
              <a:rPr lang="ja-JP" altLang="en-US" dirty="0" smtClean="0"/>
              <a:t>□ </a:t>
            </a:r>
            <a:r>
              <a:rPr lang="en-US" altLang="ja-JP" dirty="0" smtClean="0"/>
              <a:t>LNGS Sample x3 (+1)</a:t>
            </a:r>
          </a:p>
          <a:p>
            <a:pPr marL="0" indent="0">
              <a:buNone/>
            </a:pPr>
            <a:r>
              <a:rPr kumimoji="1" lang="en-US" altLang="ja-JP" dirty="0" smtClean="0"/>
              <a:t>                              - 0 week                (ID 42)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                 - 1 week                (ID 65)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                          - 0 </a:t>
            </a:r>
            <a:r>
              <a:rPr lang="en-US" altLang="ja-JP" dirty="0"/>
              <a:t>w</a:t>
            </a:r>
            <a:r>
              <a:rPr kumimoji="1" lang="en-US" altLang="ja-JP" dirty="0" smtClean="0"/>
              <a:t>eek PMMA </a:t>
            </a:r>
            <a:r>
              <a:rPr lang="ja-JP" altLang="en-US" dirty="0"/>
              <a:t> </a:t>
            </a:r>
            <a:r>
              <a:rPr lang="ja-JP" altLang="en-US" dirty="0" smtClean="0"/>
              <a:t> </a:t>
            </a:r>
            <a:r>
              <a:rPr kumimoji="1" lang="en-US" altLang="ja-JP" dirty="0" smtClean="0"/>
              <a:t>(ID 26)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                (- beta,                     ID 41)</a:t>
            </a:r>
            <a:endParaRPr kumimoji="1" lang="ja-JP" altLang="en-US" dirty="0"/>
          </a:p>
        </p:txBody>
      </p:sp>
      <p:sp>
        <p:nvSpPr>
          <p:cNvPr id="4" name="右中かっこ 3"/>
          <p:cNvSpPr/>
          <p:nvPr/>
        </p:nvSpPr>
        <p:spPr>
          <a:xfrm>
            <a:off x="6286500" y="4076700"/>
            <a:ext cx="533400" cy="1828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708728" y="4600087"/>
            <a:ext cx="2362294" cy="782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rgbClr val="000000"/>
                </a:solidFill>
              </a:rPr>
              <a:t>Talked by Asada</a:t>
            </a:r>
          </a:p>
          <a:p>
            <a:pPr algn="ctr"/>
            <a:r>
              <a:rPr lang="en-US" altLang="ja-JP" sz="2000" dirty="0" smtClean="0">
                <a:solidFill>
                  <a:srgbClr val="000000"/>
                </a:solidFill>
              </a:rPr>
              <a:t>(or Valerio)</a:t>
            </a: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01600" y="108437"/>
            <a:ext cx="7886700" cy="532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Scanning </a:t>
            </a:r>
            <a:r>
              <a:rPr lang="en-US" altLang="ja-JP" dirty="0"/>
              <a:t>about LNGS sample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4" t="28271" r="29166" b="34445"/>
          <a:stretch/>
        </p:blipFill>
        <p:spPr>
          <a:xfrm>
            <a:off x="0" y="5659437"/>
            <a:ext cx="2794000" cy="119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53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4803" t="7431" r="9841" b="4431"/>
          <a:stretch/>
        </p:blipFill>
        <p:spPr>
          <a:xfrm>
            <a:off x="482599" y="635001"/>
            <a:ext cx="8178801" cy="5969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600" y="88900"/>
            <a:ext cx="6584950" cy="434973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Raw data</a:t>
            </a:r>
            <a:r>
              <a:rPr kumimoji="1" lang="en-US" altLang="ja-JP" dirty="0" smtClean="0"/>
              <a:t> about </a:t>
            </a:r>
            <a:r>
              <a:rPr kumimoji="1" lang="en-US" altLang="ja-JP" dirty="0" smtClean="0">
                <a:solidFill>
                  <a:srgbClr val="FF0000"/>
                </a:solidFill>
              </a:rPr>
              <a:t>“Sample_42“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1378756" y="875456"/>
            <a:ext cx="130983" cy="2167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838950" y="635001"/>
            <a:ext cx="1599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solidFill>
                  <a:prstClr val="black"/>
                </a:solidFill>
              </a:rPr>
              <a:t>Ag coating layer</a:t>
            </a:r>
            <a:endParaRPr lang="ja-JP" altLang="en-US" sz="1400" b="1" dirty="0">
              <a:solidFill>
                <a:prstClr val="black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-28575" y="1939925"/>
            <a:ext cx="803275" cy="193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prstClr val="black"/>
                </a:solidFill>
              </a:rPr>
              <a:t>35.0 um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539875" y="4485024"/>
            <a:ext cx="1854200" cy="177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rgbClr val="00B0F0"/>
                </a:solidFill>
              </a:rPr>
              <a:t>too large dust &gt; 10 um</a:t>
            </a:r>
            <a:endParaRPr lang="ja-JP" altLang="en-US" sz="1400" dirty="0">
              <a:solidFill>
                <a:srgbClr val="00B0F0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1257300" y="4584700"/>
            <a:ext cx="225047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>
            <a:off x="1509739" y="4699000"/>
            <a:ext cx="125009" cy="342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/>
          <p:cNvSpPr/>
          <p:nvPr/>
        </p:nvSpPr>
        <p:spPr>
          <a:xfrm>
            <a:off x="6819899" y="2770524"/>
            <a:ext cx="1311275" cy="1885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Color map ver.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09600" y="3852143"/>
            <a:ext cx="1701800" cy="2012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# of Hits vs. </a:t>
            </a:r>
            <a:r>
              <a:rPr lang="en-US" altLang="ja-JP" sz="1400" dirty="0" err="1" smtClean="0">
                <a:solidFill>
                  <a:schemeClr val="tx1"/>
                </a:solidFill>
              </a:rPr>
              <a:t>view_id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851400" y="3909001"/>
            <a:ext cx="2552700" cy="2565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Hits distribution (# of hits/ view)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394075" y="3378199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View id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635875" y="3390900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View id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394074" y="6435728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View id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038974" y="6427793"/>
            <a:ext cx="1490662" cy="211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# of hits / view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 rot="16200000">
            <a:off x="161117" y="1059632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Z layer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7" name="左中かっこ 6"/>
          <p:cNvSpPr/>
          <p:nvPr/>
        </p:nvSpPr>
        <p:spPr>
          <a:xfrm>
            <a:off x="243205" y="939800"/>
            <a:ext cx="366395" cy="23622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 rot="16200000">
            <a:off x="4364037" y="1067738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Z layer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9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 rotWithShape="1">
          <a:blip r:embed="rId2"/>
          <a:srcRect l="48276" t="52306" r="10372" b="5124"/>
          <a:stretch/>
        </p:blipFill>
        <p:spPr>
          <a:xfrm>
            <a:off x="4792646" y="3697030"/>
            <a:ext cx="3962401" cy="288290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 rotWithShape="1">
          <a:blip r:embed="rId2"/>
          <a:srcRect l="4804" t="52306" r="53844" b="5124"/>
          <a:stretch/>
        </p:blipFill>
        <p:spPr>
          <a:xfrm>
            <a:off x="450849" y="3712364"/>
            <a:ext cx="3962401" cy="28829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4804" t="7805" r="53844" b="49625"/>
          <a:stretch/>
        </p:blipFill>
        <p:spPr>
          <a:xfrm>
            <a:off x="4813299" y="584201"/>
            <a:ext cx="3962401" cy="2882900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 rotWithShape="1">
          <a:blip r:embed="rId3"/>
          <a:srcRect l="4803" t="7431" r="53977" b="49438"/>
          <a:stretch/>
        </p:blipFill>
        <p:spPr>
          <a:xfrm>
            <a:off x="457199" y="584201"/>
            <a:ext cx="3949701" cy="2920999"/>
          </a:xfrm>
          <a:prstGeom prst="rect">
            <a:avLst/>
          </a:prstGeom>
        </p:spPr>
      </p:pic>
      <p:sp>
        <p:nvSpPr>
          <p:cNvPr id="11" name="右矢印 10"/>
          <p:cNvSpPr/>
          <p:nvPr/>
        </p:nvSpPr>
        <p:spPr>
          <a:xfrm>
            <a:off x="4081463" y="1997436"/>
            <a:ext cx="922337" cy="318767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4095748" y="5161325"/>
            <a:ext cx="922337" cy="318767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38200" y="957599"/>
            <a:ext cx="1117600" cy="2489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prstClr val="black"/>
                </a:solidFill>
              </a:rPr>
              <a:t>RAW data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232400" y="957599"/>
            <a:ext cx="2057400" cy="2489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prstClr val="black"/>
                </a:solidFill>
              </a:rPr>
              <a:t>Fiducial volume cut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359400" y="4245671"/>
            <a:ext cx="1371600" cy="227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prstClr val="black"/>
                </a:solidFill>
              </a:rPr>
              <a:t>Ellipse cut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1384300" y="1397961"/>
            <a:ext cx="215900" cy="507039"/>
          </a:xfrm>
          <a:prstGeom prst="ellipse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384300" y="1946945"/>
            <a:ext cx="1854200" cy="177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rgbClr val="00B0F0"/>
                </a:solidFill>
              </a:rPr>
              <a:t>too large dust &gt; 10 um</a:t>
            </a:r>
            <a:endParaRPr lang="ja-JP" altLang="en-US" sz="1400" dirty="0">
              <a:solidFill>
                <a:srgbClr val="00B0F0"/>
              </a:solidFill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3574476" y="4699000"/>
            <a:ext cx="159324" cy="266701"/>
          </a:xfrm>
          <a:prstGeom prst="ellipse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684072" y="5024625"/>
            <a:ext cx="1249751" cy="3726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rgbClr val="00B0F0"/>
                </a:solidFill>
              </a:rPr>
              <a:t> middle size dust ~10 um</a:t>
            </a:r>
            <a:endParaRPr lang="ja-JP" altLang="en-US" sz="1400" dirty="0">
              <a:solidFill>
                <a:srgbClr val="00B0F0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7214800" y="5994093"/>
            <a:ext cx="1637100" cy="1781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rgbClr val="00B0F0"/>
                </a:solidFill>
              </a:rPr>
              <a:t>several dust remain</a:t>
            </a:r>
            <a:endParaRPr lang="ja-JP" altLang="en-US" sz="1400" dirty="0">
              <a:solidFill>
                <a:srgbClr val="00B0F0"/>
              </a:solidFill>
            </a:endParaRPr>
          </a:p>
        </p:txBody>
      </p:sp>
      <p:sp>
        <p:nvSpPr>
          <p:cNvPr id="13" name="右矢印 12"/>
          <p:cNvSpPr/>
          <p:nvPr/>
        </p:nvSpPr>
        <p:spPr>
          <a:xfrm rot="8718173">
            <a:off x="4117166" y="3387881"/>
            <a:ext cx="922337" cy="318767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-53975" y="1724025"/>
            <a:ext cx="803275" cy="193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prstClr val="black"/>
                </a:solidFill>
              </a:rPr>
              <a:t>35.0 um</a:t>
            </a:r>
          </a:p>
        </p:txBody>
      </p:sp>
      <p:sp>
        <p:nvSpPr>
          <p:cNvPr id="31" name="円/楕円 30"/>
          <p:cNvSpPr/>
          <p:nvPr/>
        </p:nvSpPr>
        <p:spPr>
          <a:xfrm>
            <a:off x="5479476" y="4650529"/>
            <a:ext cx="159324" cy="266701"/>
          </a:xfrm>
          <a:prstGeom prst="ellipse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7130476" y="5435641"/>
            <a:ext cx="159324" cy="266701"/>
          </a:xfrm>
          <a:prstGeom prst="ellipse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" name="タイトル 1"/>
          <p:cNvSpPr>
            <a:spLocks noGrp="1"/>
          </p:cNvSpPr>
          <p:nvPr>
            <p:ph type="title"/>
          </p:nvPr>
        </p:nvSpPr>
        <p:spPr>
          <a:xfrm>
            <a:off x="101600" y="88900"/>
            <a:ext cx="6584950" cy="43497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To remove large type dust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838200" y="3698858"/>
            <a:ext cx="2362200" cy="8013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To remove “large dust and shadow hits”</a:t>
            </a:r>
          </a:p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(by fiducial cut and brightness information)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 rot="16200000">
            <a:off x="161117" y="1059632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Z layer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24" name="左中かっこ 23"/>
          <p:cNvSpPr/>
          <p:nvPr/>
        </p:nvSpPr>
        <p:spPr>
          <a:xfrm>
            <a:off x="217805" y="876300"/>
            <a:ext cx="366395" cy="23622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 rot="16200000">
            <a:off x="4504517" y="1019825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Z layer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 rot="16200000">
            <a:off x="129541" y="4089399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Z layer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 rot="16200000">
            <a:off x="4504517" y="4107651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Z layer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394075" y="3327399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View id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7762870" y="3313507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View id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394075" y="6464299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View id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27000" y="3597946"/>
            <a:ext cx="8890000" cy="30949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413850" y="6501214"/>
            <a:ext cx="2317150" cy="2485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rgbClr val="00B0F0"/>
                </a:solidFill>
              </a:rPr>
              <a:t>We should use these data.</a:t>
            </a:r>
            <a:endParaRPr lang="ja-JP" altLang="en-US" sz="1400" dirty="0">
              <a:solidFill>
                <a:srgbClr val="00B0F0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7762870" y="6451252"/>
            <a:ext cx="746125" cy="22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View id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43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4275" t="13244" r="15805" b="3868"/>
          <a:stretch/>
        </p:blipFill>
        <p:spPr>
          <a:xfrm>
            <a:off x="558799" y="889001"/>
            <a:ext cx="7658101" cy="56134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7207250" cy="736600"/>
          </a:xfrm>
        </p:spPr>
        <p:txBody>
          <a:bodyPr/>
          <a:lstStyle/>
          <a:p>
            <a:r>
              <a:rPr lang="en-US" altLang="ja-JP" dirty="0" smtClean="0"/>
              <a:t>Summary of FAN079f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2953798" y="5067301"/>
            <a:ext cx="746849" cy="251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err="1" smtClean="0">
                <a:solidFill>
                  <a:srgbClr val="7030A0"/>
                </a:solidFill>
              </a:rPr>
              <a:t>MAA+fix</a:t>
            </a:r>
            <a:endParaRPr lang="en-US" altLang="ja-JP" sz="1200" b="1" dirty="0" smtClean="0">
              <a:solidFill>
                <a:srgbClr val="7030A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559626" y="5336031"/>
            <a:ext cx="840674" cy="429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rgbClr val="00B050"/>
                </a:solidFill>
              </a:rPr>
              <a:t>Filtered gelatin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345002" y="5076155"/>
            <a:ext cx="744148" cy="2392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err="1" smtClean="0">
                <a:solidFill>
                  <a:srgbClr val="7030A0"/>
                </a:solidFill>
              </a:rPr>
              <a:t>MAA+fix</a:t>
            </a:r>
            <a:endParaRPr lang="en-US" altLang="ja-JP" sz="1200" b="1" dirty="0" smtClean="0">
              <a:solidFill>
                <a:srgbClr val="7030A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098625" y="5346638"/>
            <a:ext cx="3721100" cy="8689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193417" y="6168995"/>
            <a:ext cx="1572590" cy="429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prstClr val="black"/>
                </a:solidFill>
              </a:rPr>
              <a:t>Made in  LNGS</a:t>
            </a:r>
          </a:p>
          <a:p>
            <a:pPr algn="ctr"/>
            <a:r>
              <a:rPr lang="en-US" altLang="ja-JP" sz="1600" dirty="0" smtClean="0">
                <a:solidFill>
                  <a:prstClr val="black"/>
                </a:solidFill>
              </a:rPr>
              <a:t>(LNGS sample)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261587" y="5068316"/>
            <a:ext cx="778218" cy="2689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err="1" smtClean="0">
                <a:solidFill>
                  <a:srgbClr val="C00000"/>
                </a:solidFill>
              </a:rPr>
              <a:t>onlyfix</a:t>
            </a:r>
            <a:endParaRPr lang="en-US" altLang="ja-JP" sz="1200" b="1" dirty="0" smtClean="0">
              <a:solidFill>
                <a:srgbClr val="C0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501368" y="5044945"/>
            <a:ext cx="1003598" cy="3016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err="1" smtClean="0">
                <a:solidFill>
                  <a:srgbClr val="7030A0"/>
                </a:solidFill>
              </a:rPr>
              <a:t>MAA+fix</a:t>
            </a:r>
            <a:endParaRPr lang="en-US" altLang="ja-JP" sz="1200" b="1" dirty="0" smtClean="0">
              <a:solidFill>
                <a:srgbClr val="7030A0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929885" y="5070345"/>
            <a:ext cx="840674" cy="2509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err="1" smtClean="0">
                <a:solidFill>
                  <a:srgbClr val="7030A0"/>
                </a:solidFill>
              </a:rPr>
              <a:t>MAA+fix</a:t>
            </a:r>
            <a:endParaRPr lang="en-US" altLang="ja-JP" sz="1200" b="1" dirty="0" smtClean="0">
              <a:solidFill>
                <a:srgbClr val="7030A0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261588" y="5442836"/>
            <a:ext cx="1450158" cy="343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rgbClr val="00B050"/>
                </a:solidFill>
              </a:rPr>
              <a:t>Before LNGS</a:t>
            </a:r>
          </a:p>
          <a:p>
            <a:pPr algn="ctr"/>
            <a:r>
              <a:rPr lang="en-US" altLang="ja-JP" sz="1200" b="1" dirty="0" smtClean="0">
                <a:solidFill>
                  <a:srgbClr val="00B050"/>
                </a:solidFill>
              </a:rPr>
              <a:t>(made in Nagoya,</a:t>
            </a:r>
          </a:p>
          <a:p>
            <a:pPr algn="ctr"/>
            <a:r>
              <a:rPr lang="en-US" altLang="ja-JP" sz="1200" b="1" dirty="0" smtClean="0">
                <a:solidFill>
                  <a:srgbClr val="00B050"/>
                </a:solidFill>
              </a:rPr>
              <a:t>Slide glass)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926631" y="5424737"/>
            <a:ext cx="1527432" cy="311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rgbClr val="00B050"/>
                </a:solidFill>
              </a:rPr>
              <a:t>Sample_42</a:t>
            </a:r>
          </a:p>
          <a:p>
            <a:pPr algn="ctr"/>
            <a:r>
              <a:rPr lang="en-US" altLang="ja-JP" sz="1200" b="1" dirty="0" smtClean="0">
                <a:solidFill>
                  <a:srgbClr val="00B050"/>
                </a:solidFill>
              </a:rPr>
              <a:t>(slide glass, 0 week)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271201" y="5424737"/>
            <a:ext cx="1527432" cy="311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rgbClr val="00B050"/>
                </a:solidFill>
              </a:rPr>
              <a:t>Sample_65</a:t>
            </a:r>
          </a:p>
          <a:p>
            <a:pPr algn="ctr"/>
            <a:r>
              <a:rPr lang="en-US" altLang="ja-JP" sz="1200" b="1" dirty="0" smtClean="0">
                <a:solidFill>
                  <a:srgbClr val="00B050"/>
                </a:solidFill>
              </a:rPr>
              <a:t>(slide glass, 1 week)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567459" y="5424737"/>
            <a:ext cx="1527432" cy="311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rgbClr val="00B050"/>
                </a:solidFill>
              </a:rPr>
              <a:t>Sample_6</a:t>
            </a:r>
          </a:p>
          <a:p>
            <a:pPr algn="ctr"/>
            <a:r>
              <a:rPr lang="en-US" altLang="ja-JP" sz="1200" b="1" dirty="0" smtClean="0">
                <a:solidFill>
                  <a:srgbClr val="00B050"/>
                </a:solidFill>
              </a:rPr>
              <a:t>(PMMA, 0 week)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559625" y="5346638"/>
            <a:ext cx="2250181" cy="8689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057400" y="6048121"/>
            <a:ext cx="1748041" cy="429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prstClr val="black"/>
                </a:solidFill>
              </a:rPr>
              <a:t>Made in  Nagoya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441620" y="663609"/>
            <a:ext cx="3531259" cy="429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prstClr val="black"/>
                </a:solidFill>
              </a:rPr>
              <a:t>*before shrinkage correction</a:t>
            </a:r>
          </a:p>
          <a:p>
            <a:pPr algn="ctr"/>
            <a:r>
              <a:rPr lang="en-US" altLang="ja-JP" sz="1600" dirty="0" smtClean="0">
                <a:solidFill>
                  <a:prstClr val="black"/>
                </a:solidFill>
              </a:rPr>
              <a:t>and w/o cluster-dust rejection</a:t>
            </a:r>
          </a:p>
        </p:txBody>
      </p:sp>
    </p:spTree>
    <p:extLst>
      <p:ext uri="{BB962C8B-B14F-4D97-AF65-F5344CB8AC3E}">
        <p14:creationId xmlns:p14="http://schemas.microsoft.com/office/powerpoint/2010/main" val="352588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テーマ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テーマ">
  <a:themeElements>
    <a:clrScheme name="Office 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テーマ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2092</TotalTime>
  <Words>640</Words>
  <Application>Microsoft Office PowerPoint</Application>
  <PresentationFormat>画面に合わせる (4:3)</PresentationFormat>
  <Paragraphs>151</Paragraphs>
  <Slides>11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11</vt:i4>
      </vt:variant>
    </vt:vector>
  </HeadingPairs>
  <TitlesOfParts>
    <vt:vector size="23" baseType="lpstr">
      <vt:lpstr>ＭＳ Ｐゴシック</vt:lpstr>
      <vt:lpstr>ＭＳ Ｐ明朝</vt:lpstr>
      <vt:lpstr>Arial</vt:lpstr>
      <vt:lpstr>Calibri</vt:lpstr>
      <vt:lpstr>Calibri Light</vt:lpstr>
      <vt:lpstr>Cambria Math</vt:lpstr>
      <vt:lpstr>Century</vt:lpstr>
      <vt:lpstr>Times New Roman</vt:lpstr>
      <vt:lpstr>Wingdings</vt:lpstr>
      <vt:lpstr>Office テーマ</vt:lpstr>
      <vt:lpstr>1_Office テーマ</vt:lpstr>
      <vt:lpstr>2_Office テーマ</vt:lpstr>
      <vt:lpstr>Analysis chain in Japan</vt:lpstr>
      <vt:lpstr>topic</vt:lpstr>
      <vt:lpstr>Flow of analysis by Ellipse fitting</vt:lpstr>
      <vt:lpstr>PowerPoint プレゼンテーション</vt:lpstr>
      <vt:lpstr>Dust(Noise) rejection in 1st scan</vt:lpstr>
      <vt:lpstr>Sample list scanned in Nagoya</vt:lpstr>
      <vt:lpstr>Raw data about “Sample_42“</vt:lpstr>
      <vt:lpstr>To remove large type dust</vt:lpstr>
      <vt:lpstr>Summary of FAN079f</vt:lpstr>
      <vt:lpstr>PowerPoint プレゼンテーション</vt:lpstr>
      <vt:lpstr>points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 meeting</dc:title>
  <dc:creator>桂川貴義</dc:creator>
  <cp:lastModifiedBy>桂川貴義</cp:lastModifiedBy>
  <cp:revision>184</cp:revision>
  <dcterms:created xsi:type="dcterms:W3CDTF">2016-08-17T11:59:14Z</dcterms:created>
  <dcterms:modified xsi:type="dcterms:W3CDTF">2016-10-28T05:45:36Z</dcterms:modified>
</cp:coreProperties>
</file>