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8" r:id="rId5"/>
    <p:sldId id="260" r:id="rId6"/>
    <p:sldId id="259" r:id="rId7"/>
    <p:sldId id="272" r:id="rId8"/>
    <p:sldId id="263" r:id="rId9"/>
    <p:sldId id="267" r:id="rId10"/>
    <p:sldId id="273" r:id="rId11"/>
    <p:sldId id="264" r:id="rId12"/>
    <p:sldId id="265" r:id="rId13"/>
    <p:sldId id="274" r:id="rId1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C3E6"/>
    <a:srgbClr val="4C3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5" d="100"/>
          <a:sy n="65" d="100"/>
        </p:scale>
        <p:origin x="72" y="2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naka\power%20point\NEWS\Underground_activity\Fading_test\Fading_test_Nagoya\2016.June_July\Data_plot_NAKA_2016102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naka\Emulsion_Production\Fog_study\FogStudy_from2014Nov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naka\power%20point\NEWS\Underground_activity\Fading_test\Fading_test_Nagoya\2016.June_July\Data_plot_NAKA_2016102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NIT-40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x"/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Sheet1!$H$16:$H$20</c:f>
              <c:numCache>
                <c:formatCode>General</c:formatCode>
                <c:ptCount val="5"/>
                <c:pt idx="0">
                  <c:v>1.0000000000000002</c:v>
                </c:pt>
                <c:pt idx="1">
                  <c:v>1.0647770971833779</c:v>
                </c:pt>
                <c:pt idx="2">
                  <c:v>0.92146413946300332</c:v>
                </c:pt>
                <c:pt idx="3">
                  <c:v>0.66204860720438374</c:v>
                </c:pt>
                <c:pt idx="4">
                  <c:v>0.62050380404116445</c:v>
                </c:pt>
              </c:numCache>
            </c:numRef>
          </c:xVal>
          <c:yVal>
            <c:numRef>
              <c:f>Sheet1!$H$25:$H$29</c:f>
              <c:numCache>
                <c:formatCode>General</c:formatCode>
                <c:ptCount val="5"/>
                <c:pt idx="0">
                  <c:v>0.11153704963629352</c:v>
                </c:pt>
                <c:pt idx="1">
                  <c:v>0.15189066366010801</c:v>
                </c:pt>
                <c:pt idx="2">
                  <c:v>7.4408928145091646E-2</c:v>
                </c:pt>
                <c:pt idx="3">
                  <c:v>5.0324696091508928E-2</c:v>
                </c:pt>
                <c:pt idx="4">
                  <c:v>3.9074355964357842E-2</c:v>
                </c:pt>
              </c:numCache>
            </c:numRef>
          </c:yVal>
          <c:smooth val="0"/>
        </c:ser>
        <c:ser>
          <c:idx val="1"/>
          <c:order val="1"/>
          <c:tx>
            <c:v>expected </c:v>
          </c:tx>
          <c:spPr>
            <a:ln w="22225" cap="rnd">
              <a:solidFill>
                <a:srgbClr val="68F86B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Sheet1!$E$34:$E$44</c:f>
              <c:numCache>
                <c:formatCode>General</c:formatCode>
                <c:ptCount val="11"/>
                <c:pt idx="0">
                  <c:v>1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0.3</c:v>
                </c:pt>
                <c:pt idx="5">
                  <c:v>0.2</c:v>
                </c:pt>
                <c:pt idx="6">
                  <c:v>0.1</c:v>
                </c:pt>
                <c:pt idx="7">
                  <c:v>0.08</c:v>
                </c:pt>
                <c:pt idx="8">
                  <c:v>0.04</c:v>
                </c:pt>
                <c:pt idx="9">
                  <c:v>0.02</c:v>
                </c:pt>
                <c:pt idx="10">
                  <c:v>0.01</c:v>
                </c:pt>
              </c:numCache>
            </c:numRef>
          </c:xVal>
          <c:yVal>
            <c:numRef>
              <c:f>Sheet1!$F$34:$F$44</c:f>
              <c:numCache>
                <c:formatCode>General</c:formatCode>
                <c:ptCount val="11"/>
                <c:pt idx="0">
                  <c:v>0.111537</c:v>
                </c:pt>
                <c:pt idx="1">
                  <c:v>7.1383680000000019E-2</c:v>
                </c:pt>
                <c:pt idx="2">
                  <c:v>4.0153319999999999E-2</c:v>
                </c:pt>
                <c:pt idx="3">
                  <c:v>1.7845920000000005E-2</c:v>
                </c:pt>
                <c:pt idx="4">
                  <c:v>1.003833E-2</c:v>
                </c:pt>
                <c:pt idx="5">
                  <c:v>4.4614800000000012E-3</c:v>
                </c:pt>
                <c:pt idx="6">
                  <c:v>1.1153700000000003E-3</c:v>
                </c:pt>
                <c:pt idx="7">
                  <c:v>7.1383679999999998E-4</c:v>
                </c:pt>
                <c:pt idx="8">
                  <c:v>1.7845919999999999E-4</c:v>
                </c:pt>
                <c:pt idx="9">
                  <c:v>4.4614799999999998E-5</c:v>
                </c:pt>
                <c:pt idx="10">
                  <c:v>1.11537E-5</c:v>
                </c:pt>
              </c:numCache>
            </c:numRef>
          </c:yVal>
          <c:smooth val="0"/>
        </c:ser>
        <c:ser>
          <c:idx val="2"/>
          <c:order val="2"/>
          <c:tx>
            <c:v>expected (-20℃)</c:v>
          </c:tx>
          <c:spPr>
            <a:ln w="12700" cap="rnd">
              <a:solidFill>
                <a:srgbClr val="7030A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Sheet1!$E$34:$E$44</c:f>
              <c:numCache>
                <c:formatCode>General</c:formatCode>
                <c:ptCount val="11"/>
                <c:pt idx="0">
                  <c:v>1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0.3</c:v>
                </c:pt>
                <c:pt idx="5">
                  <c:v>0.2</c:v>
                </c:pt>
                <c:pt idx="6">
                  <c:v>0.1</c:v>
                </c:pt>
                <c:pt idx="7">
                  <c:v>0.08</c:v>
                </c:pt>
                <c:pt idx="8">
                  <c:v>0.04</c:v>
                </c:pt>
                <c:pt idx="9">
                  <c:v>0.02</c:v>
                </c:pt>
                <c:pt idx="10">
                  <c:v>0.01</c:v>
                </c:pt>
              </c:numCache>
            </c:numRef>
          </c:xVal>
          <c:yVal>
            <c:numRef>
              <c:f>Sheet1!$G$34:$G$44</c:f>
              <c:numCache>
                <c:formatCode>General</c:formatCode>
                <c:ptCount val="11"/>
                <c:pt idx="0">
                  <c:v>0.01</c:v>
                </c:pt>
                <c:pt idx="1">
                  <c:v>6.4000000000000012E-3</c:v>
                </c:pt>
                <c:pt idx="2">
                  <c:v>3.5999999999999999E-3</c:v>
                </c:pt>
                <c:pt idx="3">
                  <c:v>1.6000000000000003E-3</c:v>
                </c:pt>
                <c:pt idx="4">
                  <c:v>8.9999999999999998E-4</c:v>
                </c:pt>
                <c:pt idx="5">
                  <c:v>4.0000000000000007E-4</c:v>
                </c:pt>
                <c:pt idx="6">
                  <c:v>1.0000000000000002E-4</c:v>
                </c:pt>
                <c:pt idx="7">
                  <c:v>6.4000000000000011E-5</c:v>
                </c:pt>
                <c:pt idx="8">
                  <c:v>1.6000000000000003E-5</c:v>
                </c:pt>
                <c:pt idx="9">
                  <c:v>4.0000000000000007E-6</c:v>
                </c:pt>
                <c:pt idx="10">
                  <c:v>1.0000000000000002E-6</c:v>
                </c:pt>
              </c:numCache>
            </c:numRef>
          </c:yVal>
          <c:smooth val="0"/>
        </c:ser>
        <c:ser>
          <c:idx val="3"/>
          <c:order val="3"/>
          <c:tx>
            <c:v>expected (-50℃)</c:v>
          </c:tx>
          <c:spPr>
            <a:ln w="19050" cap="rnd">
              <a:solidFill>
                <a:srgbClr val="FFC00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Sheet1!$E$34:$E$44</c:f>
              <c:numCache>
                <c:formatCode>General</c:formatCode>
                <c:ptCount val="11"/>
                <c:pt idx="0">
                  <c:v>1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0.3</c:v>
                </c:pt>
                <c:pt idx="5">
                  <c:v>0.2</c:v>
                </c:pt>
                <c:pt idx="6">
                  <c:v>0.1</c:v>
                </c:pt>
                <c:pt idx="7">
                  <c:v>0.08</c:v>
                </c:pt>
                <c:pt idx="8">
                  <c:v>0.04</c:v>
                </c:pt>
                <c:pt idx="9">
                  <c:v>0.02</c:v>
                </c:pt>
                <c:pt idx="10">
                  <c:v>0.01</c:v>
                </c:pt>
              </c:numCache>
            </c:numRef>
          </c:xVal>
          <c:yVal>
            <c:numRef>
              <c:f>Sheet1!$H$34:$H$44</c:f>
              <c:numCache>
                <c:formatCode>General</c:formatCode>
                <c:ptCount val="11"/>
                <c:pt idx="0">
                  <c:v>1E-3</c:v>
                </c:pt>
                <c:pt idx="1">
                  <c:v>6.4000000000000016E-4</c:v>
                </c:pt>
                <c:pt idx="2">
                  <c:v>3.5999999999999997E-4</c:v>
                </c:pt>
                <c:pt idx="3">
                  <c:v>1.6000000000000004E-4</c:v>
                </c:pt>
                <c:pt idx="4">
                  <c:v>8.9999999999999992E-5</c:v>
                </c:pt>
                <c:pt idx="5">
                  <c:v>4.000000000000001E-5</c:v>
                </c:pt>
                <c:pt idx="6">
                  <c:v>1.0000000000000003E-5</c:v>
                </c:pt>
                <c:pt idx="7">
                  <c:v>6.4000000000000006E-6</c:v>
                </c:pt>
                <c:pt idx="8">
                  <c:v>1.6000000000000001E-6</c:v>
                </c:pt>
                <c:pt idx="9">
                  <c:v>4.0000000000000003E-7</c:v>
                </c:pt>
                <c:pt idx="10">
                  <c:v>1.0000000000000001E-7</c:v>
                </c:pt>
              </c:numCache>
            </c:numRef>
          </c:yVal>
          <c:smooth val="0"/>
        </c:ser>
        <c:ser>
          <c:idx val="4"/>
          <c:order val="4"/>
          <c:tx>
            <c:v>expected(-100℃)</c:v>
          </c:tx>
          <c:spPr>
            <a:ln w="9525" cap="rnd">
              <a:solidFill>
                <a:srgbClr val="0417CC"/>
              </a:solidFill>
              <a:prstDash val="dashDot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Sheet1!$E$34:$E$44</c:f>
              <c:numCache>
                <c:formatCode>General</c:formatCode>
                <c:ptCount val="11"/>
                <c:pt idx="0">
                  <c:v>1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0.3</c:v>
                </c:pt>
                <c:pt idx="5">
                  <c:v>0.2</c:v>
                </c:pt>
                <c:pt idx="6">
                  <c:v>0.1</c:v>
                </c:pt>
                <c:pt idx="7">
                  <c:v>0.08</c:v>
                </c:pt>
                <c:pt idx="8">
                  <c:v>0.04</c:v>
                </c:pt>
                <c:pt idx="9">
                  <c:v>0.02</c:v>
                </c:pt>
                <c:pt idx="10">
                  <c:v>0.01</c:v>
                </c:pt>
              </c:numCache>
            </c:numRef>
          </c:xVal>
          <c:yVal>
            <c:numRef>
              <c:f>Sheet1!$I$34:$I$44</c:f>
              <c:numCache>
                <c:formatCode>General</c:formatCode>
                <c:ptCount val="11"/>
                <c:pt idx="0">
                  <c:v>1.0000000000000001E-5</c:v>
                </c:pt>
                <c:pt idx="1">
                  <c:v>6.4000000000000014E-6</c:v>
                </c:pt>
                <c:pt idx="2">
                  <c:v>3.6000000000000003E-6</c:v>
                </c:pt>
                <c:pt idx="3">
                  <c:v>1.6000000000000004E-6</c:v>
                </c:pt>
                <c:pt idx="4">
                  <c:v>9.0000000000000007E-7</c:v>
                </c:pt>
                <c:pt idx="5">
                  <c:v>4.0000000000000009E-7</c:v>
                </c:pt>
                <c:pt idx="6">
                  <c:v>1.0000000000000002E-7</c:v>
                </c:pt>
                <c:pt idx="7">
                  <c:v>6.4000000000000004E-8</c:v>
                </c:pt>
                <c:pt idx="8">
                  <c:v>1.6000000000000001E-8</c:v>
                </c:pt>
                <c:pt idx="9">
                  <c:v>4.0000000000000002E-9</c:v>
                </c:pt>
                <c:pt idx="10">
                  <c:v>1.0000000000000001E-9</c:v>
                </c:pt>
              </c:numCache>
            </c:numRef>
          </c:yVal>
          <c:smooth val="0"/>
        </c:ser>
        <c:ser>
          <c:idx val="5"/>
          <c:order val="5"/>
          <c:tx>
            <c:v>expected (-150℃)</c:v>
          </c:tx>
          <c:spPr>
            <a:ln w="22225" cap="rnd">
              <a:solidFill>
                <a:schemeClr val="bg2">
                  <a:lumMod val="50000"/>
                </a:schemeClr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Sheet1!$E$34:$E$48</c:f>
              <c:numCache>
                <c:formatCode>General</c:formatCode>
                <c:ptCount val="15"/>
                <c:pt idx="0">
                  <c:v>1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0.3</c:v>
                </c:pt>
                <c:pt idx="5">
                  <c:v>0.2</c:v>
                </c:pt>
                <c:pt idx="6">
                  <c:v>0.1</c:v>
                </c:pt>
                <c:pt idx="7">
                  <c:v>0.08</c:v>
                </c:pt>
                <c:pt idx="8">
                  <c:v>0.04</c:v>
                </c:pt>
                <c:pt idx="9">
                  <c:v>0.02</c:v>
                </c:pt>
                <c:pt idx="10">
                  <c:v>0.01</c:v>
                </c:pt>
                <c:pt idx="11">
                  <c:v>8.0000000000000002E-3</c:v>
                </c:pt>
                <c:pt idx="12">
                  <c:v>6.0000000000000001E-3</c:v>
                </c:pt>
                <c:pt idx="13">
                  <c:v>2E-3</c:v>
                </c:pt>
                <c:pt idx="14">
                  <c:v>1E-3</c:v>
                </c:pt>
              </c:numCache>
            </c:numRef>
          </c:xVal>
          <c:yVal>
            <c:numRef>
              <c:f>Sheet1!$J$34:$J$48</c:f>
              <c:numCache>
                <c:formatCode>General</c:formatCode>
                <c:ptCount val="15"/>
                <c:pt idx="0">
                  <c:v>9.9999999999999995E-8</c:v>
                </c:pt>
                <c:pt idx="1">
                  <c:v>6.4000000000000004E-8</c:v>
                </c:pt>
                <c:pt idx="2">
                  <c:v>3.5999999999999998E-8</c:v>
                </c:pt>
                <c:pt idx="3">
                  <c:v>1.6000000000000001E-8</c:v>
                </c:pt>
                <c:pt idx="4">
                  <c:v>8.9999999999999995E-9</c:v>
                </c:pt>
                <c:pt idx="5">
                  <c:v>4.0000000000000002E-9</c:v>
                </c:pt>
                <c:pt idx="6">
                  <c:v>1.0000000000000001E-9</c:v>
                </c:pt>
                <c:pt idx="7">
                  <c:v>6.3999999999999996E-10</c:v>
                </c:pt>
                <c:pt idx="8">
                  <c:v>1.5999999999999999E-10</c:v>
                </c:pt>
                <c:pt idx="9">
                  <c:v>3.9999999999999998E-11</c:v>
                </c:pt>
                <c:pt idx="10">
                  <c:v>9.9999999999999994E-12</c:v>
                </c:pt>
                <c:pt idx="11">
                  <c:v>6.3999999999999994E-12</c:v>
                </c:pt>
                <c:pt idx="12">
                  <c:v>3.6E-12</c:v>
                </c:pt>
                <c:pt idx="13">
                  <c:v>3.9999999999999996E-13</c:v>
                </c:pt>
                <c:pt idx="14">
                  <c:v>9.999999999999999E-14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6166000"/>
        <c:axId val="366162472"/>
      </c:scatterChart>
      <c:valAx>
        <c:axId val="3661660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/>
                  <a:t>total event intensity </a:t>
                </a:r>
                <a:endParaRPr lang="ja-JP" alt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6162472"/>
        <c:crossesAt val="1.0000000000000007E-13"/>
        <c:crossBetween val="midCat"/>
      </c:valAx>
      <c:valAx>
        <c:axId val="366162472"/>
        <c:scaling>
          <c:logBase val="10"/>
          <c:orientation val="minMax"/>
          <c:min val="1.0000000000000005E-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/>
                  <a:t>leakaged</a:t>
                </a:r>
                <a:r>
                  <a:rPr lang="en-US" altLang="ja-JP" baseline="0"/>
                  <a:t> event to toal </a:t>
                </a:r>
                <a:endParaRPr lang="ja-JP" alt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616600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729781079176896"/>
          <c:y val="3.3188873552656116E-2"/>
          <c:w val="0.64382245151382844"/>
          <c:h val="0.8066389516042477"/>
        </c:manualLayout>
      </c:layout>
      <c:scatterChart>
        <c:scatterStyle val="lineMarker"/>
        <c:varyColors val="0"/>
        <c:ser>
          <c:idx val="0"/>
          <c:order val="0"/>
          <c:tx>
            <c:v>C 30 keV</c:v>
          </c:tx>
          <c:spPr>
            <a:ln w="28575">
              <a:noFill/>
            </a:ln>
          </c:spPr>
          <c:marker>
            <c:symbol val="dash"/>
            <c:size val="5"/>
            <c:spPr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Sheet4!$E$400:$E$402</c:f>
                <c:numCache>
                  <c:formatCode>General</c:formatCode>
                  <c:ptCount val="3"/>
                  <c:pt idx="0">
                    <c:v>3.0000000000000006E-2</c:v>
                  </c:pt>
                  <c:pt idx="1">
                    <c:v>7.0000000000000034E-2</c:v>
                  </c:pt>
                  <c:pt idx="2">
                    <c:v>7.0000000000000034E-2</c:v>
                  </c:pt>
                </c:numCache>
              </c:numRef>
            </c:plus>
            <c:minus>
              <c:numRef>
                <c:f>Sheet4!$E$400:$E$402</c:f>
                <c:numCache>
                  <c:formatCode>General</c:formatCode>
                  <c:ptCount val="3"/>
                  <c:pt idx="0">
                    <c:v>3.0000000000000006E-2</c:v>
                  </c:pt>
                  <c:pt idx="1">
                    <c:v>7.0000000000000034E-2</c:v>
                  </c:pt>
                  <c:pt idx="2">
                    <c:v>7.0000000000000034E-2</c:v>
                  </c:pt>
                </c:numCache>
              </c:numRef>
            </c:minus>
            <c:spPr>
              <a:ln>
                <a:solidFill>
                  <a:srgbClr val="FF0000"/>
                </a:solidFill>
              </a:ln>
            </c:spPr>
          </c:errBars>
          <c:errBars>
            <c:errDir val="x"/>
            <c:errBarType val="both"/>
            <c:errValType val="cust"/>
            <c:noEndCap val="0"/>
            <c:plus>
              <c:numRef>
                <c:f>Sheet4!$C$400:$C$402</c:f>
                <c:numCache>
                  <c:formatCode>General</c:formatCode>
                  <c:ptCount val="3"/>
                  <c:pt idx="0">
                    <c:v>2.0000000000000035E-3</c:v>
                  </c:pt>
                  <c:pt idx="1">
                    <c:v>1.0999999999999999E-2</c:v>
                  </c:pt>
                  <c:pt idx="2">
                    <c:v>3.0000000000000006E-2</c:v>
                  </c:pt>
                </c:numCache>
              </c:numRef>
            </c:plus>
            <c:minus>
              <c:numRef>
                <c:f>Sheet4!$C$400:$C$402</c:f>
                <c:numCache>
                  <c:formatCode>General</c:formatCode>
                  <c:ptCount val="3"/>
                  <c:pt idx="0">
                    <c:v>2.0000000000000035E-3</c:v>
                  </c:pt>
                  <c:pt idx="1">
                    <c:v>1.0999999999999999E-2</c:v>
                  </c:pt>
                  <c:pt idx="2">
                    <c:v>3.0000000000000006E-2</c:v>
                  </c:pt>
                </c:numCache>
              </c:numRef>
            </c:minus>
            <c:spPr>
              <a:ln>
                <a:solidFill>
                  <a:srgbClr val="FF0000"/>
                </a:solidFill>
              </a:ln>
            </c:spPr>
          </c:errBars>
          <c:xVal>
            <c:numRef>
              <c:f>Sheet4!$B$400:$B$402</c:f>
              <c:numCache>
                <c:formatCode>General</c:formatCode>
                <c:ptCount val="3"/>
                <c:pt idx="0">
                  <c:v>3.2000000000000045E-3</c:v>
                </c:pt>
                <c:pt idx="1">
                  <c:v>8.4000000000000061E-2</c:v>
                </c:pt>
                <c:pt idx="2">
                  <c:v>0.44000000000000006</c:v>
                </c:pt>
              </c:numCache>
            </c:numRef>
          </c:xVal>
          <c:yVal>
            <c:numRef>
              <c:f>Sheet4!$D$400:$D$402</c:f>
              <c:numCache>
                <c:formatCode>General</c:formatCode>
                <c:ptCount val="3"/>
                <c:pt idx="0">
                  <c:v>0.56999999999999995</c:v>
                </c:pt>
                <c:pt idx="1">
                  <c:v>1.02</c:v>
                </c:pt>
                <c:pt idx="2">
                  <c:v>0.99</c:v>
                </c:pt>
              </c:numCache>
            </c:numRef>
          </c:yVal>
          <c:smooth val="0"/>
        </c:ser>
        <c:ser>
          <c:idx val="2"/>
          <c:order val="1"/>
          <c:tx>
            <c:v>Kr 150 keV</c:v>
          </c:tx>
          <c:spPr>
            <a:ln w="28575">
              <a:noFill/>
            </a:ln>
          </c:spPr>
          <c:marker>
            <c:symbol val="dash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Sheet4!$I$544:$I$546</c:f>
                <c:numCache>
                  <c:formatCode>General</c:formatCode>
                  <c:ptCount val="3"/>
                  <c:pt idx="0">
                    <c:v>9.0000000000000038E-2</c:v>
                  </c:pt>
                  <c:pt idx="1">
                    <c:v>0.12000000000000002</c:v>
                  </c:pt>
                  <c:pt idx="2">
                    <c:v>0.1</c:v>
                  </c:pt>
                </c:numCache>
              </c:numRef>
            </c:plus>
            <c:minus>
              <c:numRef>
                <c:f>Sheet4!$I$544:$I$546</c:f>
                <c:numCache>
                  <c:formatCode>General</c:formatCode>
                  <c:ptCount val="3"/>
                  <c:pt idx="0">
                    <c:v>9.0000000000000038E-2</c:v>
                  </c:pt>
                  <c:pt idx="1">
                    <c:v>0.12000000000000002</c:v>
                  </c:pt>
                  <c:pt idx="2">
                    <c:v>0.1</c:v>
                  </c:pt>
                </c:numCache>
              </c:numRef>
            </c:minus>
            <c:spPr>
              <a:ln>
                <a:solidFill>
                  <a:srgbClr val="92D050"/>
                </a:solidFill>
              </a:ln>
            </c:spPr>
          </c:errBars>
          <c:errBars>
            <c:errDir val="x"/>
            <c:errBarType val="both"/>
            <c:errValType val="cust"/>
            <c:noEndCap val="0"/>
            <c:plus>
              <c:numRef>
                <c:f>Sheet4!$C$544:$C$546</c:f>
                <c:numCache>
                  <c:formatCode>General</c:formatCode>
                  <c:ptCount val="3"/>
                  <c:pt idx="0">
                    <c:v>2.0000000000000035E-3</c:v>
                  </c:pt>
                  <c:pt idx="1">
                    <c:v>1.0999999999999999E-2</c:v>
                  </c:pt>
                  <c:pt idx="2">
                    <c:v>3.0000000000000006E-2</c:v>
                  </c:pt>
                </c:numCache>
              </c:numRef>
            </c:plus>
            <c:minus>
              <c:numRef>
                <c:f>Sheet4!$C$544:$C$546</c:f>
                <c:numCache>
                  <c:formatCode>General</c:formatCode>
                  <c:ptCount val="3"/>
                  <c:pt idx="0">
                    <c:v>2.0000000000000035E-3</c:v>
                  </c:pt>
                  <c:pt idx="1">
                    <c:v>1.0999999999999999E-2</c:v>
                  </c:pt>
                  <c:pt idx="2">
                    <c:v>3.0000000000000006E-2</c:v>
                  </c:pt>
                </c:numCache>
              </c:numRef>
            </c:minus>
            <c:spPr>
              <a:ln>
                <a:solidFill>
                  <a:srgbClr val="92D050"/>
                </a:solidFill>
              </a:ln>
            </c:spPr>
          </c:errBars>
          <c:xVal>
            <c:numRef>
              <c:f>Sheet4!$B$544:$B$546</c:f>
              <c:numCache>
                <c:formatCode>General</c:formatCode>
                <c:ptCount val="3"/>
                <c:pt idx="0">
                  <c:v>3.2000000000000045E-3</c:v>
                </c:pt>
                <c:pt idx="1">
                  <c:v>8.4000000000000061E-2</c:v>
                </c:pt>
                <c:pt idx="2">
                  <c:v>0.44000000000000006</c:v>
                </c:pt>
              </c:numCache>
            </c:numRef>
          </c:xVal>
          <c:yVal>
            <c:numRef>
              <c:f>Sheet4!$H$544:$H$546</c:f>
              <c:numCache>
                <c:formatCode>General</c:formatCode>
                <c:ptCount val="3"/>
                <c:pt idx="0">
                  <c:v>0.98</c:v>
                </c:pt>
                <c:pt idx="1">
                  <c:v>1.1000000000000001</c:v>
                </c:pt>
                <c:pt idx="2">
                  <c:v>1.01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0606944"/>
        <c:axId val="420607336"/>
      </c:scatterChart>
      <c:valAx>
        <c:axId val="420606944"/>
        <c:scaling>
          <c:logBase val="10"/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altLang="ja-JP" sz="1600" dirty="0"/>
                  <a:t>gamma-rays</a:t>
                </a:r>
                <a:r>
                  <a:rPr lang="en-US" altLang="ja-JP" sz="1600" baseline="0" dirty="0"/>
                  <a:t> </a:t>
                </a:r>
                <a:r>
                  <a:rPr lang="en-US" altLang="ja-JP" sz="1600" baseline="0" dirty="0" smtClean="0"/>
                  <a:t>(Am-241)sensitivity </a:t>
                </a:r>
                <a:endParaRPr lang="ja-JP" alt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20607336"/>
        <c:crosses val="autoZero"/>
        <c:crossBetween val="midCat"/>
      </c:valAx>
      <c:valAx>
        <c:axId val="4206073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altLang="en-US" sz="1800"/>
                  <a:t>Ion</a:t>
                </a:r>
                <a:r>
                  <a:rPr lang="en-US" altLang="en-US" sz="1800" baseline="0"/>
                  <a:t> </a:t>
                </a:r>
                <a:r>
                  <a:rPr lang="en-US" altLang="en-US" sz="1800"/>
                  <a:t> sensitivity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20606944"/>
        <c:crossesAt val="1.0000000000000039E-3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49404016958645752"/>
          <c:y val="0.62517912322359914"/>
          <c:w val="0.26261485102294146"/>
          <c:h val="0.11700806645650765"/>
        </c:manualLayout>
      </c:layout>
      <c:overlay val="0"/>
      <c:txPr>
        <a:bodyPr/>
        <a:lstStyle/>
        <a:p>
          <a:pPr>
            <a:defRPr sz="1800"/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NIT-40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x"/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Sheet1!$H$16:$H$20</c:f>
              <c:numCache>
                <c:formatCode>General</c:formatCode>
                <c:ptCount val="5"/>
                <c:pt idx="0">
                  <c:v>1.0000000000000002</c:v>
                </c:pt>
                <c:pt idx="1">
                  <c:v>1.0647770971833779</c:v>
                </c:pt>
                <c:pt idx="2">
                  <c:v>0.92146413946300332</c:v>
                </c:pt>
                <c:pt idx="3">
                  <c:v>0.66204860720438374</c:v>
                </c:pt>
                <c:pt idx="4">
                  <c:v>0.62050380404116445</c:v>
                </c:pt>
              </c:numCache>
            </c:numRef>
          </c:xVal>
          <c:yVal>
            <c:numRef>
              <c:f>Sheet1!$H$25:$H$29</c:f>
              <c:numCache>
                <c:formatCode>General</c:formatCode>
                <c:ptCount val="5"/>
                <c:pt idx="0">
                  <c:v>0.11153704963629352</c:v>
                </c:pt>
                <c:pt idx="1">
                  <c:v>0.15189066366010801</c:v>
                </c:pt>
                <c:pt idx="2">
                  <c:v>7.4408928145091646E-2</c:v>
                </c:pt>
                <c:pt idx="3">
                  <c:v>5.0324696091508928E-2</c:v>
                </c:pt>
                <c:pt idx="4">
                  <c:v>3.9074355964357842E-2</c:v>
                </c:pt>
              </c:numCache>
            </c:numRef>
          </c:yVal>
          <c:smooth val="0"/>
        </c:ser>
        <c:ser>
          <c:idx val="1"/>
          <c:order val="1"/>
          <c:tx>
            <c:v>expected </c:v>
          </c:tx>
          <c:spPr>
            <a:ln w="22225" cap="rnd">
              <a:solidFill>
                <a:srgbClr val="68F86B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Sheet1!$E$34:$E$44</c:f>
              <c:numCache>
                <c:formatCode>General</c:formatCode>
                <c:ptCount val="11"/>
                <c:pt idx="0">
                  <c:v>1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0.3</c:v>
                </c:pt>
                <c:pt idx="5">
                  <c:v>0.2</c:v>
                </c:pt>
                <c:pt idx="6">
                  <c:v>0.1</c:v>
                </c:pt>
                <c:pt idx="7">
                  <c:v>0.08</c:v>
                </c:pt>
                <c:pt idx="8">
                  <c:v>0.04</c:v>
                </c:pt>
                <c:pt idx="9">
                  <c:v>0.02</c:v>
                </c:pt>
                <c:pt idx="10">
                  <c:v>0.01</c:v>
                </c:pt>
              </c:numCache>
            </c:numRef>
          </c:xVal>
          <c:yVal>
            <c:numRef>
              <c:f>Sheet1!$F$34:$F$44</c:f>
              <c:numCache>
                <c:formatCode>General</c:formatCode>
                <c:ptCount val="11"/>
                <c:pt idx="0">
                  <c:v>0.111537</c:v>
                </c:pt>
                <c:pt idx="1">
                  <c:v>7.1383680000000019E-2</c:v>
                </c:pt>
                <c:pt idx="2">
                  <c:v>4.0153319999999999E-2</c:v>
                </c:pt>
                <c:pt idx="3">
                  <c:v>1.7845920000000005E-2</c:v>
                </c:pt>
                <c:pt idx="4">
                  <c:v>1.003833E-2</c:v>
                </c:pt>
                <c:pt idx="5">
                  <c:v>4.4614800000000012E-3</c:v>
                </c:pt>
                <c:pt idx="6">
                  <c:v>1.1153700000000003E-3</c:v>
                </c:pt>
                <c:pt idx="7">
                  <c:v>7.1383679999999998E-4</c:v>
                </c:pt>
                <c:pt idx="8">
                  <c:v>1.7845919999999999E-4</c:v>
                </c:pt>
                <c:pt idx="9">
                  <c:v>4.4614799999999998E-5</c:v>
                </c:pt>
                <c:pt idx="10">
                  <c:v>1.11537E-5</c:v>
                </c:pt>
              </c:numCache>
            </c:numRef>
          </c:yVal>
          <c:smooth val="0"/>
        </c:ser>
        <c:ser>
          <c:idx val="2"/>
          <c:order val="2"/>
          <c:tx>
            <c:v>expected (-20℃)</c:v>
          </c:tx>
          <c:spPr>
            <a:ln w="12700" cap="rnd">
              <a:solidFill>
                <a:srgbClr val="7030A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Sheet1!$E$34:$E$44</c:f>
              <c:numCache>
                <c:formatCode>General</c:formatCode>
                <c:ptCount val="11"/>
                <c:pt idx="0">
                  <c:v>1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0.3</c:v>
                </c:pt>
                <c:pt idx="5">
                  <c:v>0.2</c:v>
                </c:pt>
                <c:pt idx="6">
                  <c:v>0.1</c:v>
                </c:pt>
                <c:pt idx="7">
                  <c:v>0.08</c:v>
                </c:pt>
                <c:pt idx="8">
                  <c:v>0.04</c:v>
                </c:pt>
                <c:pt idx="9">
                  <c:v>0.02</c:v>
                </c:pt>
                <c:pt idx="10">
                  <c:v>0.01</c:v>
                </c:pt>
              </c:numCache>
            </c:numRef>
          </c:xVal>
          <c:yVal>
            <c:numRef>
              <c:f>Sheet1!$G$34:$G$44</c:f>
              <c:numCache>
                <c:formatCode>General</c:formatCode>
                <c:ptCount val="11"/>
                <c:pt idx="0">
                  <c:v>0.01</c:v>
                </c:pt>
                <c:pt idx="1">
                  <c:v>6.4000000000000012E-3</c:v>
                </c:pt>
                <c:pt idx="2">
                  <c:v>3.5999999999999999E-3</c:v>
                </c:pt>
                <c:pt idx="3">
                  <c:v>1.6000000000000003E-3</c:v>
                </c:pt>
                <c:pt idx="4">
                  <c:v>8.9999999999999998E-4</c:v>
                </c:pt>
                <c:pt idx="5">
                  <c:v>4.0000000000000007E-4</c:v>
                </c:pt>
                <c:pt idx="6">
                  <c:v>1.0000000000000002E-4</c:v>
                </c:pt>
                <c:pt idx="7">
                  <c:v>6.4000000000000011E-5</c:v>
                </c:pt>
                <c:pt idx="8">
                  <c:v>1.6000000000000003E-5</c:v>
                </c:pt>
                <c:pt idx="9">
                  <c:v>4.0000000000000007E-6</c:v>
                </c:pt>
                <c:pt idx="10">
                  <c:v>1.0000000000000002E-6</c:v>
                </c:pt>
              </c:numCache>
            </c:numRef>
          </c:yVal>
          <c:smooth val="0"/>
        </c:ser>
        <c:ser>
          <c:idx val="3"/>
          <c:order val="3"/>
          <c:tx>
            <c:v>expected (-50℃)</c:v>
          </c:tx>
          <c:spPr>
            <a:ln w="19050" cap="rnd">
              <a:solidFill>
                <a:srgbClr val="FFC00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Sheet1!$E$34:$E$44</c:f>
              <c:numCache>
                <c:formatCode>General</c:formatCode>
                <c:ptCount val="11"/>
                <c:pt idx="0">
                  <c:v>1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0.3</c:v>
                </c:pt>
                <c:pt idx="5">
                  <c:v>0.2</c:v>
                </c:pt>
                <c:pt idx="6">
                  <c:v>0.1</c:v>
                </c:pt>
                <c:pt idx="7">
                  <c:v>0.08</c:v>
                </c:pt>
                <c:pt idx="8">
                  <c:v>0.04</c:v>
                </c:pt>
                <c:pt idx="9">
                  <c:v>0.02</c:v>
                </c:pt>
                <c:pt idx="10">
                  <c:v>0.01</c:v>
                </c:pt>
              </c:numCache>
            </c:numRef>
          </c:xVal>
          <c:yVal>
            <c:numRef>
              <c:f>Sheet1!$H$34:$H$44</c:f>
              <c:numCache>
                <c:formatCode>General</c:formatCode>
                <c:ptCount val="11"/>
                <c:pt idx="0">
                  <c:v>1E-3</c:v>
                </c:pt>
                <c:pt idx="1">
                  <c:v>6.4000000000000016E-4</c:v>
                </c:pt>
                <c:pt idx="2">
                  <c:v>3.5999999999999997E-4</c:v>
                </c:pt>
                <c:pt idx="3">
                  <c:v>1.6000000000000004E-4</c:v>
                </c:pt>
                <c:pt idx="4">
                  <c:v>8.9999999999999992E-5</c:v>
                </c:pt>
                <c:pt idx="5">
                  <c:v>4.000000000000001E-5</c:v>
                </c:pt>
                <c:pt idx="6">
                  <c:v>1.0000000000000003E-5</c:v>
                </c:pt>
                <c:pt idx="7">
                  <c:v>6.4000000000000006E-6</c:v>
                </c:pt>
                <c:pt idx="8">
                  <c:v>1.6000000000000001E-6</c:v>
                </c:pt>
                <c:pt idx="9">
                  <c:v>4.0000000000000003E-7</c:v>
                </c:pt>
                <c:pt idx="10">
                  <c:v>1.0000000000000001E-7</c:v>
                </c:pt>
              </c:numCache>
            </c:numRef>
          </c:yVal>
          <c:smooth val="0"/>
        </c:ser>
        <c:ser>
          <c:idx val="4"/>
          <c:order val="4"/>
          <c:tx>
            <c:v>expected(-100℃)</c:v>
          </c:tx>
          <c:spPr>
            <a:ln w="9525" cap="rnd">
              <a:solidFill>
                <a:srgbClr val="0417CC"/>
              </a:solidFill>
              <a:prstDash val="dashDot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Sheet1!$E$34:$E$44</c:f>
              <c:numCache>
                <c:formatCode>General</c:formatCode>
                <c:ptCount val="11"/>
                <c:pt idx="0">
                  <c:v>1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0.3</c:v>
                </c:pt>
                <c:pt idx="5">
                  <c:v>0.2</c:v>
                </c:pt>
                <c:pt idx="6">
                  <c:v>0.1</c:v>
                </c:pt>
                <c:pt idx="7">
                  <c:v>0.08</c:v>
                </c:pt>
                <c:pt idx="8">
                  <c:v>0.04</c:v>
                </c:pt>
                <c:pt idx="9">
                  <c:v>0.02</c:v>
                </c:pt>
                <c:pt idx="10">
                  <c:v>0.01</c:v>
                </c:pt>
              </c:numCache>
            </c:numRef>
          </c:xVal>
          <c:yVal>
            <c:numRef>
              <c:f>Sheet1!$I$34:$I$44</c:f>
              <c:numCache>
                <c:formatCode>General</c:formatCode>
                <c:ptCount val="11"/>
                <c:pt idx="0">
                  <c:v>1.0000000000000001E-5</c:v>
                </c:pt>
                <c:pt idx="1">
                  <c:v>6.4000000000000014E-6</c:v>
                </c:pt>
                <c:pt idx="2">
                  <c:v>3.6000000000000003E-6</c:v>
                </c:pt>
                <c:pt idx="3">
                  <c:v>1.6000000000000004E-6</c:v>
                </c:pt>
                <c:pt idx="4">
                  <c:v>9.0000000000000007E-7</c:v>
                </c:pt>
                <c:pt idx="5">
                  <c:v>4.0000000000000009E-7</c:v>
                </c:pt>
                <c:pt idx="6">
                  <c:v>1.0000000000000002E-7</c:v>
                </c:pt>
                <c:pt idx="7">
                  <c:v>6.4000000000000004E-8</c:v>
                </c:pt>
                <c:pt idx="8">
                  <c:v>1.6000000000000001E-8</c:v>
                </c:pt>
                <c:pt idx="9">
                  <c:v>4.0000000000000002E-9</c:v>
                </c:pt>
                <c:pt idx="10">
                  <c:v>1.0000000000000001E-9</c:v>
                </c:pt>
              </c:numCache>
            </c:numRef>
          </c:yVal>
          <c:smooth val="0"/>
        </c:ser>
        <c:ser>
          <c:idx val="5"/>
          <c:order val="5"/>
          <c:tx>
            <c:v>expected (-150℃)</c:v>
          </c:tx>
          <c:spPr>
            <a:ln w="22225" cap="rnd">
              <a:solidFill>
                <a:schemeClr val="bg2">
                  <a:lumMod val="50000"/>
                </a:schemeClr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Sheet1!$E$34:$E$48</c:f>
              <c:numCache>
                <c:formatCode>General</c:formatCode>
                <c:ptCount val="15"/>
                <c:pt idx="0">
                  <c:v>1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0.3</c:v>
                </c:pt>
                <c:pt idx="5">
                  <c:v>0.2</c:v>
                </c:pt>
                <c:pt idx="6">
                  <c:v>0.1</c:v>
                </c:pt>
                <c:pt idx="7">
                  <c:v>0.08</c:v>
                </c:pt>
                <c:pt idx="8">
                  <c:v>0.04</c:v>
                </c:pt>
                <c:pt idx="9">
                  <c:v>0.02</c:v>
                </c:pt>
                <c:pt idx="10">
                  <c:v>0.01</c:v>
                </c:pt>
                <c:pt idx="11">
                  <c:v>8.0000000000000002E-3</c:v>
                </c:pt>
                <c:pt idx="12">
                  <c:v>6.0000000000000001E-3</c:v>
                </c:pt>
                <c:pt idx="13">
                  <c:v>2E-3</c:v>
                </c:pt>
                <c:pt idx="14">
                  <c:v>1E-3</c:v>
                </c:pt>
              </c:numCache>
            </c:numRef>
          </c:xVal>
          <c:yVal>
            <c:numRef>
              <c:f>Sheet1!$J$34:$J$48</c:f>
              <c:numCache>
                <c:formatCode>General</c:formatCode>
                <c:ptCount val="15"/>
                <c:pt idx="0">
                  <c:v>9.9999999999999995E-8</c:v>
                </c:pt>
                <c:pt idx="1">
                  <c:v>6.4000000000000004E-8</c:v>
                </c:pt>
                <c:pt idx="2">
                  <c:v>3.5999999999999998E-8</c:v>
                </c:pt>
                <c:pt idx="3">
                  <c:v>1.6000000000000001E-8</c:v>
                </c:pt>
                <c:pt idx="4">
                  <c:v>8.9999999999999995E-9</c:v>
                </c:pt>
                <c:pt idx="5">
                  <c:v>4.0000000000000002E-9</c:v>
                </c:pt>
                <c:pt idx="6">
                  <c:v>1.0000000000000001E-9</c:v>
                </c:pt>
                <c:pt idx="7">
                  <c:v>6.3999999999999996E-10</c:v>
                </c:pt>
                <c:pt idx="8">
                  <c:v>1.5999999999999999E-10</c:v>
                </c:pt>
                <c:pt idx="9">
                  <c:v>3.9999999999999998E-11</c:v>
                </c:pt>
                <c:pt idx="10">
                  <c:v>9.9999999999999994E-12</c:v>
                </c:pt>
                <c:pt idx="11">
                  <c:v>6.3999999999999994E-12</c:v>
                </c:pt>
                <c:pt idx="12">
                  <c:v>3.6E-12</c:v>
                </c:pt>
                <c:pt idx="13">
                  <c:v>3.9999999999999996E-13</c:v>
                </c:pt>
                <c:pt idx="14">
                  <c:v>9.999999999999999E-14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0602240"/>
        <c:axId val="420601456"/>
      </c:scatterChart>
      <c:valAx>
        <c:axId val="420602240"/>
        <c:scaling>
          <c:logBase val="10"/>
          <c:orientation val="minMax"/>
          <c:max val="1.2"/>
          <c:min val="1.0000000000000002E-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600"/>
                  <a:t>total event intensity </a:t>
                </a:r>
                <a:endParaRPr lang="ja-JP" altLang="en-US" sz="16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20601456"/>
        <c:crossesAt val="1.0000000000000007E-13"/>
        <c:crossBetween val="midCat"/>
      </c:valAx>
      <c:valAx>
        <c:axId val="420601456"/>
        <c:scaling>
          <c:logBase val="10"/>
          <c:orientation val="minMax"/>
          <c:min val="1.0000000000000007E-1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800" dirty="0" smtClean="0"/>
                  <a:t>Ratio of </a:t>
                </a:r>
                <a:r>
                  <a:rPr lang="en-US" altLang="ja-JP" sz="1800" dirty="0" err="1" smtClean="0"/>
                  <a:t>leakaged</a:t>
                </a:r>
                <a:r>
                  <a:rPr lang="en-US" altLang="ja-JP" sz="1800" baseline="0" dirty="0" smtClean="0"/>
                  <a:t> </a:t>
                </a:r>
                <a:r>
                  <a:rPr lang="en-US" altLang="ja-JP" sz="1800" baseline="0" dirty="0"/>
                  <a:t>event to </a:t>
                </a:r>
                <a:r>
                  <a:rPr lang="en-US" altLang="ja-JP" sz="1800" baseline="0" dirty="0" smtClean="0"/>
                  <a:t>total </a:t>
                </a:r>
                <a:endParaRPr lang="ja-JP" altLang="en-US" sz="18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20602240"/>
        <c:crossesAt val="1.0000000000000002E-3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DCB33-1F00-4B01-B0C4-AF05F1543F28}" type="datetimeFigureOut">
              <a:rPr kumimoji="1" lang="ja-JP" altLang="en-US" smtClean="0"/>
              <a:t>2016/10/27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9260A-F9FD-4CA8-9917-58C6E7A181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9594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DCB33-1F00-4B01-B0C4-AF05F1543F28}" type="datetimeFigureOut">
              <a:rPr kumimoji="1" lang="ja-JP" altLang="en-US" smtClean="0"/>
              <a:t>2016/10/27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9260A-F9FD-4CA8-9917-58C6E7A181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3598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DCB33-1F00-4B01-B0C4-AF05F1543F28}" type="datetimeFigureOut">
              <a:rPr kumimoji="1" lang="ja-JP" altLang="en-US" smtClean="0"/>
              <a:t>2016/10/27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9260A-F9FD-4CA8-9917-58C6E7A181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341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DCB33-1F00-4B01-B0C4-AF05F1543F28}" type="datetimeFigureOut">
              <a:rPr kumimoji="1" lang="ja-JP" altLang="en-US" smtClean="0"/>
              <a:t>2016/10/27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9260A-F9FD-4CA8-9917-58C6E7A181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893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DCB33-1F00-4B01-B0C4-AF05F1543F28}" type="datetimeFigureOut">
              <a:rPr kumimoji="1" lang="ja-JP" altLang="en-US" smtClean="0"/>
              <a:t>2016/10/27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9260A-F9FD-4CA8-9917-58C6E7A181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8826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DCB33-1F00-4B01-B0C4-AF05F1543F28}" type="datetimeFigureOut">
              <a:rPr kumimoji="1" lang="ja-JP" altLang="en-US" smtClean="0"/>
              <a:t>2016/10/27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9260A-F9FD-4CA8-9917-58C6E7A181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327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DCB33-1F00-4B01-B0C4-AF05F1543F28}" type="datetimeFigureOut">
              <a:rPr kumimoji="1" lang="ja-JP" altLang="en-US" smtClean="0"/>
              <a:t>2016/10/27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9260A-F9FD-4CA8-9917-58C6E7A181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463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DCB33-1F00-4B01-B0C4-AF05F1543F28}" type="datetimeFigureOut">
              <a:rPr kumimoji="1" lang="ja-JP" altLang="en-US" smtClean="0"/>
              <a:t>2016/10/27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9260A-F9FD-4CA8-9917-58C6E7A181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31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DCB33-1F00-4B01-B0C4-AF05F1543F28}" type="datetimeFigureOut">
              <a:rPr kumimoji="1" lang="ja-JP" altLang="en-US" smtClean="0"/>
              <a:t>2016/10/27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9260A-F9FD-4CA8-9917-58C6E7A181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7603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DCB33-1F00-4B01-B0C4-AF05F1543F28}" type="datetimeFigureOut">
              <a:rPr kumimoji="1" lang="ja-JP" altLang="en-US" smtClean="0"/>
              <a:t>2016/10/27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9260A-F9FD-4CA8-9917-58C6E7A181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3701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DCB33-1F00-4B01-B0C4-AF05F1543F28}" type="datetimeFigureOut">
              <a:rPr kumimoji="1" lang="ja-JP" altLang="en-US" smtClean="0"/>
              <a:t>2016/10/27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9260A-F9FD-4CA8-9917-58C6E7A181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159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DCB33-1F00-4B01-B0C4-AF05F1543F28}" type="datetimeFigureOut">
              <a:rPr kumimoji="1" lang="ja-JP" altLang="en-US" smtClean="0"/>
              <a:t>2016/10/27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9260A-F9FD-4CA8-9917-58C6E7A181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1305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62507" y="1865648"/>
            <a:ext cx="10298806" cy="23876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Electron and fog </a:t>
            </a:r>
            <a:r>
              <a:rPr kumimoji="1" lang="en-US" altLang="ja-JP" dirty="0" smtClean="0"/>
              <a:t>background</a:t>
            </a:r>
            <a:br>
              <a:rPr kumimoji="1" lang="en-US" altLang="ja-JP" dirty="0" smtClean="0"/>
            </a:br>
            <a:r>
              <a:rPr lang="en-US" altLang="ja-JP" dirty="0" smtClean="0"/>
              <a:t>~ next approach~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39910" y="4658106"/>
            <a:ext cx="9144000" cy="1655762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Tatsuhiro Naka </a:t>
            </a:r>
          </a:p>
          <a:p>
            <a:r>
              <a:rPr lang="en-US" altLang="ja-JP" sz="3600" dirty="0" smtClean="0"/>
              <a:t>Nagoya University </a:t>
            </a:r>
            <a:endParaRPr lang="en-US" altLang="ja-JP" sz="3600" dirty="0"/>
          </a:p>
        </p:txBody>
      </p:sp>
    </p:spTree>
    <p:extLst>
      <p:ext uri="{BB962C8B-B14F-4D97-AF65-F5344CB8AC3E}">
        <p14:creationId xmlns:p14="http://schemas.microsoft.com/office/powerpoint/2010/main" val="1080796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7258" y="2577383"/>
            <a:ext cx="10515600" cy="1325563"/>
          </a:xfrm>
        </p:spPr>
        <p:txBody>
          <a:bodyPr/>
          <a:lstStyle/>
          <a:p>
            <a:r>
              <a:rPr lang="en-US" altLang="ja-JP" dirty="0" smtClean="0"/>
              <a:t>Fog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2515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9596" y="24122"/>
            <a:ext cx="10515600" cy="1325563"/>
          </a:xfrm>
        </p:spPr>
        <p:txBody>
          <a:bodyPr/>
          <a:lstStyle/>
          <a:p>
            <a:r>
              <a:rPr kumimoji="1" lang="en-US" altLang="ja-JP" dirty="0" smtClean="0"/>
              <a:t>Development sensitivity tuning </a:t>
            </a:r>
            <a:endParaRPr kumimoji="1" lang="ja-JP" altLang="en-US" dirty="0"/>
          </a:p>
        </p:txBody>
      </p:sp>
      <p:cxnSp>
        <p:nvCxnSpPr>
          <p:cNvPr id="5" name="直線コネクタ 4"/>
          <p:cNvCxnSpPr/>
          <p:nvPr/>
        </p:nvCxnSpPr>
        <p:spPr>
          <a:xfrm flipV="1">
            <a:off x="1047135" y="2802194"/>
            <a:ext cx="1784555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 flipV="1">
            <a:off x="1047135" y="3943196"/>
            <a:ext cx="1784555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2816941" y="2659538"/>
            <a:ext cx="1932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Fog 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831690" y="3773277"/>
            <a:ext cx="1932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Signal  </a:t>
            </a:r>
            <a:endParaRPr kumimoji="1" lang="ja-JP" altLang="en-US" dirty="0"/>
          </a:p>
        </p:txBody>
      </p:sp>
      <p:cxnSp>
        <p:nvCxnSpPr>
          <p:cNvPr id="11" name="直線矢印コネクタ 10"/>
          <p:cNvCxnSpPr/>
          <p:nvPr/>
        </p:nvCxnSpPr>
        <p:spPr>
          <a:xfrm flipV="1">
            <a:off x="737419" y="1445342"/>
            <a:ext cx="0" cy="26825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 rot="16200000">
            <a:off x="-854489" y="2543639"/>
            <a:ext cx="2637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Activation energy (ORP)</a:t>
            </a:r>
            <a:endParaRPr kumimoji="1" lang="ja-JP" altLang="en-US" dirty="0"/>
          </a:p>
        </p:txBody>
      </p:sp>
      <p:cxnSp>
        <p:nvCxnSpPr>
          <p:cNvPr id="14" name="直線コネクタ 13"/>
          <p:cNvCxnSpPr/>
          <p:nvPr/>
        </p:nvCxnSpPr>
        <p:spPr>
          <a:xfrm flipV="1">
            <a:off x="3126659" y="1720771"/>
            <a:ext cx="1814051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1880419" y="1493030"/>
            <a:ext cx="1902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Developer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8" name="直線矢印コネクタ 17"/>
          <p:cNvCxnSpPr/>
          <p:nvPr/>
        </p:nvCxnSpPr>
        <p:spPr>
          <a:xfrm flipH="1">
            <a:off x="2831690" y="1735519"/>
            <a:ext cx="1201994" cy="992786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H="1">
            <a:off x="3008672" y="1735519"/>
            <a:ext cx="1201993" cy="2023011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1515406" y="1061262"/>
            <a:ext cx="4273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u="sng" dirty="0" smtClean="0">
                <a:solidFill>
                  <a:schemeClr val="tx2">
                    <a:lumMod val="75000"/>
                  </a:schemeClr>
                </a:solidFill>
              </a:rPr>
              <a:t>Current (usual)</a:t>
            </a:r>
            <a:r>
              <a:rPr kumimoji="1" lang="en-US" altLang="ja-JP" b="1" u="sng" dirty="0" smtClean="0">
                <a:solidFill>
                  <a:schemeClr val="tx2">
                    <a:lumMod val="75000"/>
                  </a:schemeClr>
                </a:solidFill>
              </a:rPr>
              <a:t> development treatment </a:t>
            </a:r>
            <a:endParaRPr kumimoji="1" lang="ja-JP" altLang="en-US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912979" y="4237425"/>
            <a:ext cx="3705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Kinetical process </a:t>
            </a:r>
            <a:endParaRPr kumimoji="1" lang="ja-JP" altLang="en-US" sz="2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7320116" y="2836608"/>
            <a:ext cx="1784555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flipV="1">
            <a:off x="7320116" y="3977610"/>
            <a:ext cx="1784555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9089922" y="2693952"/>
            <a:ext cx="1932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Fog 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9104671" y="3807691"/>
            <a:ext cx="1932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Signal  </a:t>
            </a:r>
            <a:endParaRPr kumimoji="1" lang="ja-JP" altLang="en-US" dirty="0"/>
          </a:p>
        </p:txBody>
      </p:sp>
      <p:cxnSp>
        <p:nvCxnSpPr>
          <p:cNvPr id="29" name="直線コネクタ 28"/>
          <p:cNvCxnSpPr/>
          <p:nvPr/>
        </p:nvCxnSpPr>
        <p:spPr>
          <a:xfrm flipV="1">
            <a:off x="9888170" y="3424801"/>
            <a:ext cx="1814051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8699090" y="3202944"/>
            <a:ext cx="1902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Developer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329450" y="1918244"/>
            <a:ext cx="1791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Reduction process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32" name="直線矢印コネクタ 31"/>
          <p:cNvCxnSpPr/>
          <p:nvPr/>
        </p:nvCxnSpPr>
        <p:spPr>
          <a:xfrm flipV="1">
            <a:off x="7062641" y="1430248"/>
            <a:ext cx="0" cy="26825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 rot="16200000">
            <a:off x="5470733" y="2528545"/>
            <a:ext cx="2637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Activation energy (ORP)</a:t>
            </a:r>
            <a:endParaRPr kumimoji="1" lang="ja-JP" altLang="en-US" dirty="0"/>
          </a:p>
        </p:txBody>
      </p:sp>
      <p:cxnSp>
        <p:nvCxnSpPr>
          <p:cNvPr id="35" name="直線矢印コネクタ 34"/>
          <p:cNvCxnSpPr/>
          <p:nvPr/>
        </p:nvCxnSpPr>
        <p:spPr>
          <a:xfrm>
            <a:off x="9630697" y="2836608"/>
            <a:ext cx="722671" cy="588193"/>
          </a:xfrm>
          <a:prstGeom prst="straightConnector1">
            <a:avLst/>
          </a:prstGeom>
          <a:ln>
            <a:solidFill>
              <a:srgbClr val="7030A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9630697" y="2659538"/>
            <a:ext cx="2227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7030A0"/>
                </a:solidFill>
              </a:rPr>
              <a:t>oxidation</a:t>
            </a:r>
            <a:endParaRPr kumimoji="1" lang="ja-JP" altLang="en-US" dirty="0">
              <a:solidFill>
                <a:srgbClr val="7030A0"/>
              </a:solidFill>
            </a:endParaRPr>
          </a:p>
        </p:txBody>
      </p:sp>
      <p:cxnSp>
        <p:nvCxnSpPr>
          <p:cNvPr id="37" name="直線矢印コネクタ 36"/>
          <p:cNvCxnSpPr/>
          <p:nvPr/>
        </p:nvCxnSpPr>
        <p:spPr>
          <a:xfrm flipH="1">
            <a:off x="9848382" y="3564461"/>
            <a:ext cx="504987" cy="482596"/>
          </a:xfrm>
          <a:prstGeom prst="straightConnector1">
            <a:avLst/>
          </a:prstGeom>
          <a:ln w="127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10055941" y="3683724"/>
            <a:ext cx="2227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Reduction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8694776" y="1076010"/>
            <a:ext cx="3583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u="sng" dirty="0" smtClean="0">
                <a:solidFill>
                  <a:schemeClr val="tx2">
                    <a:lumMod val="75000"/>
                  </a:schemeClr>
                </a:solidFill>
              </a:rPr>
              <a:t>Ideal situation </a:t>
            </a:r>
            <a:endParaRPr kumimoji="1" lang="ja-JP" altLang="en-US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8456960" y="4260096"/>
            <a:ext cx="3705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Equilibrium process </a:t>
            </a:r>
            <a:endParaRPr kumimoji="1" lang="ja-JP" altLang="en-US" sz="2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6" name="直線矢印コネクタ 45"/>
          <p:cNvCxnSpPr/>
          <p:nvPr/>
        </p:nvCxnSpPr>
        <p:spPr>
          <a:xfrm flipV="1">
            <a:off x="855405" y="6310385"/>
            <a:ext cx="3893575" cy="147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/>
          <p:cNvSpPr txBox="1"/>
          <p:nvPr/>
        </p:nvSpPr>
        <p:spPr>
          <a:xfrm>
            <a:off x="2477108" y="6352394"/>
            <a:ext cx="302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Time </a:t>
            </a:r>
            <a:endParaRPr kumimoji="1" lang="ja-JP" altLang="en-US" dirty="0"/>
          </a:p>
        </p:txBody>
      </p:sp>
      <p:sp>
        <p:nvSpPr>
          <p:cNvPr id="48" name="フリーフォーム 47"/>
          <p:cNvSpPr/>
          <p:nvPr/>
        </p:nvSpPr>
        <p:spPr>
          <a:xfrm>
            <a:off x="1091381" y="5338916"/>
            <a:ext cx="3642851" cy="973394"/>
          </a:xfrm>
          <a:custGeom>
            <a:avLst/>
            <a:gdLst>
              <a:gd name="connsiteX0" fmla="*/ 0 w 3642851"/>
              <a:gd name="connsiteY0" fmla="*/ 973394 h 973394"/>
              <a:gd name="connsiteX1" fmla="*/ 973393 w 3642851"/>
              <a:gd name="connsiteY1" fmla="*/ 943897 h 973394"/>
              <a:gd name="connsiteX2" fmla="*/ 2035277 w 3642851"/>
              <a:gd name="connsiteY2" fmla="*/ 796413 h 973394"/>
              <a:gd name="connsiteX3" fmla="*/ 3185651 w 3642851"/>
              <a:gd name="connsiteY3" fmla="*/ 368710 h 973394"/>
              <a:gd name="connsiteX4" fmla="*/ 3642851 w 3642851"/>
              <a:gd name="connsiteY4" fmla="*/ 0 h 973394"/>
              <a:gd name="connsiteX5" fmla="*/ 3642851 w 3642851"/>
              <a:gd name="connsiteY5" fmla="*/ 0 h 973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2851" h="973394">
                <a:moveTo>
                  <a:pt x="0" y="973394"/>
                </a:moveTo>
                <a:cubicBezTo>
                  <a:pt x="317090" y="973394"/>
                  <a:pt x="634180" y="973394"/>
                  <a:pt x="973393" y="943897"/>
                </a:cubicBezTo>
                <a:cubicBezTo>
                  <a:pt x="1312606" y="914400"/>
                  <a:pt x="1666567" y="892277"/>
                  <a:pt x="2035277" y="796413"/>
                </a:cubicBezTo>
                <a:cubicBezTo>
                  <a:pt x="2403987" y="700549"/>
                  <a:pt x="2917722" y="501445"/>
                  <a:pt x="3185651" y="368710"/>
                </a:cubicBezTo>
                <a:cubicBezTo>
                  <a:pt x="3453580" y="235975"/>
                  <a:pt x="3642851" y="0"/>
                  <a:pt x="3642851" y="0"/>
                </a:cubicBezTo>
                <a:lnTo>
                  <a:pt x="3642851" y="0"/>
                </a:lnTo>
              </a:path>
            </a:pathLst>
          </a:custGeom>
          <a:noFill/>
          <a:ln>
            <a:solidFill>
              <a:srgbClr val="4C34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リーフォーム 49"/>
          <p:cNvSpPr/>
          <p:nvPr/>
        </p:nvSpPr>
        <p:spPr>
          <a:xfrm>
            <a:off x="1106129" y="4734232"/>
            <a:ext cx="2005781" cy="1607574"/>
          </a:xfrm>
          <a:custGeom>
            <a:avLst/>
            <a:gdLst>
              <a:gd name="connsiteX0" fmla="*/ 0 w 2005781"/>
              <a:gd name="connsiteY0" fmla="*/ 1607574 h 1607574"/>
              <a:gd name="connsiteX1" fmla="*/ 663677 w 2005781"/>
              <a:gd name="connsiteY1" fmla="*/ 1519084 h 1607574"/>
              <a:gd name="connsiteX2" fmla="*/ 1179871 w 2005781"/>
              <a:gd name="connsiteY2" fmla="*/ 1135626 h 1607574"/>
              <a:gd name="connsiteX3" fmla="*/ 1651819 w 2005781"/>
              <a:gd name="connsiteY3" fmla="*/ 589936 h 1607574"/>
              <a:gd name="connsiteX4" fmla="*/ 2005781 w 2005781"/>
              <a:gd name="connsiteY4" fmla="*/ 0 h 1607574"/>
              <a:gd name="connsiteX5" fmla="*/ 2005781 w 2005781"/>
              <a:gd name="connsiteY5" fmla="*/ 0 h 1607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05781" h="1607574">
                <a:moveTo>
                  <a:pt x="0" y="1607574"/>
                </a:moveTo>
                <a:cubicBezTo>
                  <a:pt x="233516" y="1602658"/>
                  <a:pt x="467032" y="1597742"/>
                  <a:pt x="663677" y="1519084"/>
                </a:cubicBezTo>
                <a:cubicBezTo>
                  <a:pt x="860322" y="1440426"/>
                  <a:pt x="1015181" y="1290484"/>
                  <a:pt x="1179871" y="1135626"/>
                </a:cubicBezTo>
                <a:cubicBezTo>
                  <a:pt x="1344561" y="980768"/>
                  <a:pt x="1514167" y="779207"/>
                  <a:pt x="1651819" y="589936"/>
                </a:cubicBezTo>
                <a:cubicBezTo>
                  <a:pt x="1789471" y="400665"/>
                  <a:pt x="2005781" y="0"/>
                  <a:pt x="2005781" y="0"/>
                </a:cubicBezTo>
                <a:lnTo>
                  <a:pt x="2005781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626877" y="5427860"/>
            <a:ext cx="1494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4C34FC"/>
                </a:solidFill>
              </a:rPr>
              <a:t>Fog </a:t>
            </a:r>
            <a:endParaRPr kumimoji="1" lang="ja-JP" altLang="en-US" dirty="0">
              <a:solidFill>
                <a:srgbClr val="4C34FC"/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861988" y="5242219"/>
            <a:ext cx="1494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Signal 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54" name="直線矢印コネクタ 53"/>
          <p:cNvCxnSpPr/>
          <p:nvPr/>
        </p:nvCxnSpPr>
        <p:spPr>
          <a:xfrm flipV="1">
            <a:off x="855405" y="4460151"/>
            <a:ext cx="0" cy="20769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/>
          <p:cNvSpPr txBox="1"/>
          <p:nvPr/>
        </p:nvSpPr>
        <p:spPr>
          <a:xfrm rot="16200000">
            <a:off x="-870401" y="4709874"/>
            <a:ext cx="2846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Developed </a:t>
            </a:r>
            <a:r>
              <a:rPr lang="en-US" altLang="ja-JP" dirty="0" smtClean="0"/>
              <a:t>intensity </a:t>
            </a:r>
            <a:endParaRPr kumimoji="1" lang="ja-JP" altLang="en-US" dirty="0"/>
          </a:p>
        </p:txBody>
      </p:sp>
      <p:sp>
        <p:nvSpPr>
          <p:cNvPr id="56" name="円/楕円 55"/>
          <p:cNvSpPr/>
          <p:nvPr/>
        </p:nvSpPr>
        <p:spPr>
          <a:xfrm>
            <a:off x="7266038" y="5149398"/>
            <a:ext cx="201561" cy="18564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8" name="直線矢印コネクタ 57"/>
          <p:cNvCxnSpPr/>
          <p:nvPr/>
        </p:nvCxnSpPr>
        <p:spPr>
          <a:xfrm>
            <a:off x="7964129" y="5242219"/>
            <a:ext cx="112579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/>
          <p:cNvSpPr txBox="1"/>
          <p:nvPr/>
        </p:nvSpPr>
        <p:spPr>
          <a:xfrm>
            <a:off x="9458943" y="4886167"/>
            <a:ext cx="26252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Ag</a:t>
            </a:r>
            <a:r>
              <a:rPr kumimoji="1" lang="en-US" altLang="ja-JP" sz="2400" baseline="30000" dirty="0" smtClean="0"/>
              <a:t>+ </a:t>
            </a:r>
            <a:r>
              <a:rPr kumimoji="1" lang="en-US" altLang="ja-JP" sz="2400" dirty="0" smtClean="0"/>
              <a:t>+ e- (decomposition)</a:t>
            </a:r>
            <a:endParaRPr kumimoji="1" lang="ja-JP" altLang="en-US" sz="2400" dirty="0"/>
          </a:p>
        </p:txBody>
      </p:sp>
      <p:sp>
        <p:nvSpPr>
          <p:cNvPr id="60" name="円/楕円 59"/>
          <p:cNvSpPr/>
          <p:nvPr/>
        </p:nvSpPr>
        <p:spPr>
          <a:xfrm>
            <a:off x="7266038" y="6098575"/>
            <a:ext cx="324466" cy="29313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1" name="直線矢印コネクタ 60"/>
          <p:cNvCxnSpPr/>
          <p:nvPr/>
        </p:nvCxnSpPr>
        <p:spPr>
          <a:xfrm>
            <a:off x="7978878" y="6271350"/>
            <a:ext cx="112579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円/楕円 61"/>
          <p:cNvSpPr/>
          <p:nvPr/>
        </p:nvSpPr>
        <p:spPr>
          <a:xfrm>
            <a:off x="9654655" y="5872927"/>
            <a:ext cx="756482" cy="79684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8169982" y="5718383"/>
            <a:ext cx="2625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 e-</a:t>
            </a:r>
            <a:endParaRPr kumimoji="1" lang="ja-JP" altLang="en-US" sz="2800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8146337" y="6159519"/>
            <a:ext cx="2625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 Ag</a:t>
            </a:r>
            <a:r>
              <a:rPr kumimoji="1" lang="en-US" altLang="ja-JP" sz="2800" baseline="30000" dirty="0" smtClean="0"/>
              <a:t>+</a:t>
            </a:r>
            <a:endParaRPr kumimoji="1" lang="ja-JP" altLang="en-US" sz="2800" baseline="30000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6408020" y="6086684"/>
            <a:ext cx="1292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Signal </a:t>
            </a:r>
            <a:endParaRPr kumimoji="1" lang="ja-JP" altLang="en-US" b="1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6395268" y="5162896"/>
            <a:ext cx="1292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Fog 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9857762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6252" y="202892"/>
            <a:ext cx="10515600" cy="1325563"/>
          </a:xfrm>
        </p:spPr>
        <p:txBody>
          <a:bodyPr/>
          <a:lstStyle/>
          <a:p>
            <a:r>
              <a:rPr kumimoji="1" lang="en-US" altLang="ja-JP" dirty="0" smtClean="0"/>
              <a:t>Current study (task within November) 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66252" y="1528455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kumimoji="1" lang="en-US" altLang="ja-JP" dirty="0" smtClean="0"/>
              <a:t> </a:t>
            </a:r>
            <a:r>
              <a:rPr lang="en-US" altLang="ja-JP" dirty="0" smtClean="0"/>
              <a:t>We need to know</a:t>
            </a:r>
            <a:r>
              <a:rPr kumimoji="1" lang="en-US" altLang="ja-JP" dirty="0" smtClean="0"/>
              <a:t> redox potential of latent image specks using Redox  </a:t>
            </a:r>
          </a:p>
          <a:p>
            <a:pPr marL="0" indent="0">
              <a:buNone/>
            </a:pPr>
            <a:r>
              <a:rPr lang="en-US" altLang="ja-JP" dirty="0" smtClean="0"/>
              <a:t>     </a:t>
            </a:r>
            <a:r>
              <a:rPr kumimoji="1" lang="en-US" altLang="ja-JP" dirty="0" smtClean="0"/>
              <a:t>buffer </a:t>
            </a:r>
            <a:r>
              <a:rPr kumimoji="1" lang="ja-JP" altLang="en-US" dirty="0" smtClean="0"/>
              <a:t>⇒ </a:t>
            </a:r>
            <a:r>
              <a:rPr kumimoji="1" lang="en-US" altLang="ja-JP" dirty="0" smtClean="0"/>
              <a:t>now on going </a:t>
            </a:r>
          </a:p>
          <a:p>
            <a:pPr marL="0" indent="0">
              <a:buNone/>
            </a:pPr>
            <a:endParaRPr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kumimoji="1" lang="en-US" altLang="ja-JP" dirty="0" smtClean="0"/>
              <a:t> Tuning of redox potential for developer </a:t>
            </a:r>
            <a:r>
              <a:rPr kumimoji="1" lang="ja-JP" altLang="en-US" dirty="0" smtClean="0"/>
              <a:t>⇒ </a:t>
            </a:r>
            <a:r>
              <a:rPr kumimoji="1" lang="en-US" altLang="ja-JP" dirty="0" smtClean="0"/>
              <a:t>it’s easy  </a:t>
            </a:r>
          </a:p>
          <a:p>
            <a:pPr>
              <a:buFont typeface="Wingdings" panose="05000000000000000000" pitchFamily="2" charset="2"/>
              <a:buChar char="p"/>
            </a:pPr>
            <a:endParaRPr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kumimoji="1" lang="en-US" altLang="ja-JP" dirty="0" smtClean="0"/>
              <a:t>  Easy method (idea from Prof. </a:t>
            </a:r>
            <a:r>
              <a:rPr kumimoji="1" lang="en-US" altLang="ja-JP" dirty="0" err="1" smtClean="0"/>
              <a:t>Tani</a:t>
            </a:r>
            <a:r>
              <a:rPr kumimoji="1" lang="en-US" altLang="ja-JP" dirty="0" smtClean="0"/>
              <a:t>)  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86377" y="4938303"/>
            <a:ext cx="2574113" cy="461665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Diluted developer </a:t>
            </a:r>
            <a:endParaRPr kumimoji="1" lang="ja-JP" altLang="en-US" sz="2400" b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681017" y="4938303"/>
            <a:ext cx="2952380" cy="461665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 smtClean="0"/>
              <a:t>Usual  developer </a:t>
            </a:r>
            <a:endParaRPr kumimoji="1" lang="ja-JP" altLang="en-US" sz="2400" b="1" dirty="0"/>
          </a:p>
        </p:txBody>
      </p:sp>
      <p:cxnSp>
        <p:nvCxnSpPr>
          <p:cNvPr id="7" name="直線矢印コネクタ 6"/>
          <p:cNvCxnSpPr/>
          <p:nvPr/>
        </p:nvCxnSpPr>
        <p:spPr>
          <a:xfrm flipV="1">
            <a:off x="4896463" y="5161935"/>
            <a:ext cx="1548581" cy="14749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1801310" y="5418128"/>
            <a:ext cx="34363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Size difference of specks between fog and signal should be enhanced. </a:t>
            </a:r>
            <a:endParaRPr kumimoji="1" lang="ja-JP" altLang="en-US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522317" y="5418128"/>
            <a:ext cx="3436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Ratio of Signal size and contrast to fog will be enhanced.  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1419613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7761" y="158648"/>
            <a:ext cx="10515600" cy="1325563"/>
          </a:xfrm>
        </p:spPr>
        <p:txBody>
          <a:bodyPr/>
          <a:lstStyle/>
          <a:p>
            <a:r>
              <a:rPr lang="en-US" altLang="ja-JP" dirty="0" smtClean="0"/>
              <a:t>Conclusions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77761" y="1840374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p"/>
            </a:pPr>
            <a:r>
              <a:rPr kumimoji="1" lang="en-US" altLang="ja-JP" dirty="0" smtClean="0"/>
              <a:t> Lower temperature should be critical to achieve high electron rejection power </a:t>
            </a:r>
          </a:p>
          <a:p>
            <a:pPr marL="0" indent="0">
              <a:buNone/>
            </a:pPr>
            <a:endParaRPr kumimoji="1" lang="en-US" altLang="ja-JP" dirty="0" smtClean="0"/>
          </a:p>
          <a:p>
            <a:pPr>
              <a:buFont typeface="Wingdings" panose="05000000000000000000" pitchFamily="2" charset="2"/>
              <a:buChar char="p"/>
            </a:pPr>
            <a:r>
              <a:rPr lang="en-US" altLang="ja-JP" dirty="0"/>
              <a:t> </a:t>
            </a:r>
            <a:r>
              <a:rPr lang="en-US" altLang="ja-JP" dirty="0" smtClean="0"/>
              <a:t>Combination both low-temperature and chemical sensitivity control is very </a:t>
            </a:r>
            <a:r>
              <a:rPr lang="en-US" altLang="ja-JP" dirty="0" smtClean="0"/>
              <a:t>promising because those processes reveal</a:t>
            </a:r>
            <a:r>
              <a:rPr lang="en-US" altLang="ja-JP" dirty="0" smtClean="0"/>
              <a:t> essentially difference process. </a:t>
            </a:r>
            <a:r>
              <a:rPr lang="en-US" altLang="ja-JP" dirty="0" smtClean="0"/>
              <a:t> 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p"/>
            </a:pPr>
            <a:endParaRPr kumimoji="1"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lang="en-US" altLang="ja-JP" dirty="0" smtClean="0"/>
              <a:t> Development treatment is not optimized </a:t>
            </a:r>
            <a:r>
              <a:rPr lang="en-US" altLang="ja-JP" dirty="0" smtClean="0"/>
              <a:t>yet, and there are room for improvement. 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p"/>
            </a:pPr>
            <a:endParaRPr lang="en-US" altLang="ja-JP" dirty="0" smtClean="0"/>
          </a:p>
          <a:p>
            <a:pPr>
              <a:buFont typeface="Wingdings" panose="05000000000000000000" pitchFamily="2" charset="2"/>
              <a:buChar char="p"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Redox potential control </a:t>
            </a:r>
            <a:r>
              <a:rPr lang="en-US" altLang="ja-JP" dirty="0" smtClean="0"/>
              <a:t>is under studying</a:t>
            </a:r>
            <a:r>
              <a:rPr kumimoji="1" lang="en-US" altLang="ja-JP" dirty="0" smtClean="0"/>
              <a:t>, and go to study for improvement of developer to reduce the background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10673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8955" y="210579"/>
            <a:ext cx="10515600" cy="1325563"/>
          </a:xfrm>
        </p:spPr>
        <p:txBody>
          <a:bodyPr/>
          <a:lstStyle/>
          <a:p>
            <a:r>
              <a:rPr kumimoji="1" lang="en-US" altLang="ja-JP" dirty="0" smtClean="0"/>
              <a:t>Intrinsic radioactive background 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838698"/>
              </p:ext>
            </p:extLst>
          </p:nvPr>
        </p:nvGraphicFramePr>
        <p:xfrm>
          <a:off x="251519" y="1987880"/>
          <a:ext cx="7089439" cy="391621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36368"/>
                <a:gridCol w="1223493"/>
                <a:gridCol w="1365161"/>
                <a:gridCol w="2253803"/>
                <a:gridCol w="1210614"/>
              </a:tblGrid>
              <a:tr h="6559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U-238</a:t>
                      </a:r>
                      <a:endParaRPr kumimoji="1"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Th-232</a:t>
                      </a:r>
                      <a:endParaRPr kumimoji="1"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K-40</a:t>
                      </a:r>
                      <a:endParaRPr kumimoji="1"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Ag-110m </a:t>
                      </a:r>
                      <a:endParaRPr kumimoji="1"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C-14</a:t>
                      </a:r>
                      <a:endParaRPr kumimoji="1" lang="ja-JP" altLang="en-US" sz="2000" b="1" dirty="0"/>
                    </a:p>
                  </a:txBody>
                  <a:tcPr/>
                </a:tc>
              </a:tr>
              <a:tr h="6559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27</a:t>
                      </a:r>
                      <a:endParaRPr kumimoji="1"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6</a:t>
                      </a:r>
                      <a:endParaRPr kumimoji="1"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69020</a:t>
                      </a:r>
                      <a:endParaRPr kumimoji="1"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(~400)</a:t>
                      </a:r>
                      <a:r>
                        <a:rPr kumimoji="1" lang="en-US" altLang="ja-JP" sz="2000" baseline="0" dirty="0" smtClean="0"/>
                        <a:t> </a:t>
                      </a:r>
                    </a:p>
                    <a:p>
                      <a:pPr algn="ctr"/>
                      <a:r>
                        <a:rPr kumimoji="1" lang="en-US" altLang="ja-JP" sz="2000" baseline="0" dirty="0" smtClean="0"/>
                        <a:t>preliminary</a:t>
                      </a:r>
                      <a:endParaRPr kumimoji="1" lang="en-US" altLang="ja-JP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24000</a:t>
                      </a:r>
                      <a:endParaRPr kumimoji="1" lang="ja-JP" altLang="en-US" sz="2000" b="1" dirty="0"/>
                    </a:p>
                  </a:txBody>
                  <a:tcPr/>
                </a:tc>
              </a:tr>
              <a:tr h="655960">
                <a:tc gridSpan="5">
                  <a:txBody>
                    <a:bodyPr/>
                    <a:lstStyle/>
                    <a:p>
                      <a:pPr algn="ctr"/>
                      <a:endParaRPr kumimoji="1" lang="ja-JP" altLang="en-US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000" b="1" dirty="0"/>
                    </a:p>
                  </a:txBody>
                  <a:tcPr/>
                </a:tc>
              </a:tr>
              <a:tr h="6559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~27</a:t>
                      </a:r>
                      <a:endParaRPr kumimoji="1"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~6</a:t>
                      </a:r>
                      <a:endParaRPr kumimoji="1"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35</a:t>
                      </a:r>
                      <a:endParaRPr kumimoji="1" lang="ja-JP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(~400)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24000</a:t>
                      </a:r>
                      <a:endParaRPr kumimoji="1" lang="ja-JP" altLang="en-US" sz="2000" b="1" dirty="0"/>
                    </a:p>
                  </a:txBody>
                  <a:tcPr/>
                </a:tc>
              </a:tr>
              <a:tr h="591334">
                <a:tc gridSpan="5">
                  <a:txBody>
                    <a:bodyPr/>
                    <a:lstStyle/>
                    <a:p>
                      <a:pPr algn="ctr"/>
                      <a:endParaRPr kumimoji="1" lang="ja-JP" altLang="en-US" sz="20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000" b="1" dirty="0"/>
                    </a:p>
                  </a:txBody>
                  <a:tcPr/>
                </a:tc>
              </a:tr>
              <a:tr h="6559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aseline="0" dirty="0" smtClean="0"/>
                        <a:t>1-10  </a:t>
                      </a:r>
                      <a:endParaRPr kumimoji="1" lang="ja-JP" alt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~ 1</a:t>
                      </a:r>
                      <a:endParaRPr kumimoji="1" lang="ja-JP" altLang="en-US" sz="20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/>
                        <a:t>&lt;</a:t>
                      </a:r>
                      <a:r>
                        <a:rPr kumimoji="1" lang="en-US" altLang="ja-JP" sz="2000" b="0" baseline="0" dirty="0" smtClean="0"/>
                        <a:t> 35 </a:t>
                      </a:r>
                      <a:endParaRPr kumimoji="1" lang="ja-JP" altLang="en-US" sz="20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(~400)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&lt; 100</a:t>
                      </a:r>
                      <a:endParaRPr kumimoji="1" lang="ja-JP" altLang="en-US" sz="20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2054179" y="1345779"/>
            <a:ext cx="6516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Radioactivity [</a:t>
            </a:r>
            <a:r>
              <a:rPr lang="en-US" altLang="ja-JP" sz="2800" dirty="0" err="1" smtClean="0"/>
              <a:t>mBq</a:t>
            </a:r>
            <a:r>
              <a:rPr lang="en-US" altLang="ja-JP" sz="2800" dirty="0" smtClean="0"/>
              <a:t>/kg]</a:t>
            </a:r>
            <a:endParaRPr kumimoji="1" lang="ja-JP" altLang="en-US" sz="2800" dirty="0"/>
          </a:p>
        </p:txBody>
      </p:sp>
      <p:sp>
        <p:nvSpPr>
          <p:cNvPr id="7" name="右矢印 6"/>
          <p:cNvSpPr/>
          <p:nvPr/>
        </p:nvSpPr>
        <p:spPr>
          <a:xfrm>
            <a:off x="7596388" y="4021186"/>
            <a:ext cx="618186" cy="582925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345511" y="2740812"/>
            <a:ext cx="3515933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/>
              <a:t>・</a:t>
            </a:r>
            <a:r>
              <a:rPr lang="en-US" altLang="ja-JP" sz="2000" b="1" dirty="0" smtClean="0"/>
              <a:t>normal gelatin</a:t>
            </a:r>
            <a:endParaRPr kumimoji="1" lang="en-US" altLang="ja-JP" sz="2000" b="1" dirty="0" smtClean="0"/>
          </a:p>
          <a:p>
            <a:r>
              <a:rPr kumimoji="1" lang="ja-JP" altLang="en-US" sz="2000" b="1" dirty="0" smtClean="0"/>
              <a:t>・</a:t>
            </a:r>
            <a:r>
              <a:rPr lang="en-US" altLang="ja-JP" sz="2000" b="1" dirty="0" err="1" smtClean="0"/>
              <a:t>AgBr</a:t>
            </a:r>
            <a:r>
              <a:rPr lang="en-US" altLang="ja-JP" sz="2000" b="1" dirty="0" smtClean="0"/>
              <a:t> production from </a:t>
            </a:r>
            <a:r>
              <a:rPr lang="en-US" altLang="ja-JP" sz="2000" b="1" dirty="0" err="1" smtClean="0"/>
              <a:t>KBr</a:t>
            </a:r>
            <a:r>
              <a:rPr kumimoji="1" lang="en-US" altLang="ja-JP" sz="2000" b="1" dirty="0" smtClean="0"/>
              <a:t> </a:t>
            </a:r>
            <a:endParaRPr kumimoji="1" lang="ja-JP" altLang="en-US" sz="20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387365" y="4021186"/>
            <a:ext cx="3515933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/>
              <a:t>・</a:t>
            </a:r>
            <a:r>
              <a:rPr kumimoji="1" lang="en-US" altLang="ja-JP" sz="2000" b="1" dirty="0" smtClean="0"/>
              <a:t>de-ionized gelatin</a:t>
            </a:r>
          </a:p>
          <a:p>
            <a:r>
              <a:rPr kumimoji="1" lang="ja-JP" altLang="en-US" sz="2000" b="1" dirty="0" smtClean="0"/>
              <a:t>・</a:t>
            </a:r>
            <a:r>
              <a:rPr lang="en-US" altLang="ja-JP" sz="2000" b="1" dirty="0" err="1" smtClean="0"/>
              <a:t>AgBr</a:t>
            </a:r>
            <a:r>
              <a:rPr lang="en-US" altLang="ja-JP" sz="2000" b="1" dirty="0" smtClean="0"/>
              <a:t> production from </a:t>
            </a:r>
            <a:r>
              <a:rPr lang="en-US" altLang="ja-JP" sz="2000" b="1" dirty="0" err="1" smtClean="0"/>
              <a:t>NaBr</a:t>
            </a:r>
            <a:endParaRPr kumimoji="1" lang="ja-JP" altLang="en-US" sz="2000" b="1" dirty="0"/>
          </a:p>
        </p:txBody>
      </p:sp>
      <p:sp>
        <p:nvSpPr>
          <p:cNvPr id="10" name="右矢印 9"/>
          <p:cNvSpPr/>
          <p:nvPr/>
        </p:nvSpPr>
        <p:spPr>
          <a:xfrm>
            <a:off x="7596388" y="2772546"/>
            <a:ext cx="618186" cy="582925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右矢印 10"/>
          <p:cNvSpPr/>
          <p:nvPr/>
        </p:nvSpPr>
        <p:spPr>
          <a:xfrm>
            <a:off x="7596388" y="5353291"/>
            <a:ext cx="618186" cy="582925"/>
          </a:xfrm>
          <a:prstGeom prst="rightArrow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345511" y="5444698"/>
            <a:ext cx="3515933" cy="40011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/>
              <a:t>・</a:t>
            </a:r>
            <a:r>
              <a:rPr kumimoji="1" lang="en-US" altLang="ja-JP" sz="2000" b="1" dirty="0" smtClean="0"/>
              <a:t>gelatin </a:t>
            </a:r>
            <a:r>
              <a:rPr kumimoji="1" lang="ja-JP" altLang="en-US" sz="2000" b="1" dirty="0" smtClean="0"/>
              <a:t>→ </a:t>
            </a:r>
            <a:r>
              <a:rPr kumimoji="1" lang="en-US" altLang="ja-JP" sz="2000" b="1" dirty="0" smtClean="0"/>
              <a:t>synthetic polymer</a:t>
            </a:r>
            <a:endParaRPr kumimoji="1" lang="ja-JP" altLang="en-US" sz="2000" b="1" dirty="0"/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3168203" y="3225506"/>
            <a:ext cx="0" cy="76556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>
            <a:off x="1208468" y="3233696"/>
            <a:ext cx="0" cy="76556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1275007" y="3355471"/>
            <a:ext cx="1558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Ra-226 ~ 1/10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Ra-228 &lt; 1/30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19" name="直線矢印コネクタ 18"/>
          <p:cNvCxnSpPr/>
          <p:nvPr/>
        </p:nvCxnSpPr>
        <p:spPr>
          <a:xfrm>
            <a:off x="6748530" y="4604111"/>
            <a:ext cx="0" cy="611830"/>
          </a:xfrm>
          <a:prstGeom prst="straightConnector1">
            <a:avLst/>
          </a:prstGeom>
          <a:ln w="38100">
            <a:solidFill>
              <a:srgbClr val="0000F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2575774" y="4448361"/>
            <a:ext cx="2150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C000"/>
                </a:solidFill>
              </a:rPr>
              <a:t>Present device </a:t>
            </a:r>
            <a:endParaRPr kumimoji="1" lang="ja-JP" altLang="en-US" sz="2400" b="1" dirty="0">
              <a:solidFill>
                <a:srgbClr val="FFC00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121238" y="6038971"/>
            <a:ext cx="3219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FF"/>
                </a:solidFill>
              </a:rPr>
              <a:t>T</a:t>
            </a:r>
            <a:r>
              <a:rPr kumimoji="1" lang="en-US" altLang="ja-JP" b="1" baseline="-25000" dirty="0" smtClean="0">
                <a:solidFill>
                  <a:srgbClr val="0000FF"/>
                </a:solidFill>
              </a:rPr>
              <a:t>1/2</a:t>
            </a:r>
            <a:r>
              <a:rPr kumimoji="1" lang="en-US" altLang="ja-JP" b="1" dirty="0" smtClean="0">
                <a:solidFill>
                  <a:srgbClr val="0000FF"/>
                </a:solidFill>
              </a:rPr>
              <a:t>~ 250 days</a:t>
            </a:r>
          </a:p>
          <a:p>
            <a:r>
              <a:rPr lang="ja-JP" altLang="en-US" b="1" dirty="0" smtClean="0">
                <a:solidFill>
                  <a:srgbClr val="0000FF"/>
                </a:solidFill>
              </a:rPr>
              <a:t>⇒ </a:t>
            </a:r>
            <a:r>
              <a:rPr lang="en-US" altLang="ja-JP" b="1" dirty="0" smtClean="0">
                <a:solidFill>
                  <a:srgbClr val="0000FF"/>
                </a:solidFill>
              </a:rPr>
              <a:t>should we use old Ag?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168202" y="3501546"/>
            <a:ext cx="1558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~1/2000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62C0-B0EE-4472-BF1D-EBBD59338AA2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-1956" y="3758376"/>
            <a:ext cx="7596388" cy="1071768"/>
          </a:xfrm>
          <a:prstGeom prst="rect">
            <a:avLst/>
          </a:prstGeom>
          <a:noFill/>
          <a:ln w="38100">
            <a:solidFill>
              <a:srgbClr val="FFC000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256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6228" y="2631806"/>
            <a:ext cx="10515600" cy="1325563"/>
          </a:xfrm>
        </p:spPr>
        <p:txBody>
          <a:bodyPr/>
          <a:lstStyle/>
          <a:p>
            <a:r>
              <a:rPr kumimoji="1" lang="en-US" altLang="ja-JP" dirty="0" smtClean="0"/>
              <a:t>Electron rejection power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65721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5771" y="378005"/>
            <a:ext cx="12105068" cy="1325563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Sensitivity control </a:t>
            </a:r>
            <a:r>
              <a:rPr lang="en-US" altLang="ja-JP" sz="4000" dirty="0" smtClean="0"/>
              <a:t>toward low-background device</a:t>
            </a:r>
            <a:r>
              <a:rPr kumimoji="1" lang="en-US" altLang="ja-JP" sz="4000" dirty="0" smtClean="0"/>
              <a:t> 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045" y="1961145"/>
            <a:ext cx="11152030" cy="435133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p"/>
            </a:pPr>
            <a:r>
              <a:rPr kumimoji="1" lang="en-US" altLang="ja-JP" dirty="0" smtClean="0"/>
              <a:t> Q.E. control of </a:t>
            </a:r>
            <a:r>
              <a:rPr kumimoji="1" lang="en-US" altLang="ja-JP" dirty="0" err="1" smtClean="0"/>
              <a:t>AgBr</a:t>
            </a:r>
            <a:r>
              <a:rPr kumimoji="1" lang="en-US" altLang="ja-JP" dirty="0" smtClean="0"/>
              <a:t> crystal due to structure inside of crystal </a:t>
            </a:r>
          </a:p>
          <a:p>
            <a:pPr marL="0" indent="0">
              <a:buNone/>
            </a:pPr>
            <a:r>
              <a:rPr lang="en-US" altLang="ja-JP" dirty="0" smtClean="0"/>
              <a:t>    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kumimoji="1" lang="en-US" altLang="ja-JP" dirty="0" smtClean="0"/>
              <a:t> Formation efficiency control of latent </a:t>
            </a:r>
            <a:r>
              <a:rPr lang="en-US" altLang="ja-JP" dirty="0" smtClean="0"/>
              <a:t>image specks on the surface of crystal </a:t>
            </a:r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e.g., </a:t>
            </a:r>
            <a:r>
              <a:rPr kumimoji="1" lang="en-US" altLang="ja-JP" dirty="0" err="1" smtClean="0"/>
              <a:t>Tz</a:t>
            </a:r>
            <a:r>
              <a:rPr kumimoji="1" lang="en-US" altLang="ja-JP" dirty="0" smtClean="0"/>
              <a:t> compound </a:t>
            </a:r>
          </a:p>
          <a:p>
            <a:pPr marL="0" indent="0">
              <a:buNone/>
            </a:pPr>
            <a:endParaRPr kumimoji="1"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lang="en-US" altLang="ja-JP" dirty="0" smtClean="0"/>
              <a:t> Development sensitivity control </a:t>
            </a:r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</a:t>
            </a:r>
            <a:r>
              <a:rPr kumimoji="1" lang="ja-JP" altLang="en-US" dirty="0" smtClean="0"/>
              <a:t>⇒ </a:t>
            </a:r>
            <a:r>
              <a:rPr lang="en-US" altLang="ja-JP" dirty="0" smtClean="0"/>
              <a:t>output the difference of activation energy for latent image specks </a:t>
            </a:r>
          </a:p>
          <a:p>
            <a:pPr marL="0" indent="0">
              <a:buNone/>
            </a:pPr>
            <a:endParaRPr kumimoji="1"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lang="en-US" altLang="ja-JP" dirty="0" smtClean="0"/>
              <a:t> Temperature </a:t>
            </a:r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</a:t>
            </a:r>
            <a:r>
              <a:rPr kumimoji="1" lang="ja-JP" altLang="en-US" dirty="0" smtClean="0"/>
              <a:t>⇒</a:t>
            </a:r>
            <a:r>
              <a:rPr kumimoji="1" lang="en-US" altLang="ja-JP" dirty="0" smtClean="0"/>
              <a:t>output the energy-loss mechanism, especially low velocity atom and β-ray </a:t>
            </a:r>
          </a:p>
        </p:txBody>
      </p:sp>
    </p:spTree>
    <p:extLst>
      <p:ext uri="{BB962C8B-B14F-4D97-AF65-F5344CB8AC3E}">
        <p14:creationId xmlns:p14="http://schemas.microsoft.com/office/powerpoint/2010/main" val="2740284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56823" y="1165356"/>
            <a:ext cx="5624423" cy="5443113"/>
            <a:chOff x="101282" y="604203"/>
            <a:chExt cx="4111392" cy="3945833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2" y="604203"/>
              <a:ext cx="4111392" cy="3945833"/>
            </a:xfrm>
            <a:prstGeom prst="rect">
              <a:avLst/>
            </a:prstGeom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765016" y="3347344"/>
              <a:ext cx="1010554" cy="385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00B0F0"/>
                  </a:solidFill>
                </a:rPr>
                <a:t>90% C.L.</a:t>
              </a:r>
              <a:endParaRPr lang="ja-JP" altLang="en-US" dirty="0">
                <a:solidFill>
                  <a:srgbClr val="00B0F0"/>
                </a:solidFill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903516" y="1556961"/>
              <a:ext cx="361483" cy="481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solidFill>
                    <a:srgbClr val="FF0000"/>
                  </a:solidFill>
                </a:rPr>
                <a:t>C</a:t>
              </a:r>
              <a:endParaRPr lang="ja-JP" alt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897162" y="1148711"/>
              <a:ext cx="464668" cy="481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solidFill>
                    <a:srgbClr val="FD21DE"/>
                  </a:solidFill>
                </a:rPr>
                <a:t>Kr</a:t>
              </a:r>
              <a:endParaRPr lang="ja-JP" altLang="en-US" sz="2400" dirty="0">
                <a:solidFill>
                  <a:srgbClr val="FD21DE"/>
                </a:solidFill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 rot="19101718">
              <a:off x="1602637" y="2029991"/>
              <a:ext cx="1921119" cy="5461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>
                  <a:solidFill>
                    <a:schemeClr val="bg1">
                      <a:lumMod val="75000"/>
                    </a:schemeClr>
                  </a:solidFill>
                </a:rPr>
                <a:t>Preliminary</a:t>
              </a:r>
              <a:endParaRPr lang="ja-JP" altLang="en-US" sz="28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422856" y="619937"/>
            <a:ext cx="113462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Temperature dependence on the sensitivity for current NIT device </a:t>
            </a:r>
            <a:endParaRPr kumimoji="1" lang="ja-JP" altLang="en-US" sz="3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593983" y="6272011"/>
            <a:ext cx="5175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M. Kimura </a:t>
            </a:r>
            <a:r>
              <a:rPr kumimoji="1" lang="en-US" altLang="ja-JP" i="1" dirty="0" smtClean="0"/>
              <a:t>et al., NIMA (VCI2016) 2016  </a:t>
            </a:r>
            <a:endParaRPr kumimoji="1" lang="ja-JP" altLang="en-US" i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041914" y="1976872"/>
            <a:ext cx="59665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kumimoji="1" lang="en-US" altLang="ja-JP" dirty="0" smtClean="0"/>
              <a:t> S/N (NR</a:t>
            </a:r>
            <a:r>
              <a:rPr lang="en-US" altLang="ja-JP" dirty="0" smtClean="0"/>
              <a:t> /electrons) is increase in lower temperature.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en-US" altLang="ja-JP" dirty="0"/>
              <a:t> </a:t>
            </a:r>
            <a:r>
              <a:rPr lang="en-US" altLang="ja-JP" dirty="0" smtClean="0"/>
              <a:t>   </a:t>
            </a:r>
            <a:r>
              <a:rPr lang="ja-JP" altLang="en-US" dirty="0" smtClean="0"/>
              <a:t>⇒ </a:t>
            </a:r>
            <a:r>
              <a:rPr lang="en-US" altLang="ja-JP" dirty="0" smtClean="0"/>
              <a:t> Dependence of energy loss mechanism 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endParaRPr lang="en-US" altLang="ja-JP" dirty="0" smtClean="0"/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kumimoji="1" lang="en-US" altLang="ja-JP" b="1" dirty="0" smtClean="0"/>
              <a:t>Nuclear recoi</a:t>
            </a:r>
            <a:r>
              <a:rPr lang="en-US" altLang="ja-JP" b="1" dirty="0" smtClean="0"/>
              <a:t>l </a:t>
            </a:r>
            <a:r>
              <a:rPr lang="en-US" altLang="ja-JP" dirty="0" smtClean="0"/>
              <a:t>: thermal spike in the </a:t>
            </a:r>
            <a:r>
              <a:rPr lang="en-US" altLang="ja-JP" dirty="0" err="1" smtClean="0"/>
              <a:t>AgBr</a:t>
            </a:r>
            <a:r>
              <a:rPr lang="en-US" altLang="ja-JP" dirty="0" smtClean="0"/>
              <a:t> crystal due to nuclear stopping power and high electron stopping power</a:t>
            </a:r>
            <a:endParaRPr lang="en-US" altLang="ja-JP" dirty="0"/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en-US" altLang="ja-JP" b="1" dirty="0" smtClean="0"/>
              <a:t>Electrons</a:t>
            </a:r>
            <a:r>
              <a:rPr lang="en-US" altLang="ja-JP" dirty="0" smtClean="0"/>
              <a:t>: only ionization and low </a:t>
            </a:r>
            <a:r>
              <a:rPr lang="en-US" altLang="ja-JP" dirty="0" err="1" smtClean="0"/>
              <a:t>dE</a:t>
            </a:r>
            <a:r>
              <a:rPr lang="en-US" altLang="ja-JP" dirty="0" smtClean="0"/>
              <a:t>/dx  </a:t>
            </a:r>
            <a:endParaRPr kumimoji="1" lang="en-US" altLang="ja-JP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041914" y="4003907"/>
            <a:ext cx="59665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kumimoji="1" lang="en-US" altLang="ja-JP" dirty="0" smtClean="0"/>
              <a:t> Cryogenic condition is critica</a:t>
            </a:r>
            <a:r>
              <a:rPr lang="en-US" altLang="ja-JP" dirty="0" smtClean="0"/>
              <a:t>l for electron background rejection . 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p"/>
            </a:pPr>
            <a:endParaRPr kumimoji="1" lang="en-US" altLang="ja-JP" dirty="0"/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en-US" altLang="ja-JP" dirty="0" smtClean="0"/>
              <a:t>In addition, stability for emulsion device should be improved.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72546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7317376"/>
              </p:ext>
            </p:extLst>
          </p:nvPr>
        </p:nvGraphicFramePr>
        <p:xfrm>
          <a:off x="2837982" y="940159"/>
          <a:ext cx="5546164" cy="4772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7288" y="44519"/>
            <a:ext cx="10515600" cy="1325563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/>
              <a:t>Backgroun</a:t>
            </a:r>
            <a:r>
              <a:rPr lang="en-US" altLang="ja-JP" sz="3200" dirty="0" smtClean="0"/>
              <a:t>d rejection expectation </a:t>
            </a:r>
            <a:endParaRPr kumimoji="1" lang="ja-JP" altLang="en-US" sz="3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904244" y="1010121"/>
            <a:ext cx="1106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92D050"/>
                </a:solidFill>
              </a:rPr>
              <a:t>Usual temp.</a:t>
            </a:r>
            <a:endParaRPr kumimoji="1" lang="ja-JP" altLang="en-US" b="1" dirty="0">
              <a:solidFill>
                <a:srgbClr val="92D05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558834" y="1759598"/>
            <a:ext cx="1106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7030A0"/>
                </a:solidFill>
              </a:rPr>
              <a:t>-20 </a:t>
            </a:r>
            <a:r>
              <a:rPr kumimoji="1" lang="ja-JP" altLang="en-US" b="1" dirty="0" smtClean="0">
                <a:solidFill>
                  <a:srgbClr val="7030A0"/>
                </a:solidFill>
              </a:rPr>
              <a:t>℃</a:t>
            </a:r>
            <a:endParaRPr kumimoji="1" lang="ja-JP" altLang="en-US" b="1" dirty="0">
              <a:solidFill>
                <a:srgbClr val="7030A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558833" y="2223242"/>
            <a:ext cx="1106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C000"/>
                </a:solidFill>
              </a:rPr>
              <a:t>-50 </a:t>
            </a:r>
            <a:r>
              <a:rPr kumimoji="1" lang="ja-JP" altLang="en-US" b="1" dirty="0" smtClean="0">
                <a:solidFill>
                  <a:srgbClr val="FFC000"/>
                </a:solidFill>
              </a:rPr>
              <a:t>℃</a:t>
            </a:r>
            <a:endParaRPr kumimoji="1" lang="ja-JP" altLang="en-US" b="1" dirty="0">
              <a:solidFill>
                <a:srgbClr val="FFC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587021" y="3179803"/>
            <a:ext cx="1106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B0F0"/>
                </a:solidFill>
              </a:rPr>
              <a:t>-100</a:t>
            </a:r>
            <a:r>
              <a:rPr kumimoji="1" lang="ja-JP" altLang="en-US" b="1" dirty="0" smtClean="0">
                <a:solidFill>
                  <a:srgbClr val="00B0F0"/>
                </a:solidFill>
              </a:rPr>
              <a:t>℃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p:cxnSp>
        <p:nvCxnSpPr>
          <p:cNvPr id="16" name="直線矢印コネクタ 15"/>
          <p:cNvCxnSpPr/>
          <p:nvPr/>
        </p:nvCxnSpPr>
        <p:spPr>
          <a:xfrm flipH="1" flipV="1">
            <a:off x="4238931" y="6032511"/>
            <a:ext cx="3495367" cy="1474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4060999" y="6047259"/>
            <a:ext cx="5147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Crystal</a:t>
            </a:r>
            <a:r>
              <a:rPr kumimoji="1" lang="en-US" altLang="ja-JP" dirty="0" smtClean="0">
                <a:solidFill>
                  <a:srgbClr val="FF0000"/>
                </a:solidFill>
              </a:rPr>
              <a:t> sensitivity control (e.g., chemical, doping ) 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9085006" y="1263626"/>
            <a:ext cx="0" cy="410886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 rot="5400000">
            <a:off x="7528439" y="3899430"/>
            <a:ext cx="3669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T</a:t>
            </a:r>
            <a:r>
              <a:rPr kumimoji="1" lang="en-US" altLang="ja-JP" dirty="0" smtClean="0">
                <a:solidFill>
                  <a:srgbClr val="FF0000"/>
                </a:solidFill>
              </a:rPr>
              <a:t>emperature control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5" name="左中かっこ 4"/>
          <p:cNvSpPr/>
          <p:nvPr/>
        </p:nvSpPr>
        <p:spPr>
          <a:xfrm rot="16200000">
            <a:off x="7314135" y="5368590"/>
            <a:ext cx="180304" cy="30909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709894" y="5734215"/>
            <a:ext cx="20481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Standard sensitized treatment </a:t>
            </a:r>
            <a:endParaRPr kumimoji="1" lang="ja-JP" altLang="en-US" sz="1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0260" y="2856395"/>
            <a:ext cx="26240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Electron background rejection power using only elliptical analysis</a:t>
            </a:r>
            <a:endParaRPr kumimoji="1" lang="ja-JP" altLang="en-US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415490" y="3067679"/>
            <a:ext cx="1674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≒</a:t>
            </a:r>
            <a:endParaRPr kumimoji="1" lang="ja-JP" altLang="en-US" sz="32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591130" y="4075443"/>
            <a:ext cx="1106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bg2">
                    <a:lumMod val="50000"/>
                  </a:schemeClr>
                </a:solidFill>
              </a:rPr>
              <a:t>-150 </a:t>
            </a:r>
            <a:r>
              <a:rPr kumimoji="1" lang="ja-JP" altLang="en-US" b="1" dirty="0" smtClean="0">
                <a:solidFill>
                  <a:schemeClr val="bg2">
                    <a:lumMod val="50000"/>
                  </a:schemeClr>
                </a:solidFill>
              </a:rPr>
              <a:t>℃</a:t>
            </a:r>
            <a:endParaRPr kumimoji="1" lang="ja-JP" alt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97288" y="4359521"/>
            <a:ext cx="2391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Leakage rate </a:t>
            </a:r>
          </a:p>
          <a:p>
            <a:r>
              <a:rPr lang="ja-JP" altLang="en-US" b="1" dirty="0">
                <a:solidFill>
                  <a:srgbClr val="FF0000"/>
                </a:solidFill>
              </a:rPr>
              <a:t>∝</a:t>
            </a:r>
            <a:r>
              <a:rPr lang="en-US" altLang="ja-JP" b="1" dirty="0" smtClean="0">
                <a:solidFill>
                  <a:srgbClr val="FF0000"/>
                </a:solidFill>
              </a:rPr>
              <a:t>(crystal sensitivity )</a:t>
            </a:r>
            <a:r>
              <a:rPr lang="en-US" altLang="ja-JP" b="1" baseline="30000" dirty="0" smtClean="0">
                <a:solidFill>
                  <a:srgbClr val="FF0000"/>
                </a:solidFill>
              </a:rPr>
              <a:t>2</a:t>
            </a:r>
            <a:endParaRPr kumimoji="1" lang="ja-JP" altLang="en-US" b="1" baseline="30000" dirty="0">
              <a:solidFill>
                <a:srgbClr val="FF0000"/>
              </a:solidFill>
            </a:endParaRPr>
          </a:p>
        </p:txBody>
      </p:sp>
      <p:cxnSp>
        <p:nvCxnSpPr>
          <p:cNvPr id="9" name="直線コネクタ 8"/>
          <p:cNvCxnSpPr/>
          <p:nvPr/>
        </p:nvCxnSpPr>
        <p:spPr>
          <a:xfrm>
            <a:off x="3613355" y="3779725"/>
            <a:ext cx="37909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7388590" y="3596291"/>
            <a:ext cx="1649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100 g</a:t>
            </a:r>
            <a:r>
              <a:rPr kumimoji="1" lang="ja-JP" altLang="en-US" dirty="0" smtClean="0"/>
              <a:t>・</a:t>
            </a:r>
            <a:r>
              <a:rPr kumimoji="1" lang="en-US" altLang="ja-JP" dirty="0" smtClean="0"/>
              <a:t>month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6302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54038" y="179027"/>
            <a:ext cx="10017988" cy="1143000"/>
          </a:xfrm>
        </p:spPr>
        <p:txBody>
          <a:bodyPr>
            <a:normAutofit/>
          </a:bodyPr>
          <a:lstStyle/>
          <a:p>
            <a:r>
              <a:rPr lang="en-US" altLang="ja-JP" sz="2800" b="1" dirty="0"/>
              <a:t>Summary of Sensitivity relationship between ion and γ-rays (Am-241)</a:t>
            </a:r>
            <a:endParaRPr lang="ja-JP" altLang="en-US" sz="2800" b="1" dirty="0"/>
          </a:p>
        </p:txBody>
      </p:sp>
      <p:grpSp>
        <p:nvGrpSpPr>
          <p:cNvPr id="4" name="グループ化 6"/>
          <p:cNvGrpSpPr/>
          <p:nvPr/>
        </p:nvGrpSpPr>
        <p:grpSpPr>
          <a:xfrm>
            <a:off x="280219" y="1587146"/>
            <a:ext cx="6282813" cy="5062198"/>
            <a:chOff x="1547664" y="1124744"/>
            <a:chExt cx="5688632" cy="4248472"/>
          </a:xfrm>
        </p:grpSpPr>
        <p:graphicFrame>
          <p:nvGraphicFramePr>
            <p:cNvPr id="3" name="グラフ 2"/>
            <p:cNvGraphicFramePr/>
            <p:nvPr>
              <p:extLst>
                <p:ext uri="{D42A27DB-BD31-4B8C-83A1-F6EECF244321}">
                  <p14:modId xmlns:p14="http://schemas.microsoft.com/office/powerpoint/2010/main" val="2163095584"/>
                </p:ext>
              </p:extLst>
            </p:nvPr>
          </p:nvGraphicFramePr>
          <p:xfrm>
            <a:off x="1547664" y="1124744"/>
            <a:ext cx="5688632" cy="424847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5" name="直線コネクタ 4"/>
            <p:cNvCxnSpPr/>
            <p:nvPr/>
          </p:nvCxnSpPr>
          <p:spPr>
            <a:xfrm>
              <a:off x="2555776" y="2276872"/>
              <a:ext cx="3672408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テキスト ボックス 6"/>
          <p:cNvSpPr txBox="1"/>
          <p:nvPr/>
        </p:nvSpPr>
        <p:spPr>
          <a:xfrm>
            <a:off x="4920198" y="6172627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 err="1" smtClean="0"/>
              <a:t>Tz</a:t>
            </a:r>
            <a:r>
              <a:rPr lang="en-US" altLang="ja-JP" sz="1400" b="1" dirty="0" smtClean="0"/>
              <a:t> concentration </a:t>
            </a:r>
            <a:endParaRPr lang="en-US" altLang="ja-JP" sz="1400" b="1" dirty="0"/>
          </a:p>
          <a:p>
            <a:r>
              <a:rPr lang="en-US" altLang="ja-JP" sz="1400" b="1" dirty="0"/>
              <a:t>(5-8 </a:t>
            </a:r>
            <a:r>
              <a:rPr lang="en-US" altLang="ja-JP" sz="1400" b="1" dirty="0" err="1"/>
              <a:t>mmol</a:t>
            </a:r>
            <a:r>
              <a:rPr lang="en-US" altLang="ja-JP" sz="1400" b="1" dirty="0"/>
              <a:t>/</a:t>
            </a:r>
            <a:r>
              <a:rPr lang="en-US" altLang="ja-JP" sz="1400" b="1" dirty="0" err="1"/>
              <a:t>Agmol</a:t>
            </a:r>
            <a:r>
              <a:rPr lang="en-US" altLang="ja-JP" sz="1400" b="1" dirty="0"/>
              <a:t>)</a:t>
            </a:r>
            <a:endParaRPr lang="ja-JP" altLang="en-US" sz="1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55407" y="1217814"/>
            <a:ext cx="5928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Very preliminary result for NIT sensitivity using </a:t>
            </a:r>
            <a:r>
              <a:rPr kumimoji="1" lang="en-US" altLang="ja-JP" dirty="0" err="1" smtClean="0"/>
              <a:t>Tz</a:t>
            </a:r>
            <a:r>
              <a:rPr kumimoji="1" lang="en-US" altLang="ja-JP" dirty="0" smtClean="0"/>
              <a:t> compound </a:t>
            </a:r>
            <a:endParaRPr kumimoji="1" lang="ja-JP" altLang="en-US" dirty="0"/>
          </a:p>
        </p:txBody>
      </p:sp>
      <p:graphicFrame>
        <p:nvGraphicFramePr>
          <p:cNvPr id="9" name="グラフ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1196885"/>
              </p:ext>
            </p:extLst>
          </p:nvPr>
        </p:nvGraphicFramePr>
        <p:xfrm>
          <a:off x="6453399" y="1630961"/>
          <a:ext cx="5435427" cy="4799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11158780" y="4030844"/>
            <a:ext cx="14600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2">
                    <a:lumMod val="50000"/>
                  </a:schemeClr>
                </a:solidFill>
              </a:rPr>
              <a:t>-150 </a:t>
            </a:r>
            <a:r>
              <a:rPr kumimoji="1" lang="ja-JP" altLang="en-US" sz="1400" dirty="0" smtClean="0">
                <a:solidFill>
                  <a:schemeClr val="bg2">
                    <a:lumMod val="50000"/>
                  </a:schemeClr>
                </a:solidFill>
              </a:rPr>
              <a:t>℃</a:t>
            </a:r>
            <a:endParaRPr kumimoji="1" lang="ja-JP" alt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158779" y="3417601"/>
            <a:ext cx="14600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4C34FC"/>
                </a:solidFill>
              </a:rPr>
              <a:t>-100 </a:t>
            </a:r>
            <a:r>
              <a:rPr kumimoji="1" lang="ja-JP" altLang="en-US" sz="1400" dirty="0" smtClean="0">
                <a:solidFill>
                  <a:srgbClr val="4C34FC"/>
                </a:solidFill>
              </a:rPr>
              <a:t>℃</a:t>
            </a:r>
            <a:endParaRPr kumimoji="1" lang="ja-JP" altLang="en-US" sz="1400" dirty="0">
              <a:solidFill>
                <a:srgbClr val="4C34FC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232519" y="2698263"/>
            <a:ext cx="14600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C000"/>
                </a:solidFill>
              </a:rPr>
              <a:t>-50 </a:t>
            </a:r>
            <a:r>
              <a:rPr kumimoji="1" lang="ja-JP" altLang="en-US" sz="1400" dirty="0" smtClean="0">
                <a:solidFill>
                  <a:srgbClr val="FFC000"/>
                </a:solidFill>
              </a:rPr>
              <a:t>℃</a:t>
            </a:r>
            <a:endParaRPr kumimoji="1" lang="ja-JP" altLang="en-US" sz="1400" dirty="0">
              <a:solidFill>
                <a:srgbClr val="FFC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1246625" y="2235358"/>
            <a:ext cx="14600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7030A0"/>
                </a:solidFill>
              </a:rPr>
              <a:t>-20 </a:t>
            </a:r>
            <a:r>
              <a:rPr kumimoji="1" lang="ja-JP" altLang="en-US" sz="1400" dirty="0" smtClean="0">
                <a:solidFill>
                  <a:srgbClr val="7030A0"/>
                </a:solidFill>
              </a:rPr>
              <a:t>℃</a:t>
            </a:r>
            <a:endParaRPr kumimoji="1" lang="ja-JP" altLang="en-US" sz="1400" dirty="0">
              <a:solidFill>
                <a:srgbClr val="7030A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246240" y="1639094"/>
            <a:ext cx="4477114" cy="369332"/>
          </a:xfrm>
          <a:prstGeom prst="rect">
            <a:avLst/>
          </a:prstGeom>
          <a:gradFill flip="none" rotWithShape="1">
            <a:gsLst>
              <a:gs pos="0">
                <a:srgbClr val="9DC3E6">
                  <a:tint val="66000"/>
                  <a:satMod val="160000"/>
                </a:srgbClr>
              </a:gs>
              <a:gs pos="50000">
                <a:srgbClr val="9DC3E6">
                  <a:tint val="44500"/>
                  <a:satMod val="160000"/>
                </a:srgbClr>
              </a:gs>
              <a:gs pos="100000">
                <a:srgbClr val="9DC3E6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kumimoji="1" lang="en-US" altLang="ja-JP" u="sng" dirty="0" smtClean="0"/>
              <a:t>Relationship between ion and γ-ray sensitivity  </a:t>
            </a:r>
            <a:endParaRPr kumimoji="1" lang="ja-JP" altLang="en-US" u="sng" dirty="0"/>
          </a:p>
        </p:txBody>
      </p:sp>
    </p:spTree>
    <p:extLst>
      <p:ext uri="{BB962C8B-B14F-4D97-AF65-F5344CB8AC3E}">
        <p14:creationId xmlns:p14="http://schemas.microsoft.com/office/powerpoint/2010/main" val="422030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Obtain the information of </a:t>
            </a:r>
            <a:r>
              <a:rPr kumimoji="1" lang="en-US" altLang="ja-JP" dirty="0" err="1" smtClean="0"/>
              <a:t>nano</a:t>
            </a:r>
            <a:r>
              <a:rPr kumimoji="1" lang="en-US" altLang="ja-JP" dirty="0" smtClean="0"/>
              <a:t>-structure 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6574" y="1690688"/>
            <a:ext cx="2018834" cy="1981948"/>
          </a:xfrm>
          <a:prstGeom prst="rect">
            <a:avLst/>
          </a:prstGeom>
        </p:spPr>
      </p:pic>
      <p:cxnSp>
        <p:nvCxnSpPr>
          <p:cNvPr id="6" name="直線矢印コネクタ 5"/>
          <p:cNvCxnSpPr/>
          <p:nvPr/>
        </p:nvCxnSpPr>
        <p:spPr>
          <a:xfrm flipV="1">
            <a:off x="2866574" y="3749910"/>
            <a:ext cx="1931831" cy="1287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3425780" y="3749910"/>
            <a:ext cx="1704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1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μm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400024" y="1674253"/>
            <a:ext cx="2026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bg1"/>
                </a:solidFill>
              </a:rPr>
              <a:t>C 60 </a:t>
            </a:r>
            <a:r>
              <a:rPr kumimoji="1" lang="en-US" altLang="ja-JP" b="1" dirty="0" err="1" smtClean="0">
                <a:solidFill>
                  <a:schemeClr val="bg1"/>
                </a:solidFill>
              </a:rPr>
              <a:t>ke</a:t>
            </a:r>
            <a:r>
              <a:rPr lang="en-US" altLang="ja-JP" b="1" dirty="0" err="1">
                <a:solidFill>
                  <a:schemeClr val="bg1"/>
                </a:solidFill>
              </a:rPr>
              <a:t>V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509788" y="3073688"/>
            <a:ext cx="656823" cy="676222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 w="324000" h="32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1105870" y="2044077"/>
            <a:ext cx="656823" cy="676222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 w="324000" h="32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509788" y="3073688"/>
            <a:ext cx="212883" cy="18570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865237" y="3215708"/>
            <a:ext cx="212883" cy="18570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1222886" y="2441740"/>
            <a:ext cx="212883" cy="18570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1222886" y="2172193"/>
            <a:ext cx="212883" cy="18570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1548096" y="2441740"/>
            <a:ext cx="212883" cy="18570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662188" y="5866051"/>
            <a:ext cx="656823" cy="676222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 w="324000" h="32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1258270" y="4836440"/>
            <a:ext cx="656823" cy="676222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 w="324000" h="32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722672" y="5925615"/>
            <a:ext cx="142566" cy="16546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1618413" y="5174551"/>
            <a:ext cx="142566" cy="16546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 21"/>
          <p:cNvSpPr/>
          <p:nvPr/>
        </p:nvSpPr>
        <p:spPr>
          <a:xfrm>
            <a:off x="3252541" y="6136506"/>
            <a:ext cx="103238" cy="212565"/>
          </a:xfrm>
          <a:custGeom>
            <a:avLst/>
            <a:gdLst>
              <a:gd name="connsiteX0" fmla="*/ 103238 w 103238"/>
              <a:gd name="connsiteY0" fmla="*/ 212565 h 212565"/>
              <a:gd name="connsiteX1" fmla="*/ 14748 w 103238"/>
              <a:gd name="connsiteY1" fmla="*/ 197816 h 212565"/>
              <a:gd name="connsiteX2" fmla="*/ 0 w 103238"/>
              <a:gd name="connsiteY2" fmla="*/ 20836 h 212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238" h="212565">
                <a:moveTo>
                  <a:pt x="103238" y="212565"/>
                </a:moveTo>
                <a:lnTo>
                  <a:pt x="14748" y="197816"/>
                </a:lnTo>
                <a:cubicBezTo>
                  <a:pt x="-377" y="167566"/>
                  <a:pt x="0" y="-70773"/>
                  <a:pt x="0" y="20836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 22"/>
          <p:cNvSpPr/>
          <p:nvPr/>
        </p:nvSpPr>
        <p:spPr>
          <a:xfrm>
            <a:off x="3425779" y="5411299"/>
            <a:ext cx="187575" cy="57815"/>
          </a:xfrm>
          <a:custGeom>
            <a:avLst/>
            <a:gdLst>
              <a:gd name="connsiteX0" fmla="*/ 103238 w 103238"/>
              <a:gd name="connsiteY0" fmla="*/ 212565 h 212565"/>
              <a:gd name="connsiteX1" fmla="*/ 14748 w 103238"/>
              <a:gd name="connsiteY1" fmla="*/ 197816 h 212565"/>
              <a:gd name="connsiteX2" fmla="*/ 0 w 103238"/>
              <a:gd name="connsiteY2" fmla="*/ 20836 h 212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238" h="212565">
                <a:moveTo>
                  <a:pt x="103238" y="212565"/>
                </a:moveTo>
                <a:lnTo>
                  <a:pt x="14748" y="197816"/>
                </a:lnTo>
                <a:cubicBezTo>
                  <a:pt x="-377" y="167566"/>
                  <a:pt x="0" y="-70773"/>
                  <a:pt x="0" y="20836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722671" y="3441303"/>
            <a:ext cx="212883" cy="18570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右中かっこ 24"/>
          <p:cNvSpPr/>
          <p:nvPr/>
        </p:nvSpPr>
        <p:spPr>
          <a:xfrm>
            <a:off x="5722374" y="1858919"/>
            <a:ext cx="619432" cy="449015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678849" y="1841575"/>
            <a:ext cx="5219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en-US" altLang="ja-JP" sz="2400" dirty="0" smtClean="0"/>
              <a:t> Generation of filament </a:t>
            </a:r>
          </a:p>
          <a:p>
            <a:pPr>
              <a:buClr>
                <a:srgbClr val="FF0000"/>
              </a:buClr>
            </a:pPr>
            <a:r>
              <a:rPr lang="ja-JP" altLang="en-US" sz="2400" dirty="0" smtClean="0"/>
              <a:t>⇒ </a:t>
            </a:r>
            <a:r>
              <a:rPr lang="en-US" altLang="ja-JP" sz="2400" dirty="0" smtClean="0"/>
              <a:t>unique information of latent image specks (i.e., by particle, not dust) </a:t>
            </a:r>
            <a:endParaRPr kumimoji="1" lang="ja-JP" altLang="en-US" sz="24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678849" y="3334412"/>
            <a:ext cx="56213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en-US" altLang="ja-JP" sz="2400" dirty="0" smtClean="0"/>
              <a:t> Filament structure  </a:t>
            </a:r>
          </a:p>
          <a:p>
            <a:pPr>
              <a:buClr>
                <a:srgbClr val="FF0000"/>
              </a:buClr>
            </a:pPr>
            <a:r>
              <a:rPr lang="ja-JP" altLang="en-US" sz="2400" dirty="0" smtClean="0"/>
              <a:t>⇒ </a:t>
            </a:r>
            <a:r>
              <a:rPr lang="en-US" altLang="ja-JP" sz="2400" dirty="0" smtClean="0"/>
              <a:t>nuclear recoil is very complicated structure, but electron should be very simple. </a:t>
            </a:r>
            <a:endParaRPr kumimoji="1" lang="ja-JP" altLang="en-US" sz="24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544597" y="5049766"/>
            <a:ext cx="54536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4C34FC"/>
                </a:solidFill>
              </a:rPr>
              <a:t>These information should be reflected in the localized surface </a:t>
            </a:r>
            <a:r>
              <a:rPr lang="en-US" altLang="ja-JP" sz="2400" b="1" dirty="0" err="1" smtClean="0">
                <a:solidFill>
                  <a:srgbClr val="4C34FC"/>
                </a:solidFill>
              </a:rPr>
              <a:t>plasmon</a:t>
            </a:r>
            <a:r>
              <a:rPr lang="en-US" altLang="ja-JP" sz="2400" b="1" dirty="0" smtClean="0">
                <a:solidFill>
                  <a:srgbClr val="4C34FC"/>
                </a:solidFill>
              </a:rPr>
              <a:t> resonance, especially reflection spectrum  and reaction due to polarization of light.</a:t>
            </a:r>
            <a:endParaRPr kumimoji="1" lang="ja-JP" altLang="en-US" sz="2400" b="1" dirty="0">
              <a:solidFill>
                <a:srgbClr val="4C34FC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786389" y="6349071"/>
            <a:ext cx="2163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not have image yet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6891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078" y="-87897"/>
            <a:ext cx="10515600" cy="1325563"/>
          </a:xfrm>
        </p:spPr>
        <p:txBody>
          <a:bodyPr/>
          <a:lstStyle/>
          <a:p>
            <a:r>
              <a:rPr kumimoji="1" lang="en-US" altLang="ja-JP" dirty="0" smtClean="0"/>
              <a:t>How do we check that? </a:t>
            </a:r>
            <a:endParaRPr kumimoji="1" lang="ja-JP" altLang="en-US" dirty="0"/>
          </a:p>
        </p:txBody>
      </p:sp>
      <p:sp>
        <p:nvSpPr>
          <p:cNvPr id="15" name="右矢印 14"/>
          <p:cNvSpPr/>
          <p:nvPr/>
        </p:nvSpPr>
        <p:spPr>
          <a:xfrm>
            <a:off x="4816809" y="1777664"/>
            <a:ext cx="1141053" cy="772204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131933" y="901732"/>
            <a:ext cx="59647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92D050"/>
              </a:buClr>
              <a:buFont typeface="Wingdings" panose="05000000000000000000" pitchFamily="2" charset="2"/>
              <a:buChar char="u"/>
            </a:pPr>
            <a:r>
              <a:rPr kumimoji="1" lang="en-US" altLang="ja-JP" sz="2000" b="1" dirty="0" smtClean="0"/>
              <a:t> current achievement  is around -15 </a:t>
            </a:r>
            <a:r>
              <a:rPr kumimoji="1" lang="ja-JP" altLang="en-US" sz="2000" b="1" dirty="0" smtClean="0"/>
              <a:t>℃</a:t>
            </a:r>
            <a:endParaRPr kumimoji="1" lang="en-US" altLang="ja-JP" sz="2000" b="1" dirty="0" smtClean="0"/>
          </a:p>
          <a:p>
            <a:pPr>
              <a:buClr>
                <a:srgbClr val="92D050"/>
              </a:buClr>
            </a:pPr>
            <a:r>
              <a:rPr lang="en-US" altLang="ja-JP" sz="2000" b="1" dirty="0"/>
              <a:t> </a:t>
            </a:r>
            <a:r>
              <a:rPr lang="en-US" altLang="ja-JP" sz="2000" b="1" dirty="0" smtClean="0"/>
              <a:t>  </a:t>
            </a:r>
            <a:r>
              <a:rPr lang="ja-JP" altLang="en-US" sz="2000" b="1" dirty="0" smtClean="0"/>
              <a:t>⇒ </a:t>
            </a:r>
            <a:r>
              <a:rPr lang="en-US" altLang="ja-JP" sz="2000" b="1" dirty="0"/>
              <a:t>C</a:t>
            </a:r>
            <a:r>
              <a:rPr lang="en-US" altLang="ja-JP" sz="2000" b="1" dirty="0" smtClean="0"/>
              <a:t>an we keep lower temperature? </a:t>
            </a:r>
          </a:p>
          <a:p>
            <a:pPr>
              <a:buClr>
                <a:srgbClr val="92D050"/>
              </a:buClr>
            </a:pPr>
            <a:endParaRPr kumimoji="1" lang="en-US" altLang="ja-JP" sz="2000" b="1" dirty="0" smtClean="0"/>
          </a:p>
          <a:p>
            <a:pPr marL="285750" indent="-285750">
              <a:buClr>
                <a:srgbClr val="92D050"/>
              </a:buClr>
              <a:buFont typeface="Wingdings" panose="05000000000000000000" pitchFamily="2" charset="2"/>
              <a:buChar char="u"/>
            </a:pPr>
            <a:r>
              <a:rPr lang="en-US" altLang="ja-JP" sz="2000" b="1" dirty="0"/>
              <a:t> </a:t>
            </a:r>
            <a:r>
              <a:rPr lang="en-US" altLang="ja-JP" sz="2000" b="1" dirty="0" smtClean="0"/>
              <a:t>How do we check the sensitivity of low-temperature device?</a:t>
            </a:r>
          </a:p>
          <a:p>
            <a:pPr>
              <a:buClr>
                <a:srgbClr val="92D050"/>
              </a:buClr>
            </a:pPr>
            <a:r>
              <a:rPr lang="en-US" altLang="ja-JP" sz="2000" b="1" dirty="0" smtClean="0"/>
              <a:t>   </a:t>
            </a:r>
            <a:r>
              <a:rPr lang="ja-JP" altLang="en-US" sz="2000" b="1" dirty="0" smtClean="0"/>
              <a:t>⇒ </a:t>
            </a:r>
            <a:r>
              <a:rPr lang="en-US" altLang="ja-JP" sz="2000" b="1" dirty="0" smtClean="0"/>
              <a:t>high intensity radiation if expose from </a:t>
            </a:r>
          </a:p>
          <a:p>
            <a:pPr>
              <a:buClr>
                <a:srgbClr val="92D050"/>
              </a:buClr>
            </a:pPr>
            <a:r>
              <a:rPr lang="en-US" altLang="ja-JP" sz="2000" b="1" dirty="0"/>
              <a:t> </a:t>
            </a:r>
            <a:r>
              <a:rPr lang="en-US" altLang="ja-JP" sz="2000" b="1" dirty="0" smtClean="0"/>
              <a:t>       outside of system   </a:t>
            </a:r>
            <a:r>
              <a:rPr kumimoji="1" lang="ja-JP" altLang="en-US" sz="2000" b="1" dirty="0" smtClean="0"/>
              <a:t> </a:t>
            </a:r>
            <a:endParaRPr kumimoji="1" lang="en-US" altLang="ja-JP" sz="2000" b="1" dirty="0" smtClean="0"/>
          </a:p>
          <a:p>
            <a:pPr>
              <a:buClr>
                <a:srgbClr val="92D050"/>
              </a:buClr>
            </a:pPr>
            <a:r>
              <a:rPr lang="en-US" altLang="ja-JP" sz="2000" b="1" dirty="0"/>
              <a:t> </a:t>
            </a:r>
            <a:r>
              <a:rPr lang="en-US" altLang="ja-JP" sz="2000" b="1" dirty="0" smtClean="0"/>
              <a:t>  </a:t>
            </a:r>
            <a:r>
              <a:rPr lang="ja-JP" altLang="en-US" sz="2000" b="1" dirty="0" smtClean="0"/>
              <a:t>⇒ </a:t>
            </a:r>
            <a:r>
              <a:rPr lang="en-US" altLang="ja-JP" sz="2000" b="1" dirty="0" smtClean="0"/>
              <a:t>natural radiation source if set inside the system </a:t>
            </a:r>
            <a:endParaRPr kumimoji="1" lang="ja-JP" altLang="en-US" sz="2000" b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15910" y="3749811"/>
            <a:ext cx="4027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u="sng" dirty="0" smtClean="0"/>
              <a:t>Ex.) K-40 (N.A. 0.0117 %) </a:t>
            </a:r>
            <a:endParaRPr kumimoji="1" lang="ja-JP" altLang="en-US" sz="2400" u="sng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0637" y="4607926"/>
            <a:ext cx="5275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/>
              <a:t>β</a:t>
            </a:r>
            <a:r>
              <a:rPr kumimoji="1" lang="en-US" altLang="ja-JP" sz="2000" b="1" dirty="0" smtClean="0"/>
              <a:t>-decay : Q-value</a:t>
            </a:r>
            <a:r>
              <a:rPr kumimoji="1" lang="ja-JP" altLang="en-US" sz="2000" b="1" dirty="0" smtClean="0"/>
              <a:t> </a:t>
            </a:r>
            <a:r>
              <a:rPr kumimoji="1" lang="en-US" altLang="ja-JP" sz="2000" b="1" dirty="0" smtClean="0"/>
              <a:t>1.311 MeV (</a:t>
            </a:r>
            <a:r>
              <a:rPr lang="en-US" altLang="ja-JP" sz="2000" b="1" dirty="0" smtClean="0"/>
              <a:t>89</a:t>
            </a:r>
            <a:r>
              <a:rPr kumimoji="1" lang="en-US" altLang="ja-JP" sz="2000" b="1" dirty="0" smtClean="0"/>
              <a:t> % D.P.) </a:t>
            </a:r>
          </a:p>
          <a:p>
            <a:r>
              <a:rPr lang="en-US" altLang="ja-JP" sz="2000" b="1" dirty="0" smtClean="0"/>
              <a:t>γ-decay</a:t>
            </a:r>
            <a:r>
              <a:rPr lang="ja-JP" altLang="en-US" sz="2000" b="1" dirty="0" smtClean="0"/>
              <a:t>　：</a:t>
            </a:r>
            <a:r>
              <a:rPr lang="en-US" altLang="ja-JP" sz="2000" b="1" dirty="0" smtClean="0"/>
              <a:t>1.461 MeV (10.7 % D.P.)    </a:t>
            </a:r>
            <a:r>
              <a:rPr kumimoji="1" lang="en-US" altLang="ja-JP" sz="2000" b="1" dirty="0" smtClean="0"/>
              <a:t> </a:t>
            </a:r>
            <a:endParaRPr kumimoji="1" lang="ja-JP" altLang="en-US" sz="2000" b="1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90637" y="5487840"/>
            <a:ext cx="5275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err="1" smtClean="0">
                <a:solidFill>
                  <a:srgbClr val="FF0000"/>
                </a:solidFill>
              </a:rPr>
              <a:t>KBr</a:t>
            </a:r>
            <a:r>
              <a:rPr lang="en-US" altLang="ja-JP" sz="2400" dirty="0" smtClean="0">
                <a:solidFill>
                  <a:srgbClr val="FF0000"/>
                </a:solidFill>
              </a:rPr>
              <a:t> powder of 10 g  </a:t>
            </a:r>
            <a:r>
              <a:rPr lang="ja-JP" altLang="en-US" sz="2400" dirty="0" smtClean="0">
                <a:solidFill>
                  <a:srgbClr val="FF0000"/>
                </a:solidFill>
              </a:rPr>
              <a:t>⇒ </a:t>
            </a:r>
            <a:r>
              <a:rPr lang="en-US" altLang="ja-JP" sz="2400" dirty="0" smtClean="0">
                <a:solidFill>
                  <a:srgbClr val="FF0000"/>
                </a:solidFill>
              </a:rPr>
              <a:t>~ 10</a:t>
            </a:r>
            <a:r>
              <a:rPr lang="en-US" altLang="ja-JP" sz="2400" baseline="30000" dirty="0" smtClean="0">
                <a:solidFill>
                  <a:srgbClr val="FF0000"/>
                </a:solidFill>
              </a:rPr>
              <a:t>7</a:t>
            </a:r>
            <a:r>
              <a:rPr lang="en-US" altLang="ja-JP" sz="2400" dirty="0" smtClean="0">
                <a:solidFill>
                  <a:srgbClr val="FF0000"/>
                </a:solidFill>
              </a:rPr>
              <a:t> decay/day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096000" y="4081303"/>
            <a:ext cx="56155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/>
              <a:t>γ</a:t>
            </a:r>
            <a:r>
              <a:rPr lang="en-US" altLang="ja-JP" sz="2000" b="1" dirty="0" smtClean="0"/>
              <a:t>-ray effect should be small from decay rate and cross section, but β-ray may be useful to check that </a:t>
            </a:r>
            <a:endParaRPr kumimoji="1" lang="ja-JP" altLang="en-US" sz="2000" b="1" dirty="0"/>
          </a:p>
        </p:txBody>
      </p:sp>
      <p:sp>
        <p:nvSpPr>
          <p:cNvPr id="23" name="直方体 22"/>
          <p:cNvSpPr/>
          <p:nvPr/>
        </p:nvSpPr>
        <p:spPr>
          <a:xfrm>
            <a:off x="10712002" y="5219026"/>
            <a:ext cx="334850" cy="1234932"/>
          </a:xfrm>
          <a:prstGeom prst="cube">
            <a:avLst>
              <a:gd name="adj" fmla="val 7234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直方体 21"/>
          <p:cNvSpPr/>
          <p:nvPr/>
        </p:nvSpPr>
        <p:spPr>
          <a:xfrm>
            <a:off x="10344954" y="4865083"/>
            <a:ext cx="1068945" cy="1926184"/>
          </a:xfrm>
          <a:prstGeom prst="cube">
            <a:avLst>
              <a:gd name="adj" fmla="val 60310"/>
            </a:avLst>
          </a:prstGeom>
          <a:solidFill>
            <a:srgbClr val="D0CECE">
              <a:alpha val="54118"/>
            </a:srgb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939696" y="6453958"/>
            <a:ext cx="1405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KBr</a:t>
            </a:r>
            <a:r>
              <a:rPr kumimoji="1" lang="en-US" altLang="ja-JP" dirty="0" smtClean="0"/>
              <a:t> powder </a:t>
            </a:r>
            <a:endParaRPr kumimoji="1" lang="ja-JP" altLang="en-US" dirty="0"/>
          </a:p>
        </p:txBody>
      </p:sp>
      <p:cxnSp>
        <p:nvCxnSpPr>
          <p:cNvPr id="26" name="直線コネクタ 25"/>
          <p:cNvCxnSpPr/>
          <p:nvPr/>
        </p:nvCxnSpPr>
        <p:spPr>
          <a:xfrm flipH="1">
            <a:off x="9981127" y="6310648"/>
            <a:ext cx="363827" cy="14331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flipH="1" flipV="1">
            <a:off x="10893379" y="5724757"/>
            <a:ext cx="633213" cy="823796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11319453" y="6509387"/>
            <a:ext cx="1070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NIT</a:t>
            </a:r>
            <a:endParaRPr kumimoji="1"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150758" y="4850003"/>
            <a:ext cx="35463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4C34FC"/>
                </a:solidFill>
              </a:rPr>
              <a:t>By very rough estimation, β-day will be accumulated about 1-10 /(10µm)</a:t>
            </a:r>
            <a:r>
              <a:rPr lang="en-US" altLang="ja-JP" b="1" baseline="30000" dirty="0" smtClean="0">
                <a:solidFill>
                  <a:srgbClr val="4C34FC"/>
                </a:solidFill>
              </a:rPr>
              <a:t>3</a:t>
            </a:r>
            <a:r>
              <a:rPr lang="en-US" altLang="ja-JP" b="1" dirty="0" smtClean="0">
                <a:solidFill>
                  <a:srgbClr val="4C34FC"/>
                </a:solidFill>
              </a:rPr>
              <a:t> for 10 days exposure. </a:t>
            </a:r>
          </a:p>
          <a:p>
            <a:r>
              <a:rPr lang="ja-JP" altLang="en-US" b="1" dirty="0" smtClean="0">
                <a:solidFill>
                  <a:srgbClr val="4C34FC"/>
                </a:solidFill>
              </a:rPr>
              <a:t>⇒ </a:t>
            </a:r>
            <a:r>
              <a:rPr lang="en-US" altLang="ja-JP" b="1" dirty="0" smtClean="0">
                <a:solidFill>
                  <a:srgbClr val="4C34FC"/>
                </a:solidFill>
              </a:rPr>
              <a:t>Simulation is needed taking into account β-spectrum </a:t>
            </a:r>
            <a:endParaRPr kumimoji="1" lang="ja-JP" altLang="en-US" b="1" dirty="0">
              <a:solidFill>
                <a:srgbClr val="4C34FC"/>
              </a:solidFill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1045708" y="938462"/>
            <a:ext cx="3564222" cy="2517815"/>
            <a:chOff x="1820632" y="25758"/>
            <a:chExt cx="9299652" cy="6676084"/>
          </a:xfrm>
        </p:grpSpPr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0632" y="25758"/>
              <a:ext cx="8901445" cy="6676084"/>
            </a:xfrm>
            <a:prstGeom prst="rect">
              <a:avLst/>
            </a:prstGeom>
          </p:spPr>
        </p:pic>
        <p:cxnSp>
          <p:nvCxnSpPr>
            <p:cNvPr id="34" name="直線矢印コネクタ 33"/>
            <p:cNvCxnSpPr/>
            <p:nvPr/>
          </p:nvCxnSpPr>
          <p:spPr>
            <a:xfrm>
              <a:off x="8684343" y="2472852"/>
              <a:ext cx="789038" cy="81605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テキスト ボックス 34"/>
            <p:cNvSpPr txBox="1"/>
            <p:nvPr/>
          </p:nvSpPr>
          <p:spPr>
            <a:xfrm>
              <a:off x="9188245" y="4336026"/>
              <a:ext cx="1932039" cy="482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00"/>
                  </a:solidFill>
                </a:rPr>
                <a:t>Refrigerant </a:t>
              </a:r>
              <a:endParaRPr kumimoji="1" lang="ja-JP" alt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36" name="直線矢印コネクタ 35"/>
            <p:cNvCxnSpPr/>
            <p:nvPr/>
          </p:nvCxnSpPr>
          <p:spPr>
            <a:xfrm flipH="1" flipV="1">
              <a:off x="9473381" y="4886632"/>
              <a:ext cx="1253613" cy="19172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テキスト ボックス 36"/>
            <p:cNvSpPr txBox="1"/>
            <p:nvPr/>
          </p:nvSpPr>
          <p:spPr>
            <a:xfrm rot="2692385">
              <a:off x="8541775" y="2745898"/>
              <a:ext cx="1932039" cy="482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00"/>
                  </a:solidFill>
                </a:rPr>
                <a:t>Refrigerant </a:t>
              </a:r>
              <a:endParaRPr kumimoji="1" lang="ja-JP" alt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38" name="直線矢印コネクタ 37"/>
            <p:cNvCxnSpPr/>
            <p:nvPr/>
          </p:nvCxnSpPr>
          <p:spPr>
            <a:xfrm>
              <a:off x="2330245" y="2315497"/>
              <a:ext cx="1224116" cy="671404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テキスト ボックス 38"/>
            <p:cNvSpPr txBox="1"/>
            <p:nvPr/>
          </p:nvSpPr>
          <p:spPr>
            <a:xfrm>
              <a:off x="2573593" y="2103520"/>
              <a:ext cx="1179871" cy="482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0000FF"/>
                  </a:solidFill>
                </a:rPr>
                <a:t>N2 gas </a:t>
              </a:r>
              <a:endParaRPr kumimoji="1" lang="ja-JP" altLang="en-US" sz="1400" dirty="0">
                <a:solidFill>
                  <a:srgbClr val="0000FF"/>
                </a:solidFill>
              </a:endParaRPr>
            </a:p>
          </p:txBody>
        </p:sp>
        <p:cxnSp>
          <p:nvCxnSpPr>
            <p:cNvPr id="40" name="直線矢印コネクタ 39"/>
            <p:cNvCxnSpPr/>
            <p:nvPr/>
          </p:nvCxnSpPr>
          <p:spPr>
            <a:xfrm flipV="1">
              <a:off x="5712542" y="560439"/>
              <a:ext cx="98322" cy="698091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テキスト ボックス 40"/>
            <p:cNvSpPr txBox="1"/>
            <p:nvPr/>
          </p:nvSpPr>
          <p:spPr>
            <a:xfrm>
              <a:off x="4952999" y="560439"/>
              <a:ext cx="1179871" cy="482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0000FF"/>
                  </a:solidFill>
                </a:rPr>
                <a:t>N2 gas </a:t>
              </a:r>
              <a:endParaRPr kumimoji="1" lang="ja-JP" altLang="en-US" sz="1400" dirty="0">
                <a:solidFill>
                  <a:srgbClr val="0000FF"/>
                </a:solidFill>
              </a:endParaRPr>
            </a:p>
          </p:txBody>
        </p:sp>
        <p:cxnSp>
          <p:nvCxnSpPr>
            <p:cNvPr id="42" name="直線コネクタ 41"/>
            <p:cNvCxnSpPr/>
            <p:nvPr/>
          </p:nvCxnSpPr>
          <p:spPr>
            <a:xfrm>
              <a:off x="7860890" y="4705358"/>
              <a:ext cx="353962" cy="515571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テキスト ボックス 42"/>
            <p:cNvSpPr txBox="1"/>
            <p:nvPr/>
          </p:nvSpPr>
          <p:spPr>
            <a:xfrm>
              <a:off x="8111614" y="5353665"/>
              <a:ext cx="2050025" cy="8194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 smtClean="0">
                  <a:solidFill>
                    <a:srgbClr val="00B050"/>
                  </a:solidFill>
                </a:rPr>
                <a:t>Thermo-sensor</a:t>
              </a:r>
              <a:endParaRPr kumimoji="1" lang="ja-JP" altLang="en-US" sz="1400" b="1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6636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1787</TotalTime>
  <Words>784</Words>
  <Application>Microsoft Office PowerPoint</Application>
  <PresentationFormat>ワイド画面</PresentationFormat>
  <Paragraphs>169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9" baseType="lpstr">
      <vt:lpstr>ＭＳ Ｐゴシック</vt:lpstr>
      <vt:lpstr>Arial</vt:lpstr>
      <vt:lpstr>Calibri</vt:lpstr>
      <vt:lpstr>Calibri Light</vt:lpstr>
      <vt:lpstr>Wingdings</vt:lpstr>
      <vt:lpstr>Office テーマ</vt:lpstr>
      <vt:lpstr>Electron and fog background ~ next approach~ </vt:lpstr>
      <vt:lpstr>Intrinsic radioactive background </vt:lpstr>
      <vt:lpstr>Electron rejection power </vt:lpstr>
      <vt:lpstr>Sensitivity control toward low-background device </vt:lpstr>
      <vt:lpstr>PowerPoint プレゼンテーション</vt:lpstr>
      <vt:lpstr>Background rejection expectation </vt:lpstr>
      <vt:lpstr>Summary of Sensitivity relationship between ion and γ-rays (Am-241)</vt:lpstr>
      <vt:lpstr>Obtain the information of nano-structure </vt:lpstr>
      <vt:lpstr>How do we check that? </vt:lpstr>
      <vt:lpstr>Fog </vt:lpstr>
      <vt:lpstr>Development sensitivity tuning </vt:lpstr>
      <vt:lpstr>Current study (task within November)  </vt:lpstr>
      <vt:lpstr>Conclusions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tatsuhiro naka</dc:creator>
  <cp:lastModifiedBy>tatsuhiro naka</cp:lastModifiedBy>
  <cp:revision>49</cp:revision>
  <dcterms:created xsi:type="dcterms:W3CDTF">2016-10-19T11:19:34Z</dcterms:created>
  <dcterms:modified xsi:type="dcterms:W3CDTF">2016-10-28T06:10:53Z</dcterms:modified>
</cp:coreProperties>
</file>