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10" r:id="rId2"/>
    <p:sldId id="311" r:id="rId3"/>
    <p:sldId id="312" r:id="rId4"/>
    <p:sldId id="313" r:id="rId5"/>
    <p:sldId id="314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47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72" autoAdjust="0"/>
  </p:normalViewPr>
  <p:slideViewPr>
    <p:cSldViewPr snapToGrid="0">
      <p:cViewPr varScale="1">
        <p:scale>
          <a:sx n="56" d="100"/>
          <a:sy n="56" d="100"/>
        </p:scale>
        <p:origin x="3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7DF43-76F2-4DDA-B425-0C8E0B8B00AD}" type="datetimeFigureOut">
              <a:rPr lang="it-IT" smtClean="0"/>
              <a:t>13/07/2016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B9C94-6E6C-4A57-AF93-93F0710D6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5498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2117" y="887413"/>
            <a:ext cx="8873067" cy="2851150"/>
            <a:chOff x="1" y="559"/>
            <a:chExt cx="4192" cy="1796"/>
          </a:xfrm>
        </p:grpSpPr>
        <p:sp>
          <p:nvSpPr>
            <p:cNvPr id="2050" name="Line 2"/>
            <p:cNvSpPr>
              <a:spLocks noChangeShapeType="1"/>
            </p:cNvSpPr>
            <p:nvPr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1" name="Line 3"/>
            <p:cNvSpPr>
              <a:spLocks noChangeShapeType="1"/>
            </p:cNvSpPr>
            <p:nvPr/>
          </p:nvSpPr>
          <p:spPr bwMode="ltGray">
            <a:xfrm flipH="1" flipV="1">
              <a:off x="1" y="1922"/>
              <a:ext cx="32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ltGray">
            <a:xfrm flipH="1" flipV="1">
              <a:off x="382" y="936"/>
              <a:ext cx="38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3" name="Arc 5"/>
            <p:cNvSpPr>
              <a:spLocks/>
            </p:cNvSpPr>
            <p:nvPr/>
          </p:nvSpPr>
          <p:spPr bwMode="ltGray">
            <a:xfrm rot="16200000">
              <a:off x="426" y="864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198 w 43198"/>
                <a:gd name="T1" fmla="*/ 21879 h 43200"/>
                <a:gd name="T2" fmla="*/ 21875 w 43198"/>
                <a:gd name="T3" fmla="*/ 2 h 43200"/>
                <a:gd name="T4" fmla="*/ 21600 w 43198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8" h="43200" fill="none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</a:path>
                <a:path w="43198" h="43200" stroke="0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</p:grp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3132667" y="3098800"/>
            <a:ext cx="8060267" cy="2876550"/>
            <a:chOff x="1480" y="1952"/>
            <a:chExt cx="3808" cy="1812"/>
          </a:xfrm>
        </p:grpSpPr>
        <p:sp>
          <p:nvSpPr>
            <p:cNvPr id="2055" name="Line 7"/>
            <p:cNvSpPr>
              <a:spLocks noChangeShapeType="1"/>
            </p:cNvSpPr>
            <p:nvPr/>
          </p:nvSpPr>
          <p:spPr bwMode="ltGray">
            <a:xfrm>
              <a:off x="1480" y="3442"/>
              <a:ext cx="3808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ltGray">
            <a:xfrm>
              <a:off x="5172" y="1952"/>
              <a:ext cx="0" cy="181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7" name="Arc 9"/>
            <p:cNvSpPr>
              <a:spLocks/>
            </p:cNvSpPr>
            <p:nvPr/>
          </p:nvSpPr>
          <p:spPr bwMode="ltGray">
            <a:xfrm rot="5400000">
              <a:off x="5098" y="3350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050 w 43200"/>
                <a:gd name="T1" fmla="*/ 7 h 43200"/>
                <a:gd name="T2" fmla="*/ 0 w 43200"/>
                <a:gd name="T3" fmla="*/ 2160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</p:grpSp>
      <p:sp>
        <p:nvSpPr>
          <p:cNvPr id="20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320800" y="17526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20800" y="3309938"/>
            <a:ext cx="9550400" cy="20240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 sz="1400"/>
            </a:lvl1pPr>
          </a:lstStyle>
          <a:p>
            <a:fld id="{51000849-0422-437E-B641-AC64B6BC9C0C}" type="datetimeFigureOut">
              <a:rPr lang="it-IT" smtClean="0"/>
              <a:t>13/07/2016</a:t>
            </a:fld>
            <a:endParaRPr lang="it-IT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 sz="1400"/>
            </a:lvl1pPr>
          </a:lstStyle>
          <a:p>
            <a:endParaRPr lang="it-IT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 sz="1400"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4651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13/07/2016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5015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143000"/>
            <a:ext cx="5181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43000"/>
            <a:ext cx="5181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13/07/2016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06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13/07/2016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01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13/07/2016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073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143000"/>
            <a:ext cx="5181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143000"/>
            <a:ext cx="5181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400800"/>
            <a:ext cx="2540000" cy="304800"/>
          </a:xfrm>
        </p:spPr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13/07/2016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59200" y="6400800"/>
            <a:ext cx="5283200" cy="3048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5600" y="64008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0522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1785600" y="0"/>
            <a:ext cx="0" cy="23622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 sz="1800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533400"/>
            <a:ext cx="2525184" cy="2590800"/>
            <a:chOff x="192" y="336"/>
            <a:chExt cx="1193" cy="1632"/>
          </a:xfrm>
        </p:grpSpPr>
        <p:sp>
          <p:nvSpPr>
            <p:cNvPr id="1028" name="Line 4"/>
            <p:cNvSpPr>
              <a:spLocks noChangeShapeType="1"/>
            </p:cNvSpPr>
            <p:nvPr/>
          </p:nvSpPr>
          <p:spPr bwMode="ltGray">
            <a:xfrm flipH="1">
              <a:off x="192" y="566"/>
              <a:ext cx="1193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ltGray">
            <a:xfrm>
              <a:off x="383" y="336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030" name="Arc 6"/>
            <p:cNvSpPr>
              <a:spLocks/>
            </p:cNvSpPr>
            <p:nvPr/>
          </p:nvSpPr>
          <p:spPr bwMode="ltGray">
            <a:xfrm>
              <a:off x="325" y="506"/>
              <a:ext cx="121" cy="12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</p:grp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04800"/>
            <a:ext cx="1036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143000"/>
            <a:ext cx="10566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0800"/>
            <a:ext cx="254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fld id="{51000849-0422-437E-B641-AC64B6BC9C0C}" type="datetimeFigureOut">
              <a:rPr lang="it-IT" smtClean="0"/>
              <a:t>13/07/2016</a:t>
            </a:fld>
            <a:endParaRPr lang="it-IT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59200" y="6400800"/>
            <a:ext cx="528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endParaRPr lang="it-IT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56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  <p:pic>
        <p:nvPicPr>
          <p:cNvPr id="1037" name="Picture 13" descr="FLUKA_Di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124075"/>
            <a:ext cx="12192000" cy="2609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2142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DAQ for  BIG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BIG=joint </a:t>
            </a:r>
            <a:r>
              <a:rPr lang="en-GB" dirty="0">
                <a:solidFill>
                  <a:srgbClr val="FF0000"/>
                </a:solidFill>
              </a:rPr>
              <a:t>B</a:t>
            </a:r>
            <a:r>
              <a:rPr lang="en-GB" dirty="0" smtClean="0"/>
              <a:t>eam </a:t>
            </a:r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 smtClean="0"/>
              <a:t>nstrumentation </a:t>
            </a:r>
            <a:r>
              <a:rPr lang="en-GB" dirty="0" err="1" smtClean="0"/>
              <a:t>w</a:t>
            </a:r>
            <a:r>
              <a:rPr lang="en-GB" dirty="0" err="1" smtClean="0">
                <a:solidFill>
                  <a:srgbClr val="FF0000"/>
                </a:solidFill>
              </a:rPr>
              <a:t>G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35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Common solutions as far as possible for SP and DP </a:t>
            </a:r>
            <a:r>
              <a:rPr lang="en-GB" dirty="0" err="1" smtClean="0"/>
              <a:t>protoDUNEs</a:t>
            </a:r>
            <a:endParaRPr lang="en-GB" dirty="0" smtClean="0"/>
          </a:p>
          <a:p>
            <a:r>
              <a:rPr lang="en-GB" dirty="0"/>
              <a:t>C</a:t>
            </a:r>
            <a:r>
              <a:rPr lang="en-GB" dirty="0" smtClean="0"/>
              <a:t>onfiguration of the beam instrumentation still evolving, should be fixed by September</a:t>
            </a:r>
          </a:p>
          <a:p>
            <a:r>
              <a:rPr lang="en-GB" dirty="0" smtClean="0"/>
              <a:t>Mixed </a:t>
            </a:r>
            <a:r>
              <a:rPr lang="en-GB" dirty="0" err="1" smtClean="0"/>
              <a:t>Hadron+electron</a:t>
            </a:r>
            <a:r>
              <a:rPr lang="en-GB" dirty="0" smtClean="0"/>
              <a:t> beams</a:t>
            </a:r>
          </a:p>
          <a:p>
            <a:r>
              <a:rPr lang="en-GB" dirty="0" smtClean="0"/>
              <a:t>Beam momenta from 1 to 7-10 GeV/c</a:t>
            </a:r>
          </a:p>
          <a:p>
            <a:r>
              <a:rPr lang="en-GB" dirty="0" smtClean="0"/>
              <a:t>At low energies electrons dominate</a:t>
            </a:r>
          </a:p>
          <a:p>
            <a:r>
              <a:rPr lang="en-GB" dirty="0" smtClean="0"/>
              <a:t>Crowded and relatively short beam line</a:t>
            </a:r>
          </a:p>
          <a:p>
            <a:r>
              <a:rPr lang="en-GB" dirty="0" smtClean="0"/>
              <a:t>Need to reduce the data throughput selecting events with trigger</a:t>
            </a:r>
          </a:p>
          <a:p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Extremely sensitive to material budget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Difficult for Cerenkov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Difficult for </a:t>
            </a:r>
            <a:r>
              <a:rPr lang="en-GB" dirty="0" err="1" smtClean="0">
                <a:sym typeface="Wingdings" panose="05000000000000000000" pitchFamily="2" charset="2"/>
              </a:rPr>
              <a:t>ToF</a:t>
            </a: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Will be a “variable configuration” beamline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418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Starting 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monitors + trigger + </a:t>
            </a:r>
            <a:r>
              <a:rPr lang="en-GB" dirty="0" err="1" smtClean="0"/>
              <a:t>spectrometer+tracking</a:t>
            </a:r>
            <a:endParaRPr lang="en-GB" dirty="0" smtClean="0"/>
          </a:p>
          <a:p>
            <a:pPr lvl="1"/>
            <a:r>
              <a:rPr lang="en-GB" dirty="0" smtClean="0"/>
              <a:t>5 stations equipped with one or two planes of scintillating fibres</a:t>
            </a:r>
          </a:p>
          <a:p>
            <a:pPr lvl="1"/>
            <a:r>
              <a:rPr lang="en-GB" dirty="0" smtClean="0"/>
              <a:t>Each plane 200 fibres (square, 1mm)</a:t>
            </a:r>
          </a:p>
          <a:p>
            <a:pPr lvl="1"/>
            <a:r>
              <a:rPr lang="en-GB" dirty="0" smtClean="0"/>
              <a:t>Readout by </a:t>
            </a:r>
            <a:r>
              <a:rPr lang="en-GB" dirty="0" err="1" smtClean="0"/>
              <a:t>SiPM</a:t>
            </a:r>
            <a:r>
              <a:rPr lang="en-GB" dirty="0" smtClean="0"/>
              <a:t> , one per fibre</a:t>
            </a:r>
          </a:p>
          <a:p>
            <a:pPr lvl="1"/>
            <a:r>
              <a:rPr lang="en-GB" dirty="0" smtClean="0"/>
              <a:t>Time stamped</a:t>
            </a:r>
          </a:p>
          <a:p>
            <a:r>
              <a:rPr lang="en-GB" dirty="0" err="1" smtClean="0"/>
              <a:t>ToF</a:t>
            </a:r>
            <a:r>
              <a:rPr lang="en-GB" dirty="0" smtClean="0"/>
              <a:t> for Particle Id at low energies </a:t>
            </a:r>
          </a:p>
          <a:p>
            <a:pPr lvl="1"/>
            <a:r>
              <a:rPr lang="en-GB" dirty="0" smtClean="0"/>
              <a:t>1ns or better needed</a:t>
            </a:r>
          </a:p>
          <a:p>
            <a:pPr lvl="1"/>
            <a:r>
              <a:rPr lang="en-GB" dirty="0" smtClean="0"/>
              <a:t>Try to reuse the same devices as above. </a:t>
            </a:r>
          </a:p>
          <a:p>
            <a:pPr lvl="1"/>
            <a:r>
              <a:rPr lang="en-GB" dirty="0" smtClean="0"/>
              <a:t>New electronics to be tested for fast timing</a:t>
            </a:r>
          </a:p>
          <a:p>
            <a:r>
              <a:rPr lang="en-GB" dirty="0" smtClean="0"/>
              <a:t>PID at “high” energies</a:t>
            </a:r>
          </a:p>
          <a:p>
            <a:pPr lvl="1"/>
            <a:r>
              <a:rPr lang="en-GB" dirty="0" smtClean="0"/>
              <a:t>One or two </a:t>
            </a:r>
            <a:r>
              <a:rPr lang="en-GB" dirty="0" err="1" smtClean="0"/>
              <a:t>Cerenkovs</a:t>
            </a:r>
            <a:r>
              <a:rPr lang="en-GB" dirty="0" smtClean="0"/>
              <a:t>, standard CERN readout</a:t>
            </a:r>
          </a:p>
          <a:p>
            <a:pPr lvl="1"/>
            <a:r>
              <a:rPr lang="en-GB" dirty="0" smtClean="0"/>
              <a:t>Time stamp</a:t>
            </a:r>
          </a:p>
          <a:p>
            <a:r>
              <a:rPr lang="en-GB" dirty="0" smtClean="0"/>
              <a:t>Rejection of electrons</a:t>
            </a:r>
          </a:p>
          <a:p>
            <a:pPr lvl="1"/>
            <a:r>
              <a:rPr lang="en-GB" dirty="0" smtClean="0"/>
              <a:t>Probably a threshold </a:t>
            </a:r>
            <a:r>
              <a:rPr lang="en-GB" dirty="0" err="1" smtClean="0"/>
              <a:t>cerenkov</a:t>
            </a:r>
            <a:endParaRPr lang="en-GB" dirty="0" smtClean="0"/>
          </a:p>
          <a:p>
            <a:pPr lvl="1"/>
            <a:endParaRPr lang="en-GB" dirty="0" smtClean="0"/>
          </a:p>
          <a:p>
            <a:pPr marL="57150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529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-  offline selections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Trigger: </a:t>
            </a:r>
          </a:p>
          <a:p>
            <a:pPr lvl="1"/>
            <a:r>
              <a:rPr lang="en-GB" dirty="0" smtClean="0"/>
              <a:t>From beam monitors, select tracks with signal in at least N of them, where N is probably all</a:t>
            </a:r>
          </a:p>
          <a:p>
            <a:pPr lvl="1"/>
            <a:r>
              <a:rPr lang="en-GB" dirty="0" smtClean="0"/>
              <a:t>Electron discrimination from Cerenkov</a:t>
            </a:r>
          </a:p>
          <a:p>
            <a:pPr lvl="1"/>
            <a:r>
              <a:rPr lang="en-GB" dirty="0" smtClean="0"/>
              <a:t>Keep open the possibility to add Cerenkov if wish to enrich the proton sample</a:t>
            </a:r>
          </a:p>
          <a:p>
            <a:r>
              <a:rPr lang="en-GB" dirty="0" smtClean="0"/>
              <a:t>Stored: </a:t>
            </a:r>
          </a:p>
          <a:p>
            <a:pPr lvl="1"/>
            <a:r>
              <a:rPr lang="en-GB" dirty="0" smtClean="0"/>
              <a:t>Signals from every fibre of all beam monitors</a:t>
            </a:r>
          </a:p>
          <a:p>
            <a:pPr lvl="1"/>
            <a:r>
              <a:rPr lang="en-GB" dirty="0" smtClean="0"/>
              <a:t>Fast time signal from fibres, at least first and last monitors</a:t>
            </a:r>
          </a:p>
          <a:p>
            <a:pPr lvl="1"/>
            <a:r>
              <a:rPr lang="en-GB" dirty="0" smtClean="0"/>
              <a:t>Signals from Cerenkov</a:t>
            </a:r>
          </a:p>
          <a:p>
            <a:pPr lvl="1"/>
            <a:r>
              <a:rPr lang="en-GB" dirty="0" smtClean="0"/>
              <a:t>All with CERN-compatible time stamp ( </a:t>
            </a:r>
            <a:r>
              <a:rPr lang="en-GB" dirty="0" err="1" smtClean="0"/>
              <a:t>whiteRabbit</a:t>
            </a:r>
            <a:r>
              <a:rPr lang="en-GB" dirty="0" smtClean="0"/>
              <a:t>?)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0191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Today, and next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Define participations</a:t>
            </a:r>
          </a:p>
          <a:p>
            <a:r>
              <a:rPr lang="en-GB" dirty="0" smtClean="0"/>
              <a:t>Start thinking about requirements to be implemented in the electronics of the beam monitors</a:t>
            </a:r>
          </a:p>
          <a:p>
            <a:r>
              <a:rPr lang="en-GB" dirty="0" smtClean="0"/>
              <a:t>Start thinking to the architecture of the trigger, needed hardware, software…</a:t>
            </a:r>
          </a:p>
          <a:p>
            <a:r>
              <a:rPr lang="en-GB" dirty="0" smtClean="0"/>
              <a:t>How to merge in the DAQ</a:t>
            </a:r>
          </a:p>
          <a:p>
            <a:r>
              <a:rPr lang="en-GB" dirty="0" smtClean="0"/>
              <a:t>We would like to test a prototype of the beam </a:t>
            </a:r>
            <a:r>
              <a:rPr lang="en-GB" dirty="0" err="1" smtClean="0"/>
              <a:t>monitors+electronics</a:t>
            </a:r>
            <a:endParaRPr lang="en-GB" dirty="0" smtClean="0"/>
          </a:p>
          <a:p>
            <a:r>
              <a:rPr lang="en-GB" smtClean="0"/>
              <a:t>………..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875754"/>
      </p:ext>
    </p:extLst>
  </p:cSld>
  <p:clrMapOvr>
    <a:masterClrMapping/>
  </p:clrMapOvr>
</p:sld>
</file>

<file path=ppt/theme/theme1.xml><?xml version="1.0" encoding="utf-8"?>
<a:theme xmlns:a="http://schemas.openxmlformats.org/drawingml/2006/main" name="prova">
  <a:themeElements>
    <a:clrScheme name="Blueprint 9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0033CC"/>
      </a:accent2>
      <a:accent3>
        <a:srgbClr val="FFFFFF"/>
      </a:accent3>
      <a:accent4>
        <a:srgbClr val="353A77"/>
      </a:accent4>
      <a:accent5>
        <a:srgbClr val="F4E9C1"/>
      </a:accent5>
      <a:accent6>
        <a:srgbClr val="002DB9"/>
      </a:accent6>
      <a:hlink>
        <a:srgbClr val="6F89F7"/>
      </a:hlink>
      <a:folHlink>
        <a:srgbClr val="CFDBFD"/>
      </a:folHlink>
    </a:clrScheme>
    <a:fontScheme name="Blueprin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9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0033CC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002DB9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prova</Template>
  <TotalTime>4656</TotalTime>
  <Words>301</Words>
  <Application>Microsoft Office PowerPoint</Application>
  <PresentationFormat>Widescreen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Comic Sans MS</vt:lpstr>
      <vt:lpstr>Tahoma</vt:lpstr>
      <vt:lpstr>Wingdings</vt:lpstr>
      <vt:lpstr>prova</vt:lpstr>
      <vt:lpstr>DAQ for  BIG</vt:lpstr>
      <vt:lpstr>PowerPoint Presentation</vt:lpstr>
      <vt:lpstr>Starting point</vt:lpstr>
      <vt:lpstr>Online -  offline selections</vt:lpstr>
      <vt:lpstr>Today, and next future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veto and beam events</dc:title>
  <dc:creator>paola</dc:creator>
  <cp:lastModifiedBy>Referee</cp:lastModifiedBy>
  <cp:revision>320</cp:revision>
  <dcterms:created xsi:type="dcterms:W3CDTF">2015-02-17T11:47:50Z</dcterms:created>
  <dcterms:modified xsi:type="dcterms:W3CDTF">2016-07-13T07:49:26Z</dcterms:modified>
</cp:coreProperties>
</file>