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138" y="26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F03E-CB73-43E1-8829-DBCEEFCAD398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A56A-1BAB-4FF4-9EA1-AD146862E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56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F03E-CB73-43E1-8829-DBCEEFCAD398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A56A-1BAB-4FF4-9EA1-AD146862E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12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F03E-CB73-43E1-8829-DBCEEFCAD398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A56A-1BAB-4FF4-9EA1-AD146862E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514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F03E-CB73-43E1-8829-DBCEEFCAD398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A56A-1BAB-4FF4-9EA1-AD146862E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95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F03E-CB73-43E1-8829-DBCEEFCAD398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A56A-1BAB-4FF4-9EA1-AD146862E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678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F03E-CB73-43E1-8829-DBCEEFCAD398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A56A-1BAB-4FF4-9EA1-AD146862E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099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F03E-CB73-43E1-8829-DBCEEFCAD398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A56A-1BAB-4FF4-9EA1-AD146862E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188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F03E-CB73-43E1-8829-DBCEEFCAD398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A56A-1BAB-4FF4-9EA1-AD146862E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447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F03E-CB73-43E1-8829-DBCEEFCAD398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A56A-1BAB-4FF4-9EA1-AD146862E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748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F03E-CB73-43E1-8829-DBCEEFCAD398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A56A-1BAB-4FF4-9EA1-AD146862E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09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F03E-CB73-43E1-8829-DBCEEFCAD398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A56A-1BAB-4FF4-9EA1-AD146862E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686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2F03E-CB73-43E1-8829-DBCEEFCAD398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3A56A-1BAB-4FF4-9EA1-AD146862E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96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572000" y="665642"/>
            <a:ext cx="4248472" cy="1470025"/>
          </a:xfrm>
          <a:ln w="381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C00000"/>
                </a:solidFill>
              </a:rPr>
              <a:t>WP13</a:t>
            </a:r>
            <a:r>
              <a:rPr lang="zh-CN" altLang="en-US" sz="3600" b="1" dirty="0" smtClean="0">
                <a:solidFill>
                  <a:srgbClr val="C00000"/>
                </a:solidFill>
              </a:rPr>
              <a:t>：</a:t>
            </a:r>
            <a:r>
              <a:rPr lang="en-US" sz="3600" b="1" dirty="0" smtClean="0">
                <a:solidFill>
                  <a:srgbClr val="C00000"/>
                </a:solidFill>
              </a:rPr>
              <a:t>Alternative Radiation Generation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71600" y="3645024"/>
            <a:ext cx="7488832" cy="2016224"/>
          </a:xfrm>
        </p:spPr>
        <p:txBody>
          <a:bodyPr>
            <a:noAutofit/>
          </a:bodyPr>
          <a:lstStyle/>
          <a:p>
            <a:r>
              <a:rPr lang="en-US" sz="2700" dirty="0">
                <a:solidFill>
                  <a:schemeClr val="tx1"/>
                </a:solidFill>
              </a:rPr>
              <a:t>D. </a:t>
            </a:r>
            <a:r>
              <a:rPr lang="en-US" sz="2700" dirty="0" smtClean="0">
                <a:solidFill>
                  <a:schemeClr val="tx1"/>
                </a:solidFill>
              </a:rPr>
              <a:t>A. Jaroszynski, </a:t>
            </a:r>
            <a:r>
              <a:rPr lang="en-US" sz="2700" dirty="0">
                <a:solidFill>
                  <a:schemeClr val="tx1"/>
                </a:solidFill>
              </a:rPr>
              <a:t>Z.M. </a:t>
            </a:r>
            <a:r>
              <a:rPr lang="en-US" sz="2700" dirty="0" smtClean="0">
                <a:solidFill>
                  <a:schemeClr val="tx1"/>
                </a:solidFill>
              </a:rPr>
              <a:t>Sheng</a:t>
            </a:r>
          </a:p>
          <a:p>
            <a:r>
              <a:rPr lang="en-US" sz="2700" dirty="0" smtClean="0">
                <a:solidFill>
                  <a:schemeClr val="tx1"/>
                </a:solidFill>
              </a:rPr>
              <a:t>Z</a:t>
            </a:r>
            <a:r>
              <a:rPr lang="en-US" sz="2700" dirty="0">
                <a:solidFill>
                  <a:schemeClr val="tx1"/>
                </a:solidFill>
              </a:rPr>
              <a:t>. </a:t>
            </a:r>
            <a:r>
              <a:rPr lang="en-US" sz="2700" dirty="0" err="1" smtClean="0">
                <a:solidFill>
                  <a:schemeClr val="tx1"/>
                </a:solidFill>
              </a:rPr>
              <a:t>Najimudi</a:t>
            </a:r>
            <a:r>
              <a:rPr lang="en-US" altLang="zh-CN" sz="2700" dirty="0" err="1" smtClean="0">
                <a:solidFill>
                  <a:schemeClr val="tx1"/>
                </a:solidFill>
              </a:rPr>
              <a:t>n</a:t>
            </a:r>
            <a:r>
              <a:rPr lang="en-US" altLang="zh-CN" sz="2700" dirty="0" smtClean="0">
                <a:solidFill>
                  <a:schemeClr val="tx1"/>
                </a:solidFill>
              </a:rPr>
              <a:t>, </a:t>
            </a:r>
            <a:r>
              <a:rPr lang="en-US" sz="2700" dirty="0" smtClean="0">
                <a:solidFill>
                  <a:schemeClr val="tx1"/>
                </a:solidFill>
              </a:rPr>
              <a:t>L</a:t>
            </a:r>
            <a:r>
              <a:rPr lang="en-US" sz="2700" dirty="0">
                <a:solidFill>
                  <a:schemeClr val="tx1"/>
                </a:solidFill>
              </a:rPr>
              <a:t>. </a:t>
            </a:r>
            <a:r>
              <a:rPr lang="en-US" sz="2700" dirty="0" smtClean="0">
                <a:solidFill>
                  <a:schemeClr val="tx1"/>
                </a:solidFill>
              </a:rPr>
              <a:t>O. Silva, M. Chen</a:t>
            </a:r>
            <a:endParaRPr lang="en-US" sz="270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75656" y="2534692"/>
            <a:ext cx="64186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rgbClr val="FF0000"/>
                </a:solidFill>
              </a:rPr>
              <a:t>WP tasks and challenges</a:t>
            </a:r>
          </a:p>
        </p:txBody>
      </p:sp>
      <p:pic>
        <p:nvPicPr>
          <p:cNvPr id="1026" name="Picture 2" descr="http://nebula.wsimg.com/7e7f72d00142ac54be78b877cc29defc?AccessKeyId=CA751429807A41AB8A5E&amp;disposition=0&amp;alloworigin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3528392" cy="151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779" y="5065960"/>
            <a:ext cx="153352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256270"/>
            <a:ext cx="3169195" cy="134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16" y="5035004"/>
            <a:ext cx="2196244" cy="160977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5077048"/>
            <a:ext cx="1656184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0996" y="260648"/>
            <a:ext cx="8229600" cy="792088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+mn-lt"/>
              </a:rPr>
              <a:t>Tasks and challenges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5040560"/>
          </a:xfrm>
        </p:spPr>
        <p:txBody>
          <a:bodyPr>
            <a:noAutofit/>
          </a:bodyPr>
          <a:lstStyle/>
          <a:p>
            <a:r>
              <a:rPr lang="en-US" sz="2800" b="1" dirty="0"/>
              <a:t>Task 13.1: Investigations of injection schemes for high quality electron </a:t>
            </a:r>
            <a:r>
              <a:rPr lang="en-US" sz="2800" b="1" dirty="0" smtClean="0"/>
              <a:t>bunches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Challenges:  robust control of electron injection for beams with &gt; 1 GeV, &gt; 50 </a:t>
            </a:r>
            <a:r>
              <a:rPr lang="en-US" sz="2800" dirty="0" err="1" smtClean="0">
                <a:solidFill>
                  <a:srgbClr val="C00000"/>
                </a:solidFill>
              </a:rPr>
              <a:t>pC</a:t>
            </a:r>
            <a:r>
              <a:rPr lang="en-US" sz="2800" dirty="0" smtClean="0">
                <a:solidFill>
                  <a:srgbClr val="C00000"/>
                </a:solidFill>
              </a:rPr>
              <a:t>, &lt; 1% energy spread with a commercial </a:t>
            </a:r>
            <a:r>
              <a:rPr lang="en-US" sz="2800" dirty="0">
                <a:solidFill>
                  <a:srgbClr val="C00000"/>
                </a:solidFill>
              </a:rPr>
              <a:t>~</a:t>
            </a:r>
            <a:r>
              <a:rPr lang="en-US" sz="2800" dirty="0" smtClean="0">
                <a:solidFill>
                  <a:srgbClr val="C00000"/>
                </a:solidFill>
              </a:rPr>
              <a:t>200 TW laser system.  </a:t>
            </a:r>
            <a:r>
              <a:rPr lang="en-US" sz="2800" dirty="0" smtClean="0"/>
              <a:t>(Options: Ionization injection, density gradient injection? )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                               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     Deliverable: Report in 36 months.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     Recent related work carried out: M. Zeng et al. </a:t>
            </a:r>
            <a:r>
              <a:rPr lang="en-US" sz="2800" dirty="0" err="1" smtClean="0">
                <a:solidFill>
                  <a:srgbClr val="C00000"/>
                </a:solidFill>
              </a:rPr>
              <a:t>PoP</a:t>
            </a:r>
            <a:r>
              <a:rPr lang="en-US" sz="2800" dirty="0" smtClean="0">
                <a:solidFill>
                  <a:srgbClr val="C00000"/>
                </a:solidFill>
              </a:rPr>
              <a:t> (2016); M. Weikum et al., NIMPRA (2016); X. Yang et al., submitted (2016</a:t>
            </a:r>
            <a:r>
              <a:rPr lang="en-US" sz="2800" dirty="0">
                <a:solidFill>
                  <a:srgbClr val="C00000"/>
                </a:solidFill>
              </a:rPr>
              <a:t>); M. Tooley et al</a:t>
            </a:r>
            <a:r>
              <a:rPr lang="en-US" sz="2800">
                <a:solidFill>
                  <a:srgbClr val="C00000"/>
                </a:solidFill>
              </a:rPr>
              <a:t>., </a:t>
            </a:r>
            <a:r>
              <a:rPr lang="en-US" sz="2800" smtClean="0">
                <a:solidFill>
                  <a:srgbClr val="C00000"/>
                </a:solidFill>
              </a:rPr>
              <a:t>submitted </a:t>
            </a:r>
            <a:r>
              <a:rPr lang="en-US" sz="2800" dirty="0">
                <a:solidFill>
                  <a:srgbClr val="C00000"/>
                </a:solidFill>
              </a:rPr>
              <a:t>(2016</a:t>
            </a:r>
            <a:r>
              <a:rPr lang="en-US" sz="2800" dirty="0" smtClean="0">
                <a:solidFill>
                  <a:srgbClr val="C00000"/>
                </a:solidFill>
              </a:rPr>
              <a:t>)</a:t>
            </a:r>
            <a:endParaRPr lang="en-US" sz="2800" dirty="0">
              <a:solidFill>
                <a:srgbClr val="C00000"/>
              </a:solidFill>
            </a:endParaRPr>
          </a:p>
          <a:p>
            <a:endParaRPr lang="en-US" sz="2800" b="1" dirty="0"/>
          </a:p>
          <a:p>
            <a:endParaRPr lang="en-US" sz="2800" b="1" dirty="0" smtClean="0"/>
          </a:p>
        </p:txBody>
      </p:sp>
      <p:sp>
        <p:nvSpPr>
          <p:cNvPr id="5" name="右箭头 4"/>
          <p:cNvSpPr/>
          <p:nvPr/>
        </p:nvSpPr>
        <p:spPr>
          <a:xfrm>
            <a:off x="467544" y="4405510"/>
            <a:ext cx="504056" cy="6659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37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0996" y="260648"/>
            <a:ext cx="8229600" cy="792088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+mn-lt"/>
              </a:rPr>
              <a:t>Tasks and challenges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0872" y="1052736"/>
            <a:ext cx="8229600" cy="504056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Task </a:t>
            </a:r>
            <a:r>
              <a:rPr lang="en-US" sz="2800" b="1" dirty="0"/>
              <a:t>13.2: Extension of spectral range of plasma-based radiation sources to gamma-rays and the far </a:t>
            </a:r>
            <a:r>
              <a:rPr lang="en-US" sz="2800" b="1" dirty="0" smtClean="0"/>
              <a:t>infra-red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Challenges:  quasi-</a:t>
            </a:r>
            <a:r>
              <a:rPr lang="en-US" sz="2800" dirty="0" err="1" smtClean="0">
                <a:solidFill>
                  <a:srgbClr val="C00000"/>
                </a:solidFill>
              </a:rPr>
              <a:t>monoenergetic</a:t>
            </a:r>
            <a:r>
              <a:rPr lang="en-US" sz="2800" dirty="0" smtClean="0">
                <a:solidFill>
                  <a:srgbClr val="C00000"/>
                </a:solidFill>
              </a:rPr>
              <a:t> gamma-ray source with high brilliance. </a:t>
            </a:r>
            <a:r>
              <a:rPr lang="en-US" sz="2800" dirty="0" smtClean="0"/>
              <a:t>(Options: </a:t>
            </a:r>
            <a:r>
              <a:rPr lang="en-US" sz="2800" dirty="0"/>
              <a:t>b</a:t>
            </a:r>
            <a:r>
              <a:rPr lang="en-US" sz="2800" dirty="0" smtClean="0"/>
              <a:t>etatron radiation, </a:t>
            </a:r>
            <a:r>
              <a:rPr lang="en-US" sz="2800" dirty="0"/>
              <a:t>C</a:t>
            </a:r>
            <a:r>
              <a:rPr lang="en-US" sz="2800" dirty="0" smtClean="0"/>
              <a:t>ompton scattering, radiation reaction, laser-gas or laser-solid interaction, use of plasma channels? )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                      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     Deliverable: Report  in 48 months.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      Recent </a:t>
            </a:r>
            <a:r>
              <a:rPr lang="en-US" sz="2400" dirty="0">
                <a:solidFill>
                  <a:srgbClr val="C00000"/>
                </a:solidFill>
              </a:rPr>
              <a:t>related work carried out: </a:t>
            </a:r>
            <a:r>
              <a:rPr lang="en-US" sz="2400" dirty="0" smtClean="0">
                <a:solidFill>
                  <a:srgbClr val="C00000"/>
                </a:solidFill>
              </a:rPr>
              <a:t>W.J. Ding &amp; Sheng, PRE (2016); J. Luo et al., Sci. Rep.  (2016); </a:t>
            </a:r>
            <a:r>
              <a:rPr lang="en-US" sz="2400" dirty="0" smtClean="0">
                <a:solidFill>
                  <a:srgbClr val="C00000"/>
                </a:solidFill>
              </a:rPr>
              <a:t>Y. Ma et al., Sci. Rep. (2016).</a:t>
            </a:r>
            <a:endParaRPr lang="en-US" sz="2800" b="1" dirty="0"/>
          </a:p>
          <a:p>
            <a:endParaRPr lang="en-US" sz="2800" b="1" dirty="0" smtClean="0"/>
          </a:p>
        </p:txBody>
      </p:sp>
      <p:sp>
        <p:nvSpPr>
          <p:cNvPr id="7" name="右箭头 6"/>
          <p:cNvSpPr/>
          <p:nvPr/>
        </p:nvSpPr>
        <p:spPr>
          <a:xfrm>
            <a:off x="552116" y="4221088"/>
            <a:ext cx="504056" cy="6659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49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0996" y="188640"/>
            <a:ext cx="8229600" cy="792088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+mn-lt"/>
              </a:rPr>
              <a:t>Tasks and challenges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864" y="1196752"/>
            <a:ext cx="8229600" cy="288032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Task </a:t>
            </a:r>
            <a:r>
              <a:rPr lang="en-US" sz="2800" b="1" dirty="0"/>
              <a:t>13.3: Investigations of coherence development in plasma-based radiation sources </a:t>
            </a:r>
            <a:endParaRPr lang="en-US" sz="2800" b="1" dirty="0" smtClean="0"/>
          </a:p>
          <a:p>
            <a:pPr marL="0" indent="0"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Challenges: Potential plasma based coherent radiation different from conventional FELs. </a:t>
            </a:r>
            <a:r>
              <a:rPr lang="en-US" sz="2800" dirty="0" smtClean="0"/>
              <a:t>(Beam injection control, ion channel laser, development of coherence?)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      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     Related to tasks 1 and 2 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     Experimental and theoretical studies under progress at Strathclyde</a:t>
            </a:r>
            <a:endParaRPr lang="en-US" sz="2800" dirty="0">
              <a:solidFill>
                <a:srgbClr val="C00000"/>
              </a:solidFill>
            </a:endParaRPr>
          </a:p>
          <a:p>
            <a:endParaRPr lang="en-US" sz="2800" b="1" dirty="0" smtClean="0"/>
          </a:p>
        </p:txBody>
      </p:sp>
      <p:sp>
        <p:nvSpPr>
          <p:cNvPr id="7" name="右箭头 6"/>
          <p:cNvSpPr/>
          <p:nvPr/>
        </p:nvSpPr>
        <p:spPr>
          <a:xfrm>
            <a:off x="506216" y="3888134"/>
            <a:ext cx="504056" cy="6659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12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0996" y="260648"/>
            <a:ext cx="8229600" cy="792088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+mn-lt"/>
              </a:rPr>
              <a:t>Tasks and challenges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864" y="1196752"/>
            <a:ext cx="8229600" cy="288032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Task </a:t>
            </a:r>
            <a:r>
              <a:rPr lang="en-US" sz="2800" b="1" dirty="0"/>
              <a:t>13.4: Development of diagnostic systems for investigating plasma-based radiation </a:t>
            </a:r>
            <a:r>
              <a:rPr lang="en-US" sz="2800" b="1" dirty="0" smtClean="0"/>
              <a:t>sources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Challenges: diagnostic of beam transport, radiation coherence measurements, measurement of the correlation between the beam and </a:t>
            </a:r>
            <a:r>
              <a:rPr lang="en-US" sz="2800" dirty="0" smtClean="0">
                <a:solidFill>
                  <a:srgbClr val="C00000"/>
                </a:solidFill>
              </a:rPr>
              <a:t>radiation, advanced on-line diagnostic </a:t>
            </a:r>
            <a:r>
              <a:rPr lang="en-US" sz="2800" dirty="0">
                <a:solidFill>
                  <a:srgbClr val="C00000"/>
                </a:solidFill>
              </a:rPr>
              <a:t>of electron beams and </a:t>
            </a:r>
            <a:r>
              <a:rPr lang="en-US" sz="2800" dirty="0" smtClean="0">
                <a:solidFill>
                  <a:srgbClr val="C00000"/>
                </a:solidFill>
              </a:rPr>
              <a:t>radiation.</a:t>
            </a:r>
            <a:endParaRPr lang="en-US" sz="28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        </a:t>
            </a:r>
            <a:endParaRPr lang="en-US" sz="28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      Deliverable: Report in 36 months.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      Several diagnostic systems are already in use at Strathclyde and some are under development.</a:t>
            </a:r>
            <a:endParaRPr lang="en-US" sz="2800" dirty="0">
              <a:solidFill>
                <a:srgbClr val="C00000"/>
              </a:solidFill>
            </a:endParaRPr>
          </a:p>
          <a:p>
            <a:endParaRPr lang="en-US" sz="2800" b="1" dirty="0" smtClean="0"/>
          </a:p>
        </p:txBody>
      </p:sp>
      <p:sp>
        <p:nvSpPr>
          <p:cNvPr id="8" name="右箭头 7"/>
          <p:cNvSpPr/>
          <p:nvPr/>
        </p:nvSpPr>
        <p:spPr>
          <a:xfrm>
            <a:off x="539552" y="4381626"/>
            <a:ext cx="504056" cy="6659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50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375</Words>
  <Application>Microsoft Office PowerPoint</Application>
  <PresentationFormat>全屏显示(4:3)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WP13：Alternative Radiation Generation</vt:lpstr>
      <vt:lpstr>Tasks and challenges</vt:lpstr>
      <vt:lpstr>Tasks and challenges</vt:lpstr>
      <vt:lpstr>Tasks and challenges</vt:lpstr>
      <vt:lpstr>Tasks and challenges</vt:lpstr>
    </vt:vector>
  </TitlesOfParts>
  <Company>SJTU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WP13：Alternative Radiation Generation</dc:title>
  <dc:creator>zmsheng</dc:creator>
  <cp:lastModifiedBy>zmsheng</cp:lastModifiedBy>
  <cp:revision>33</cp:revision>
  <dcterms:created xsi:type="dcterms:W3CDTF">2015-11-26T21:21:26Z</dcterms:created>
  <dcterms:modified xsi:type="dcterms:W3CDTF">2016-09-08T12:05:36Z</dcterms:modified>
</cp:coreProperties>
</file>