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01F5"/>
    <a:srgbClr val="2D3A84"/>
    <a:srgbClr val="9E6958"/>
    <a:srgbClr val="F3F303"/>
    <a:srgbClr val="C23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2" autoAdjust="0"/>
    <p:restoredTop sz="97232" autoAdjust="0"/>
  </p:normalViewPr>
  <p:slideViewPr>
    <p:cSldViewPr>
      <p:cViewPr>
        <p:scale>
          <a:sx n="110" d="100"/>
          <a:sy n="110" d="100"/>
        </p:scale>
        <p:origin x="612" y="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4"/>
          <a:stretch/>
        </p:blipFill>
        <p:spPr>
          <a:xfrm>
            <a:off x="-1" y="0"/>
            <a:ext cx="914376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595840"/>
            <a:ext cx="3312368" cy="93274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43587" y="3560706"/>
            <a:ext cx="2590801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author / institute</a:t>
            </a:r>
            <a:endParaRPr lang="en-GB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4139952" y="167149"/>
            <a:ext cx="439248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30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30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30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3000" dirty="0">
                <a:solidFill>
                  <a:schemeClr val="bg1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3000" dirty="0">
                <a:solidFill>
                  <a:schemeClr val="bg1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223954" y="6402814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223955" y="4367538"/>
            <a:ext cx="3309466" cy="1941781"/>
            <a:chOff x="223955" y="4151514"/>
            <a:chExt cx="3309466" cy="1941781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907797" y="3467672"/>
              <a:ext cx="1941781" cy="33094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/>
            <p:cNvGrpSpPr/>
            <p:nvPr userDrawn="1"/>
          </p:nvGrpSpPr>
          <p:grpSpPr>
            <a:xfrm>
              <a:off x="466286" y="4383011"/>
              <a:ext cx="2824802" cy="1478788"/>
              <a:chOff x="461901" y="4383011"/>
              <a:chExt cx="2824802" cy="1478788"/>
            </a:xfrm>
          </p:grpSpPr>
          <p:pic>
            <p:nvPicPr>
              <p:cNvPr id="27" name="Picture 26"/>
              <p:cNvPicPr>
                <a:picLocks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901" y="4383011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0" name="Picture 29" descr="de.png"/>
              <p:cNvPicPr>
                <a:picLocks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4390576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1" name="Picture 30" descr="gb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8638" y="4405716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2" name="Picture 31" descr="fr.png"/>
              <p:cNvPicPr>
                <a:picLocks noChangeAspect="1"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28759" y="4390576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3" name="Picture 32" descr="it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4909772"/>
                <a:ext cx="627656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4" name="Picture 33" descr="p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513" y="4918757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6" name="Picture 35" descr="jp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8968" y="546410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7" name="Picture 36" descr="cz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513" y="546113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8" name="Picture 37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5461135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9" name="Picture 38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5403" y="4918757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0" name="Picture 39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1891" y="4909772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3" name="Picture 22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9048" y="546410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690721"/>
            <a:ext cx="3281901" cy="148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699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593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326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19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812" y="11663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1"/>
            <a:ext cx="1086566" cy="20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1" y="6453336"/>
            <a:ext cx="16916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mtClean="0"/>
              <a:t>8/09/2016 - SCM 3</a:t>
            </a:r>
            <a:endParaRPr lang="en-GB" dirty="0"/>
          </a:p>
        </p:txBody>
      </p:sp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1295636" y="6453336"/>
            <a:ext cx="6552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2D3A8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WP2 – Physics and Simulations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2D3A8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Footer Placeholder 4"/>
          <p:cNvSpPr txBox="1">
            <a:spLocks/>
          </p:cNvSpPr>
          <p:nvPr userDrawn="1"/>
        </p:nvSpPr>
        <p:spPr>
          <a:xfrm>
            <a:off x="8388425" y="6453336"/>
            <a:ext cx="755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7C8D6F1B-0912-4E83-AA89-4880E3586760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670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70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7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351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52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01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61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109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09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mailto:ralph.assmann@desy.de" TargetMode="External"/><Relationship Id="rId13" Type="http://schemas.openxmlformats.org/officeDocument/2006/relationships/hyperlink" Target="mailto:massimo.ferrario@lnf.infn.it" TargetMode="External"/><Relationship Id="rId18" Type="http://schemas.openxmlformats.org/officeDocument/2006/relationships/hyperlink" Target="mailto:zhengming.sheng@strath.ac.uk" TargetMode="External"/><Relationship Id="rId3" Type="http://schemas.openxmlformats.org/officeDocument/2006/relationships/hyperlink" Target="mailto:phu-anh-phi.nghiem@cea.fr" TargetMode="External"/><Relationship Id="rId21" Type="http://schemas.openxmlformats.org/officeDocument/2006/relationships/hyperlink" Target="mailto:Danila.Khikhlukha@eli-beams.eu" TargetMode="External"/><Relationship Id="rId7" Type="http://schemas.openxmlformats.org/officeDocument/2006/relationships/hyperlink" Target="mailto:joao.m.dias@tecnico.ulisboa.pt" TargetMode="External"/><Relationship Id="rId12" Type="http://schemas.openxmlformats.org/officeDocument/2006/relationships/hyperlink" Target="mailto:a.sahai@imperial.ac.uk" TargetMode="External"/><Relationship Id="rId17" Type="http://schemas.openxmlformats.org/officeDocument/2006/relationships/hyperlink" Target="mailto:luleyu@sjtu.edu.cn" TargetMode="External"/><Relationship Id="rId2" Type="http://schemas.openxmlformats.org/officeDocument/2006/relationships/hyperlink" Target="mailto:alban.mosnier@cea.fr" TargetMode="External"/><Relationship Id="rId16" Type="http://schemas.openxmlformats.org/officeDocument/2006/relationships/hyperlink" Target="mailto:minchen@sjtu.edu.cn" TargetMode="External"/><Relationship Id="rId20" Type="http://schemas.openxmlformats.org/officeDocument/2006/relationships/hyperlink" Target="mailto:maria.weikum@strath.ac.u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ricardo.fonseca@tecnico.ulisboa.pt" TargetMode="External"/><Relationship Id="rId11" Type="http://schemas.openxmlformats.org/officeDocument/2006/relationships/hyperlink" Target="mailto:thomas.heinemann@desy.de" TargetMode="External"/><Relationship Id="rId5" Type="http://schemas.openxmlformats.org/officeDocument/2006/relationships/hyperlink" Target="mailto:jorge.vieira@ist.utl.pt" TargetMode="External"/><Relationship Id="rId15" Type="http://schemas.openxmlformats.org/officeDocument/2006/relationships/hyperlink" Target="mailto:gilles.maynard@u-psud.fr" TargetMode="External"/><Relationship Id="rId10" Type="http://schemas.openxmlformats.org/officeDocument/2006/relationships/hyperlink" Target="mailto:angel.ferran.pousa@desy.de" TargetMode="External"/><Relationship Id="rId19" Type="http://schemas.openxmlformats.org/officeDocument/2006/relationships/hyperlink" Target="mailto:feiyu.li@strath.ac.uk" TargetMode="External"/><Relationship Id="rId4" Type="http://schemas.openxmlformats.org/officeDocument/2006/relationships/hyperlink" Target="mailto:luis.silva@ist.utl.pt" TargetMode="External"/><Relationship Id="rId9" Type="http://schemas.openxmlformats.org/officeDocument/2006/relationships/hyperlink" Target="mailto:elena.svystun@desy.de" TargetMode="External"/><Relationship Id="rId14" Type="http://schemas.openxmlformats.org/officeDocument/2006/relationships/hyperlink" Target="mailto:alberto.marocchino@lnf.infn.it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63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Ms and Del reminder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</a:pPr>
            <a:r>
              <a:rPr lang="fr-FR">
                <a:solidFill>
                  <a:srgbClr val="000099"/>
                </a:solidFill>
              </a:rPr>
              <a:t>Reminder of </a:t>
            </a:r>
            <a:r>
              <a:rPr lang="fr-FR" smtClean="0">
                <a:solidFill>
                  <a:srgbClr val="000099"/>
                </a:solidFill>
              </a:rPr>
              <a:t>Milestones</a:t>
            </a:r>
            <a:endParaRPr lang="fr-FR">
              <a:solidFill>
                <a:srgbClr val="000099"/>
              </a:solidFill>
            </a:endParaRPr>
          </a:p>
          <a:p>
            <a:pPr lvl="1"/>
            <a:r>
              <a:rPr lang="fr-FR" sz="3200" smtClean="0"/>
              <a:t>M2.2: </a:t>
            </a:r>
            <a:r>
              <a:rPr lang="en-US" sz="3200"/>
              <a:t>Report defining tolerance</a:t>
            </a:r>
          </a:p>
          <a:p>
            <a:pPr lvl="2"/>
            <a:r>
              <a:rPr lang="en-US" sz="2600"/>
              <a:t> Due date: </a:t>
            </a:r>
            <a:r>
              <a:rPr lang="en-US" sz="2600" smtClean="0">
                <a:solidFill>
                  <a:srgbClr val="FF0000"/>
                </a:solidFill>
              </a:rPr>
              <a:t>30 April </a:t>
            </a:r>
            <a:r>
              <a:rPr lang="en-US" sz="2600" smtClean="0">
                <a:solidFill>
                  <a:srgbClr val="FF0000"/>
                </a:solidFill>
              </a:rPr>
              <a:t>2017</a:t>
            </a:r>
            <a:endParaRPr lang="en-US" sz="2600">
              <a:solidFill>
                <a:srgbClr val="FF0000"/>
              </a:solidFill>
            </a:endParaRPr>
          </a:p>
          <a:p>
            <a:pPr lvl="1"/>
            <a:r>
              <a:rPr lang="fr-FR" sz="3200" smtClean="0"/>
              <a:t>M2.3: </a:t>
            </a:r>
            <a:r>
              <a:rPr lang="en-US" sz="3200"/>
              <a:t>Simulation tools and theory set up</a:t>
            </a:r>
          </a:p>
          <a:p>
            <a:pPr lvl="2"/>
            <a:r>
              <a:rPr lang="en-US" sz="2600"/>
              <a:t> Due date: </a:t>
            </a:r>
            <a:r>
              <a:rPr lang="en-US" sz="2600">
                <a:solidFill>
                  <a:srgbClr val="FF0000"/>
                </a:solidFill>
              </a:rPr>
              <a:t>30 April 2017</a:t>
            </a:r>
            <a:endParaRPr lang="en-US" sz="2600">
              <a:solidFill>
                <a:srgbClr val="FF0000"/>
              </a:solidFill>
            </a:endParaRPr>
          </a:p>
          <a:p>
            <a:pPr lvl="1"/>
            <a:r>
              <a:rPr lang="fr-FR" sz="3200" smtClean="0"/>
              <a:t>M2.4: </a:t>
            </a:r>
            <a:r>
              <a:rPr lang="en-US" sz="3200"/>
              <a:t>Preliminary simulations set up</a:t>
            </a:r>
          </a:p>
          <a:p>
            <a:pPr lvl="2"/>
            <a:r>
              <a:rPr lang="en-US" sz="2600"/>
              <a:t> Due date: </a:t>
            </a:r>
            <a:r>
              <a:rPr lang="en-US" sz="2600" smtClean="0"/>
              <a:t>30 October </a:t>
            </a:r>
            <a:r>
              <a:rPr lang="en-US" sz="2600" smtClean="0"/>
              <a:t>2017</a:t>
            </a:r>
            <a:endParaRPr lang="en-US" sz="2600"/>
          </a:p>
          <a:p>
            <a:pPr lvl="1"/>
            <a:r>
              <a:rPr lang="fr-FR" sz="3200" smtClean="0"/>
              <a:t>M2.5: </a:t>
            </a:r>
            <a:r>
              <a:rPr lang="en-US" sz="3200"/>
              <a:t>Start to end simulations</a:t>
            </a:r>
          </a:p>
          <a:p>
            <a:pPr lvl="2"/>
            <a:r>
              <a:rPr lang="en-US" sz="2600"/>
              <a:t> Due date: </a:t>
            </a:r>
            <a:r>
              <a:rPr lang="en-US" sz="2600" smtClean="0"/>
              <a:t>30 October </a:t>
            </a:r>
            <a:r>
              <a:rPr lang="en-US" sz="2600" smtClean="0"/>
              <a:t>2018</a:t>
            </a:r>
            <a:endParaRPr lang="en-US" sz="2600"/>
          </a:p>
          <a:p>
            <a:pPr lvl="0">
              <a:spcBef>
                <a:spcPts val="1200"/>
              </a:spcBef>
            </a:pPr>
            <a:r>
              <a:rPr lang="fr-FR">
                <a:solidFill>
                  <a:srgbClr val="000099"/>
                </a:solidFill>
              </a:rPr>
              <a:t>Reminder of </a:t>
            </a:r>
            <a:r>
              <a:rPr lang="fr-FR" smtClean="0">
                <a:solidFill>
                  <a:srgbClr val="000099"/>
                </a:solidFill>
              </a:rPr>
              <a:t>Deliverables</a:t>
            </a:r>
            <a:endParaRPr lang="en-US" sz="2600" smtClean="0"/>
          </a:p>
          <a:p>
            <a:pPr lvl="1"/>
            <a:r>
              <a:rPr lang="fr-FR" sz="3200" smtClean="0"/>
              <a:t>D2.1: </a:t>
            </a:r>
            <a:r>
              <a:rPr lang="en-US" sz="3200"/>
              <a:t>Report defining baseline design</a:t>
            </a:r>
          </a:p>
          <a:p>
            <a:pPr lvl="2"/>
            <a:r>
              <a:rPr lang="en-US" sz="2600"/>
              <a:t> Due date: </a:t>
            </a:r>
            <a:r>
              <a:rPr lang="en-US" sz="2600" smtClean="0">
                <a:solidFill>
                  <a:srgbClr val="FF0000"/>
                </a:solidFill>
              </a:rPr>
              <a:t>30 April </a:t>
            </a:r>
            <a:r>
              <a:rPr lang="en-US" sz="2600" smtClean="0">
                <a:solidFill>
                  <a:srgbClr val="FF0000"/>
                </a:solidFill>
              </a:rPr>
              <a:t>2017</a:t>
            </a:r>
          </a:p>
          <a:p>
            <a:pPr lvl="1"/>
            <a:r>
              <a:rPr lang="fr-FR" sz="3200" smtClean="0"/>
              <a:t>D2.2: </a:t>
            </a:r>
            <a:r>
              <a:rPr lang="en-US" sz="3200"/>
              <a:t>Final tolerance analysis</a:t>
            </a:r>
          </a:p>
          <a:p>
            <a:pPr lvl="2"/>
            <a:r>
              <a:rPr lang="en-US" sz="2600"/>
              <a:t> Due date: </a:t>
            </a:r>
            <a:r>
              <a:rPr lang="en-US" sz="2600" smtClean="0"/>
              <a:t>30 April </a:t>
            </a:r>
            <a:r>
              <a:rPr lang="en-US" sz="2600" smtClean="0"/>
              <a:t>2019</a:t>
            </a:r>
            <a:endParaRPr lang="en-US" sz="2600"/>
          </a:p>
          <a:p>
            <a:pPr lvl="2"/>
            <a:endParaRPr lang="en-US" sz="2600"/>
          </a:p>
        </p:txBody>
      </p:sp>
    </p:spTree>
    <p:extLst>
      <p:ext uri="{BB962C8B-B14F-4D97-AF65-F5344CB8AC3E}">
        <p14:creationId xmlns:p14="http://schemas.microsoft.com/office/powerpoint/2010/main" val="354254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Pisa Workshop finding 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180381"/>
              </p:ext>
            </p:extLst>
          </p:nvPr>
        </p:nvGraphicFramePr>
        <p:xfrm>
          <a:off x="611560" y="764704"/>
          <a:ext cx="8136904" cy="5934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872208"/>
                <a:gridCol w="4608512"/>
              </a:tblGrid>
              <a:tr h="44313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Institution</a:t>
                      </a:r>
                      <a:endParaRPr lang="en-US" sz="20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PIC code used</a:t>
                      </a:r>
                      <a:endParaRPr lang="en-US" sz="20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smtClean="0">
                          <a:effectLst/>
                        </a:rPr>
                        <a:t>Area </a:t>
                      </a:r>
                      <a:r>
                        <a:rPr lang="en-US" sz="2000" u="none" strike="noStrike">
                          <a:effectLst/>
                        </a:rPr>
                        <a:t>of </a:t>
                      </a:r>
                      <a:r>
                        <a:rPr lang="en-US" sz="2000" u="none" strike="noStrike" smtClean="0">
                          <a:effectLst/>
                        </a:rPr>
                        <a:t>Interest</a:t>
                      </a:r>
                      <a:endParaRPr lang="en-US" sz="20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44313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IST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OSIRIS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plasma Injector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66469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DESY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PICon </a:t>
                      </a:r>
                      <a:r>
                        <a:rPr lang="en-US" sz="2000" u="none" strike="noStrike" smtClean="0">
                          <a:effectLst/>
                        </a:rPr>
                        <a:t>GPU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smtClean="0">
                          <a:effectLst/>
                        </a:rPr>
                        <a:t>OSIRIS</a:t>
                      </a:r>
                      <a:endParaRPr lang="en-US" sz="2000" b="0" i="0" u="none" strike="noStrike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external </a:t>
                      </a:r>
                      <a:r>
                        <a:rPr lang="en-US" sz="2000" u="none" strike="noStrike" smtClean="0">
                          <a:effectLst/>
                        </a:rPr>
                        <a:t>injection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smtClean="0">
                          <a:effectLst/>
                        </a:rPr>
                        <a:t>LWFA acceleration (low density)</a:t>
                      </a:r>
                      <a:endParaRPr lang="en-US" sz="2000" b="0" i="0" u="none" strike="noStrike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66469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INFN _ SparcLab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smtClean="0">
                          <a:effectLst/>
                        </a:rPr>
                        <a:t>ALaDyn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smtClean="0">
                          <a:effectLst/>
                        </a:rPr>
                        <a:t>Architect</a:t>
                      </a:r>
                      <a:endParaRPr lang="en-US" sz="2000" b="0" i="0" u="none" strike="noStrike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ionization </a:t>
                      </a:r>
                      <a:r>
                        <a:rPr lang="en-US" sz="2000" u="none" strike="noStrike" smtClean="0">
                          <a:effectLst/>
                        </a:rPr>
                        <a:t>injection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smtClean="0">
                          <a:effectLst/>
                        </a:rPr>
                        <a:t>beam-driven (WP9)</a:t>
                      </a:r>
                      <a:endParaRPr lang="en-US" sz="2000" b="0" i="0" u="none" strike="noStrike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44313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PISA_ILIL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ALadDyn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channel propagation, self injection &amp; ionization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44313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CNRS/LLR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SMILEI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self </a:t>
                      </a:r>
                      <a:r>
                        <a:rPr lang="en-US" sz="2000" u="none" strike="noStrike" smtClean="0">
                          <a:effectLst/>
                        </a:rPr>
                        <a:t>injection, wavefront defaults</a:t>
                      </a:r>
                      <a:endParaRPr lang="en-US" sz="2000" b="0" i="0" u="none" strike="noStrike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66469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LOA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CALDER-Circ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plasma </a:t>
                      </a:r>
                      <a:r>
                        <a:rPr lang="en-US" sz="2000" u="none" strike="noStrike" smtClean="0">
                          <a:effectLst/>
                        </a:rPr>
                        <a:t>Injector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smtClean="0">
                          <a:effectLst/>
                        </a:rPr>
                        <a:t>WP6-WP11 oriented (FEL + prototyping)</a:t>
                      </a:r>
                      <a:endParaRPr lang="en-US" sz="2000" b="0" i="0" u="none" strike="noStrike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44313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CEA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WARP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plasma Injector + acceleration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44313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CNRS/LPGP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WARP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plasma Injector (ionization injection)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44313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ELI_Beamlines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PICon GPU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FEL application, self injection, LWFA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66469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ELI_ALPS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PICon </a:t>
                      </a:r>
                      <a:r>
                        <a:rPr lang="en-US" sz="2000" u="none" strike="noStrike" smtClean="0">
                          <a:effectLst/>
                        </a:rPr>
                        <a:t>GPU</a:t>
                      </a:r>
                    </a:p>
                    <a:p>
                      <a:pPr algn="ctr" fontAlgn="b"/>
                      <a:r>
                        <a:rPr lang="fr-FR" sz="2000" u="none" strike="noStrike" smtClean="0">
                          <a:effectLst/>
                        </a:rPr>
                        <a:t>EPOCH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LWFA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1489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WP2 mailing list</a:t>
            </a:r>
            <a:endParaRPr lang="en-US"/>
          </a:p>
        </p:txBody>
      </p:sp>
      <p:graphicFrame>
        <p:nvGraphicFramePr>
          <p:cNvPr id="4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734365"/>
              </p:ext>
            </p:extLst>
          </p:nvPr>
        </p:nvGraphicFramePr>
        <p:xfrm>
          <a:off x="1818747" y="863008"/>
          <a:ext cx="5506506" cy="59081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0596"/>
                <a:gridCol w="1190596"/>
                <a:gridCol w="1037082"/>
                <a:gridCol w="2088232"/>
              </a:tblGrid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CEA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Alban Mosnier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WP Leader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>
                          <a:effectLst/>
                          <a:hlinkClick r:id="rId2"/>
                        </a:rPr>
                        <a:t>alban.mosnier@cea.fr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Phi Nghiem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3"/>
                        </a:rPr>
                        <a:t>phu-anh-phi.nghiem@cea.fr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Xiangkun Li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arrives next week !</a:t>
                      </a:r>
                      <a:endParaRPr lang="en-US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IST (Instituto Superior Técnico)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Luis Oliveira e Silva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WP Co-Leader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4"/>
                        </a:rPr>
                        <a:t>luis.silva@ist.utl.pt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Jorge Vieira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WP Expert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5"/>
                        </a:rPr>
                        <a:t>jorge.vieira@ist.utl.pt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Ricardo Fonseca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6"/>
                        </a:rPr>
                        <a:t>ricardo.fonseca@tecnico.ulisboa.pt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Joao M. Dias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>
                          <a:effectLst/>
                          <a:hlinkClick r:id="rId7"/>
                        </a:rPr>
                        <a:t>joao.m.dias@tecnico.ulisboa.pt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Ujwall Sinha</a:t>
                      </a:r>
                      <a:endParaRPr lang="en-US" sz="1100" b="0" i="0" u="none" strike="noStrike">
                        <a:solidFill>
                          <a:srgbClr val="9747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>
                          <a:solidFill>
                            <a:srgbClr val="1201F5"/>
                          </a:solidFill>
                          <a:effectLst/>
                        </a:rPr>
                        <a:t>ujjwalsinha@tecnico.ulisboa.pt</a:t>
                      </a:r>
                      <a:endParaRPr lang="en-US" sz="1100" b="0" i="0" u="sng" strike="noStrike">
                        <a:solidFill>
                          <a:srgbClr val="1201F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Joana Martins</a:t>
                      </a:r>
                      <a:endParaRPr lang="en-US" sz="1100" b="0" i="0" u="none" strike="noStrike">
                        <a:solidFill>
                          <a:srgbClr val="9747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>
                          <a:solidFill>
                            <a:srgbClr val="1201F5"/>
                          </a:solidFill>
                          <a:effectLst/>
                        </a:rPr>
                        <a:t>jlmartins@ist.utl.pt</a:t>
                      </a:r>
                      <a:endParaRPr lang="en-US" sz="1100" b="0" i="0" u="sng" strike="noStrike">
                        <a:solidFill>
                          <a:srgbClr val="1201F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DESY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Ralph Assmann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>
                          <a:effectLst/>
                          <a:hlinkClick r:id="rId8"/>
                        </a:rPr>
                        <a:t>ralph.assmann@desy.de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Elena Svystun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>
                          <a:effectLst/>
                          <a:hlinkClick r:id="rId9"/>
                        </a:rPr>
                        <a:t>elena.svystun@desy.de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Angel Ferran Pousa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10"/>
                        </a:rPr>
                        <a:t>angel.ferran.pousa@desy.de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Thomas Heinemann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11"/>
                        </a:rPr>
                        <a:t>thomas.heinemann@desy.de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ICL (Imperial College London)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Aakash Sahai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PDRA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12"/>
                        </a:rPr>
                        <a:t>a.sahai@imperial.ac.uk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INFN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Massimo Ferrario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13"/>
                        </a:rPr>
                        <a:t>massimo.ferrario@lnf.infn.it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Alberto Marocchino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14"/>
                        </a:rPr>
                        <a:t>alberto.marocchino@lnf.infn.it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 University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Francesco Mira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sng" strike="noStrike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francesco.mira@uniroma1.it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CNRS-LPGP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Gilles Maynard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15"/>
                        </a:rPr>
                        <a:t>gilles.maynard@u-psud.fr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JUS (Jiao Tong University Shangai)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Min Chen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16"/>
                        </a:rPr>
                        <a:t>minchen@sjtu.edu.cn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Lule Yu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17"/>
                        </a:rPr>
                        <a:t>luleyu@sjtu.edu.cn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USTRATH (University of Strathclyde)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Zheng-Ming Sheng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18"/>
                        </a:rPr>
                        <a:t>zhengming.sheng@strath.ac.uk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Feiyu Li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19"/>
                        </a:rPr>
                        <a:t>feiyu.li@strath.ac.uk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Maria Weikum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20"/>
                        </a:rPr>
                        <a:t>maria.weikum@strath.ac.uk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ELI-Beamlines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Danila Khikhlukha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plasma physicist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21"/>
                        </a:rPr>
                        <a:t>Danila.Khikhlukha@eli-beams.eu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8" marR="6128" marT="612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3579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Dedicated meetings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mtClean="0"/>
              <a:t>Similar to WP3 meeting (Brigitte) just prior to the yearly meeting in October, WP2 intends also to organise a meeting at the same date to discuss preliminary parameters (laser and plasma) in order to start simulations asap</a:t>
            </a:r>
            <a:br>
              <a:rPr lang="fr-FR" smtClean="0"/>
            </a:br>
            <a:r>
              <a:rPr lang="fr-FR" smtClean="0"/>
              <a:t>on LP injector, LP accelerator, and potential plasma lens</a:t>
            </a:r>
          </a:p>
          <a:p>
            <a:r>
              <a:rPr lang="fr-FR" smtClean="0"/>
              <a:t>WP2 could join the WP3 meeting in the afternoon (as WP2 will have to carry out simulation of the plasma structures discussed during the WP3 meeting)</a:t>
            </a:r>
            <a:endParaRPr lang="fr-FR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19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349</Words>
  <Application>Microsoft Office PowerPoint</Application>
  <PresentationFormat>Affichage à l'écran (4:3)</PresentationFormat>
  <Paragraphs>122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Arial Narrow</vt:lpstr>
      <vt:lpstr>Calibri</vt:lpstr>
      <vt:lpstr>Office Theme</vt:lpstr>
      <vt:lpstr>Présentation PowerPoint</vt:lpstr>
      <vt:lpstr>Ms and Del reminder</vt:lpstr>
      <vt:lpstr>Pisa Workshop finding </vt:lpstr>
      <vt:lpstr>WP2 mailing list</vt:lpstr>
      <vt:lpstr>Dedicated meetings</vt:lpstr>
    </vt:vector>
  </TitlesOfParts>
  <Company>Daresbury Laboratory (STFC)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Mosnier Alban</cp:lastModifiedBy>
  <cp:revision>84</cp:revision>
  <dcterms:created xsi:type="dcterms:W3CDTF">2016-07-20T12:43:59Z</dcterms:created>
  <dcterms:modified xsi:type="dcterms:W3CDTF">2016-09-08T14:38:01Z</dcterms:modified>
</cp:coreProperties>
</file>