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3" r:id="rId3"/>
    <p:sldId id="308" r:id="rId4"/>
    <p:sldId id="293" r:id="rId5"/>
    <p:sldId id="300" r:id="rId6"/>
    <p:sldId id="298" r:id="rId7"/>
    <p:sldId id="292" r:id="rId8"/>
    <p:sldId id="296" r:id="rId9"/>
    <p:sldId id="315" r:id="rId10"/>
    <p:sldId id="312" r:id="rId11"/>
    <p:sldId id="309" r:id="rId12"/>
    <p:sldId id="310" r:id="rId13"/>
    <p:sldId id="306" r:id="rId14"/>
    <p:sldId id="303" r:id="rId15"/>
    <p:sldId id="280" r:id="rId16"/>
    <p:sldId id="297" r:id="rId17"/>
    <p:sldId id="302" r:id="rId18"/>
    <p:sldId id="314" r:id="rId19"/>
    <p:sldId id="31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362" autoAdjust="0"/>
  </p:normalViewPr>
  <p:slideViewPr>
    <p:cSldViewPr>
      <p:cViewPr>
        <p:scale>
          <a:sx n="72" d="100"/>
          <a:sy n="72" d="100"/>
        </p:scale>
        <p:origin x="-156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D00E2-7BE4-44D2-838E-EB936FF0F81A}" type="datetimeFigureOut">
              <a:rPr lang="en-US" smtClean="0"/>
              <a:t>8/9/16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99F28-EDCC-4577-8C72-FA038E4C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058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13C4C-DA33-4391-964E-E5E55CE7CE7E}" type="datetimeFigureOut">
              <a:rPr lang="en-US" smtClean="0"/>
              <a:t>8/9/16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8C086-2871-4B39-8C4F-C69B8CC70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2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CF296-BC97-454E-B179-021DC1255FBE}" type="datetime1">
              <a:rPr lang="en-US" smtClean="0"/>
              <a:t>8/9/16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Proposal: ICHEP 2016 in Chicago, Young-Kee Kim, IUPAP C11 meeting, June 27,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9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DD90-B443-4682-BB75-AC8C7487CAA0}" type="datetime1">
              <a:rPr lang="en-US" smtClean="0"/>
              <a:t>8/9/16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Proposal: ICHEP 2016 in Chicago, Young-Kee Kim, IUPAP C11 meeting, June 27,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13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C9D1-E945-4637-AB3D-357A09A1B9D9}" type="datetime1">
              <a:rPr lang="en-US" smtClean="0"/>
              <a:t>8/9/16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Proposal: ICHEP 2016 in Chicago, Young-Kee Kim, IUPAP C11 meeting, June 27,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0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62BA-EA24-4DC8-9DA4-4A6A0B6ACCF9}" type="datetime1">
              <a:rPr lang="en-US" smtClean="0"/>
              <a:t>8/9/16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Proposal: ICHEP 2016 in Chicago, Young-Kee Kim, IUPAP C11 meeting, June 27,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67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1075-CF85-4D72-8868-66071EDA13D7}" type="datetime1">
              <a:rPr lang="en-US" smtClean="0"/>
              <a:t>8/9/16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Proposal: ICHEP 2016 in Chicago, Young-Kee Kim, IUPAP C11 meeting, June 27,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0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6A8D3-34C1-4BAE-B53E-F562567D2677}" type="datetime1">
              <a:rPr lang="en-US" smtClean="0"/>
              <a:t>8/9/16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Proposal: ICHEP 2016 in Chicago, Young-Kee Kim, IUPAP C11 meeting, June 27,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655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2386B-0844-45E7-9684-2D8C285CC17D}" type="datetime1">
              <a:rPr lang="en-US" smtClean="0"/>
              <a:t>8/9/16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Proposal: ICHEP 2016 in Chicago, Young-Kee Kim, IUPAP C11 meeting, June 27,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9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973-5288-496F-BDD3-B93A056B035F}" type="datetime1">
              <a:rPr lang="en-US" smtClean="0"/>
              <a:t>8/9/16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Proposal: ICHEP 2016 in Chicago, Young-Kee Kim, IUPAP C11 meeting, June 27,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57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C565-61D9-441C-B794-AAB1863DC800}" type="datetime1">
              <a:rPr lang="en-US" smtClean="0"/>
              <a:t>8/9/16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Proposal: ICHEP 2016 in Chicago, Young-Kee Kim, IUPAP C11 meeting, June 27,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292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2DD3-B3EB-4628-B02D-CC5C1A82F610}" type="datetime1">
              <a:rPr lang="en-US" smtClean="0"/>
              <a:t>8/9/16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Proposal: ICHEP 2016 in Chicago, Young-Kee Kim, IUPAP C11 meeting, June 27,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67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7DC8-9ED3-41FA-857E-93AFE43288D1}" type="datetime1">
              <a:rPr lang="en-US" smtClean="0"/>
              <a:t>8/9/16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Proposal: ICHEP 2016 in Chicago, Young-Kee Kim, IUPAP C11 meeting, June 27,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885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65C4C-8E2E-4D13-8174-4E06D0813597}" type="datetime1">
              <a:rPr lang="en-US" smtClean="0"/>
              <a:t>8/9/16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670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5CA2E-A9F3-4698-A31D-3BD588D9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1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package" Target="../embeddings/Microsoft_Excel_Sheet1.xlsx"/><Relationship Id="rId5" Type="http://schemas.openxmlformats.org/officeDocument/2006/relationships/image" Target="../media/image1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Relationship Id="rId3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63775"/>
            <a:ext cx="9144000" cy="1927225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4000" b="1" dirty="0" smtClean="0"/>
              <a:t>ICHEP 2016 Chicago</a:t>
            </a:r>
            <a:br>
              <a:rPr lang="en-US" sz="4000" b="1" dirty="0" smtClean="0"/>
            </a:b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 smtClean="0">
                <a:solidFill>
                  <a:srgbClr val="7F7F7F"/>
                </a:solidFill>
              </a:rPr>
              <a:t>All the numbers shown here are NOT final</a:t>
            </a:r>
            <a:endParaRPr lang="en-US" sz="3200" dirty="0">
              <a:solidFill>
                <a:srgbClr val="7F7F7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>
            <a:no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Young-Kee Kim</a:t>
            </a:r>
          </a:p>
          <a:p>
            <a:r>
              <a:rPr lang="en-US" sz="2000" dirty="0" smtClean="0"/>
              <a:t>The University of Chicago</a:t>
            </a:r>
          </a:p>
          <a:p>
            <a:r>
              <a:rPr lang="en-US" sz="2000" dirty="0" smtClean="0"/>
              <a:t>August 7,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1</a:t>
            </a:fld>
            <a:endParaRPr lang="en-US"/>
          </a:p>
        </p:txBody>
      </p:sp>
      <p:pic>
        <p:nvPicPr>
          <p:cNvPr id="4" name="Picture 3" descr="mainStage5x32Banner.compressed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11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 during coffee break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8025" b="8025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10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100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and Inclusion Session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9813"/>
          <a:stretch/>
        </p:blipFill>
        <p:spPr>
          <a:xfrm>
            <a:off x="0" y="1869962"/>
            <a:ext cx="9144000" cy="4124437"/>
          </a:xfrm>
          <a:prstGeom prst="rect">
            <a:avLst/>
          </a:prstGeom>
        </p:spPr>
      </p:pic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143000"/>
            <a:ext cx="9112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New to this conference: very important, well attended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7272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ublic outreach </a:t>
            </a:r>
            <a:r>
              <a:rPr lang="en-US" dirty="0"/>
              <a:t>a</a:t>
            </a:r>
            <a:r>
              <a:rPr lang="en-US" dirty="0" smtClean="0"/>
              <a:t>t Chicago public libraries </a:t>
            </a:r>
            <a:br>
              <a:rPr lang="en-US" dirty="0" smtClean="0"/>
            </a:br>
            <a:r>
              <a:rPr lang="en-US" dirty="0" smtClean="0"/>
              <a:t>(30 libraries by 60 volunteers)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8025" b="8025"/>
          <a:stretch>
            <a:fillRect/>
          </a:stretch>
        </p:blipFill>
        <p:spPr>
          <a:xfrm>
            <a:off x="457200" y="1143000"/>
            <a:ext cx="5715000" cy="359833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12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  <p:pic>
        <p:nvPicPr>
          <p:cNvPr id="8" name="Picture 7" descr="IMAG375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581400"/>
            <a:ext cx="2114550" cy="2819400"/>
          </a:xfrm>
          <a:prstGeom prst="rect">
            <a:avLst/>
          </a:prstGeom>
        </p:spPr>
      </p:pic>
      <p:pic>
        <p:nvPicPr>
          <p:cNvPr id="9" name="Picture 8" descr="IMAG3759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850" y="3581400"/>
            <a:ext cx="2114550" cy="2819400"/>
          </a:xfrm>
          <a:prstGeom prst="rect">
            <a:avLst/>
          </a:prstGeom>
        </p:spPr>
      </p:pic>
      <p:pic>
        <p:nvPicPr>
          <p:cNvPr id="10" name="Picture 9" descr="CpHYzoLWgAA_G94.jpg_large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048000"/>
            <a:ext cx="33528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9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1’ Elevator speeches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100 people volunteered in a day</a:t>
            </a:r>
          </a:p>
          <a:p>
            <a:r>
              <a:rPr lang="en-US" dirty="0" smtClean="0"/>
              <a:t>40 chosen (to be presented during plenary sessions)</a:t>
            </a:r>
          </a:p>
          <a:p>
            <a:r>
              <a:rPr lang="en-US" dirty="0" smtClean="0"/>
              <a:t>Training session on Saturday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 descr="image1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71"/>
          <a:stretch/>
        </p:blipFill>
        <p:spPr>
          <a:xfrm>
            <a:off x="0" y="2286000"/>
            <a:ext cx="9144000" cy="4123621"/>
          </a:xfrm>
          <a:prstGeom prst="rect">
            <a:avLst/>
          </a:prstGeom>
        </p:spPr>
      </p:pic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823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</a:t>
            </a:r>
            <a:r>
              <a:rPr lang="en-US" dirty="0" err="1" smtClean="0"/>
              <a:t>Zumba</a:t>
            </a:r>
            <a:r>
              <a:rPr lang="en-US" dirty="0" smtClean="0"/>
              <a:t> (7 – 8 am)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 descr="FullSizeRender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2" b="9968"/>
          <a:stretch/>
        </p:blipFill>
        <p:spPr>
          <a:xfrm>
            <a:off x="1143000" y="1219200"/>
            <a:ext cx="6858000" cy="4974807"/>
          </a:xfrm>
          <a:prstGeom prst="rect">
            <a:avLst/>
          </a:prstGeom>
        </p:spPr>
      </p:pic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680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egistration 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Early </a:t>
            </a:r>
            <a:r>
              <a:rPr lang="en-US" dirty="0"/>
              <a:t>registration until May 31, 2016 </a:t>
            </a:r>
          </a:p>
          <a:p>
            <a:pPr lvl="1"/>
            <a:r>
              <a:rPr lang="en-US" dirty="0"/>
              <a:t>Standard US$ 590; Student US$ 390 </a:t>
            </a:r>
          </a:p>
          <a:p>
            <a:endParaRPr lang="en-US" dirty="0" smtClean="0"/>
          </a:p>
          <a:p>
            <a:r>
              <a:rPr lang="en-US" dirty="0" smtClean="0"/>
              <a:t>Late </a:t>
            </a:r>
            <a:r>
              <a:rPr lang="en-US" dirty="0"/>
              <a:t>registration: June 1, 2016 - July 1, 2016 </a:t>
            </a:r>
          </a:p>
          <a:p>
            <a:pPr lvl="1"/>
            <a:r>
              <a:rPr lang="en-US" dirty="0"/>
              <a:t>Standard fee US$ 690; Student US$ 490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One day pass:</a:t>
            </a:r>
          </a:p>
          <a:p>
            <a:pPr lvl="1"/>
            <a:r>
              <a:rPr lang="en-US" dirty="0" smtClean="0"/>
              <a:t>~60% of the regular fee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15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063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 grants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86427"/>
              </p:ext>
            </p:extLst>
          </p:nvPr>
        </p:nvGraphicFramePr>
        <p:xfrm>
          <a:off x="381000" y="1066800"/>
          <a:ext cx="5943600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1288"/>
                <a:gridCol w="4722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Offers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Total = 175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Type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Lodging</a:t>
                      </a:r>
                      <a:r>
                        <a:rPr lang="en-US" sz="2200" baseline="0" dirty="0" smtClean="0"/>
                        <a:t> </a:t>
                      </a:r>
                      <a:r>
                        <a:rPr lang="en-US" sz="2200" dirty="0" smtClean="0"/>
                        <a:t>(29%)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Registration (41%)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Lodging + Registration</a:t>
                      </a:r>
                      <a:r>
                        <a:rPr lang="en-US" sz="2200" baseline="0" dirty="0" smtClean="0"/>
                        <a:t> </a:t>
                      </a:r>
                      <a:r>
                        <a:rPr lang="en-US" sz="2200" dirty="0" smtClean="0"/>
                        <a:t>(28%)</a:t>
                      </a:r>
                    </a:p>
                    <a:p>
                      <a:pPr algn="r"/>
                      <a:r>
                        <a:rPr lang="en-US" sz="2200" dirty="0" smtClean="0"/>
                        <a:t>Lodging + Registration</a:t>
                      </a:r>
                      <a:r>
                        <a:rPr lang="en-US" sz="2200" baseline="0" dirty="0" smtClean="0"/>
                        <a:t> + Airfare (3%)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Position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Students (52%)</a:t>
                      </a:r>
                    </a:p>
                    <a:p>
                      <a:pPr algn="r"/>
                      <a:r>
                        <a:rPr lang="en-US" sz="2200" dirty="0" smtClean="0"/>
                        <a:t>Postdocs (18%)</a:t>
                      </a:r>
                    </a:p>
                    <a:p>
                      <a:pPr algn="r"/>
                      <a:r>
                        <a:rPr lang="en-US" sz="2200" dirty="0" smtClean="0"/>
                        <a:t>Senior scientist (30%)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Gender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Female</a:t>
                      </a:r>
                      <a:r>
                        <a:rPr lang="en-US" sz="2200" baseline="0" dirty="0" smtClean="0"/>
                        <a:t> (40%)</a:t>
                      </a:r>
                    </a:p>
                    <a:p>
                      <a:pPr algn="r"/>
                      <a:r>
                        <a:rPr lang="en-US" sz="2200" baseline="0" dirty="0" smtClean="0"/>
                        <a:t>Male (60%)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Region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baseline="0" dirty="0" smtClean="0"/>
                        <a:t>Americas: North + South (43%)</a:t>
                      </a:r>
                    </a:p>
                    <a:p>
                      <a:pPr algn="r"/>
                      <a:r>
                        <a:rPr lang="en-US" sz="2200" baseline="0" dirty="0" smtClean="0"/>
                        <a:t>Europe (25%)</a:t>
                      </a:r>
                    </a:p>
                    <a:p>
                      <a:pPr algn="r"/>
                      <a:r>
                        <a:rPr lang="en-US" sz="2200" baseline="0" dirty="0" smtClean="0"/>
                        <a:t>Asia + Pacific (27%)</a:t>
                      </a:r>
                    </a:p>
                    <a:p>
                      <a:pPr algn="r"/>
                      <a:r>
                        <a:rPr lang="en-US" sz="2200" baseline="0" dirty="0" smtClean="0"/>
                        <a:t>Africa (  5%)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9720557"/>
              </p:ext>
            </p:extLst>
          </p:nvPr>
        </p:nvGraphicFramePr>
        <p:xfrm>
          <a:off x="6680200" y="228600"/>
          <a:ext cx="2006600" cy="648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0" name="Worksheet" r:id="rId4" imgW="2006600" imgH="6489700" progId="Excel.Sheet.12">
                  <p:embed/>
                </p:oleObj>
              </mc:Choice>
              <mc:Fallback>
                <p:oleObj name="Worksheet" r:id="rId4" imgW="2006600" imgH="6489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80200" y="228600"/>
                        <a:ext cx="2006600" cy="648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357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Budget: Income and Expenses (preliminary)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758259"/>
              </p:ext>
            </p:extLst>
          </p:nvPr>
        </p:nvGraphicFramePr>
        <p:xfrm>
          <a:off x="838200" y="1123950"/>
          <a:ext cx="7315200" cy="1914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2600"/>
                <a:gridCol w="1752600"/>
              </a:tblGrid>
              <a:tr h="533400"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Total Income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baseline="0" dirty="0" smtClean="0"/>
                        <a:t>$1,060,000</a:t>
                      </a:r>
                      <a:endParaRPr lang="en-US" sz="2200" dirty="0"/>
                    </a:p>
                  </a:txBody>
                  <a:tcPr anchor="ctr"/>
                </a:tc>
              </a:tr>
              <a:tr h="460375"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 Registration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$720,000</a:t>
                      </a:r>
                      <a:endParaRPr lang="en-US" sz="2200" dirty="0"/>
                    </a:p>
                  </a:txBody>
                  <a:tcPr anchor="ctr"/>
                </a:tc>
              </a:tr>
              <a:tr h="4603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Industry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$60,000</a:t>
                      </a:r>
                      <a:endParaRPr lang="en-US" sz="2200" dirty="0"/>
                    </a:p>
                  </a:txBody>
                  <a:tcPr anchor="ctr"/>
                </a:tc>
              </a:tr>
              <a:tr h="4603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Local</a:t>
                      </a:r>
                      <a:r>
                        <a:rPr lang="en-US" sz="2200" baseline="0" dirty="0" smtClean="0"/>
                        <a:t> and International institutions</a:t>
                      </a:r>
                      <a:endParaRPr lang="en-US" sz="2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$280,000</a:t>
                      </a:r>
                      <a:endParaRPr lang="en-US" sz="22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548291"/>
              </p:ext>
            </p:extLst>
          </p:nvPr>
        </p:nvGraphicFramePr>
        <p:xfrm>
          <a:off x="838200" y="3181350"/>
          <a:ext cx="7315200" cy="3295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2600"/>
                <a:gridCol w="1752600"/>
              </a:tblGrid>
              <a:tr h="533400"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Total Expenses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baseline="0" dirty="0" smtClean="0"/>
                        <a:t>$1,033,000</a:t>
                      </a:r>
                      <a:endParaRPr lang="en-US" sz="2200" dirty="0"/>
                    </a:p>
                  </a:txBody>
                  <a:tcPr anchor="ctr"/>
                </a:tc>
              </a:tr>
              <a:tr h="460375"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Food / drinks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$652,000</a:t>
                      </a:r>
                      <a:endParaRPr lang="en-US" sz="2200" dirty="0"/>
                    </a:p>
                  </a:txBody>
                  <a:tcPr anchor="ctr"/>
                </a:tc>
              </a:tr>
              <a:tr h="460375"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Audio / video / staging / </a:t>
                      </a:r>
                      <a:r>
                        <a:rPr lang="en-US" sz="2200" dirty="0" err="1" smtClean="0"/>
                        <a:t>wifi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$170,000</a:t>
                      </a:r>
                      <a:endParaRPr lang="en-US" sz="2200" dirty="0"/>
                    </a:p>
                  </a:txBody>
                  <a:tcPr anchor="ctr"/>
                </a:tc>
              </a:tr>
              <a:tr h="460375"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Posters</a:t>
                      </a:r>
                      <a:r>
                        <a:rPr lang="en-US" sz="2200" baseline="0" dirty="0" smtClean="0"/>
                        <a:t> / booths 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$20,000</a:t>
                      </a:r>
                      <a:endParaRPr lang="en-US" sz="2200" dirty="0"/>
                    </a:p>
                  </a:txBody>
                  <a:tcPr anchor="ctr"/>
                </a:tc>
              </a:tr>
              <a:tr h="460375"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Program</a:t>
                      </a:r>
                      <a:r>
                        <a:rPr lang="en-US" sz="2200" baseline="0" dirty="0" smtClean="0"/>
                        <a:t> books, others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$33,000</a:t>
                      </a:r>
                      <a:endParaRPr lang="en-US" sz="2200" dirty="0"/>
                    </a:p>
                  </a:txBody>
                  <a:tcPr anchor="ctr"/>
                </a:tc>
              </a:tr>
              <a:tr h="460375"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Registration system merchant fees / staff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$39,000</a:t>
                      </a:r>
                      <a:endParaRPr lang="en-US" sz="2200" dirty="0"/>
                    </a:p>
                  </a:txBody>
                  <a:tcPr anchor="ctr"/>
                </a:tc>
              </a:tr>
              <a:tr h="460375"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Travel grants excluding registration fees</a:t>
                      </a:r>
                      <a:endParaRPr lang="en-US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200" dirty="0" smtClean="0"/>
                        <a:t>$118,000</a:t>
                      </a:r>
                      <a:endParaRPr lang="en-US" sz="2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9800000">
            <a:off x="435959" y="1217574"/>
            <a:ext cx="8623731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DRAFT</a:t>
            </a:r>
            <a:endParaRPr lang="en-US" sz="239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645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Visa issues: to be analyzed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China (late application / approval ???)</a:t>
            </a:r>
          </a:p>
          <a:p>
            <a:pPr lvl="1"/>
            <a:r>
              <a:rPr lang="en-US" dirty="0" err="1" smtClean="0"/>
              <a:t>Yijian</a:t>
            </a:r>
            <a:r>
              <a:rPr lang="en-US" dirty="0" smtClean="0"/>
              <a:t> Du, China</a:t>
            </a:r>
          </a:p>
          <a:p>
            <a:pPr lvl="1"/>
            <a:r>
              <a:rPr lang="en-US" dirty="0" err="1"/>
              <a:t>Feifei</a:t>
            </a:r>
            <a:r>
              <a:rPr lang="en-US" dirty="0"/>
              <a:t> </a:t>
            </a:r>
            <a:r>
              <a:rPr lang="en-US" dirty="0" smtClean="0"/>
              <a:t>Huang, Chinese citizen in US</a:t>
            </a:r>
            <a:endParaRPr lang="en-US" dirty="0"/>
          </a:p>
          <a:p>
            <a:pPr lvl="1"/>
            <a:r>
              <a:rPr lang="de-DE" dirty="0"/>
              <a:t>Kun </a:t>
            </a:r>
            <a:r>
              <a:rPr lang="de-DE" dirty="0" smtClean="0"/>
              <a:t>Liu, </a:t>
            </a:r>
            <a:r>
              <a:rPr lang="en-US" dirty="0" smtClean="0"/>
              <a:t>Chinese </a:t>
            </a:r>
            <a:r>
              <a:rPr lang="en-US" dirty="0"/>
              <a:t>citizen </a:t>
            </a:r>
            <a:r>
              <a:rPr lang="en-US" dirty="0" smtClean="0"/>
              <a:t>in France</a:t>
            </a:r>
            <a:endParaRPr lang="de-DE" dirty="0" smtClean="0"/>
          </a:p>
          <a:p>
            <a:pPr lvl="1"/>
            <a:r>
              <a:rPr lang="sv-SE" dirty="0" smtClean="0"/>
              <a:t>Muhammad </a:t>
            </a:r>
            <a:r>
              <a:rPr lang="sv-SE" dirty="0" err="1" smtClean="0"/>
              <a:t>Ahman</a:t>
            </a:r>
            <a:r>
              <a:rPr lang="sv-SE" dirty="0" smtClean="0"/>
              <a:t>, China</a:t>
            </a:r>
            <a:endParaRPr lang="de-DE" dirty="0" smtClean="0"/>
          </a:p>
          <a:p>
            <a:r>
              <a:rPr lang="tr-TR" dirty="0" err="1" smtClean="0"/>
              <a:t>India</a:t>
            </a:r>
            <a:r>
              <a:rPr lang="tr-TR" dirty="0" smtClean="0"/>
              <a:t>, </a:t>
            </a:r>
            <a:r>
              <a:rPr lang="tr-TR" dirty="0" err="1" smtClean="0"/>
              <a:t>Bangladesh</a:t>
            </a:r>
            <a:r>
              <a:rPr lang="tr-TR" dirty="0" smtClean="0"/>
              <a:t>, </a:t>
            </a:r>
            <a:r>
              <a:rPr lang="nl-NL" dirty="0"/>
              <a:t>Pakistan</a:t>
            </a:r>
            <a:endParaRPr lang="tr-TR" dirty="0" smtClean="0"/>
          </a:p>
          <a:p>
            <a:pPr lvl="1"/>
            <a:r>
              <a:rPr lang="pl-PL" dirty="0" err="1"/>
              <a:t>Genius</a:t>
            </a:r>
            <a:r>
              <a:rPr lang="pl-PL" dirty="0"/>
              <a:t> Walla, </a:t>
            </a:r>
            <a:r>
              <a:rPr lang="pl-PL" dirty="0" err="1" smtClean="0"/>
              <a:t>India</a:t>
            </a:r>
            <a:endParaRPr lang="pl-PL" dirty="0"/>
          </a:p>
          <a:p>
            <a:pPr lvl="1"/>
            <a:r>
              <a:rPr lang="tr-TR" dirty="0" err="1" smtClean="0"/>
              <a:t>Shekhar</a:t>
            </a:r>
            <a:r>
              <a:rPr lang="tr-TR" dirty="0" smtClean="0"/>
              <a:t> </a:t>
            </a:r>
            <a:r>
              <a:rPr lang="tr-TR" dirty="0" err="1"/>
              <a:t>Banerjee</a:t>
            </a:r>
            <a:r>
              <a:rPr lang="tr-TR" dirty="0"/>
              <a:t>, </a:t>
            </a:r>
            <a:r>
              <a:rPr lang="tr-TR" dirty="0" err="1"/>
              <a:t>Bangladesh</a:t>
            </a:r>
            <a:endParaRPr lang="tr-TR" dirty="0"/>
          </a:p>
          <a:p>
            <a:pPr lvl="1"/>
            <a:r>
              <a:rPr lang="nl-NL" dirty="0" err="1"/>
              <a:t>Fakhra</a:t>
            </a:r>
            <a:r>
              <a:rPr lang="nl-NL" dirty="0"/>
              <a:t> </a:t>
            </a:r>
            <a:r>
              <a:rPr lang="nl-NL" dirty="0" err="1"/>
              <a:t>Ghafoor</a:t>
            </a:r>
            <a:r>
              <a:rPr lang="nl-NL" dirty="0"/>
              <a:t>, </a:t>
            </a:r>
            <a:r>
              <a:rPr lang="nl-NL" dirty="0" smtClean="0"/>
              <a:t>Pakistan</a:t>
            </a:r>
            <a:endParaRPr lang="nl-NL" dirty="0"/>
          </a:p>
          <a:p>
            <a:r>
              <a:rPr lang="pl-PL" dirty="0" err="1" smtClean="0"/>
              <a:t>Yasaman</a:t>
            </a:r>
            <a:r>
              <a:rPr lang="pl-PL" dirty="0" smtClean="0"/>
              <a:t> </a:t>
            </a:r>
            <a:r>
              <a:rPr lang="pl-PL" dirty="0" err="1"/>
              <a:t>Farzan</a:t>
            </a:r>
            <a:r>
              <a:rPr lang="pl-PL" dirty="0"/>
              <a:t>, </a:t>
            </a:r>
            <a:r>
              <a:rPr lang="pl-PL" dirty="0" smtClean="0"/>
              <a:t>Iran</a:t>
            </a:r>
          </a:p>
          <a:p>
            <a:r>
              <a:rPr lang="nl-NL" dirty="0" err="1"/>
              <a:t>Masroor</a:t>
            </a:r>
            <a:r>
              <a:rPr lang="nl-NL" dirty="0"/>
              <a:t> </a:t>
            </a:r>
            <a:r>
              <a:rPr lang="nl-NL" dirty="0" err="1"/>
              <a:t>Bukhari</a:t>
            </a:r>
            <a:r>
              <a:rPr lang="nl-NL" dirty="0"/>
              <a:t>, </a:t>
            </a:r>
            <a:r>
              <a:rPr lang="nl-NL" dirty="0" err="1"/>
              <a:t>Saudi</a:t>
            </a:r>
            <a:r>
              <a:rPr lang="nl-NL" dirty="0"/>
              <a:t> </a:t>
            </a:r>
            <a:r>
              <a:rPr lang="nl-NL" dirty="0" err="1" smtClean="0"/>
              <a:t>Arabia</a:t>
            </a:r>
            <a:endParaRPr lang="pl-PL" dirty="0" smtClean="0"/>
          </a:p>
          <a:p>
            <a:r>
              <a:rPr lang="en-US" dirty="0"/>
              <a:t>Chris Bouchard, </a:t>
            </a:r>
            <a:r>
              <a:rPr lang="en-US" dirty="0" smtClean="0"/>
              <a:t>Scotland</a:t>
            </a:r>
          </a:p>
          <a:p>
            <a:pPr lvl="1"/>
            <a:r>
              <a:rPr lang="en-US" dirty="0" smtClean="0"/>
              <a:t>(</a:t>
            </a:r>
            <a:r>
              <a:rPr lang="en-US" dirty="0"/>
              <a:t>just moved there and had issue</a:t>
            </a:r>
            <a:r>
              <a:rPr lang="en-US" dirty="0" smtClean="0"/>
              <a:t>)</a:t>
            </a:r>
            <a:endParaRPr lang="pl-PL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9800000">
            <a:off x="1931855" y="1730781"/>
            <a:ext cx="72113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DRAFT</a:t>
            </a:r>
            <a:endParaRPr lang="en-US" sz="199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8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There were a number of requests for remove presentations and participations</a:t>
            </a:r>
          </a:p>
          <a:p>
            <a:endParaRPr lang="en-US" dirty="0"/>
          </a:p>
          <a:p>
            <a:r>
              <a:rPr lang="en-US" dirty="0" smtClean="0"/>
              <a:t>ICHEP 2016 policy </a:t>
            </a:r>
          </a:p>
          <a:p>
            <a:pPr lvl="1"/>
            <a:r>
              <a:rPr lang="en-US" dirty="0" smtClean="0"/>
              <a:t>No remote presentations, nor remote participations except “webcast” and a special diversity and inclusion session with students in Africa</a:t>
            </a:r>
          </a:p>
          <a:p>
            <a:pPr lvl="1"/>
            <a:endParaRPr lang="en-US" dirty="0"/>
          </a:p>
          <a:p>
            <a:r>
              <a:rPr lang="en-US" dirty="0" smtClean="0"/>
              <a:t>Future directions on this?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19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248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17" descr="Chicago_b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5950"/>
            <a:ext cx="914400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TextBox 3"/>
          <p:cNvSpPr txBox="1">
            <a:spLocks noChangeArrowheads="1"/>
          </p:cNvSpPr>
          <p:nvPr/>
        </p:nvSpPr>
        <p:spPr bwMode="auto">
          <a:xfrm>
            <a:off x="1371600" y="3028949"/>
            <a:ext cx="3783013" cy="461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FF0000"/>
                </a:solidFill>
              </a:rPr>
              <a:t>Sheraton </a:t>
            </a:r>
            <a:r>
              <a:rPr lang="en-US" dirty="0" smtClean="0">
                <a:solidFill>
                  <a:srgbClr val="FF0000"/>
                </a:solidFill>
              </a:rPr>
              <a:t>Hotel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5-Point Star 12"/>
          <p:cNvSpPr/>
          <p:nvPr/>
        </p:nvSpPr>
        <p:spPr bwMode="auto">
          <a:xfrm>
            <a:off x="3124200" y="3486146"/>
            <a:ext cx="381000" cy="371474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2865" y="1912411"/>
            <a:ext cx="5089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Chicago shoreline of Lake Michigan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2</a:t>
            </a:fld>
            <a:endParaRPr lang="en-US"/>
          </a:p>
        </p:txBody>
      </p:sp>
      <p:sp>
        <p:nvSpPr>
          <p:cNvPr id="14" name="Oval 13"/>
          <p:cNvSpPr/>
          <p:nvPr/>
        </p:nvSpPr>
        <p:spPr>
          <a:xfrm rot="600000">
            <a:off x="880839" y="3184390"/>
            <a:ext cx="1961154" cy="66266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Museum campus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1676400" y="3733800"/>
            <a:ext cx="1961154" cy="66266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Parks</a:t>
            </a:r>
          </a:p>
          <a:p>
            <a:pPr algn="ctr"/>
            <a:r>
              <a:rPr lang="en-US" dirty="0" smtClean="0"/>
              <a:t>Concert halls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2438400" y="3985539"/>
            <a:ext cx="1961154" cy="66266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Beach</a:t>
            </a:r>
          </a:p>
        </p:txBody>
      </p:sp>
      <p:sp>
        <p:nvSpPr>
          <p:cNvPr id="17" name="Oval 16"/>
          <p:cNvSpPr/>
          <p:nvPr/>
        </p:nvSpPr>
        <p:spPr>
          <a:xfrm>
            <a:off x="304800" y="4648200"/>
            <a:ext cx="1961154" cy="66266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Sailing</a:t>
            </a:r>
          </a:p>
        </p:txBody>
      </p:sp>
      <p:sp>
        <p:nvSpPr>
          <p:cNvPr id="18" name="Oval 11"/>
          <p:cNvSpPr>
            <a:spLocks noChangeArrowheads="1"/>
          </p:cNvSpPr>
          <p:nvPr/>
        </p:nvSpPr>
        <p:spPr bwMode="auto">
          <a:xfrm>
            <a:off x="609600" y="3048000"/>
            <a:ext cx="4953000" cy="1905000"/>
          </a:xfrm>
          <a:prstGeom prst="ellipse">
            <a:avLst/>
          </a:prstGeom>
          <a:noFill/>
          <a:ln w="9525" algn="ctr">
            <a:solidFill>
              <a:srgbClr val="0000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000" dirty="0">
              <a:solidFill>
                <a:srgbClr val="0000BF"/>
              </a:solidFill>
            </a:endParaRPr>
          </a:p>
          <a:p>
            <a:endParaRPr lang="en-US" sz="2000" dirty="0">
              <a:solidFill>
                <a:srgbClr val="0000BF"/>
              </a:solidFill>
            </a:endParaRPr>
          </a:p>
          <a:p>
            <a:endParaRPr lang="en-US" sz="2000" dirty="0">
              <a:solidFill>
                <a:srgbClr val="0000BF"/>
              </a:solidFill>
            </a:endParaRPr>
          </a:p>
          <a:p>
            <a:endParaRPr lang="en-US" sz="2000" dirty="0" smtClean="0">
              <a:solidFill>
                <a:srgbClr val="0000BF"/>
              </a:solidFill>
            </a:endParaRPr>
          </a:p>
          <a:p>
            <a:r>
              <a:rPr lang="en-US" sz="2000" dirty="0" smtClean="0">
                <a:solidFill>
                  <a:srgbClr val="0000BF"/>
                </a:solidFill>
              </a:rPr>
              <a:t>                    walking </a:t>
            </a:r>
            <a:r>
              <a:rPr lang="en-US" sz="2000" dirty="0">
                <a:solidFill>
                  <a:srgbClr val="0000BF"/>
                </a:solidFill>
              </a:rPr>
              <a:t>distance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Conference Location: Sheraton Hotel</a:t>
            </a:r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801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360572"/>
              </p:ext>
            </p:extLst>
          </p:nvPr>
        </p:nvGraphicFramePr>
        <p:xfrm>
          <a:off x="304800" y="685800"/>
          <a:ext cx="8610600" cy="5704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399"/>
                <a:gridCol w="6553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July 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Finalize the ICHEP 2016 logo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 International Advisory Committee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Finalize the list of parallel sessions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</a:t>
                      </a:r>
                      <a:r>
                        <a:rPr lang="en-US" baseline="0" dirty="0" smtClean="0"/>
                        <a:t> 23, 2015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Open submission of abstracts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15, 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Visa information available on web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Finalize conveners of parallel sessions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Finalize the program of plenary sessions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7,</a:t>
                      </a:r>
                      <a:r>
                        <a:rPr lang="en-US" baseline="0" dirty="0" smtClean="0"/>
                        <a:t>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Deadline for abstract submission (oral and poster presentations)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8,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Registration opens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Grant application website opens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Accommodation website for preferential rates opens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March 25,</a:t>
                      </a:r>
                      <a:r>
                        <a:rPr lang="en-US" baseline="0" dirty="0" smtClean="0"/>
                        <a:t>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Publication of accepted abstracts for oral and poster presentations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April 30,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Deadline for grant application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31, 2016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Deadline for early registration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June 30,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Deadline for regular registration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Deadline for accommodation at preferential rates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666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 parallel groups, and abstracts ~1,600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343400" y="1143000"/>
            <a:ext cx="3810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Many multiple tracks.</a:t>
            </a:r>
          </a:p>
          <a:p>
            <a:r>
              <a:rPr lang="en-US" sz="2200" dirty="0" smtClean="0"/>
              <a:t>This table assumes 1 primary track for each abstract</a:t>
            </a:r>
            <a:endParaRPr lang="en-US" sz="2200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219199"/>
            <a:ext cx="2667000" cy="4831319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685800" y="5029200"/>
            <a:ext cx="2971800" cy="457200"/>
          </a:xfrm>
          <a:prstGeom prst="roundRect">
            <a:avLst/>
          </a:prstGeom>
          <a:noFill/>
          <a:ln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85800" y="4572000"/>
            <a:ext cx="2971800" cy="228600"/>
          </a:xfrm>
          <a:prstGeom prst="roundRect">
            <a:avLst/>
          </a:prstGeom>
          <a:noFill/>
          <a:ln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57200" y="4800600"/>
            <a:ext cx="1219200" cy="228600"/>
          </a:xfrm>
          <a:prstGeom prst="ellipse">
            <a:avLst/>
          </a:prstGeom>
          <a:solidFill>
            <a:srgbClr val="FFFF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038599" y="3557588"/>
            <a:ext cx="4953001" cy="246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800000"/>
                </a:solidFill>
              </a:rPr>
              <a:t>~1,600 abstracts</a:t>
            </a:r>
          </a:p>
          <a:p>
            <a:pPr marL="800100" lvl="1" indent="-342900">
              <a:buFont typeface="Arial"/>
              <a:buChar char="•"/>
            </a:pPr>
            <a:r>
              <a:rPr lang="en-US" sz="2200" dirty="0" smtClean="0">
                <a:solidFill>
                  <a:srgbClr val="800000"/>
                </a:solidFill>
              </a:rPr>
              <a:t>~600 talks </a:t>
            </a:r>
          </a:p>
          <a:p>
            <a:pPr marL="1257300" lvl="2" indent="-342900">
              <a:buFont typeface="Arial"/>
              <a:buChar char="•"/>
            </a:pPr>
            <a:r>
              <a:rPr lang="en-US" sz="2200" dirty="0">
                <a:solidFill>
                  <a:srgbClr val="800000"/>
                </a:solidFill>
              </a:rPr>
              <a:t>m</a:t>
            </a:r>
            <a:r>
              <a:rPr lang="en-US" sz="2200" dirty="0" smtClean="0">
                <a:solidFill>
                  <a:srgbClr val="800000"/>
                </a:solidFill>
              </a:rPr>
              <a:t>any merged</a:t>
            </a:r>
          </a:p>
          <a:p>
            <a:pPr marL="1257300" lvl="2" indent="-342900">
              <a:buFont typeface="Arial"/>
              <a:buChar char="•"/>
            </a:pPr>
            <a:r>
              <a:rPr lang="en-US" sz="2200" dirty="0" smtClean="0">
                <a:solidFill>
                  <a:srgbClr val="800000"/>
                </a:solidFill>
              </a:rPr>
              <a:t>some declined</a:t>
            </a:r>
          </a:p>
          <a:p>
            <a:pPr marL="800100" lvl="1" indent="-342900">
              <a:buFont typeface="Arial"/>
              <a:buChar char="•"/>
            </a:pPr>
            <a:r>
              <a:rPr lang="en-US" sz="2200" dirty="0" smtClean="0">
                <a:solidFill>
                  <a:srgbClr val="800000"/>
                </a:solidFill>
              </a:rPr>
              <a:t>~500 posters</a:t>
            </a:r>
          </a:p>
          <a:p>
            <a:pPr marL="1257300" lvl="2" indent="-342900">
              <a:buFont typeface="Arial"/>
              <a:buChar char="•"/>
            </a:pPr>
            <a:r>
              <a:rPr lang="en-US" sz="2200" dirty="0" smtClean="0">
                <a:solidFill>
                  <a:srgbClr val="800000"/>
                </a:solidFill>
              </a:rPr>
              <a:t>~250 on Sat with a reception</a:t>
            </a:r>
          </a:p>
          <a:p>
            <a:pPr marL="1257300" lvl="2" indent="-342900">
              <a:buFont typeface="Arial"/>
              <a:buChar char="•"/>
            </a:pPr>
            <a:r>
              <a:rPr lang="en-US" sz="2200" dirty="0" smtClean="0">
                <a:solidFill>
                  <a:srgbClr val="800000"/>
                </a:solidFill>
              </a:rPr>
              <a:t>~250 on Mon with a reception</a:t>
            </a:r>
            <a:endParaRPr lang="en-US" sz="2200" dirty="0">
              <a:solidFill>
                <a:srgbClr val="80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3505200" y="19050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4974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Conveners &amp; Plenary talks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070320"/>
              </p:ext>
            </p:extLst>
          </p:nvPr>
        </p:nvGraphicFramePr>
        <p:xfrm>
          <a:off x="1371600" y="3048000"/>
          <a:ext cx="609600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3124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Total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36 </a:t>
                      </a:r>
                      <a:r>
                        <a:rPr lang="en-US" sz="2400" dirty="0" smtClean="0"/>
                        <a:t>talks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Region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Europe (</a:t>
                      </a:r>
                      <a:r>
                        <a:rPr lang="en-US" sz="2400" dirty="0" smtClean="0"/>
                        <a:t>31%</a:t>
                      </a:r>
                      <a:r>
                        <a:rPr lang="en-US" sz="2400" dirty="0" smtClean="0"/>
                        <a:t>)</a:t>
                      </a:r>
                    </a:p>
                    <a:p>
                      <a:pPr algn="r"/>
                      <a:r>
                        <a:rPr lang="en-US" sz="2400" dirty="0" smtClean="0"/>
                        <a:t>Americas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smtClean="0"/>
                        <a:t>(39</a:t>
                      </a:r>
                      <a:r>
                        <a:rPr lang="en-US" sz="2400" dirty="0" smtClean="0"/>
                        <a:t>%</a:t>
                      </a:r>
                      <a:r>
                        <a:rPr lang="en-US" sz="2400" dirty="0" smtClean="0"/>
                        <a:t>)</a:t>
                      </a:r>
                    </a:p>
                    <a:p>
                      <a:pPr algn="r"/>
                      <a:r>
                        <a:rPr lang="en-US" sz="2400" dirty="0" smtClean="0"/>
                        <a:t>Asia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smtClean="0"/>
                        <a:t>(25</a:t>
                      </a:r>
                      <a:r>
                        <a:rPr lang="en-US" sz="2400" dirty="0" smtClean="0"/>
                        <a:t>%</a:t>
                      </a:r>
                      <a:r>
                        <a:rPr lang="en-US" sz="2400" dirty="0" smtClean="0"/>
                        <a:t>)</a:t>
                      </a:r>
                    </a:p>
                    <a:p>
                      <a:pPr algn="r"/>
                      <a:r>
                        <a:rPr lang="en-US" sz="2400" baseline="0" dirty="0" smtClean="0"/>
                        <a:t>Africa (  </a:t>
                      </a:r>
                      <a:r>
                        <a:rPr lang="en-US" sz="2400" baseline="0" dirty="0" smtClean="0"/>
                        <a:t>6%</a:t>
                      </a:r>
                      <a:r>
                        <a:rPr lang="en-US" sz="2400" baseline="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Gender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Female (</a:t>
                      </a:r>
                      <a:r>
                        <a:rPr lang="en-US" sz="2400" dirty="0" smtClean="0"/>
                        <a:t>36%</a:t>
                      </a:r>
                      <a:r>
                        <a:rPr lang="en-US" sz="2400" dirty="0" smtClean="0"/>
                        <a:t>)</a:t>
                      </a:r>
                    </a:p>
                    <a:p>
                      <a:pPr algn="r"/>
                      <a:r>
                        <a:rPr lang="en-US" sz="2400" dirty="0" smtClean="0"/>
                        <a:t>Male</a:t>
                      </a:r>
                      <a:r>
                        <a:rPr lang="en-US" sz="2400" baseline="0" dirty="0" smtClean="0"/>
                        <a:t> (</a:t>
                      </a:r>
                      <a:r>
                        <a:rPr lang="en-US" sz="2400" baseline="0" dirty="0" smtClean="0"/>
                        <a:t>64%</a:t>
                      </a:r>
                      <a:r>
                        <a:rPr lang="en-US" sz="2400" baseline="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367998"/>
              </p:ext>
            </p:extLst>
          </p:nvPr>
        </p:nvGraphicFramePr>
        <p:xfrm>
          <a:off x="1371600" y="1371600"/>
          <a:ext cx="60960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3124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Total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64</a:t>
                      </a:r>
                      <a:r>
                        <a:rPr lang="en-US" sz="2400" baseline="0" dirty="0" smtClean="0"/>
                        <a:t> conveners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Female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Female (50%)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Male (50%)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759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Attendees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17"/>
              </p:ext>
            </p:extLst>
          </p:nvPr>
        </p:nvGraphicFramePr>
        <p:xfrm>
          <a:off x="609600" y="1371600"/>
          <a:ext cx="54102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2550"/>
                <a:gridCol w="4057650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Total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1,430 from 51 countries</a:t>
                      </a:r>
                      <a:endParaRPr lang="en-US" sz="2400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Students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Students (20%)</a:t>
                      </a:r>
                    </a:p>
                    <a:p>
                      <a:pPr algn="r"/>
                      <a:r>
                        <a:rPr lang="en-US" sz="2400" dirty="0" smtClean="0"/>
                        <a:t>Postdocs (21%)</a:t>
                      </a:r>
                    </a:p>
                    <a:p>
                      <a:pPr algn="r"/>
                      <a:r>
                        <a:rPr lang="en-US" sz="2400" dirty="0" smtClean="0"/>
                        <a:t>Seniors</a:t>
                      </a:r>
                      <a:r>
                        <a:rPr lang="en-US" sz="2400" baseline="0" dirty="0" smtClean="0"/>
                        <a:t> (59%)</a:t>
                      </a:r>
                      <a:endParaRPr lang="en-US" sz="2400" dirty="0" smtClean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Gender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Female</a:t>
                      </a:r>
                      <a:r>
                        <a:rPr lang="en-US" sz="2400" baseline="0" dirty="0" smtClean="0"/>
                        <a:t> (</a:t>
                      </a:r>
                      <a:r>
                        <a:rPr lang="en-US" sz="2400" dirty="0" smtClean="0"/>
                        <a:t>20%)</a:t>
                      </a:r>
                    </a:p>
                    <a:p>
                      <a:pPr algn="r"/>
                      <a:r>
                        <a:rPr lang="en-US" sz="2400" dirty="0" smtClean="0"/>
                        <a:t>Male</a:t>
                      </a:r>
                      <a:r>
                        <a:rPr lang="en-US" sz="2400" baseline="0" dirty="0" smtClean="0"/>
                        <a:t> (80%)</a:t>
                      </a:r>
                      <a:endParaRPr lang="en-US" sz="24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Region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aseline="0" dirty="0" smtClean="0"/>
                        <a:t>Americas: North + South (52%)</a:t>
                      </a:r>
                    </a:p>
                    <a:p>
                      <a:pPr algn="r"/>
                      <a:r>
                        <a:rPr lang="en-US" sz="2400" baseline="0" dirty="0" smtClean="0"/>
                        <a:t>Europe (32%)</a:t>
                      </a:r>
                    </a:p>
                    <a:p>
                      <a:pPr algn="r"/>
                      <a:r>
                        <a:rPr lang="en-US" sz="2400" baseline="0" dirty="0" smtClean="0"/>
                        <a:t>Asia + Pacific (15%)</a:t>
                      </a:r>
                    </a:p>
                    <a:p>
                      <a:pPr algn="r"/>
                      <a:r>
                        <a:rPr lang="en-US" sz="2400" baseline="0" dirty="0" smtClean="0"/>
                        <a:t>Africa (  1%)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75419"/>
              </p:ext>
            </p:extLst>
          </p:nvPr>
        </p:nvGraphicFramePr>
        <p:xfrm>
          <a:off x="6400800" y="152400"/>
          <a:ext cx="1721098" cy="6432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Worksheet" r:id="rId4" imgW="2552700" imgH="9537700" progId="Excel.Sheet.8">
                  <p:embed/>
                </p:oleObj>
              </mc:Choice>
              <mc:Fallback>
                <p:oleObj name="Worksheet" r:id="rId4" imgW="2552700" imgH="95377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00800" y="152400"/>
                        <a:ext cx="1721098" cy="6432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0020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Registration began on Wed. </a:t>
            </a:r>
          </a:p>
          <a:p>
            <a:endParaRPr lang="en-US" dirty="0" smtClean="0"/>
          </a:p>
          <a:p>
            <a:r>
              <a:rPr lang="en-US" dirty="0" smtClean="0"/>
              <a:t>Parallel sessions (Thursday – Saturday)</a:t>
            </a:r>
          </a:p>
          <a:p>
            <a:pPr lvl="1"/>
            <a:r>
              <a:rPr lang="en-US" dirty="0" smtClean="0"/>
              <a:t>Outreach training, Lunch &amp; Learn at the Sheraton</a:t>
            </a:r>
          </a:p>
          <a:p>
            <a:pPr lvl="1"/>
            <a:r>
              <a:rPr lang="en-US" dirty="0" smtClean="0"/>
              <a:t>1’ Elevator speech training at the Sheraton</a:t>
            </a:r>
          </a:p>
          <a:p>
            <a:pPr lvl="1"/>
            <a:r>
              <a:rPr lang="en-US" dirty="0" smtClean="0"/>
              <a:t>Library visit program (30 libraries in Chicago by 60 volunteers)</a:t>
            </a:r>
          </a:p>
          <a:p>
            <a:pPr lvl="1"/>
            <a:r>
              <a:rPr lang="en-US" dirty="0" smtClean="0"/>
              <a:t>Poster session #1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Free day (Sunday)</a:t>
            </a:r>
          </a:p>
          <a:p>
            <a:pPr lvl="1"/>
            <a:r>
              <a:rPr lang="en-US" dirty="0" smtClean="0"/>
              <a:t>Poster presenters networking </a:t>
            </a:r>
            <a:r>
              <a:rPr lang="en-US" dirty="0"/>
              <a:t>with industry participants (career discussions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Many satellite meetings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Plenary sessions (Monday – Wednesday)</a:t>
            </a:r>
          </a:p>
          <a:p>
            <a:pPr lvl="1"/>
            <a:r>
              <a:rPr lang="en-US" dirty="0" smtClean="0"/>
              <a:t>Communication training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308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304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Wednesday, August 3, 2016: Grant Park Outdoor Concert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 descr="Chicago_ICHEP2016_Concert_ResizedSmall-5447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28800"/>
            <a:ext cx="6096000" cy="4572000"/>
          </a:xfrm>
          <a:prstGeom prst="rect">
            <a:avLst/>
          </a:prstGeom>
        </p:spPr>
      </p:pic>
      <p:pic>
        <p:nvPicPr>
          <p:cNvPr id="6" name="Picture 5" descr="mainStage5x32Banner.compressed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28750"/>
          </a:xfrm>
          <a:prstGeom prst="rect">
            <a:avLst/>
          </a:prstGeom>
        </p:spPr>
      </p:pic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4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Conference rooms / guest rooms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A2E-A9F3-4698-A31D-3BD588D9B008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143000"/>
            <a:ext cx="3491949" cy="2362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365760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Plenary sessions (~1,350 seats)</a:t>
            </a:r>
          </a:p>
          <a:p>
            <a:pPr algn="ctr"/>
            <a:r>
              <a:rPr lang="en-US" sz="2400" dirty="0" smtClean="0"/>
              <a:t>9 Parallel sessions at a given time (80 – 250 seats)</a:t>
            </a:r>
          </a:p>
          <a:p>
            <a:pPr algn="ctr"/>
            <a:r>
              <a:rPr lang="en-US" sz="2400" dirty="0"/>
              <a:t>a</a:t>
            </a:r>
            <a:r>
              <a:rPr lang="en-US" sz="2400" dirty="0" smtClean="0"/>
              <a:t> few small meeting rooms (</a:t>
            </a:r>
            <a:r>
              <a:rPr lang="en-US" sz="2400" dirty="0"/>
              <a:t>~</a:t>
            </a:r>
            <a:r>
              <a:rPr lang="en-US" sz="2400" dirty="0" smtClean="0"/>
              <a:t>30 seats)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500 hotel guest rooms at the Sheraton</a:t>
            </a:r>
          </a:p>
          <a:p>
            <a:pPr algn="ctr"/>
            <a:r>
              <a:rPr lang="en-US" sz="2400" dirty="0"/>
              <a:t>1</a:t>
            </a:r>
            <a:r>
              <a:rPr lang="en-US" sz="2400" dirty="0" smtClean="0"/>
              <a:t>00 guest rooms at 2 Club Quarters</a:t>
            </a:r>
          </a:p>
          <a:p>
            <a:pPr algn="ctr"/>
            <a:r>
              <a:rPr lang="en-US" sz="2400" dirty="0" smtClean="0"/>
              <a:t>(including ~300 rooms for share)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143000"/>
            <a:ext cx="3136197" cy="23622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 rot="20220000">
            <a:off x="1457563" y="2524414"/>
            <a:ext cx="1711001" cy="78811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18360000">
            <a:off x="2549739" y="2753632"/>
            <a:ext cx="1450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Chicago River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6705600" cy="365125"/>
          </a:xfrm>
        </p:spPr>
        <p:txBody>
          <a:bodyPr/>
          <a:lstStyle/>
          <a:p>
            <a:r>
              <a:rPr lang="en-US" dirty="0" smtClean="0"/>
              <a:t>ICHEP 2016 in Chicago, Young-Kee Kim, IUPAP C11 meeting, August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979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13507</TotalTime>
  <Words>1163</Words>
  <Application>Microsoft Macintosh PowerPoint</Application>
  <PresentationFormat>On-screen Show (4:3)</PresentationFormat>
  <Paragraphs>230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Worksheet</vt:lpstr>
      <vt:lpstr>ICHEP 2016 Chicago  All the numbers shown here are NOT final</vt:lpstr>
      <vt:lpstr>Conference Location: Sheraton Hotel</vt:lpstr>
      <vt:lpstr>Timeline</vt:lpstr>
      <vt:lpstr>16 parallel groups, and abstracts ~1,600</vt:lpstr>
      <vt:lpstr>Conveners &amp; Plenary talks</vt:lpstr>
      <vt:lpstr>Attendees</vt:lpstr>
      <vt:lpstr>Overall Program</vt:lpstr>
      <vt:lpstr>Wednesday, August 3, 2016: Grant Park Outdoor Concert</vt:lpstr>
      <vt:lpstr>Conference rooms / guest rooms</vt:lpstr>
      <vt:lpstr>Discussions during coffee break</vt:lpstr>
      <vt:lpstr>Diversity and Inclusion Session</vt:lpstr>
      <vt:lpstr>Public outreach at Chicago public libraries  (30 libraries by 60 volunteers)</vt:lpstr>
      <vt:lpstr>1’ Elevator speeches</vt:lpstr>
      <vt:lpstr>Daily Zumba (7 – 8 am)</vt:lpstr>
      <vt:lpstr>Registration fees</vt:lpstr>
      <vt:lpstr>Travel grants</vt:lpstr>
      <vt:lpstr>Budget: Income and Expenses (preliminary)</vt:lpstr>
      <vt:lpstr>Visa issues: to be analyzed</vt:lpstr>
      <vt:lpstr>Remote participation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of hosting ICHEP 2016 in Chicago</dc:title>
  <dc:creator>Young-Kee Kim x3384 05917V</dc:creator>
  <cp:lastModifiedBy>Young-Kee Kim</cp:lastModifiedBy>
  <cp:revision>360</cp:revision>
  <dcterms:created xsi:type="dcterms:W3CDTF">2013-06-15T15:58:22Z</dcterms:created>
  <dcterms:modified xsi:type="dcterms:W3CDTF">2016-08-09T11:30:31Z</dcterms:modified>
</cp:coreProperties>
</file>