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handoutMasterIdLst>
    <p:handoutMasterId r:id="rId18"/>
  </p:handoutMasterIdLst>
  <p:sldIdLst>
    <p:sldId id="256" r:id="rId3"/>
    <p:sldId id="262" r:id="rId4"/>
    <p:sldId id="275" r:id="rId5"/>
    <p:sldId id="264" r:id="rId6"/>
    <p:sldId id="265" r:id="rId7"/>
    <p:sldId id="268" r:id="rId8"/>
    <p:sldId id="267" r:id="rId9"/>
    <p:sldId id="270" r:id="rId10"/>
    <p:sldId id="278" r:id="rId11"/>
    <p:sldId id="279" r:id="rId12"/>
    <p:sldId id="280" r:id="rId13"/>
    <p:sldId id="277" r:id="rId14"/>
    <p:sldId id="273" r:id="rId15"/>
    <p:sldId id="28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654" autoAdjust="0"/>
  </p:normalViewPr>
  <p:slideViewPr>
    <p:cSldViewPr>
      <p:cViewPr varScale="1">
        <p:scale>
          <a:sx n="87" d="100"/>
          <a:sy n="87" d="100"/>
        </p:scale>
        <p:origin x="-131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77256-2A87-F440-89A5-F683D1E2F46F}" type="datetimeFigureOut">
              <a:rPr lang="en-US" smtClean="0"/>
              <a:t>07.08.16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F368D5-B960-8045-ABD2-855E263D08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8132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C457A-D09B-4DAA-9D79-7DEC059B3C7C}" type="datetimeFigureOut">
              <a:rPr lang="ru-RU" smtClean="0"/>
              <a:t>07.08.16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EC1E9A-0BBA-4CD4-9FFF-13B56C6346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9865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 Aug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V.Kekelidze, C11, ICHEP-2016, Chicago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 Aug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V.Kekelidze, C11, ICHEP-2016, Chicago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 Aug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V.Kekelidze, C11, ICHEP-2016, Chicago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3945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879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0085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216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0678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5550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2893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340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 Aug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V.Kekelidze, C11, ICHEP-2016, Chicago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1094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7938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995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 Aug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V.Kekelidze, C11, ICHEP-2016, Chicago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 Aug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V.Kekelidze, C11, ICHEP-2016, Chicago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 Aug 2016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V.Kekelidze, C11, ICHEP-2016, Chicago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 Aug 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V.Kekelidze, C11, ICHEP-2016, Chicago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 Aug 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V.Kekelidze, C11, ICHEP-2016, Chicago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 Aug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V.Kekelidze, C11, ICHEP-2016, Chicago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 Aug 2016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V.Kekelidze, C11, ICHEP-2016, Chicago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7 Aug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V.Kekelidze, C11, ICHEP-2016, Chicago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E04B3-BF25-48F7-8695-D87A866055C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346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relnp.jinr.ru/ishepp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jpg"/><Relationship Id="rId6" Type="http://schemas.openxmlformats.org/officeDocument/2006/relationships/image" Target="../media/image10.jp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hyperlink" Target="http://pos.sissa.it/cgi-bin/reader/conf.cgi?confid=225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JPG"/><Relationship Id="rId3" Type="http://schemas.openxmlformats.org/officeDocument/2006/relationships/hyperlink" Target="http://relnp.jinr.ru/ishepp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39726"/>
            <a:ext cx="7772400" cy="4489474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XXIII International </a:t>
            </a:r>
            <a:r>
              <a:rPr lang="en-US" sz="3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Baldin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Seminar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/>
            </a:r>
            <a:b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/>
            </a:r>
            <a:b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sz="3600" b="1" i="1" dirty="0" smtClean="0">
                <a:solidFill>
                  <a:srgbClr val="000090"/>
                </a:solidFill>
                <a:latin typeface="Arial"/>
                <a:cs typeface="Arial"/>
              </a:rPr>
              <a:t>Relativistic Nuclear Physics</a:t>
            </a:r>
            <a:br>
              <a:rPr lang="en-US" sz="3600" b="1" i="1" dirty="0" smtClean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sz="3600" b="1" i="1" dirty="0" smtClean="0">
                <a:solidFill>
                  <a:srgbClr val="000090"/>
                </a:solidFill>
                <a:latin typeface="Arial"/>
                <a:cs typeface="Arial"/>
              </a:rPr>
              <a:t>and</a:t>
            </a:r>
            <a:br>
              <a:rPr lang="en-US" sz="3600" b="1" i="1" dirty="0" smtClean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sz="3600" b="1" i="1" dirty="0" smtClean="0">
                <a:solidFill>
                  <a:srgbClr val="000090"/>
                </a:solidFill>
                <a:latin typeface="Arial"/>
                <a:cs typeface="Arial"/>
              </a:rPr>
              <a:t>Quantum </a:t>
            </a:r>
            <a:r>
              <a:rPr lang="en-US" sz="3600" b="1" i="1" dirty="0" err="1" smtClean="0">
                <a:solidFill>
                  <a:srgbClr val="000090"/>
                </a:solidFill>
                <a:latin typeface="Arial"/>
                <a:cs typeface="Arial"/>
              </a:rPr>
              <a:t>Chromodynamics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/>
            </a:r>
            <a:b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sz="3200" b="1" i="1" dirty="0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/>
            </a:r>
            <a:br>
              <a:rPr lang="en-US" sz="3200" b="1" i="1" dirty="0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sz="3100" i="1" dirty="0">
                <a:solidFill>
                  <a:srgbClr val="000090"/>
                </a:solidFill>
                <a:latin typeface="Arial"/>
                <a:cs typeface="Arial"/>
              </a:rPr>
              <a:t>d</a:t>
            </a:r>
            <a:r>
              <a:rPr lang="en-US" sz="3100" i="1" dirty="0" smtClean="0">
                <a:solidFill>
                  <a:srgbClr val="000090"/>
                </a:solidFill>
                <a:latin typeface="Arial"/>
                <a:cs typeface="Arial"/>
              </a:rPr>
              <a:t>evoted </a:t>
            </a:r>
            <a:r>
              <a:rPr lang="en-US" sz="3100" i="1" dirty="0">
                <a:solidFill>
                  <a:srgbClr val="000090"/>
                </a:solidFill>
                <a:latin typeface="Arial"/>
                <a:cs typeface="Arial"/>
              </a:rPr>
              <a:t>to the 90</a:t>
            </a:r>
            <a:r>
              <a:rPr lang="en-US" sz="3100" i="1" baseline="30000" dirty="0">
                <a:solidFill>
                  <a:srgbClr val="000090"/>
                </a:solidFill>
                <a:latin typeface="Arial"/>
                <a:cs typeface="Arial"/>
              </a:rPr>
              <a:t>th</a:t>
            </a:r>
            <a:r>
              <a:rPr lang="en-US" sz="3100" i="1" dirty="0">
                <a:solidFill>
                  <a:srgbClr val="000090"/>
                </a:solidFill>
                <a:latin typeface="Arial"/>
                <a:cs typeface="Arial"/>
              </a:rPr>
              <a:t> anniversary</a:t>
            </a:r>
            <a:br>
              <a:rPr lang="en-US" sz="3100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sz="3100" i="1" dirty="0">
                <a:solidFill>
                  <a:srgbClr val="000090"/>
                </a:solidFill>
                <a:latin typeface="Arial"/>
                <a:cs typeface="Arial"/>
              </a:rPr>
              <a:t>of Academician A.M. </a:t>
            </a:r>
            <a:r>
              <a:rPr lang="en-US" sz="3100" i="1" dirty="0" err="1">
                <a:solidFill>
                  <a:srgbClr val="000090"/>
                </a:solidFill>
                <a:latin typeface="Arial"/>
                <a:cs typeface="Arial"/>
              </a:rPr>
              <a:t>Baldin</a:t>
            </a:r>
            <a:r>
              <a:rPr lang="en-US" sz="3100" i="1" dirty="0">
                <a:solidFill>
                  <a:srgbClr val="000090"/>
                </a:solidFill>
                <a:latin typeface="Arial"/>
                <a:cs typeface="Arial"/>
              </a:rPr>
              <a:t/>
            </a:r>
            <a:br>
              <a:rPr lang="en-US" sz="3100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sz="3100" dirty="0">
                <a:solidFill>
                  <a:srgbClr val="000090"/>
                </a:solidFill>
                <a:latin typeface="Arial"/>
                <a:cs typeface="Arial"/>
              </a:rPr>
              <a:t/>
            </a:r>
            <a:br>
              <a:rPr lang="en-US" sz="3100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sz="2400" i="1" dirty="0">
                <a:solidFill>
                  <a:srgbClr val="00B0F0"/>
                </a:solidFill>
                <a:latin typeface="Arial"/>
                <a:cs typeface="Arial"/>
                <a:hlinkClick r:id="rId2"/>
              </a:rPr>
              <a:t>http://relnp.jinr.ru/ishepp/</a:t>
            </a:r>
            <a:r>
              <a:rPr lang="en-US" sz="2400" dirty="0">
                <a:latin typeface="Arial"/>
                <a:cs typeface="Arial"/>
              </a:rPr>
              <a:t/>
            </a:r>
            <a:br>
              <a:rPr lang="en-US" sz="2400" dirty="0">
                <a:latin typeface="Arial"/>
                <a:cs typeface="Arial"/>
              </a:rPr>
            </a:br>
            <a:endParaRPr lang="ru-RU" sz="2400" dirty="0"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5373216"/>
            <a:ext cx="6400800" cy="504056"/>
          </a:xfrm>
        </p:spPr>
        <p:txBody>
          <a:bodyPr>
            <a:normAutofit/>
          </a:bodyPr>
          <a:lstStyle/>
          <a:p>
            <a:r>
              <a:rPr lang="en-US" sz="2400" b="1" dirty="0" err="1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Dubna</a:t>
            </a:r>
            <a:r>
              <a:rPr lang="en-US" sz="2400" b="1" dirty="0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, September 19 – 24, 2016</a:t>
            </a:r>
            <a:endParaRPr lang="ru-RU" sz="2400" b="1" dirty="0">
              <a:solidFill>
                <a:srgbClr val="00009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/>
              <a:t>7 Aug 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V.Kekelidze, C11, ICHEP-2016, Chicago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Arial"/>
                <a:cs typeface="Arial"/>
              </a:rPr>
              <a:t>Venue</a:t>
            </a:r>
            <a:endParaRPr lang="ru-RU" sz="3200" dirty="0">
              <a:latin typeface="Arial"/>
              <a:cs typeface="Arial"/>
            </a:endParaRPr>
          </a:p>
        </p:txBody>
      </p:sp>
      <p:pic>
        <p:nvPicPr>
          <p:cNvPr id="3" name="Picture 2" descr="IMG_8210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44" y="1080120"/>
            <a:ext cx="7951812" cy="530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49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5544616" cy="850106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Arial"/>
                <a:cs typeface="Arial"/>
              </a:rPr>
              <a:t>Venue</a:t>
            </a:r>
            <a:endParaRPr lang="ru-RU" sz="3200" dirty="0"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340768"/>
            <a:ext cx="4451568" cy="28083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508" y="4149080"/>
            <a:ext cx="6504724" cy="22322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7851" y="1340768"/>
            <a:ext cx="3720413" cy="2790310"/>
          </a:xfrm>
          <a:prstGeom prst="rect">
            <a:avLst/>
          </a:prstGeom>
        </p:spPr>
      </p:pic>
      <p:pic>
        <p:nvPicPr>
          <p:cNvPr id="10" name="Picture 9" descr="02-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4184732"/>
            <a:ext cx="2880320" cy="2162585"/>
          </a:xfrm>
          <a:prstGeom prst="rect">
            <a:avLst/>
          </a:prstGeom>
        </p:spPr>
      </p:pic>
      <p:pic>
        <p:nvPicPr>
          <p:cNvPr id="11" name="Picture 10" descr="Photo_JINR_3_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512" y="188640"/>
            <a:ext cx="3021470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977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XXIII International </a:t>
            </a:r>
            <a:r>
              <a:rPr lang="en-US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Baldin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Seminar</a:t>
            </a:r>
            <a:b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sz="2400" b="1" dirty="0" err="1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Dubna</a:t>
            </a:r>
            <a:r>
              <a:rPr lang="en-US" sz="2400" b="1" dirty="0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, September 19 – 24, 2016</a:t>
            </a:r>
            <a:endParaRPr lang="ru-RU" sz="2400" b="1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835696" y="980728"/>
            <a:ext cx="583264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400" b="1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256584"/>
          </a:xfrm>
        </p:spPr>
        <p:txBody>
          <a:bodyPr>
            <a:noAutofit/>
          </a:bodyPr>
          <a:lstStyle/>
          <a:p>
            <a:r>
              <a:rPr lang="en-US" sz="2400" b="1" i="1" dirty="0">
                <a:solidFill>
                  <a:srgbClr val="000090"/>
                </a:solidFill>
                <a:latin typeface="Arial"/>
                <a:cs typeface="Arial"/>
              </a:rPr>
              <a:t>~250 participants are expected </a:t>
            </a:r>
            <a:endParaRPr lang="en-US" sz="2400" i="1" dirty="0" smtClean="0">
              <a:solidFill>
                <a:srgbClr val="0000FF"/>
              </a:solidFill>
              <a:latin typeface="Arial"/>
              <a:cs typeface="Arial"/>
            </a:endParaRPr>
          </a:p>
          <a:p>
            <a:pPr marL="0" indent="0" algn="r">
              <a:buNone/>
            </a:pPr>
            <a:r>
              <a:rPr lang="en-US" sz="2400" i="1" dirty="0" smtClean="0">
                <a:solidFill>
                  <a:srgbClr val="0000FF"/>
                </a:solidFill>
                <a:latin typeface="Arial"/>
                <a:cs typeface="Arial"/>
              </a:rPr>
              <a:t>registered </a:t>
            </a:r>
            <a:r>
              <a:rPr lang="en-US" sz="2400" i="1" dirty="0">
                <a:solidFill>
                  <a:srgbClr val="0000FF"/>
                </a:solidFill>
                <a:latin typeface="Arial"/>
                <a:cs typeface="Arial"/>
              </a:rPr>
              <a:t>more then 130 participants </a:t>
            </a:r>
            <a:r>
              <a:rPr lang="en-US" sz="2400" i="1" dirty="0" smtClean="0">
                <a:solidFill>
                  <a:srgbClr val="0000FF"/>
                </a:solidFill>
                <a:latin typeface="Arial"/>
                <a:cs typeface="Arial"/>
              </a:rPr>
              <a:t>now</a:t>
            </a:r>
            <a:r>
              <a:rPr lang="en-US" sz="2400" i="1" dirty="0">
                <a:solidFill>
                  <a:srgbClr val="0000FF"/>
                </a:solidFill>
                <a:latin typeface="Arial"/>
                <a:cs typeface="Arial"/>
              </a:rPr>
              <a:t>;</a:t>
            </a:r>
            <a:r>
              <a:rPr lang="en-US" sz="2400" i="1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</a:p>
          <a:p>
            <a:pPr marL="0" indent="0" algn="r">
              <a:buNone/>
            </a:pPr>
            <a:r>
              <a:rPr lang="en-US" sz="2400" i="1" dirty="0" smtClean="0">
                <a:solidFill>
                  <a:srgbClr val="0000FF"/>
                </a:solidFill>
                <a:latin typeface="Arial"/>
                <a:cs typeface="Arial"/>
              </a:rPr>
              <a:t>dead </a:t>
            </a:r>
            <a:r>
              <a:rPr lang="en-US" sz="2400" i="1" dirty="0">
                <a:solidFill>
                  <a:srgbClr val="0000FF"/>
                </a:solidFill>
                <a:latin typeface="Arial"/>
                <a:cs typeface="Arial"/>
              </a:rPr>
              <a:t>line for </a:t>
            </a:r>
            <a:r>
              <a:rPr lang="en-US" sz="2400" i="1" dirty="0" smtClean="0">
                <a:solidFill>
                  <a:srgbClr val="0000FF"/>
                </a:solidFill>
                <a:latin typeface="Arial"/>
                <a:cs typeface="Arial"/>
              </a:rPr>
              <a:t>registration: </a:t>
            </a:r>
            <a:r>
              <a:rPr lang="en-US" sz="2400" i="1" dirty="0">
                <a:solidFill>
                  <a:srgbClr val="0000FF"/>
                </a:solidFill>
                <a:latin typeface="Arial"/>
                <a:cs typeface="Arial"/>
              </a:rPr>
              <a:t>31 August </a:t>
            </a:r>
            <a:r>
              <a:rPr lang="en-US" sz="2400" i="1" dirty="0" smtClean="0">
                <a:solidFill>
                  <a:srgbClr val="0000FF"/>
                </a:solidFill>
                <a:latin typeface="Arial"/>
                <a:cs typeface="Arial"/>
              </a:rPr>
              <a:t>2016</a:t>
            </a:r>
            <a:endParaRPr lang="en-US" sz="2400" i="1" dirty="0">
              <a:solidFill>
                <a:srgbClr val="0000FF"/>
              </a:solidFill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US" sz="2400" b="1" i="1" dirty="0">
                <a:solidFill>
                  <a:srgbClr val="000090"/>
                </a:solidFill>
                <a:latin typeface="Arial"/>
                <a:cs typeface="Arial"/>
              </a:rPr>
              <a:t>~150 reports are supposed </a:t>
            </a:r>
            <a:r>
              <a:rPr lang="en-US" sz="2400" i="1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2400" i="1" dirty="0" smtClean="0">
                <a:solidFill>
                  <a:srgbClr val="0000FF"/>
                </a:solidFill>
                <a:latin typeface="Arial"/>
                <a:cs typeface="Arial"/>
              </a:rPr>
              <a:t>   already accepted </a:t>
            </a:r>
            <a:r>
              <a:rPr lang="en-US" sz="2400" i="1" dirty="0">
                <a:solidFill>
                  <a:srgbClr val="0000FF"/>
                </a:solidFill>
                <a:latin typeface="Arial"/>
                <a:cs typeface="Arial"/>
              </a:rPr>
              <a:t>&gt;</a:t>
            </a:r>
            <a:r>
              <a:rPr lang="en-US" sz="2400" i="1" dirty="0" smtClean="0">
                <a:solidFill>
                  <a:srgbClr val="0000FF"/>
                </a:solidFill>
                <a:latin typeface="Arial"/>
                <a:cs typeface="Arial"/>
              </a:rPr>
              <a:t> 110 </a:t>
            </a:r>
            <a:endParaRPr lang="en-US" sz="2400" i="1" dirty="0">
              <a:solidFill>
                <a:srgbClr val="0000FF"/>
              </a:solidFill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US" sz="2400" b="1" i="1" dirty="0" smtClean="0">
                <a:solidFill>
                  <a:srgbClr val="000090"/>
                </a:solidFill>
                <a:latin typeface="Arial"/>
                <a:cs typeface="Arial"/>
              </a:rPr>
              <a:t>conference </a:t>
            </a:r>
            <a:r>
              <a:rPr lang="en-US" sz="2400" b="1" i="1" dirty="0">
                <a:solidFill>
                  <a:srgbClr val="000090"/>
                </a:solidFill>
                <a:latin typeface="Arial"/>
                <a:cs typeface="Arial"/>
              </a:rPr>
              <a:t>fee - </a:t>
            </a:r>
            <a:r>
              <a:rPr lang="ru-RU" sz="2400" b="1" i="1" dirty="0">
                <a:solidFill>
                  <a:srgbClr val="000090"/>
                </a:solidFill>
                <a:latin typeface="Arial"/>
                <a:cs typeface="Arial"/>
              </a:rPr>
              <a:t>350 </a:t>
            </a:r>
            <a:r>
              <a:rPr lang="en-US" sz="2400" b="1" i="1" dirty="0" smtClean="0">
                <a:solidFill>
                  <a:srgbClr val="000090"/>
                </a:solidFill>
                <a:latin typeface="Arial"/>
                <a:cs typeface="Arial"/>
              </a:rPr>
              <a:t>Euro</a:t>
            </a:r>
          </a:p>
          <a:p>
            <a:pPr marL="0" indent="0" algn="r">
              <a:buNone/>
            </a:pPr>
            <a:r>
              <a:rPr lang="en-US" sz="2400" i="1" dirty="0" smtClean="0">
                <a:solidFill>
                  <a:srgbClr val="0000FF"/>
                </a:solidFill>
                <a:latin typeface="Arial"/>
                <a:cs typeface="Arial"/>
              </a:rPr>
              <a:t> it </a:t>
            </a:r>
            <a:r>
              <a:rPr lang="en-US" sz="2400" i="1" dirty="0">
                <a:solidFill>
                  <a:srgbClr val="3366FF"/>
                </a:solidFill>
                <a:latin typeface="Arial"/>
                <a:cs typeface="Arial"/>
              </a:rPr>
              <a:t>covers transfer from airports to </a:t>
            </a:r>
            <a:r>
              <a:rPr lang="en-US" sz="2400" i="1" dirty="0" err="1">
                <a:solidFill>
                  <a:srgbClr val="3366FF"/>
                </a:solidFill>
                <a:latin typeface="Arial"/>
                <a:cs typeface="Arial"/>
              </a:rPr>
              <a:t>Dubna</a:t>
            </a:r>
            <a:r>
              <a:rPr lang="en-US" sz="2400" i="1" dirty="0">
                <a:solidFill>
                  <a:srgbClr val="3366FF"/>
                </a:solidFill>
                <a:latin typeface="Arial"/>
                <a:cs typeface="Arial"/>
              </a:rPr>
              <a:t> and back, </a:t>
            </a:r>
            <a:endParaRPr lang="en-US" sz="2400" i="1" dirty="0" smtClean="0">
              <a:solidFill>
                <a:srgbClr val="3366FF"/>
              </a:solidFill>
              <a:latin typeface="Arial"/>
              <a:cs typeface="Arial"/>
            </a:endParaRPr>
          </a:p>
          <a:p>
            <a:pPr marL="0" indent="0" algn="r">
              <a:buNone/>
            </a:pPr>
            <a:r>
              <a:rPr lang="en-US" sz="2400" i="1" dirty="0" smtClean="0">
                <a:solidFill>
                  <a:srgbClr val="3366FF"/>
                </a:solidFill>
                <a:latin typeface="Arial"/>
                <a:cs typeface="Arial"/>
              </a:rPr>
              <a:t>social program, </a:t>
            </a:r>
            <a:r>
              <a:rPr lang="en-US" sz="2400" i="1" dirty="0">
                <a:solidFill>
                  <a:srgbClr val="3366FF"/>
                </a:solidFill>
                <a:latin typeface="Arial"/>
                <a:cs typeface="Arial"/>
              </a:rPr>
              <a:t>refreshments during the breaks, </a:t>
            </a:r>
            <a:endParaRPr lang="en-US" sz="2400" i="1" dirty="0" smtClean="0">
              <a:solidFill>
                <a:srgbClr val="3366FF"/>
              </a:solidFill>
              <a:latin typeface="Arial"/>
              <a:cs typeface="Arial"/>
            </a:endParaRPr>
          </a:p>
          <a:p>
            <a:pPr marL="0" indent="0" algn="r">
              <a:buNone/>
            </a:pPr>
            <a:r>
              <a:rPr lang="en-US" sz="2400" i="1" dirty="0" smtClean="0">
                <a:solidFill>
                  <a:srgbClr val="3366FF"/>
                </a:solidFill>
                <a:latin typeface="Arial"/>
                <a:cs typeface="Arial"/>
              </a:rPr>
              <a:t>the </a:t>
            </a:r>
            <a:r>
              <a:rPr lang="en-US" sz="2400" i="1" dirty="0">
                <a:solidFill>
                  <a:srgbClr val="3366FF"/>
                </a:solidFill>
                <a:latin typeface="Arial"/>
                <a:cs typeface="Arial"/>
              </a:rPr>
              <a:t>welcome party, banquet </a:t>
            </a:r>
            <a:endParaRPr lang="en-US" sz="2400" i="1" dirty="0" smtClean="0">
              <a:solidFill>
                <a:srgbClr val="3366FF"/>
              </a:solidFill>
              <a:latin typeface="Arial"/>
              <a:cs typeface="Arial"/>
            </a:endParaRPr>
          </a:p>
          <a:p>
            <a:pPr marL="0" indent="0" algn="r">
              <a:buNone/>
            </a:pPr>
            <a:r>
              <a:rPr lang="en-US" sz="2400" i="1" dirty="0" smtClean="0">
                <a:solidFill>
                  <a:srgbClr val="3366FF"/>
                </a:solidFill>
                <a:latin typeface="Arial"/>
                <a:cs typeface="Arial"/>
              </a:rPr>
              <a:t>and </a:t>
            </a:r>
            <a:r>
              <a:rPr lang="en-US" sz="2400" i="1" dirty="0">
                <a:solidFill>
                  <a:srgbClr val="3366FF"/>
                </a:solidFill>
                <a:latin typeface="Arial"/>
                <a:cs typeface="Arial"/>
              </a:rPr>
              <a:t>publishing of the </a:t>
            </a:r>
            <a:r>
              <a:rPr lang="en-US" sz="2400" i="1" dirty="0" smtClean="0">
                <a:solidFill>
                  <a:srgbClr val="3366FF"/>
                </a:solidFill>
                <a:latin typeface="Arial"/>
                <a:cs typeface="Arial"/>
              </a:rPr>
              <a:t>Proceedings </a:t>
            </a:r>
            <a:endParaRPr lang="en-US" sz="2400" b="1" i="1" dirty="0">
              <a:solidFill>
                <a:srgbClr val="000090"/>
              </a:solidFill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r>
              <a:rPr lang="en-US" sz="2400" b="1" i="1" dirty="0">
                <a:solidFill>
                  <a:srgbClr val="000090"/>
                </a:solidFill>
                <a:latin typeface="Arial"/>
                <a:cs typeface="Arial"/>
              </a:rPr>
              <a:t>limited support for young scientists   </a:t>
            </a:r>
            <a:endParaRPr lang="en-US" sz="2400" b="1" i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0" indent="0" algn="r">
              <a:lnSpc>
                <a:spcPct val="50000"/>
              </a:lnSpc>
              <a:buNone/>
            </a:pPr>
            <a:r>
              <a:rPr lang="en-US" sz="2400" b="1" i="1" dirty="0" smtClean="0">
                <a:solidFill>
                  <a:srgbClr val="000090"/>
                </a:solidFill>
                <a:latin typeface="Arial"/>
                <a:cs typeface="Arial"/>
              </a:rPr>
              <a:t>- </a:t>
            </a:r>
            <a:r>
              <a:rPr lang="en-US" sz="2400" b="1" i="1" dirty="0">
                <a:solidFill>
                  <a:srgbClr val="000090"/>
                </a:solidFill>
                <a:latin typeface="Arial"/>
                <a:cs typeface="Arial"/>
              </a:rPr>
              <a:t>free accommodation</a:t>
            </a:r>
            <a:endParaRPr lang="ru-RU" sz="2400" b="1" i="1" dirty="0">
              <a:solidFill>
                <a:srgbClr val="000090"/>
              </a:solidFill>
              <a:latin typeface="Arial"/>
              <a:cs typeface="Arial"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53034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XXIII International </a:t>
            </a:r>
            <a:r>
              <a:rPr lang="en-US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Baldin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Seminar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00200"/>
            <a:ext cx="849694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i="1" dirty="0">
                <a:solidFill>
                  <a:srgbClr val="000090"/>
                </a:solidFill>
                <a:latin typeface="Arial"/>
                <a:cs typeface="Arial"/>
              </a:rPr>
              <a:t>The Organizing Committee</a:t>
            </a:r>
            <a:r>
              <a:rPr lang="en-US" sz="2400" b="1" i="1" dirty="0" smtClean="0">
                <a:solidFill>
                  <a:srgbClr val="000090"/>
                </a:solidFill>
                <a:latin typeface="Arial"/>
                <a:cs typeface="Arial"/>
              </a:rPr>
              <a:t>:</a:t>
            </a:r>
          </a:p>
          <a:p>
            <a:pPr marL="0" indent="0">
              <a:buNone/>
            </a:pPr>
            <a:endParaRPr lang="en-US" sz="2400" b="1" i="1" dirty="0">
              <a:solidFill>
                <a:srgbClr val="000090"/>
              </a:solidFill>
              <a:latin typeface="Arial"/>
              <a:cs typeface="Arial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2400" b="1" i="1" dirty="0">
                <a:solidFill>
                  <a:srgbClr val="000090"/>
                </a:solidFill>
                <a:latin typeface="Arial"/>
                <a:cs typeface="Arial"/>
              </a:rPr>
              <a:t>appreciates IUPAP </a:t>
            </a:r>
            <a:r>
              <a:rPr lang="en-US" sz="2400" b="1" i="1" dirty="0" smtClean="0">
                <a:solidFill>
                  <a:srgbClr val="000090"/>
                </a:solidFill>
                <a:latin typeface="Arial"/>
                <a:cs typeface="Arial"/>
              </a:rPr>
              <a:t>for the conference </a:t>
            </a:r>
            <a:r>
              <a:rPr lang="en-US" sz="2400" b="1" i="1" dirty="0">
                <a:solidFill>
                  <a:srgbClr val="000090"/>
                </a:solidFill>
                <a:latin typeface="Arial"/>
                <a:cs typeface="Arial"/>
              </a:rPr>
              <a:t>support</a:t>
            </a:r>
            <a:r>
              <a:rPr lang="en-US" sz="2400" b="1" i="1" dirty="0" smtClean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b="1" i="1" dirty="0">
              <a:solidFill>
                <a:srgbClr val="000090"/>
              </a:solidFill>
              <a:latin typeface="Arial"/>
              <a:cs typeface="Arial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i="1" dirty="0" smtClean="0">
                <a:solidFill>
                  <a:srgbClr val="000090"/>
                </a:solidFill>
                <a:latin typeface="Arial"/>
                <a:cs typeface="Arial"/>
              </a:rPr>
              <a:t>requests </a:t>
            </a:r>
            <a:r>
              <a:rPr lang="en-US" sz="2400" b="1" i="1" dirty="0">
                <a:solidFill>
                  <a:srgbClr val="000090"/>
                </a:solidFill>
                <a:latin typeface="Arial"/>
                <a:cs typeface="Arial"/>
              </a:rPr>
              <a:t>financial support for C-class </a:t>
            </a:r>
            <a:r>
              <a:rPr lang="en-US" sz="2400" b="1" i="1" dirty="0" smtClean="0">
                <a:solidFill>
                  <a:srgbClr val="000090"/>
                </a:solidFill>
                <a:latin typeface="Arial"/>
                <a:cs typeface="Arial"/>
              </a:rPr>
              <a:t>conferences</a:t>
            </a:r>
            <a:r>
              <a:rPr lang="en-US" sz="2400" b="1" i="1" dirty="0">
                <a:solidFill>
                  <a:srgbClr val="000090"/>
                </a:solidFill>
                <a:latin typeface="Arial"/>
                <a:cs typeface="Arial"/>
              </a:rPr>
              <a:t>, which can help to attract young scientists, especially from developing countries</a:t>
            </a:r>
            <a:r>
              <a:rPr lang="en-US" sz="2400" b="1" i="1" dirty="0" smtClean="0">
                <a:solidFill>
                  <a:srgbClr val="000090"/>
                </a:solidFill>
                <a:latin typeface="Arial"/>
                <a:cs typeface="Arial"/>
              </a:rPr>
              <a:t>;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400" b="1" i="1" dirty="0">
              <a:solidFill>
                <a:srgbClr val="000090"/>
              </a:solidFill>
              <a:latin typeface="Arial"/>
              <a:cs typeface="Arial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b="1" i="1" dirty="0">
                <a:solidFill>
                  <a:srgbClr val="000090"/>
                </a:solidFill>
                <a:latin typeface="Arial"/>
                <a:cs typeface="Arial"/>
              </a:rPr>
              <a:t>expresses confidence that it will increase interests </a:t>
            </a:r>
            <a:endParaRPr lang="en-US" sz="2400" b="1" i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0" indent="0" algn="r">
              <a:buNone/>
            </a:pPr>
            <a:r>
              <a:rPr lang="en-US" sz="2400" b="1" i="1" dirty="0" smtClean="0">
                <a:solidFill>
                  <a:srgbClr val="000090"/>
                </a:solidFill>
                <a:latin typeface="Arial"/>
                <a:cs typeface="Arial"/>
              </a:rPr>
              <a:t>to the C</a:t>
            </a:r>
            <a:r>
              <a:rPr lang="en-US" sz="2400" b="1" i="1" dirty="0">
                <a:solidFill>
                  <a:srgbClr val="000090"/>
                </a:solidFill>
                <a:latin typeface="Arial"/>
                <a:cs typeface="Arial"/>
              </a:rPr>
              <a:t>-class conferences in the world.</a:t>
            </a:r>
            <a:endParaRPr lang="ru-RU" sz="2400" b="1" i="1" dirty="0">
              <a:solidFill>
                <a:srgbClr val="000090"/>
              </a:solidFill>
              <a:latin typeface="Arial"/>
              <a:cs typeface="Arial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400" b="1" i="1" dirty="0">
              <a:solidFill>
                <a:srgbClr val="000090"/>
              </a:solidFill>
              <a:latin typeface="Arial"/>
              <a:cs typeface="Arial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400" b="1" dirty="0">
              <a:solidFill>
                <a:srgbClr val="0070C0"/>
              </a:solidFill>
              <a:latin typeface="Arial"/>
              <a:cs typeface="Arial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sz="2400" b="1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793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 smtClean="0">
                <a:solidFill>
                  <a:prstClr val="black">
                    <a:tint val="75000"/>
                  </a:prstClr>
                </a:solidFill>
              </a:rPr>
              <a:t>7 Aug 2016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229600" cy="1935088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</a:t>
            </a:r>
            <a:br>
              <a:rPr lang="en-US" b="1" dirty="0" smtClean="0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the </a:t>
            </a:r>
            <a:r>
              <a:rPr lang="en-US" b="1" dirty="0" smtClean="0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attention </a:t>
            </a:r>
            <a:endParaRPr lang="en-US" b="1" dirty="0">
              <a:solidFill>
                <a:srgbClr val="00009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2685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016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Alexander </a:t>
            </a:r>
            <a:r>
              <a:rPr lang="en-US" sz="32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Mikhailovich</a:t>
            </a:r>
            <a:r>
              <a:rPr 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en-US" sz="32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Baldin</a:t>
            </a:r>
            <a:r>
              <a:rPr lang="en-US" sz="3200" dirty="0">
                <a:latin typeface="Arial"/>
                <a:cs typeface="Arial"/>
              </a:rPr>
              <a:t/>
            </a:r>
            <a:br>
              <a:rPr lang="en-US" sz="3200" dirty="0">
                <a:latin typeface="Arial"/>
                <a:cs typeface="Arial"/>
              </a:rPr>
            </a:b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February 26, 1926   -      April 29, 2001 </a:t>
            </a: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4" name="Picture 10" descr="Baldin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4830" y="1916832"/>
            <a:ext cx="8791666" cy="4104456"/>
          </a:xfrm>
          <a:prstGeom prst="rect">
            <a:avLst/>
          </a:prstGeom>
          <a:noFill/>
        </p:spPr>
      </p:pic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624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The first  1969  </a:t>
            </a:r>
            <a:r>
              <a:rPr lang="en-US" sz="32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Dubna</a:t>
            </a:r>
            <a:r>
              <a:rPr lang="en-US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 Seminar</a:t>
            </a:r>
            <a:endParaRPr lang="ru-RU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9000"/>
          </a:xfrm>
        </p:spPr>
        <p:txBody>
          <a:bodyPr tIns="0" bIns="0">
            <a:normAutofit/>
          </a:bodyPr>
          <a:lstStyle/>
          <a:p>
            <a:pPr>
              <a:spcBef>
                <a:spcPts val="0"/>
              </a:spcBef>
              <a:buClr>
                <a:srgbClr val="FF0000"/>
              </a:buClr>
              <a:buFont typeface="Wingdings" charset="2"/>
              <a:buChar char="u"/>
            </a:pP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The first  1969 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Dubna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 Seminar  of  this series 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was devoted to study of vector  mesons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and has included a considerable number of reports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on development of gauge field theory</a:t>
            </a:r>
          </a:p>
          <a:p>
            <a:pPr marL="0" indent="0" algn="r">
              <a:spcBef>
                <a:spcPts val="0"/>
              </a:spcBef>
              <a:buNone/>
            </a:pPr>
            <a:endParaRPr lang="en-US" sz="2400" i="1" dirty="0">
              <a:solidFill>
                <a:srgbClr val="000090"/>
              </a:solidFill>
              <a:latin typeface="Arial"/>
              <a:cs typeface="Arial"/>
            </a:endParaRPr>
          </a:p>
          <a:p>
            <a:pPr>
              <a:spcBef>
                <a:spcPts val="0"/>
              </a:spcBef>
              <a:buClr>
                <a:srgbClr val="FF0000"/>
              </a:buClr>
              <a:buFont typeface="Wingdings" charset="2"/>
              <a:buChar char="u"/>
            </a:pP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Among the participants there were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en-US" sz="2400" b="1" i="1" dirty="0">
                <a:solidFill>
                  <a:srgbClr val="000090"/>
                </a:solidFill>
                <a:latin typeface="Arial"/>
                <a:cs typeface="Arial"/>
              </a:rPr>
              <a:t>N.N. </a:t>
            </a:r>
            <a:r>
              <a:rPr lang="en-US" sz="2400" b="1" i="1" dirty="0" err="1">
                <a:solidFill>
                  <a:srgbClr val="000090"/>
                </a:solidFill>
                <a:latin typeface="Arial"/>
                <a:cs typeface="Arial"/>
              </a:rPr>
              <a:t>Bogoliubov</a:t>
            </a:r>
            <a:r>
              <a:rPr lang="en-US" sz="2400" b="1" i="1" dirty="0">
                <a:solidFill>
                  <a:srgbClr val="000090"/>
                </a:solidFill>
                <a:latin typeface="Arial"/>
                <a:cs typeface="Arial"/>
              </a:rPr>
              <a:t>, J. </a:t>
            </a:r>
            <a:r>
              <a:rPr lang="en-US" sz="2400" b="1" i="1" dirty="0" err="1">
                <a:solidFill>
                  <a:srgbClr val="000090"/>
                </a:solidFill>
                <a:latin typeface="Arial"/>
                <a:cs typeface="Arial"/>
              </a:rPr>
              <a:t>Bjorken</a:t>
            </a:r>
            <a:r>
              <a:rPr lang="en-US" sz="2400" b="1" i="1" dirty="0">
                <a:solidFill>
                  <a:srgbClr val="000090"/>
                </a:solidFill>
                <a:latin typeface="Arial"/>
                <a:cs typeface="Arial"/>
              </a:rPr>
              <a:t>, B. </a:t>
            </a:r>
            <a:r>
              <a:rPr lang="en-US" sz="2400" b="1" i="1" dirty="0" err="1">
                <a:solidFill>
                  <a:srgbClr val="000090"/>
                </a:solidFill>
                <a:latin typeface="Arial"/>
                <a:cs typeface="Arial"/>
              </a:rPr>
              <a:t>Zumino</a:t>
            </a:r>
            <a:r>
              <a:rPr lang="en-US" sz="2400" b="1" i="1" dirty="0">
                <a:solidFill>
                  <a:srgbClr val="000090"/>
                </a:solidFill>
                <a:latin typeface="Arial"/>
                <a:cs typeface="Arial"/>
              </a:rPr>
              <a:t>,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en-US" sz="2400" b="1" i="1" dirty="0">
                <a:solidFill>
                  <a:srgbClr val="000090"/>
                </a:solidFill>
                <a:latin typeface="Arial"/>
                <a:cs typeface="Arial"/>
              </a:rPr>
              <a:t>V.F. Markov, S. Ting, L.D. </a:t>
            </a:r>
            <a:r>
              <a:rPr lang="en-US" sz="2400" b="1" i="1" dirty="0" err="1">
                <a:solidFill>
                  <a:srgbClr val="000090"/>
                </a:solidFill>
                <a:latin typeface="Arial"/>
                <a:cs typeface="Arial"/>
              </a:rPr>
              <a:t>Faddeev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and others who made an essential contribution to this field 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863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err="1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Dubna</a:t>
            </a:r>
            <a:r>
              <a:rPr lang="en-US" sz="3200" b="1" dirty="0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 Seminars 1969 – 2016</a:t>
            </a:r>
            <a:br>
              <a:rPr lang="en-US" sz="3200" b="1" dirty="0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sz="3200" b="1" dirty="0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en-US" sz="3200" i="1" dirty="0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biennial </a:t>
            </a:r>
            <a:endParaRPr lang="ru-RU" sz="3200" i="1" dirty="0">
              <a:solidFill>
                <a:srgbClr val="00009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8232"/>
            <a:ext cx="8435280" cy="3917032"/>
          </a:xfrm>
        </p:spPr>
        <p:txBody>
          <a:bodyPr tIns="0" bIns="0">
            <a:noAutofit/>
          </a:bodyPr>
          <a:lstStyle/>
          <a:p>
            <a:pPr>
              <a:spcBef>
                <a:spcPts val="0"/>
              </a:spcBef>
              <a:buClr>
                <a:srgbClr val="FF0000"/>
              </a:buClr>
              <a:buFont typeface="Wingdings" charset="2"/>
              <a:buChar char="u"/>
            </a:pP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the subsequent seminars of  this  series were devoted  to</a:t>
            </a:r>
          </a:p>
          <a:p>
            <a:pPr marL="0" indent="0" algn="r">
              <a:spcBef>
                <a:spcPts val="0"/>
              </a:spcBef>
              <a:buClr>
                <a:srgbClr val="FF0000"/>
              </a:buClr>
              <a:buNone/>
            </a:pP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 the  physics  of  strong  interactions,</a:t>
            </a:r>
          </a:p>
          <a:p>
            <a:pPr marL="0" indent="0" algn="r">
              <a:spcBef>
                <a:spcPts val="0"/>
              </a:spcBef>
              <a:buClr>
                <a:srgbClr val="FF0000"/>
              </a:buClr>
              <a:buNone/>
            </a:pP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multiparticle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production,  relativistic  nuclear  physics, quantum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chromodynamics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, cumulative  meson  production, structure functions, 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…</a:t>
            </a:r>
          </a:p>
          <a:p>
            <a:pPr marL="0" indent="0" algn="r">
              <a:spcBef>
                <a:spcPts val="0"/>
              </a:spcBef>
              <a:buClr>
                <a:srgbClr val="FF0000"/>
              </a:buClr>
              <a:buNone/>
            </a:pP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</a:p>
          <a:p>
            <a:pPr>
              <a:spcBef>
                <a:spcPts val="0"/>
              </a:spcBef>
              <a:buClr>
                <a:srgbClr val="FF0000"/>
              </a:buClr>
              <a:buFont typeface="Wingdings" charset="2"/>
              <a:buChar char="u"/>
            </a:pP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theoretical studies and ideas discussed at the Seminar </a:t>
            </a:r>
          </a:p>
          <a:p>
            <a:pPr marL="0" indent="0" algn="r">
              <a:spcBef>
                <a:spcPts val="0"/>
              </a:spcBef>
              <a:buClr>
                <a:srgbClr val="FF0000"/>
              </a:buClr>
              <a:buNone/>
            </a:pP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in the early seventies later on became the main trends </a:t>
            </a:r>
          </a:p>
          <a:p>
            <a:pPr marL="0" indent="0" algn="r">
              <a:spcBef>
                <a:spcPts val="0"/>
              </a:spcBef>
              <a:buClr>
                <a:srgbClr val="FF0000"/>
              </a:buClr>
              <a:buNone/>
            </a:pP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in  the  experimental 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program</a:t>
            </a:r>
            <a:endParaRPr lang="en-US" sz="2400" i="1" dirty="0">
              <a:solidFill>
                <a:srgbClr val="000090"/>
              </a:solidFill>
              <a:latin typeface="Arial"/>
              <a:cs typeface="Arial"/>
            </a:endParaRPr>
          </a:p>
          <a:p>
            <a:pPr marL="0" indent="0" algn="r">
              <a:spcBef>
                <a:spcPts val="0"/>
              </a:spcBef>
              <a:buClr>
                <a:srgbClr val="FF0000"/>
              </a:buClr>
              <a:buNone/>
            </a:pP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at the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Synchrophasotron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and </a:t>
            </a:r>
            <a:r>
              <a:rPr lang="en-US" sz="2400" i="1" dirty="0" err="1">
                <a:solidFill>
                  <a:srgbClr val="000090"/>
                </a:solidFill>
                <a:latin typeface="Arial"/>
                <a:cs typeface="Arial"/>
              </a:rPr>
              <a:t>Nuclotron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at JINR.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489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err="1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Dubna</a:t>
            </a:r>
            <a:r>
              <a:rPr lang="en-US" sz="3200" b="1" dirty="0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 Seminars 1969 - 2014</a:t>
            </a:r>
            <a:endParaRPr lang="ru-RU" sz="3200" b="1" dirty="0">
              <a:solidFill>
                <a:srgbClr val="00009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>
            <a:normAutofit/>
          </a:bodyPr>
          <a:lstStyle/>
          <a:p>
            <a:pPr>
              <a:buClr>
                <a:srgbClr val="FF0000"/>
              </a:buClr>
              <a:buFont typeface="Wingdings" charset="2"/>
              <a:buChar char="u"/>
            </a:pP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Typical scale of the Seminars </a:t>
            </a:r>
          </a:p>
          <a:p>
            <a:pPr algn="r">
              <a:buFontTx/>
              <a:buChar char="-"/>
            </a:pP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around two hundred participants from ~ 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20 </a:t>
            </a: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countries, and more than 120 reports</a:t>
            </a:r>
          </a:p>
          <a:p>
            <a:pPr marL="0" indent="0" algn="r">
              <a:buNone/>
            </a:pPr>
            <a:r>
              <a:rPr lang="en-US" sz="2400" b="1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</a:p>
          <a:p>
            <a:pPr>
              <a:buClr>
                <a:srgbClr val="FF6600"/>
              </a:buClr>
              <a:buFont typeface="Wingdings" charset="2"/>
              <a:buChar char="u"/>
            </a:pP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The Proceedings of the  ISHEPP VI - XXII comprise</a:t>
            </a:r>
          </a:p>
          <a:p>
            <a:pPr marL="0" indent="0" algn="r">
              <a:buClr>
                <a:srgbClr val="FF6600"/>
              </a:buClr>
              <a:buNone/>
            </a:pP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 reports on hot problems of relativistic nuclear physics,  perspectives and statuses of  experiments which </a:t>
            </a:r>
          </a:p>
          <a:p>
            <a:pPr marL="0" indent="0" algn="r">
              <a:buClr>
                <a:srgbClr val="FF6600"/>
              </a:buClr>
              <a:buNone/>
            </a:pP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are aimed to investigate relativistic nuclear collisions </a:t>
            </a:r>
          </a:p>
          <a:p>
            <a:pPr marL="0" indent="0" algn="r">
              <a:buClr>
                <a:srgbClr val="FF6600"/>
              </a:buClr>
              <a:buNone/>
            </a:pPr>
            <a:r>
              <a:rPr lang="en-US" sz="2400" i="1" dirty="0">
                <a:solidFill>
                  <a:srgbClr val="000090"/>
                </a:solidFill>
                <a:latin typeface="Arial"/>
                <a:cs typeface="Arial"/>
              </a:rPr>
              <a:t>including polarization phenomena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662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XXII International </a:t>
            </a:r>
            <a:r>
              <a:rPr lang="en-US" b="1" dirty="0" err="1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Baldin</a:t>
            </a:r>
            <a:r>
              <a:rPr lang="en-US" b="1" dirty="0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Seminar</a:t>
            </a:r>
            <a:endParaRPr lang="ru-RU" dirty="0">
              <a:solidFill>
                <a:srgbClr val="00009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r>
              <a:rPr lang="en-US" dirty="0"/>
              <a:t>Statistics: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217 participants from 17 countries </a:t>
            </a:r>
            <a:r>
              <a:rPr lang="en-US" sz="2000" b="1" i="1" dirty="0">
                <a:solidFill>
                  <a:srgbClr val="FF0000"/>
                </a:solidFill>
                <a:latin typeface="Arial"/>
                <a:cs typeface="Arial"/>
              </a:rPr>
              <a:t>(young scientists ~ 22%)</a:t>
            </a:r>
            <a:r>
              <a:rPr lang="en-US" sz="2000" b="1" i="1" dirty="0">
                <a:solidFill>
                  <a:srgbClr val="00B0F0"/>
                </a:solidFill>
                <a:latin typeface="Arial"/>
                <a:cs typeface="Arial"/>
              </a:rPr>
              <a:t> </a:t>
            </a:r>
            <a:endParaRPr lang="en-US" sz="2000" b="1" dirty="0">
              <a:solidFill>
                <a:srgbClr val="0070C0"/>
              </a:solidFill>
            </a:endParaRPr>
          </a:p>
          <a:p>
            <a:pPr lvl="2"/>
            <a:r>
              <a:rPr lang="en-US" dirty="0"/>
              <a:t>40 women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160 speakers from Scientific Centers (CERN, GSI, JLAB, BNL, JINR, COSY, FNAL, JPARC,…)</a:t>
            </a:r>
          </a:p>
          <a:p>
            <a:pPr lvl="2"/>
            <a:r>
              <a:rPr lang="en-US" dirty="0"/>
              <a:t>31 women</a:t>
            </a:r>
          </a:p>
          <a:p>
            <a:r>
              <a:rPr lang="en-US" dirty="0"/>
              <a:t>Proceedings:</a:t>
            </a:r>
          </a:p>
          <a:p>
            <a:pPr lvl="1"/>
            <a:r>
              <a:rPr lang="en-US" sz="2400" b="1" i="1" dirty="0">
                <a:solidFill>
                  <a:srgbClr val="00B0F0"/>
                </a:solidFill>
                <a:hlinkClick r:id="rId2"/>
              </a:rPr>
              <a:t>http://pos.sissa.it/cgi-bin/reader/conf.cgi?confid=225</a:t>
            </a:r>
            <a:endParaRPr lang="en-US" sz="2400" b="1" i="1" dirty="0">
              <a:solidFill>
                <a:srgbClr val="00B0F0"/>
              </a:solidFill>
            </a:endParaRPr>
          </a:p>
          <a:p>
            <a:pPr lvl="2"/>
            <a:r>
              <a:rPr lang="en-US" sz="2000" b="1" i="1" dirty="0">
                <a:solidFill>
                  <a:srgbClr val="000090"/>
                </a:solidFill>
                <a:latin typeface="Arial"/>
                <a:cs typeface="Arial"/>
              </a:rPr>
              <a:t>115 talks</a:t>
            </a:r>
            <a:endParaRPr lang="ru-RU" sz="2000" b="1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25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XXII International </a:t>
            </a:r>
            <a:r>
              <a:rPr lang="en-US" b="1" dirty="0" err="1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Baldin</a:t>
            </a:r>
            <a:r>
              <a:rPr lang="en-US" b="1" dirty="0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Seminar</a:t>
            </a:r>
            <a:endParaRPr lang="ru-RU" dirty="0">
              <a:solidFill>
                <a:srgbClr val="00009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928308"/>
            <a:ext cx="8229600" cy="3869746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196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SC0612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05" y="44624"/>
            <a:ext cx="8940799" cy="67055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64704"/>
            <a:ext cx="7632848" cy="1440160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XXIII International </a:t>
            </a:r>
            <a:r>
              <a:rPr lang="en-US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Baldin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Seminar</a:t>
            </a:r>
            <a:b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/>
            </a:r>
            <a:b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</a:br>
            <a:r>
              <a:rPr lang="en-US" sz="2400" b="1" dirty="0" err="1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Dubna</a:t>
            </a:r>
            <a:r>
              <a:rPr lang="en-US" sz="2400" b="1" dirty="0">
                <a:solidFill>
                  <a:srgbClr val="00009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, September 19 – 24, 2016</a:t>
            </a:r>
            <a:endParaRPr lang="ru-RU" sz="2400" b="1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0" y="249289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i="1" dirty="0">
                <a:solidFill>
                  <a:srgbClr val="00B0F0"/>
                </a:solidFill>
                <a:latin typeface="Arial"/>
                <a:cs typeface="Arial"/>
                <a:hlinkClick r:id="rId3"/>
              </a:rPr>
              <a:t>http://relnp.jinr.ru/ishepp/</a:t>
            </a:r>
            <a:r>
              <a:rPr lang="en-US" sz="2000" dirty="0">
                <a:latin typeface="Arial"/>
                <a:cs typeface="Arial"/>
              </a:rPr>
              <a:t/>
            </a:r>
            <a:br>
              <a:rPr lang="en-US" sz="2000" dirty="0">
                <a:latin typeface="Arial"/>
                <a:cs typeface="Arial"/>
              </a:rPr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73534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ldin_A3_Out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582" y="0"/>
            <a:ext cx="4877739" cy="6858000"/>
          </a:xfrm>
          <a:prstGeom prst="rect">
            <a:avLst/>
          </a:prstGeom>
        </p:spPr>
      </p:pic>
      <p:sp>
        <p:nvSpPr>
          <p:cNvPr id="12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824536"/>
          </a:xfrm>
          <a:solidFill>
            <a:srgbClr val="FFFFFF"/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0070C0"/>
                </a:solidFill>
                <a:latin typeface="Arial"/>
                <a:cs typeface="Arial"/>
              </a:rPr>
              <a:t>Seminar topics:</a:t>
            </a:r>
          </a:p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Quantum chromodynamics at large distances</a:t>
            </a:r>
          </a:p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Relativistic heavy ion collisions</a:t>
            </a:r>
          </a:p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Hadron spectroscopy, </a:t>
            </a:r>
            <a:r>
              <a:rPr lang="en-US" sz="2000" i="1" dirty="0" err="1">
                <a:solidFill>
                  <a:srgbClr val="000090"/>
                </a:solidFill>
                <a:latin typeface="Arial"/>
                <a:cs typeface="Arial"/>
              </a:rPr>
              <a:t>multiquarks</a:t>
            </a:r>
            <a:endParaRPr lang="en-US" sz="2000" i="1" dirty="0">
              <a:solidFill>
                <a:srgbClr val="000090"/>
              </a:solidFill>
              <a:latin typeface="Arial"/>
              <a:cs typeface="Arial"/>
            </a:endParaRPr>
          </a:p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Cumulative processes (short range correlations)</a:t>
            </a:r>
          </a:p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Structure functions of nucleons and nuclei</a:t>
            </a:r>
          </a:p>
          <a:p>
            <a:r>
              <a:rPr lang="en-US" sz="2000" i="1" dirty="0" err="1">
                <a:solidFill>
                  <a:srgbClr val="000090"/>
                </a:solidFill>
                <a:latin typeface="Arial"/>
                <a:cs typeface="Arial"/>
              </a:rPr>
              <a:t>Multiparticle</a:t>
            </a:r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 dynamics</a:t>
            </a:r>
          </a:p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Polarization phenomena, spin physics</a:t>
            </a:r>
          </a:p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Studies of exotic nuclei in relativistic beams</a:t>
            </a:r>
          </a:p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Development of accelerator facilities</a:t>
            </a:r>
          </a:p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Project NICA at JINR</a:t>
            </a:r>
          </a:p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New experimental results from JINR, CERN, BNL, JLAB, GSI, …</a:t>
            </a:r>
          </a:p>
          <a:p>
            <a:r>
              <a:rPr lang="en-US" sz="2000" i="1" dirty="0">
                <a:solidFill>
                  <a:srgbClr val="000090"/>
                </a:solidFill>
                <a:latin typeface="Arial"/>
                <a:cs typeface="Arial"/>
              </a:rPr>
              <a:t>Applied researches in relativistic beams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ru-RU">
                <a:solidFill>
                  <a:prstClr val="black">
                    <a:tint val="75000"/>
                  </a:prstClr>
                </a:solidFill>
              </a:rPr>
              <a:t>7 Aug 2016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V.Kekelidze, C11, ICHEP-2016, Chicago</a:t>
            </a: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E04B3-BF25-48F7-8695-D87A866055C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3568" y="954007"/>
            <a:ext cx="3600400" cy="5355313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A.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Andrianov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(Russia)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A.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Antonov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(Bulgaria)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Ts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Baatar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(Mongolia)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J.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Carbonell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(France)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C.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Ciofi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degli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Atti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(Italy)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T. Donnelly (USA)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S.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Dubnichka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(Slovak Republic)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M.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Gazdzicki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(Poland/Germany)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P.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Giubellino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(CERN)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H.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Gutbrod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(Germany)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P. W-Y. Hwang (Taiwan)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V.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Kekelidze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(JINR)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A.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Kurepin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(Russia)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H.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Machner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(Germany)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L.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Majlling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(Czech Republic)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V.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Matveev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(JINR)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Y.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Musakhanov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(Uzbekistan)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Sh.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Nagamiya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(Japan)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V.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Novozhilov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(Russia)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11960" y="908720"/>
            <a:ext cx="3676228" cy="5355313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Ch.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Perdrisat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(USA)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W.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Plessas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(Austria)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L.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Pondrom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(USA)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G.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Roepke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(Germany)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G.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Salme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(Italy)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V.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Savrin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(Russia)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L. Schroeder (USA)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P.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Senger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(Germany)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A.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Shebeko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(Ukraine)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A.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Slavnov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(Russia)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B.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Slowinski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(Poland)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H. Stocker (Germany)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A. Thomas (USA)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H. Toki (Japan)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E.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Tomasi-Gustafsson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(France)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I.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Tserruya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(Israel)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V.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Voronov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(JINR)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Nu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Xu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(USA)</a:t>
            </a:r>
            <a:br>
              <a:rPr lang="en-US" i="1" dirty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G. </a:t>
            </a:r>
            <a:r>
              <a:rPr lang="en-US" i="1" dirty="0" err="1">
                <a:solidFill>
                  <a:srgbClr val="000090"/>
                </a:solidFill>
                <a:latin typeface="Arial"/>
                <a:cs typeface="Arial"/>
              </a:rPr>
              <a:t>Zinovjev</a:t>
            </a:r>
            <a:r>
              <a:rPr lang="en-US" i="1" dirty="0">
                <a:solidFill>
                  <a:srgbClr val="000090"/>
                </a:solidFill>
                <a:latin typeface="Arial"/>
                <a:cs typeface="Arial"/>
              </a:rPr>
              <a:t> (Ukraine)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344816" cy="792088"/>
          </a:xfrm>
          <a:solidFill>
            <a:schemeClr val="bg1"/>
          </a:solidFill>
        </p:spPr>
        <p:txBody>
          <a:bodyPr anchor="ctr">
            <a:normAutofit fontScale="90000"/>
          </a:bodyPr>
          <a:lstStyle/>
          <a:p>
            <a:pPr lvl="0"/>
            <a:r>
              <a:rPr lang="en-US" altLang="ru-RU" sz="3200" b="1" dirty="0" smtClean="0">
                <a:solidFill>
                  <a:srgbClr val="31859C"/>
                </a:solidFill>
                <a:latin typeface="Arial" panose="020B0604020202020204" pitchFamily="34" charset="0"/>
              </a:rPr>
              <a:t/>
            </a:r>
            <a:br>
              <a:rPr lang="en-US" altLang="ru-RU" sz="3200" b="1" dirty="0" smtClean="0">
                <a:solidFill>
                  <a:srgbClr val="31859C"/>
                </a:solidFill>
                <a:latin typeface="Arial" panose="020B0604020202020204" pitchFamily="34" charset="0"/>
              </a:rPr>
            </a:br>
            <a:r>
              <a:rPr lang="ru-RU" altLang="ru-RU" sz="3200" b="1" dirty="0" err="1" smtClean="0">
                <a:solidFill>
                  <a:srgbClr val="31859C"/>
                </a:solidFill>
                <a:latin typeface="Arial" panose="020B0604020202020204" pitchFamily="34" charset="0"/>
              </a:rPr>
              <a:t>International</a:t>
            </a:r>
            <a:r>
              <a:rPr lang="ru-RU" altLang="ru-RU" sz="3200" b="1" dirty="0" smtClean="0">
                <a:solidFill>
                  <a:srgbClr val="31859C"/>
                </a:solidFill>
                <a:latin typeface="Arial" panose="020B0604020202020204" pitchFamily="34" charset="0"/>
              </a:rPr>
              <a:t> </a:t>
            </a:r>
            <a:r>
              <a:rPr lang="ru-RU" altLang="ru-RU" sz="3200" b="1" dirty="0" err="1">
                <a:solidFill>
                  <a:srgbClr val="31859C"/>
                </a:solidFill>
                <a:latin typeface="Arial" panose="020B0604020202020204" pitchFamily="34" charset="0"/>
              </a:rPr>
              <a:t>Advisory</a:t>
            </a:r>
            <a:r>
              <a:rPr lang="ru-RU" altLang="ru-RU" sz="3200" b="1" dirty="0">
                <a:solidFill>
                  <a:srgbClr val="31859C"/>
                </a:solidFill>
                <a:latin typeface="Arial" panose="020B0604020202020204" pitchFamily="34" charset="0"/>
              </a:rPr>
              <a:t> </a:t>
            </a:r>
            <a:r>
              <a:rPr lang="ru-RU" altLang="ru-RU" sz="3200" b="1" dirty="0" err="1" smtClean="0">
                <a:solidFill>
                  <a:srgbClr val="31859C"/>
                </a:solidFill>
                <a:latin typeface="Arial" panose="020B0604020202020204" pitchFamily="34" charset="0"/>
              </a:rPr>
              <a:t>Committee</a:t>
            </a:r>
            <a:r>
              <a:rPr lang="en-US" altLang="ru-RU" sz="3200" b="1" dirty="0" smtClean="0">
                <a:solidFill>
                  <a:srgbClr val="31859C"/>
                </a:solidFill>
                <a:latin typeface="Arial" panose="020B0604020202020204" pitchFamily="34" charset="0"/>
              </a:rPr>
              <a:t/>
            </a:r>
            <a:br>
              <a:rPr lang="en-US" altLang="ru-RU" sz="3200" b="1" dirty="0" smtClean="0">
                <a:solidFill>
                  <a:srgbClr val="31859C"/>
                </a:solidFill>
                <a:latin typeface="Arial" panose="020B0604020202020204" pitchFamily="34" charset="0"/>
              </a:rPr>
            </a:br>
            <a:endParaRPr lang="ru-RU" sz="3200" dirty="0">
              <a:solidFill>
                <a:srgbClr val="31859C"/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83495" y="404664"/>
            <a:ext cx="7400873" cy="850106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rial"/>
                <a:cs typeface="Arial"/>
              </a:rPr>
              <a:t>Local Organizing Committee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627511" y="1268760"/>
            <a:ext cx="7832921" cy="5184576"/>
          </a:xfrm>
          <a:prstGeom prst="rect">
            <a:avLst/>
          </a:prstGeom>
          <a:solidFill>
            <a:srgbClr val="FFFFFF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Burov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V.V. (co-Chairmen)</a:t>
            </a:r>
            <a:b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Malakhov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A.I. (co-Chairmen)</a:t>
            </a:r>
            <a:b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Bondarenko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S.G. (Deputy-Chairmen)</a:t>
            </a:r>
            <a:b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Rogochaya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E.P. (Scientific Secretary)</a:t>
            </a:r>
            <a:b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Rusakovich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E.N. (Secretary)</a:t>
            </a:r>
            <a:b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</a:b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Anisimov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Yu.S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., </a:t>
            </a: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Baldin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A.A., </a:t>
            </a: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Boguslavsky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I.V., </a:t>
            </a:r>
          </a:p>
          <a:p>
            <a:pPr marL="0" indent="0">
              <a:buFont typeface="Arial" pitchFamily="34" charset="0"/>
              <a:buNone/>
            </a:pP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Gerasimov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S.B., </a:t>
            </a: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Kovalenko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A.D., </a:t>
            </a: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Lukianov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V.K., </a:t>
            </a:r>
          </a:p>
          <a:p>
            <a:pPr marL="0" indent="0">
              <a:buFont typeface="Arial" pitchFamily="34" charset="0"/>
              <a:buNone/>
            </a:pP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Migulina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I.I., </a:t>
            </a: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Pakulyak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S.Z., </a:t>
            </a: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Panebratsev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Yu.A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., </a:t>
            </a:r>
          </a:p>
          <a:p>
            <a:pPr marL="0" indent="0">
              <a:buFont typeface="Arial" pitchFamily="34" charset="0"/>
              <a:buNone/>
            </a:pP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Piskunov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N.M., Plekhanov E.B., </a:t>
            </a: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Starchenko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B.M., </a:t>
            </a:r>
          </a:p>
          <a:p>
            <a:pPr marL="0" indent="0">
              <a:buFont typeface="Arial" pitchFamily="34" charset="0"/>
              <a:buNone/>
            </a:pP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Teryaev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O.V., </a:t>
            </a: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Toneev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V.D., </a:t>
            </a: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Vodopianov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A.S.,</a:t>
            </a:r>
          </a:p>
          <a:p>
            <a:pPr marL="0" indent="0">
              <a:buFont typeface="Arial" pitchFamily="34" charset="0"/>
              <a:buNone/>
            </a:pP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Zarubina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I.G., </a:t>
            </a:r>
            <a:r>
              <a:rPr lang="en-US" sz="2400" i="1" dirty="0" err="1" smtClean="0">
                <a:solidFill>
                  <a:srgbClr val="000090"/>
                </a:solidFill>
                <a:latin typeface="Arial"/>
                <a:cs typeface="Arial"/>
              </a:rPr>
              <a:t>Zarubin</a:t>
            </a:r>
            <a:r>
              <a:rPr lang="en-US" sz="2400" i="1" dirty="0" smtClean="0">
                <a:solidFill>
                  <a:srgbClr val="000090"/>
                </a:solidFill>
                <a:latin typeface="Arial"/>
                <a:cs typeface="Arial"/>
              </a:rPr>
              <a:t> P.I.</a:t>
            </a:r>
          </a:p>
          <a:p>
            <a:pPr marL="0" indent="0">
              <a:buFont typeface="Arial" pitchFamily="34" charset="0"/>
              <a:buNone/>
            </a:pPr>
            <a:endParaRPr lang="en-US" sz="2400" i="1" dirty="0">
              <a:solidFill>
                <a:srgbClr val="000090"/>
              </a:solidFill>
              <a:latin typeface="Arial"/>
              <a:cs typeface="Arial"/>
            </a:endParaRPr>
          </a:p>
          <a:p>
            <a:pPr marL="0" indent="0">
              <a:buFont typeface="Arial" pitchFamily="34" charset="0"/>
              <a:buNone/>
            </a:pPr>
            <a:endParaRPr lang="en-US" sz="2400" i="1" dirty="0" smtClean="0">
              <a:solidFill>
                <a:srgbClr val="000090"/>
              </a:solidFill>
              <a:latin typeface="Arial"/>
              <a:cs typeface="Arial"/>
            </a:endParaRPr>
          </a:p>
          <a:p>
            <a:pPr marL="0" indent="0">
              <a:buFont typeface="Arial" pitchFamily="34" charset="0"/>
              <a:buNone/>
            </a:pPr>
            <a:endParaRPr lang="ru-RU" sz="2400" i="1" dirty="0">
              <a:solidFill>
                <a:srgbClr val="00009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8257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9" grpId="0" animBg="1"/>
      <p:bldP spid="10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1361</TotalTime>
  <Words>713</Words>
  <Application>Microsoft Macintosh PowerPoint</Application>
  <PresentationFormat>On-screen Show (4:3)</PresentationFormat>
  <Paragraphs>133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1_Office Theme</vt:lpstr>
      <vt:lpstr>XXIII International Baldin Seminar  Relativistic Nuclear Physics and Quantum Chromodynamics  devoted to the 90th anniversary of Academician A.M. Baldin  http://relnp.jinr.ru/ishepp/ </vt:lpstr>
      <vt:lpstr>Alexander Mikhailovich Baldin February 26, 1926   -      April 29, 2001 </vt:lpstr>
      <vt:lpstr>The first  1969  Dubna  Seminar</vt:lpstr>
      <vt:lpstr>Dubna  Seminars 1969 – 2016  biennial </vt:lpstr>
      <vt:lpstr>Dubna  Seminars 1969 - 2014</vt:lpstr>
      <vt:lpstr>XXII International Baldin Seminar</vt:lpstr>
      <vt:lpstr>XXII International Baldin Seminar</vt:lpstr>
      <vt:lpstr>XXIII International Baldin Seminar  Dubna, September 19 – 24, 2016</vt:lpstr>
      <vt:lpstr> International Advisory Committee </vt:lpstr>
      <vt:lpstr>Venue</vt:lpstr>
      <vt:lpstr>Venue</vt:lpstr>
      <vt:lpstr>XXIII International Baldin Seminar Dubna, September 19 – 24, 2016</vt:lpstr>
      <vt:lpstr>XXIII International Baldin Seminar</vt:lpstr>
      <vt:lpstr>Thank you  for the attention </vt:lpstr>
    </vt:vector>
  </TitlesOfParts>
  <Company>JINR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XIX International Baldin Seminar Relativistic Nuclear Physics and Quantum Chromodynamics</dc:title>
  <dc:creator>Valery Burov</dc:creator>
  <cp:lastModifiedBy>Air</cp:lastModifiedBy>
  <cp:revision>69</cp:revision>
  <dcterms:created xsi:type="dcterms:W3CDTF">2008-09-26T13:46:58Z</dcterms:created>
  <dcterms:modified xsi:type="dcterms:W3CDTF">2016-08-07T14:15:01Z</dcterms:modified>
</cp:coreProperties>
</file>