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0" r:id="rId4"/>
    <p:sldId id="258" r:id="rId5"/>
    <p:sldId id="264" r:id="rId6"/>
    <p:sldId id="265" r:id="rId7"/>
    <p:sldId id="261" r:id="rId8"/>
    <p:sldId id="266" r:id="rId9"/>
    <p:sldId id="263" r:id="rId10"/>
  </p:sldIdLst>
  <p:sldSz cx="10160000" cy="7620000"/>
  <p:notesSz cx="6858000" cy="9144000"/>
  <p:defaultTextStyle>
    <a:lvl1pPr marL="45155" marR="45155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1pPr>
    <a:lvl2pPr marL="45155" marR="45155" indent="3429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2pPr>
    <a:lvl3pPr marL="45155" marR="45155" indent="6858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3pPr>
    <a:lvl4pPr marL="45155" marR="45155" indent="10287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4pPr>
    <a:lvl5pPr marL="45155" marR="45155" indent="13716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5pPr>
    <a:lvl6pPr marL="45155" marR="45155" indent="17145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6pPr>
    <a:lvl7pPr marL="45155" marR="45155" indent="20574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7pPr>
    <a:lvl8pPr marL="45155" marR="45155" indent="24003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8pPr>
    <a:lvl9pPr marL="45155" marR="45155" indent="2743200" defTabSz="1016000">
      <a:defRPr sz="2600">
        <a:uFill>
          <a:solidFill/>
        </a:uFill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n" i="off">
        <a:font>
          <a:latin typeface="Times New Roman"/>
          <a:ea typeface="Times New Roman"/>
          <a:cs typeface="Times New Roman"/>
        </a:font>
        <a:srgbClr val="0329D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0329D6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329D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0329D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28" y="-9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7985908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647700">
      <a:defRPr sz="2200">
        <a:latin typeface="Lucida Grande"/>
        <a:ea typeface="Lucida Grande"/>
        <a:cs typeface="Lucida Grande"/>
        <a:sym typeface="Lucida Grande"/>
      </a:defRPr>
    </a:lvl1pPr>
    <a:lvl2pPr indent="228600" defTabSz="647700">
      <a:defRPr sz="2200">
        <a:latin typeface="Lucida Grande"/>
        <a:ea typeface="Lucida Grande"/>
        <a:cs typeface="Lucida Grande"/>
        <a:sym typeface="Lucida Grande"/>
      </a:defRPr>
    </a:lvl2pPr>
    <a:lvl3pPr indent="457200" defTabSz="647700">
      <a:defRPr sz="2200">
        <a:latin typeface="Lucida Grande"/>
        <a:ea typeface="Lucida Grande"/>
        <a:cs typeface="Lucida Grande"/>
        <a:sym typeface="Lucida Grande"/>
      </a:defRPr>
    </a:lvl3pPr>
    <a:lvl4pPr indent="685800" defTabSz="647700">
      <a:defRPr sz="2200">
        <a:latin typeface="Lucida Grande"/>
        <a:ea typeface="Lucida Grande"/>
        <a:cs typeface="Lucida Grande"/>
        <a:sym typeface="Lucida Grande"/>
      </a:defRPr>
    </a:lvl4pPr>
    <a:lvl5pPr indent="914400" defTabSz="647700">
      <a:defRPr sz="2200">
        <a:latin typeface="Lucida Grande"/>
        <a:ea typeface="Lucida Grande"/>
        <a:cs typeface="Lucida Grande"/>
        <a:sym typeface="Lucida Grande"/>
      </a:defRPr>
    </a:lvl5pPr>
    <a:lvl6pPr indent="1143000" defTabSz="647700">
      <a:defRPr sz="2200">
        <a:latin typeface="Lucida Grande"/>
        <a:ea typeface="Lucida Grande"/>
        <a:cs typeface="Lucida Grande"/>
        <a:sym typeface="Lucida Grande"/>
      </a:defRPr>
    </a:lvl6pPr>
    <a:lvl7pPr indent="1371600" defTabSz="647700">
      <a:defRPr sz="2200">
        <a:latin typeface="Lucida Grande"/>
        <a:ea typeface="Lucida Grande"/>
        <a:cs typeface="Lucida Grande"/>
        <a:sym typeface="Lucida Grande"/>
      </a:defRPr>
    </a:lvl7pPr>
    <a:lvl8pPr indent="1600200" defTabSz="647700">
      <a:defRPr sz="2200">
        <a:latin typeface="Lucida Grande"/>
        <a:ea typeface="Lucida Grande"/>
        <a:cs typeface="Lucida Grande"/>
        <a:sym typeface="Lucida Grande"/>
      </a:defRPr>
    </a:lvl8pPr>
    <a:lvl9pPr indent="1828800" defTabSz="6477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MH_DY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-25400"/>
            <a:ext cx="10147300" cy="977900"/>
          </a:xfrm>
          <a:prstGeom prst="rect">
            <a:avLst/>
          </a:prstGeom>
          <a:gradFill>
            <a:gsLst>
              <a:gs pos="0">
                <a:srgbClr val="D6D6D6"/>
              </a:gs>
              <a:gs pos="100000">
                <a:srgbClr val="FFFFFF"/>
              </a:gs>
            </a:gsLst>
            <a:lin ang="16200000"/>
          </a:gradFill>
          <a:ln w="12700"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7" name="Shape 7"/>
          <p:cNvSpPr/>
          <p:nvPr/>
        </p:nvSpPr>
        <p:spPr>
          <a:xfrm>
            <a:off x="3354916" y="7286625"/>
            <a:ext cx="35052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 algn="ctr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>
                <a:uFill>
                  <a:solidFill/>
                </a:uFill>
              </a:rPr>
              <a:t>Hosting </a:t>
            </a:r>
            <a:r>
              <a:rPr lang="en-US" sz="1200" dirty="0" smtClean="0">
                <a:uFill>
                  <a:solidFill/>
                </a:uFill>
              </a:rPr>
              <a:t>LP’17</a:t>
            </a:r>
            <a:r>
              <a:rPr sz="1200" dirty="0" smtClean="0">
                <a:uFill>
                  <a:solidFill/>
                </a:uFill>
              </a:rPr>
              <a:t> </a:t>
            </a:r>
            <a:r>
              <a:rPr sz="1200" dirty="0">
                <a:uFill>
                  <a:solidFill/>
                </a:uFill>
              </a:rPr>
              <a:t>@ </a:t>
            </a:r>
            <a:r>
              <a:rPr sz="1200" dirty="0" smtClean="0">
                <a:uFill>
                  <a:solidFill/>
                </a:uFill>
              </a:rPr>
              <a:t>SYSU</a:t>
            </a:r>
            <a:endParaRPr sz="1200" dirty="0">
              <a:uFill>
                <a:solidFill/>
              </a:uFill>
            </a:endParaRPr>
          </a:p>
        </p:txBody>
      </p:sp>
      <p:sp>
        <p:nvSpPr>
          <p:cNvPr id="8" name="Shape 8"/>
          <p:cNvSpPr/>
          <p:nvPr/>
        </p:nvSpPr>
        <p:spPr>
          <a:xfrm>
            <a:off x="15874" y="7277100"/>
            <a:ext cx="10144127" cy="1764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</a:defRPr>
            </a:pPr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408163" y="160513"/>
            <a:ext cx="8674101" cy="787401"/>
          </a:xfrm>
          <a:prstGeom prst="rect">
            <a:avLst/>
          </a:prstGeom>
        </p:spPr>
        <p:txBody>
          <a:bodyPr/>
          <a:lstStyle>
            <a:lvl1pPr marL="44097" marR="45146" indent="-44097" algn="l">
              <a:defRPr sz="2800" b="0" u="none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413808" y="959908"/>
            <a:ext cx="9359901" cy="6273801"/>
          </a:xfrm>
          <a:prstGeom prst="rect">
            <a:avLst/>
          </a:prstGeom>
        </p:spPr>
        <p:txBody>
          <a:bodyPr>
            <a:normAutofit/>
          </a:bodyPr>
          <a:lstStyle>
            <a:lvl1pPr marL="382587" marR="45146" indent="-3429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•"/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  <a:lvl2pPr marL="731837" marR="45146" indent="-285750">
              <a:spcBef>
                <a:spcPts val="1000"/>
              </a:spcBef>
              <a:buClr>
                <a:srgbClr val="000000"/>
              </a:buClr>
              <a:buFont typeface="Helvetica"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2pPr>
            <a:lvl3pPr marL="1131887" marR="45146" indent="-2286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•"/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3pPr>
            <a:lvl4pPr marL="1589087" marR="45146" indent="-228600">
              <a:spcBef>
                <a:spcPts val="1000"/>
              </a:spcBef>
              <a:buClr>
                <a:srgbClr val="000000"/>
              </a:buClr>
              <a:buFont typeface="Helvetica"/>
              <a:buChar char="–"/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4pPr>
            <a:lvl5pPr marL="2046287" marR="45146" indent="-228600">
              <a:spcBef>
                <a:spcPts val="1000"/>
              </a:spcBef>
              <a:buClr>
                <a:srgbClr val="000000"/>
              </a:buClr>
              <a:buFont typeface="Helvetica"/>
              <a:buChar char="»"/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5pPr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Two</a:t>
            </a:r>
          </a:p>
          <a:p>
            <a:pPr lvl="2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xfrm>
            <a:off x="9673804" y="7239000"/>
            <a:ext cx="283770" cy="27559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sysu_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37650" y="-12700"/>
            <a:ext cx="952500" cy="952500"/>
          </a:xfrm>
          <a:prstGeom prst="rect">
            <a:avLst/>
          </a:prstGeom>
          <a:ln w="12700">
            <a:round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MH_DYB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-25400"/>
            <a:ext cx="10147300" cy="977900"/>
          </a:xfrm>
          <a:prstGeom prst="rect">
            <a:avLst/>
          </a:prstGeom>
          <a:gradFill>
            <a:gsLst>
              <a:gs pos="0">
                <a:srgbClr val="D6D6D6"/>
              </a:gs>
              <a:gs pos="100000">
                <a:srgbClr val="FFFFFF"/>
              </a:gs>
            </a:gsLst>
            <a:lin ang="16200000"/>
          </a:gradFill>
          <a:ln w="12700"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354916" y="7286625"/>
            <a:ext cx="3505201" cy="17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 algn="ctr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Nu HoRIzons 2012</a:t>
            </a:r>
          </a:p>
        </p:txBody>
      </p:sp>
      <p:pic>
        <p:nvPicPr>
          <p:cNvPr id="17" name="ima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18600" y="25400"/>
            <a:ext cx="1041401" cy="9398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8"/>
          <p:cNvSpPr/>
          <p:nvPr/>
        </p:nvSpPr>
        <p:spPr>
          <a:xfrm>
            <a:off x="15874" y="7277100"/>
            <a:ext cx="10144127" cy="1764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marL="0" marR="0" lvl="0" defTabSz="457200">
              <a:defRPr sz="1200">
                <a:uFillTx/>
              </a:defRPr>
            </a:pPr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408163" y="160513"/>
            <a:ext cx="8674101" cy="787401"/>
          </a:xfrm>
          <a:prstGeom prst="rect">
            <a:avLst/>
          </a:prstGeom>
        </p:spPr>
        <p:txBody>
          <a:bodyPr/>
          <a:lstStyle>
            <a:lvl1pPr marL="44097" marR="45146" indent="-44097" algn="l">
              <a:defRPr sz="2800" b="0" u="none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13808" y="959908"/>
            <a:ext cx="9359901" cy="6273801"/>
          </a:xfrm>
          <a:prstGeom prst="rect">
            <a:avLst/>
          </a:prstGeom>
        </p:spPr>
        <p:txBody>
          <a:bodyPr>
            <a:normAutofit/>
          </a:bodyPr>
          <a:lstStyle>
            <a:lvl1pPr marL="382587" marR="45146" indent="-3429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•"/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  <a:lvl2pPr marL="731837" marR="45146" indent="-285750">
              <a:spcBef>
                <a:spcPts val="1000"/>
              </a:spcBef>
              <a:buClr>
                <a:srgbClr val="000000"/>
              </a:buClr>
              <a:buFont typeface="Helvetica"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2pPr>
            <a:lvl3pPr marL="1131887" marR="45146" indent="-2286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•"/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3pPr>
            <a:lvl4pPr marL="1589087" marR="45146" indent="-228600">
              <a:spcBef>
                <a:spcPts val="1000"/>
              </a:spcBef>
              <a:buClr>
                <a:srgbClr val="000000"/>
              </a:buClr>
              <a:buFont typeface="Helvetica"/>
              <a:buChar char="–"/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4pPr>
            <a:lvl5pPr marL="2046287" marR="45146" indent="-228600">
              <a:spcBef>
                <a:spcPts val="1000"/>
              </a:spcBef>
              <a:buClr>
                <a:srgbClr val="000000"/>
              </a:buClr>
              <a:buFont typeface="Helvetica"/>
              <a:buChar char="»"/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5pPr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Two</a:t>
            </a:r>
          </a:p>
          <a:p>
            <a:pPr lvl="2">
              <a:defRPr>
                <a:uFillTx/>
              </a:defRPr>
            </a:pPr>
            <a:r>
              <a:rPr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9496004" y="7239000"/>
            <a:ext cx="283770" cy="27559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J_empty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0" y="160513"/>
            <a:ext cx="10160000" cy="85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 b="0" u="none">
                <a:solidFill>
                  <a:srgbClr val="000000"/>
                </a:solidFill>
                <a:uFillTx/>
              </a:defRPr>
            </a:pPr>
            <a:r>
              <a:rPr sz="3400" b="1" u="sng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508000" y="1016000"/>
            <a:ext cx="9144000" cy="660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2pPr marL="955039" indent="-457199">
              <a:spcBef>
                <a:spcPts val="500"/>
              </a:spcBef>
              <a:buClr>
                <a:srgbClr val="D84FA9"/>
              </a:buClr>
              <a:buChar char=""/>
              <a:defRPr sz="2200" b="0"/>
            </a:lvl2pPr>
            <a:lvl3pPr marL="1336039" indent="-381000">
              <a:spcBef>
                <a:spcPts val="500"/>
              </a:spcBef>
              <a:buClr>
                <a:srgbClr val="0329D6"/>
              </a:buClr>
              <a:buChar char=""/>
              <a:defRPr sz="2200" b="0"/>
            </a:lvl3pPr>
            <a:lvl4pPr marL="1793239" indent="-381000">
              <a:spcBef>
                <a:spcPts val="500"/>
              </a:spcBef>
              <a:buClrTx/>
              <a:buFontTx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2250439" indent="-381000">
              <a:spcBef>
                <a:spcPts val="500"/>
              </a:spcBef>
              <a:buClrTx/>
              <a:buFontTx/>
              <a:buChar char="»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792633" y="7234849"/>
            <a:ext cx="317501" cy="32156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marL="0" marR="0" algn="ctr" defTabSz="647700">
              <a:defRPr sz="1600" b="1">
                <a:solidFill>
                  <a:srgbClr val="9B9B9B"/>
                </a:solidFill>
                <a:uFill>
                  <a:solidFill>
                    <a:srgbClr val="9B9B9B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/>
  <p:txStyles>
    <p:titleStyle>
      <a:lvl1pPr marL="45155" marR="45155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1pPr>
      <a:lvl2pPr marL="45155" marR="45155" indent="2286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2pPr>
      <a:lvl3pPr marL="45155" marR="45155" indent="4572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3pPr>
      <a:lvl4pPr marL="45155" marR="45155" indent="6858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4pPr>
      <a:lvl5pPr marL="45155" marR="45155" indent="9144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5pPr>
      <a:lvl6pPr marL="45155" marR="45155" indent="11430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6pPr>
      <a:lvl7pPr marL="45155" marR="45155" indent="13716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7pPr>
      <a:lvl8pPr marL="45155" marR="45155" indent="16002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8pPr>
      <a:lvl9pPr marL="45155" marR="45155" indent="1828800" algn="ctr" defTabSz="1016000">
        <a:defRPr sz="3400" b="1" u="sng">
          <a:solidFill>
            <a:srgbClr val="021EAA"/>
          </a:solidFill>
          <a:uFill>
            <a:solidFill>
              <a:srgbClr val="021EAA"/>
            </a:solidFill>
          </a:uFill>
          <a:latin typeface="+mj-lt"/>
          <a:ea typeface="+mj-ea"/>
          <a:cs typeface="+mj-cs"/>
          <a:sym typeface="Arial"/>
        </a:defRPr>
      </a:lvl9pPr>
    </p:titleStyle>
    <p:bodyStyle>
      <a:lvl1pPr marL="497840" marR="45155" indent="-457200" defTabSz="1016000">
        <a:spcBef>
          <a:spcPts val="600"/>
        </a:spcBef>
        <a:buClr>
          <a:srgbClr val="FFA900"/>
        </a:buClr>
        <a:buSzPct val="75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1pPr>
      <a:lvl2pPr marL="1038167" marR="45155" indent="-540327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2pPr>
      <a:lvl3pPr marL="1405312" marR="45155" indent="-450272" defTabSz="1016000">
        <a:spcBef>
          <a:spcPts val="600"/>
        </a:spcBef>
        <a:buClr>
          <a:srgbClr val="FFA900"/>
        </a:buClr>
        <a:buSzPct val="8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3pPr>
      <a:lvl4pPr marL="1862512" marR="45155" indent="-450272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4pPr>
      <a:lvl5pPr marL="2319712" marR="45155" indent="-450272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5pPr>
      <a:lvl6pPr marL="2319712" marR="45155" indent="-450272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6pPr>
      <a:lvl7pPr marL="2319712" marR="45155" indent="-450272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7pPr>
      <a:lvl8pPr marL="2319712" marR="45155" indent="-450272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8pPr>
      <a:lvl9pPr marL="2319712" marR="45155" indent="-450272" defTabSz="1016000">
        <a:spcBef>
          <a:spcPts val="600"/>
        </a:spcBef>
        <a:buClr>
          <a:srgbClr val="FFA900"/>
        </a:buClr>
        <a:buSzPct val="100000"/>
        <a:buFont typeface="Wingdings"/>
        <a:buChar char=""/>
        <a:defRPr sz="2600" b="1">
          <a:solidFill>
            <a:srgbClr val="0329D6"/>
          </a:solidFill>
          <a:uFill>
            <a:solidFill>
              <a:srgbClr val="0329D6"/>
            </a:solidFill>
          </a:uFill>
          <a:latin typeface="Times New Roman"/>
          <a:ea typeface="Times New Roman"/>
          <a:cs typeface="Times New Roman"/>
          <a:sym typeface="Times New Roman"/>
        </a:defRPr>
      </a:lvl9pPr>
    </p:bodyStyle>
    <p:otherStyle>
      <a:lvl1pPr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1pPr>
      <a:lvl2pPr indent="2286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2pPr>
      <a:lvl3pPr indent="4572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3pPr>
      <a:lvl4pPr indent="6858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4pPr>
      <a:lvl5pPr indent="9144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5pPr>
      <a:lvl6pPr indent="11430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6pPr>
      <a:lvl7pPr indent="13716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7pPr>
      <a:lvl8pPr indent="16002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8pPr>
      <a:lvl9pPr indent="1828800" algn="ctr" defTabSz="647700">
        <a:defRPr sz="1600" b="1">
          <a:solidFill>
            <a:schemeClr val="tx1"/>
          </a:solidFill>
          <a:uFill>
            <a:solidFill>
              <a:srgbClr val="9B9B9B"/>
            </a:solidFill>
          </a:uFill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00750" y="5873750"/>
            <a:ext cx="3263900" cy="1079500"/>
          </a:xfrm>
          <a:prstGeom prst="rect">
            <a:avLst/>
          </a:prstGeom>
          <a:ln w="12700">
            <a:round/>
          </a:ln>
        </p:spPr>
      </p:pic>
      <p:pic>
        <p:nvPicPr>
          <p:cNvPr id="135" name="ihep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83458" y="5816600"/>
            <a:ext cx="1798315" cy="1193800"/>
          </a:xfrm>
          <a:prstGeom prst="rect">
            <a:avLst/>
          </a:prstGeom>
          <a:ln w="12700">
            <a:round/>
          </a:ln>
        </p:spPr>
      </p:pic>
      <p:sp>
        <p:nvSpPr>
          <p:cNvPr id="136" name="Shape 136"/>
          <p:cNvSpPr/>
          <p:nvPr/>
        </p:nvSpPr>
        <p:spPr>
          <a:xfrm>
            <a:off x="5184081" y="4847214"/>
            <a:ext cx="4122410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r">
              <a:defRPr sz="1800">
                <a:uFillTx/>
              </a:defRPr>
            </a:pPr>
            <a:r>
              <a:rPr sz="2600" b="1" dirty="0" smtClean="0">
                <a:solidFill>
                  <a:srgbClr val="0B5D18"/>
                </a:solidFill>
                <a:uFill>
                  <a:solidFill/>
                </a:uFill>
              </a:rPr>
              <a:t>Wei </a:t>
            </a:r>
            <a:r>
              <a:rPr sz="2600" b="1" dirty="0">
                <a:solidFill>
                  <a:srgbClr val="0B5D18"/>
                </a:solidFill>
                <a:uFill>
                  <a:solidFill/>
                </a:uFill>
              </a:rPr>
              <a:t>Wang（王为）, </a:t>
            </a:r>
            <a:r>
              <a:rPr sz="2600" b="1" dirty="0" smtClean="0">
                <a:solidFill>
                  <a:srgbClr val="0B5D18"/>
                </a:solidFill>
                <a:uFill>
                  <a:solidFill/>
                </a:uFill>
              </a:rPr>
              <a:t>SYSU</a:t>
            </a:r>
            <a:endParaRPr sz="2600" b="1" dirty="0">
              <a:solidFill>
                <a:srgbClr val="0B5D18"/>
              </a:solidFill>
              <a:uFill>
                <a:solidFill/>
              </a:u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7841" y="1192782"/>
            <a:ext cx="9195586" cy="2967671"/>
            <a:chOff x="-1185448" y="1194303"/>
            <a:chExt cx="9195586" cy="2967671"/>
          </a:xfrm>
        </p:grpSpPr>
        <p:pic>
          <p:nvPicPr>
            <p:cNvPr id="129" name="20090501_3493_1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80702" y="1205163"/>
              <a:ext cx="4440142" cy="295681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131" name="md_XBD201107-00790-185.TIF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6200000">
              <a:off x="5637846" y="1788161"/>
              <a:ext cx="2955290" cy="1789294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85448" y="1194303"/>
              <a:ext cx="2966150" cy="2966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4" name="Shape 134"/>
          <p:cNvSpPr/>
          <p:nvPr/>
        </p:nvSpPr>
        <p:spPr>
          <a:xfrm>
            <a:off x="792099" y="1646933"/>
            <a:ext cx="871741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en-US" sz="3600" b="1" dirty="0" smtClean="0">
                <a:solidFill>
                  <a:schemeClr val="bg1"/>
                </a:solidFill>
                <a:uFill>
                  <a:solidFill/>
                </a:uFill>
              </a:rPr>
              <a:t>LP2017 </a:t>
            </a:r>
            <a:r>
              <a:rPr lang="en-US" sz="3600" b="1" dirty="0" smtClean="0">
                <a:solidFill>
                  <a:schemeClr val="bg1"/>
                </a:solidFill>
                <a:uFill>
                  <a:solidFill/>
                </a:uFill>
              </a:rPr>
              <a:t>at SYSU</a:t>
            </a:r>
            <a:r>
              <a:rPr sz="3600" b="1" dirty="0" smtClean="0">
                <a:solidFill>
                  <a:schemeClr val="bg1"/>
                </a:solidFill>
                <a:uFill>
                  <a:solidFill/>
                </a:uFill>
              </a:rPr>
              <a:t> in </a:t>
            </a:r>
            <a:r>
              <a:rPr sz="3600" b="1" dirty="0">
                <a:solidFill>
                  <a:schemeClr val="bg1"/>
                </a:solidFill>
                <a:uFill>
                  <a:solidFill/>
                </a:uFill>
              </a:rPr>
              <a:t>Guangzhou, China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Wang</a:t>
            </a:r>
            <a:endParaRPr sz="1200" dirty="0">
              <a:uFill>
                <a:solidFill/>
              </a:uFill>
            </a:endParaRPr>
          </a:p>
        </p:txBody>
      </p:sp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lang="en-US" sz="2800" dirty="0" smtClean="0">
                <a:uFill>
                  <a:solidFill/>
                </a:uFill>
              </a:rPr>
              <a:t>Where is Guangzhou?</a:t>
            </a:r>
            <a:endParaRPr sz="2800" dirty="0">
              <a:uFill>
                <a:solidFill/>
              </a:uFill>
            </a:endParaRPr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xfrm>
            <a:off x="9716172" y="7239000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2</a:t>
            </a:fld>
            <a:endParaRPr sz="1200">
              <a:uFill>
                <a:solidFill/>
              </a:uFill>
            </a:endParaRPr>
          </a:p>
        </p:txBody>
      </p:sp>
      <p:grpSp>
        <p:nvGrpSpPr>
          <p:cNvPr id="199" name="Group 199"/>
          <p:cNvGrpSpPr/>
          <p:nvPr/>
        </p:nvGrpSpPr>
        <p:grpSpPr>
          <a:xfrm>
            <a:off x="0" y="1077445"/>
            <a:ext cx="10160001" cy="6029740"/>
            <a:chOff x="0" y="0"/>
            <a:chExt cx="10160000" cy="6029738"/>
          </a:xfrm>
        </p:grpSpPr>
        <p:pic>
          <p:nvPicPr>
            <p:cNvPr id="194" name="image.jpg"/>
            <p:cNvPicPr/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>
            <a:xfrm>
              <a:off x="0" y="0"/>
              <a:ext cx="10160000" cy="60297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6" name="Shape 196"/>
            <p:cNvSpPr/>
            <p:nvPr/>
          </p:nvSpPr>
          <p:spPr>
            <a:xfrm>
              <a:off x="305899" y="5724028"/>
              <a:ext cx="1023332" cy="2710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>
                <a:buClr>
                  <a:srgbClr val="FFA900"/>
                </a:buClr>
                <a:buFont typeface="Wingdings"/>
                <a:defRPr sz="12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Optim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12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Yangjiang</a:t>
              </a:r>
            </a:p>
          </p:txBody>
        </p:sp>
        <p:sp>
          <p:nvSpPr>
            <p:cNvPr id="197" name="Shape 197"/>
            <p:cNvSpPr/>
            <p:nvPr/>
          </p:nvSpPr>
          <p:spPr>
            <a:xfrm>
              <a:off x="1885547" y="5077656"/>
              <a:ext cx="745844" cy="3013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>
                <a:buClr>
                  <a:srgbClr val="FFA900"/>
                </a:buClr>
                <a:buFont typeface="Wingdings"/>
                <a:defRPr sz="12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n-lt"/>
                  <a:ea typeface="+mn-ea"/>
                  <a:cs typeface="+mn-cs"/>
                  <a:sym typeface="Optim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12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Taishan</a:t>
              </a:r>
            </a:p>
          </p:txBody>
        </p:sp>
        <p:sp>
          <p:nvSpPr>
            <p:cNvPr id="198" name="Shape 198"/>
            <p:cNvSpPr/>
            <p:nvPr/>
          </p:nvSpPr>
          <p:spPr>
            <a:xfrm>
              <a:off x="3002443" y="977473"/>
              <a:ext cx="284397" cy="270478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00" name="Shape 200"/>
          <p:cNvSpPr/>
          <p:nvPr/>
        </p:nvSpPr>
        <p:spPr>
          <a:xfrm rot="18900000">
            <a:off x="4138764" y="1571189"/>
            <a:ext cx="1556964" cy="387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000" b="1">
                <a:solidFill>
                  <a:srgbClr val="FFFFFF"/>
                </a:solidFill>
                <a:uFill>
                  <a:solidFill/>
                </a:uFill>
              </a:rPr>
              <a:t>Chinese SNS</a:t>
            </a:r>
          </a:p>
        </p:txBody>
      </p:sp>
      <p:sp>
        <p:nvSpPr>
          <p:cNvPr id="201" name="Shape 201"/>
          <p:cNvSpPr/>
          <p:nvPr/>
        </p:nvSpPr>
        <p:spPr>
          <a:xfrm rot="8100000">
            <a:off x="3985877" y="2001135"/>
            <a:ext cx="386971" cy="262873"/>
          </a:xfrm>
          <a:prstGeom prst="rightArrow">
            <a:avLst>
              <a:gd name="adj1" fmla="val 42959"/>
              <a:gd name="adj2" fmla="val 88548"/>
            </a:avLst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2" name="Shape 202"/>
          <p:cNvSpPr/>
          <p:nvPr/>
        </p:nvSpPr>
        <p:spPr>
          <a:xfrm rot="2700000">
            <a:off x="4865001" y="2523865"/>
            <a:ext cx="1196539" cy="387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000" b="1">
                <a:solidFill>
                  <a:srgbClr val="FFFFFF"/>
                </a:solidFill>
                <a:uFill>
                  <a:solidFill/>
                </a:uFill>
              </a:rPr>
              <a:t>Daya Bay</a:t>
            </a:r>
          </a:p>
        </p:txBody>
      </p:sp>
      <p:sp>
        <p:nvSpPr>
          <p:cNvPr id="203" name="Shape 203"/>
          <p:cNvSpPr/>
          <p:nvPr/>
        </p:nvSpPr>
        <p:spPr>
          <a:xfrm rot="2700000">
            <a:off x="5823076" y="3160326"/>
            <a:ext cx="386971" cy="262874"/>
          </a:xfrm>
          <a:prstGeom prst="rightArrow">
            <a:avLst>
              <a:gd name="adj1" fmla="val 42959"/>
              <a:gd name="adj2" fmla="val 88548"/>
            </a:avLst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4" name="Shape 204"/>
          <p:cNvSpPr/>
          <p:nvPr/>
        </p:nvSpPr>
        <p:spPr>
          <a:xfrm rot="18900000">
            <a:off x="1292958" y="4786871"/>
            <a:ext cx="850845" cy="387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000" b="1">
                <a:solidFill>
                  <a:srgbClr val="FFFFFF"/>
                </a:solidFill>
                <a:uFill>
                  <a:solidFill/>
                </a:uFill>
              </a:rPr>
              <a:t>JUNO</a:t>
            </a:r>
          </a:p>
        </p:txBody>
      </p:sp>
      <p:sp>
        <p:nvSpPr>
          <p:cNvPr id="205" name="Shape 205"/>
          <p:cNvSpPr/>
          <p:nvPr/>
        </p:nvSpPr>
        <p:spPr>
          <a:xfrm rot="8100000">
            <a:off x="1082586" y="5290992"/>
            <a:ext cx="386971" cy="262873"/>
          </a:xfrm>
          <a:prstGeom prst="rightArrow">
            <a:avLst>
              <a:gd name="adj1" fmla="val 42959"/>
              <a:gd name="adj2" fmla="val 88548"/>
            </a:avLst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6" name="Shape 206"/>
          <p:cNvSpPr/>
          <p:nvPr/>
        </p:nvSpPr>
        <p:spPr>
          <a:xfrm>
            <a:off x="681233" y="2577471"/>
            <a:ext cx="3078367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400" b="1" dirty="0" smtClean="0">
                <a:solidFill>
                  <a:srgbClr val="FFFFFF"/>
                </a:solidFill>
                <a:uFill>
                  <a:solidFill/>
                </a:uFill>
              </a:rPr>
              <a:t>S</a:t>
            </a:r>
            <a:r>
              <a:rPr lang="en-US" sz="2400" b="1" dirty="0" smtClean="0">
                <a:solidFill>
                  <a:srgbClr val="FFFFFF"/>
                </a:solidFill>
                <a:uFill>
                  <a:solidFill/>
                </a:uFill>
              </a:rPr>
              <a:t>un Yat-Sen University</a:t>
            </a:r>
            <a:br>
              <a:rPr lang="en-US" sz="2400" b="1" dirty="0" smtClean="0">
                <a:solidFill>
                  <a:srgbClr val="FFFFFF"/>
                </a:solidFill>
                <a:uFill>
                  <a:solidFill/>
                </a:uFill>
              </a:rPr>
            </a:br>
            <a:r>
              <a:rPr lang="en-US" sz="2400" b="1" dirty="0" smtClean="0">
                <a:solidFill>
                  <a:srgbClr val="FFFFFF"/>
                </a:solidFill>
                <a:uFill>
                  <a:solidFill/>
                </a:uFill>
              </a:rPr>
              <a:t>School of Physics</a:t>
            </a:r>
            <a:endParaRPr sz="2400" b="1" dirty="0">
              <a:solidFill>
                <a:srgbClr val="FFFFFF"/>
              </a:solidFill>
              <a:uFill>
                <a:solidFill/>
              </a:uFill>
            </a:endParaRPr>
          </a:p>
        </p:txBody>
      </p:sp>
      <p:sp>
        <p:nvSpPr>
          <p:cNvPr id="207" name="Shape 207"/>
          <p:cNvSpPr/>
          <p:nvPr/>
        </p:nvSpPr>
        <p:spPr>
          <a:xfrm rot="18900000">
            <a:off x="2681673" y="2343428"/>
            <a:ext cx="386971" cy="262873"/>
          </a:xfrm>
          <a:prstGeom prst="rightArrow">
            <a:avLst>
              <a:gd name="adj1" fmla="val 42959"/>
              <a:gd name="adj2" fmla="val 88548"/>
            </a:avLst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16" name="Group 216"/>
          <p:cNvGrpSpPr/>
          <p:nvPr/>
        </p:nvGrpSpPr>
        <p:grpSpPr>
          <a:xfrm>
            <a:off x="5763014" y="5775664"/>
            <a:ext cx="4372615" cy="805725"/>
            <a:chOff x="0" y="0"/>
            <a:chExt cx="4372614" cy="805723"/>
          </a:xfrm>
        </p:grpSpPr>
        <p:sp>
          <p:nvSpPr>
            <p:cNvPr id="208" name="Shape 208"/>
            <p:cNvSpPr/>
            <p:nvPr/>
          </p:nvSpPr>
          <p:spPr>
            <a:xfrm>
              <a:off x="0" y="0"/>
              <a:ext cx="4372615" cy="805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67" y="0"/>
                  </a:moveTo>
                  <a:lnTo>
                    <a:pt x="19667" y="5400"/>
                  </a:lnTo>
                  <a:lnTo>
                    <a:pt x="0" y="5400"/>
                  </a:lnTo>
                  <a:lnTo>
                    <a:pt x="966" y="10800"/>
                  </a:lnTo>
                  <a:lnTo>
                    <a:pt x="0" y="16200"/>
                  </a:lnTo>
                  <a:lnTo>
                    <a:pt x="19667" y="16200"/>
                  </a:lnTo>
                  <a:lnTo>
                    <a:pt x="19667" y="21600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D5F0FF"/>
            </a:solidFill>
            <a:ln w="9525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213088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63AAC9"/>
            </a:solidFill>
            <a:ln w="9525" cap="flat">
              <a:solidFill>
                <a:srgbClr val="00919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814889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D2A9"/>
            </a:solidFill>
            <a:ln w="9525" cap="flat">
              <a:solidFill>
                <a:srgbClr val="00D2A9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1416689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D100"/>
            </a:solidFill>
            <a:ln w="9525" cap="flat">
              <a:solidFill>
                <a:srgbClr val="38D14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1983365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38D142"/>
                </a:gs>
                <a:gs pos="100000">
                  <a:srgbClr val="A6FB79"/>
                </a:gs>
              </a:gsLst>
              <a:lin ang="16200000" scaled="0"/>
            </a:gradFill>
            <a:ln w="9525" cap="flat">
              <a:solidFill>
                <a:srgbClr val="00F9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2551758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FFD300"/>
                </a:gs>
                <a:gs pos="100000">
                  <a:srgbClr val="FFFB00"/>
                </a:gs>
              </a:gsLst>
              <a:lin ang="16200000" scaled="0"/>
            </a:gradFill>
            <a:ln w="9525" cap="flat">
              <a:solidFill>
                <a:srgbClr val="FFFB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3151841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 flip="none" rotWithShape="1">
              <a:gsLst>
                <a:gs pos="0">
                  <a:srgbClr val="D77A00"/>
                </a:gs>
                <a:gs pos="100000">
                  <a:srgbClr val="FFA941">
                    <a:alpha val="99000"/>
                  </a:srgbClr>
                </a:gs>
              </a:gsLst>
              <a:lin ang="16200000" scaled="0"/>
            </a:gra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3717737" y="302813"/>
              <a:ext cx="213558" cy="202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/>
            </a:solidFill>
            <a:ln w="9525" cap="flat">
              <a:solidFill>
                <a:srgbClr val="FF7C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pic>
        <p:nvPicPr>
          <p:cNvPr id="217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25548" y="5254524"/>
            <a:ext cx="764311" cy="864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33671" y="6233664"/>
            <a:ext cx="708112" cy="864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87780" y="5546517"/>
            <a:ext cx="803650" cy="576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93171" y="6226994"/>
            <a:ext cx="747451" cy="805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image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081702" y="5104229"/>
            <a:ext cx="696871" cy="10351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image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648534" y="6218694"/>
            <a:ext cx="724972" cy="4588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image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236442" y="5359612"/>
            <a:ext cx="708111" cy="752364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hape 224"/>
          <p:cNvSpPr/>
          <p:nvPr/>
        </p:nvSpPr>
        <p:spPr>
          <a:xfrm>
            <a:off x="6573760" y="3853403"/>
            <a:ext cx="3479801" cy="1629413"/>
          </a:xfrm>
          <a:prstGeom prst="rect">
            <a:avLst/>
          </a:prstGeom>
          <a:ln w="25400">
            <a:solidFill>
              <a:srgbClr val="FFFFFF"/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0" marR="45146" lvl="0">
              <a:lnSpc>
                <a:spcPct val="120000"/>
              </a:lnSpc>
              <a:defRPr sz="1800">
                <a:uFillTx/>
              </a:defRPr>
            </a:pPr>
            <a:r>
              <a:rPr sz="1400" b="1">
                <a:solidFill>
                  <a:srgbClr val="FFFFFF"/>
                </a:solidFill>
                <a:uFill>
                  <a:solidFill/>
                </a:uFill>
                <a:latin typeface="+mn-lt"/>
                <a:ea typeface="+mn-ea"/>
                <a:cs typeface="+mn-cs"/>
                <a:sym typeface="Optima"/>
              </a:rPr>
              <a:t>Airport choices:</a:t>
            </a:r>
          </a:p>
          <a:p>
            <a:pPr marL="177800" marR="45146" lvl="0" indent="-177800">
              <a:lnSpc>
                <a:spcPct val="120000"/>
              </a:lnSpc>
              <a:buSzPct val="100000"/>
              <a:buChar char="•"/>
              <a:defRPr sz="1800">
                <a:uFillTx/>
              </a:defRPr>
            </a:pPr>
            <a:r>
              <a:rPr sz="1400" b="1">
                <a:solidFill>
                  <a:srgbClr val="FFFFFF"/>
                </a:solidFill>
                <a:uFill>
                  <a:solidFill/>
                </a:uFill>
                <a:latin typeface="+mn-lt"/>
                <a:ea typeface="+mn-ea"/>
                <a:cs typeface="+mn-cs"/>
                <a:sym typeface="Optima"/>
              </a:rPr>
              <a:t>Guangzhou(CAN)</a:t>
            </a:r>
          </a:p>
          <a:p>
            <a:pPr marL="406400" marR="45146" lvl="1" indent="-177800">
              <a:lnSpc>
                <a:spcPct val="120000"/>
              </a:lnSpc>
              <a:buSzPct val="100000"/>
              <a:buChar char="-"/>
              <a:defRPr sz="1800">
                <a:uFillTx/>
              </a:defRPr>
            </a:pPr>
            <a:r>
              <a:rPr sz="1400" b="1">
                <a:solidFill>
                  <a:srgbClr val="FFFFFF"/>
                </a:solidFill>
                <a:uFill>
                  <a:solidFill/>
                </a:uFill>
                <a:latin typeface="+mn-lt"/>
                <a:ea typeface="+mn-ea"/>
                <a:cs typeface="+mn-cs"/>
                <a:sym typeface="Optima"/>
              </a:rPr>
              <a:t>America -&gt; Beijing -&gt; Guanghou</a:t>
            </a:r>
          </a:p>
          <a:p>
            <a:pPr marL="177800" marR="45146" lvl="0" indent="-177800">
              <a:lnSpc>
                <a:spcPct val="120000"/>
              </a:lnSpc>
              <a:buSzPct val="100000"/>
              <a:buChar char="•"/>
              <a:defRPr sz="1800">
                <a:uFillTx/>
              </a:defRPr>
            </a:pPr>
            <a:r>
              <a:rPr sz="1400" b="1">
                <a:solidFill>
                  <a:srgbClr val="FFFFFF"/>
                </a:solidFill>
                <a:uFill>
                  <a:solidFill/>
                </a:uFill>
                <a:latin typeface="+mn-lt"/>
                <a:ea typeface="+mn-ea"/>
                <a:cs typeface="+mn-cs"/>
                <a:sym typeface="Optima"/>
              </a:rPr>
              <a:t>Hong Kong (2 hours away)</a:t>
            </a:r>
          </a:p>
          <a:p>
            <a:pPr marL="406400" marR="45146" lvl="1" indent="-177800">
              <a:lnSpc>
                <a:spcPct val="120000"/>
              </a:lnSpc>
              <a:buSzPct val="100000"/>
              <a:buChar char="-"/>
              <a:defRPr sz="1800">
                <a:uFillTx/>
              </a:defRPr>
            </a:pPr>
            <a:r>
              <a:rPr sz="1400" b="1">
                <a:solidFill>
                  <a:srgbClr val="FFFFFF"/>
                </a:solidFill>
                <a:uFill>
                  <a:solidFill/>
                </a:uFill>
                <a:latin typeface="+mn-lt"/>
                <a:ea typeface="+mn-ea"/>
                <a:cs typeface="+mn-cs"/>
                <a:sym typeface="Optima"/>
              </a:rPr>
              <a:t>Suitable to European colleagues</a:t>
            </a:r>
          </a:p>
          <a:p>
            <a:pPr marL="177800" marR="45146" lvl="0" indent="-177800">
              <a:lnSpc>
                <a:spcPct val="120000"/>
              </a:lnSpc>
              <a:buSzPct val="100000"/>
              <a:buChar char="•"/>
              <a:defRPr sz="1800">
                <a:uFillTx/>
              </a:defRPr>
            </a:pPr>
            <a:r>
              <a:rPr sz="1400" b="1">
                <a:solidFill>
                  <a:srgbClr val="FFFFFF"/>
                </a:solidFill>
                <a:uFill>
                  <a:solidFill/>
                </a:uFill>
                <a:latin typeface="+mn-lt"/>
                <a:ea typeface="+mn-ea"/>
                <a:cs typeface="+mn-cs"/>
                <a:sym typeface="Optima"/>
              </a:rPr>
              <a:t>Macau (2 hours away)</a:t>
            </a:r>
          </a:p>
        </p:txBody>
      </p:sp>
      <p:sp>
        <p:nvSpPr>
          <p:cNvPr id="225" name="Shape 225"/>
          <p:cNvSpPr/>
          <p:nvPr/>
        </p:nvSpPr>
        <p:spPr>
          <a:xfrm>
            <a:off x="3251968" y="5251780"/>
            <a:ext cx="825372" cy="301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buClr>
                <a:srgbClr val="FFA900"/>
              </a:buClr>
              <a:buFont typeface="Wingdings"/>
              <a:defRPr sz="16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6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Macau</a:t>
            </a:r>
          </a:p>
        </p:txBody>
      </p:sp>
      <p:sp>
        <p:nvSpPr>
          <p:cNvPr id="226" name="Shape 226"/>
          <p:cNvSpPr/>
          <p:nvPr/>
        </p:nvSpPr>
        <p:spPr>
          <a:xfrm>
            <a:off x="5271318" y="4162290"/>
            <a:ext cx="825372" cy="576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algn="ctr">
              <a:buClr>
                <a:srgbClr val="FFA900"/>
              </a:buClr>
              <a:buFont typeface="Wingdings"/>
              <a:defRPr sz="1800">
                <a:uFillTx/>
              </a:defRPr>
            </a:pPr>
            <a:r>
              <a:rPr sz="16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Optima"/>
              </a:rPr>
              <a:t>Hong</a:t>
            </a:r>
            <a:br>
              <a:rPr sz="16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Optima"/>
              </a:rPr>
            </a:br>
            <a:r>
              <a:rPr sz="16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Optima"/>
              </a:rPr>
              <a:t>Kong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</a:t>
            </a:r>
            <a:r>
              <a:rPr sz="1200" dirty="0">
                <a:uFill>
                  <a:solidFill/>
                </a:uFill>
              </a:rPr>
              <a:t>Wang</a:t>
            </a:r>
          </a:p>
        </p:txBody>
      </p:sp>
      <p:sp>
        <p:nvSpPr>
          <p:cNvPr id="171" name="Shape 1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A Few Words about Guangzhou and Zhujiang Delta</a:t>
            </a:r>
          </a:p>
        </p:txBody>
      </p:sp>
      <p:sp>
        <p:nvSpPr>
          <p:cNvPr id="172" name="Shape 172"/>
          <p:cNvSpPr>
            <a:spLocks noGrp="1"/>
          </p:cNvSpPr>
          <p:nvPr>
            <p:ph type="body" idx="1"/>
          </p:nvPr>
        </p:nvSpPr>
        <p:spPr>
          <a:xfrm>
            <a:off x="4958400" y="2584109"/>
            <a:ext cx="4835207" cy="465837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29552" marR="27088" lvl="0" indent="-205740" defTabSz="609600">
              <a:lnSpc>
                <a:spcPct val="130000"/>
              </a:lnSpc>
              <a:spcBef>
                <a:spcPts val="600"/>
              </a:spcBef>
              <a:defRPr sz="1800">
                <a:uFillTx/>
              </a:defRPr>
            </a:pP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The </a:t>
            </a: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capital city of Guangdong Province (Canton), one of the so-called </a:t>
            </a: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4 </a:t>
            </a: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Tier 1 cities.</a:t>
            </a:r>
          </a:p>
          <a:p>
            <a:pPr marL="229552" marR="27088" lvl="0" indent="-205740" defTabSz="609600">
              <a:lnSpc>
                <a:spcPct val="130000"/>
              </a:lnSpc>
              <a:spcBef>
                <a:spcPts val="600"/>
              </a:spcBef>
              <a:defRPr sz="1800">
                <a:uFillTx/>
              </a:defRPr>
            </a:pP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The oldest open port in South China. Has rich history and is also highly international. </a:t>
            </a:r>
            <a:endParaRPr lang="en-US" sz="2400" b="1" dirty="0" smtClean="0">
              <a:solidFill>
                <a:srgbClr val="054109"/>
              </a:solidFill>
              <a:uFill>
                <a:solidFill/>
              </a:uFill>
            </a:endParaRPr>
          </a:p>
          <a:p>
            <a:pPr marL="229552" marR="27088" lvl="0" indent="-205740" defTabSz="609600">
              <a:lnSpc>
                <a:spcPct val="130000"/>
              </a:lnSpc>
              <a:spcBef>
                <a:spcPts val="600"/>
              </a:spcBef>
              <a:defRPr sz="1800">
                <a:uFillTx/>
              </a:defRPr>
            </a:pP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Famous </a:t>
            </a: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for Chinese and fusion food, </a:t>
            </a:r>
            <a:r>
              <a:rPr lang="en-US" sz="2400" b="1" dirty="0" smtClean="0">
                <a:solidFill>
                  <a:srgbClr val="054109"/>
                </a:solidFill>
                <a:uFill>
                  <a:solidFill/>
                </a:uFill>
              </a:rPr>
              <a:t>where</a:t>
            </a: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 </a:t>
            </a: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dim-</a:t>
            </a: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sum</a:t>
            </a:r>
            <a:r>
              <a:rPr lang="en-US" sz="2400" b="1" dirty="0" smtClean="0">
                <a:solidFill>
                  <a:srgbClr val="054109"/>
                </a:solidFill>
                <a:uFill>
                  <a:solidFill/>
                </a:uFill>
              </a:rPr>
              <a:t> was invented</a:t>
            </a: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. :</a:t>
            </a: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)</a:t>
            </a:r>
          </a:p>
          <a:p>
            <a:pPr marL="229552" marR="27088" lvl="0" indent="-205740" defTabSz="609600">
              <a:lnSpc>
                <a:spcPct val="130000"/>
              </a:lnSpc>
              <a:spcBef>
                <a:spcPts val="600"/>
              </a:spcBef>
              <a:defRPr sz="1800">
                <a:uFillTx/>
              </a:defRPr>
            </a:pPr>
            <a:r>
              <a:rPr sz="2400" b="1" dirty="0">
                <a:solidFill>
                  <a:srgbClr val="054109"/>
                </a:solidFill>
                <a:uFill>
                  <a:solidFill/>
                </a:uFill>
              </a:rPr>
              <a:t>One of the most popular tourist </a:t>
            </a:r>
            <a:r>
              <a:rPr sz="2400" b="1" dirty="0" smtClean="0">
                <a:solidFill>
                  <a:srgbClr val="054109"/>
                </a:solidFill>
                <a:uFill>
                  <a:solidFill/>
                </a:uFill>
              </a:rPr>
              <a:t>destinations</a:t>
            </a:r>
            <a:r>
              <a:rPr lang="en-US" sz="2400" b="1" dirty="0" smtClean="0">
                <a:solidFill>
                  <a:srgbClr val="054109"/>
                </a:solidFill>
                <a:uFill>
                  <a:solidFill/>
                </a:uFill>
              </a:rPr>
              <a:t>; Fantastic for biking and walking.</a:t>
            </a:r>
            <a:endParaRPr sz="2400" b="1" dirty="0">
              <a:solidFill>
                <a:srgbClr val="054109"/>
              </a:solidFill>
              <a:uFill>
                <a:solidFill/>
              </a:uFill>
            </a:endParaRPr>
          </a:p>
        </p:txBody>
      </p:sp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xfrm>
            <a:off x="9716172" y="7269976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3</a:t>
            </a:fld>
            <a:endParaRPr sz="1200" dirty="0">
              <a:uFill>
                <a:solidFill/>
              </a:uFill>
            </a:endParaRPr>
          </a:p>
        </p:txBody>
      </p:sp>
      <p:pic>
        <p:nvPicPr>
          <p:cNvPr id="174" name="Guangzhou_dot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92265" y="958248"/>
            <a:ext cx="2027223" cy="1485581"/>
          </a:xfrm>
          <a:prstGeom prst="rect">
            <a:avLst/>
          </a:prstGeom>
          <a:ln w="12700">
            <a:round/>
          </a:ln>
        </p:spPr>
      </p:pic>
      <p:pic>
        <p:nvPicPr>
          <p:cNvPr id="17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1007" y="983126"/>
            <a:ext cx="4534482" cy="6272873"/>
          </a:xfrm>
          <a:prstGeom prst="rect">
            <a:avLst/>
          </a:prstGeom>
          <a:ln w="12700">
            <a:round/>
          </a:ln>
        </p:spPr>
      </p:pic>
      <p:pic>
        <p:nvPicPr>
          <p:cNvPr id="176" name="Guangzhou_03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68538" y="942615"/>
            <a:ext cx="3002427" cy="1501214"/>
          </a:xfrm>
          <a:prstGeom prst="rect">
            <a:avLst/>
          </a:prstGeom>
          <a:ln w="12700">
            <a:round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body" idx="1"/>
          </p:nvPr>
        </p:nvSpPr>
        <p:spPr>
          <a:xfrm>
            <a:off x="51305" y="957262"/>
            <a:ext cx="4085197" cy="6273801"/>
          </a:xfrm>
          <a:prstGeom prst="rect">
            <a:avLst/>
          </a:prstGeom>
          <a:solidFill>
            <a:srgbClr val="FFFFFF">
              <a:alpha val="75174"/>
            </a:srgbClr>
          </a:solidFill>
        </p:spPr>
        <p:txBody>
          <a:bodyPr/>
          <a:lstStyle/>
          <a:p>
            <a:pPr marL="336677" marR="39729" lvl="0" indent="-301752" defTabSz="894080">
              <a:spcBef>
                <a:spcPts val="800"/>
              </a:spcBef>
              <a:defRPr sz="1800">
                <a:uFillTx/>
              </a:defRPr>
            </a:pPr>
            <a:r>
              <a:rPr sz="2288" b="1" dirty="0">
                <a:solidFill>
                  <a:srgbClr val="054109"/>
                </a:solidFill>
                <a:uFill>
                  <a:solidFill/>
                </a:uFill>
              </a:rPr>
              <a:t>SYSU: Sun Yat-Sen University, Guangzhou, China</a:t>
            </a:r>
          </a:p>
          <a:p>
            <a:pPr marL="644016" marR="39729" lvl="1" indent="-251459" defTabSz="894080">
              <a:spcBef>
                <a:spcPts val="800"/>
              </a:spcBef>
              <a:defRPr sz="1800">
                <a:uFillTx/>
              </a:defRPr>
            </a:pPr>
            <a:r>
              <a:rPr lang="en-US" sz="1936" b="1" dirty="0">
                <a:solidFill>
                  <a:srgbClr val="054109"/>
                </a:solidFill>
                <a:uFill>
                  <a:solidFill/>
                </a:uFill>
              </a:rPr>
              <a:t>F</a:t>
            </a:r>
            <a:r>
              <a:rPr sz="1936" b="1" dirty="0" smtClean="0">
                <a:solidFill>
                  <a:srgbClr val="054109"/>
                </a:solidFill>
                <a:uFill>
                  <a:solidFill/>
                </a:uFill>
              </a:rPr>
              <a:t>unded </a:t>
            </a:r>
            <a:r>
              <a:rPr sz="1936" b="1" dirty="0">
                <a:solidFill>
                  <a:srgbClr val="054109"/>
                </a:solidFill>
                <a:uFill>
                  <a:solidFill/>
                </a:uFill>
              </a:rPr>
              <a:t>by Dr. Sun Yat-Sen, the founder of the Republic of </a:t>
            </a:r>
            <a:r>
              <a:rPr sz="1936" b="1" dirty="0" smtClean="0">
                <a:solidFill>
                  <a:srgbClr val="054109"/>
                </a:solidFill>
                <a:uFill>
                  <a:solidFill/>
                </a:uFill>
              </a:rPr>
              <a:t>China</a:t>
            </a:r>
            <a:r>
              <a:rPr lang="en-US" sz="1936" b="1" dirty="0" smtClean="0">
                <a:solidFill>
                  <a:srgbClr val="054109"/>
                </a:solidFill>
                <a:uFill>
                  <a:solidFill/>
                </a:uFill>
              </a:rPr>
              <a:t> </a:t>
            </a:r>
            <a:r>
              <a:rPr sz="1936" b="1" dirty="0" smtClean="0">
                <a:solidFill>
                  <a:srgbClr val="054109"/>
                </a:solidFill>
                <a:uFill>
                  <a:solidFill/>
                </a:uFill>
              </a:rPr>
              <a:t>in 1924</a:t>
            </a:r>
            <a:endParaRPr sz="1936" b="1" dirty="0">
              <a:solidFill>
                <a:srgbClr val="054109"/>
              </a:solidFill>
              <a:uFill>
                <a:solidFill/>
              </a:uFill>
            </a:endParaRPr>
          </a:p>
          <a:p>
            <a:pPr marL="644016" marR="39729" lvl="1" indent="-251459" defTabSz="894080">
              <a:spcBef>
                <a:spcPts val="800"/>
              </a:spcBef>
              <a:defRPr sz="1800">
                <a:uFillTx/>
              </a:defRPr>
            </a:pPr>
            <a:r>
              <a:rPr sz="1936" b="1" dirty="0">
                <a:solidFill>
                  <a:srgbClr val="054109"/>
                </a:solidFill>
                <a:uFill>
                  <a:solidFill/>
                </a:uFill>
              </a:rPr>
              <a:t>Undergraduate students ~32,000; graduate students ~20,000 </a:t>
            </a:r>
          </a:p>
          <a:p>
            <a:pPr marL="644016" marR="39729" lvl="1" indent="-251459" defTabSz="894080">
              <a:spcBef>
                <a:spcPts val="800"/>
              </a:spcBef>
              <a:defRPr sz="1800">
                <a:uFillTx/>
              </a:defRPr>
            </a:pPr>
            <a:r>
              <a:rPr sz="1936" b="1" dirty="0">
                <a:solidFill>
                  <a:srgbClr val="054109"/>
                </a:solidFill>
                <a:uFill>
                  <a:solidFill/>
                </a:uFill>
              </a:rPr>
              <a:t>Faculty members (associate professors and up) ~4,000</a:t>
            </a:r>
          </a:p>
          <a:p>
            <a:pPr marL="644016" marR="39729" lvl="1" indent="-251459" defTabSz="894080">
              <a:spcBef>
                <a:spcPts val="800"/>
              </a:spcBef>
              <a:defRPr sz="1800">
                <a:uFillTx/>
              </a:defRPr>
            </a:pPr>
            <a:r>
              <a:rPr sz="1936" b="1" dirty="0">
                <a:solidFill>
                  <a:srgbClr val="054109"/>
                </a:solidFill>
                <a:uFill>
                  <a:solidFill/>
                </a:uFill>
              </a:rPr>
              <a:t>The best university in South </a:t>
            </a:r>
            <a:r>
              <a:rPr sz="1936" b="1" dirty="0" smtClean="0">
                <a:solidFill>
                  <a:srgbClr val="054109"/>
                </a:solidFill>
                <a:uFill>
                  <a:solidFill/>
                </a:uFill>
              </a:rPr>
              <a:t>China</a:t>
            </a:r>
            <a:r>
              <a:rPr lang="en-US" sz="1936" b="1" dirty="0" smtClean="0">
                <a:solidFill>
                  <a:srgbClr val="054109"/>
                </a:solidFill>
                <a:uFill>
                  <a:solidFill/>
                </a:uFill>
              </a:rPr>
              <a:t>; </a:t>
            </a:r>
            <a:r>
              <a:rPr lang="en-US" sz="1936" b="1" dirty="0">
                <a:solidFill>
                  <a:srgbClr val="054109"/>
                </a:solidFill>
                <a:uFill>
                  <a:solidFill/>
                </a:uFill>
              </a:rPr>
              <a:t>O</a:t>
            </a:r>
            <a:r>
              <a:rPr sz="1936" b="1" dirty="0" smtClean="0">
                <a:solidFill>
                  <a:srgbClr val="054109"/>
                </a:solidFill>
                <a:uFill>
                  <a:solidFill/>
                </a:uFill>
              </a:rPr>
              <a:t>ne </a:t>
            </a:r>
            <a:r>
              <a:rPr sz="1936" b="1" dirty="0">
                <a:solidFill>
                  <a:srgbClr val="054109"/>
                </a:solidFill>
                <a:uFill>
                  <a:solidFill/>
                </a:uFill>
              </a:rPr>
              <a:t>of the top </a:t>
            </a:r>
            <a:r>
              <a:rPr sz="1936" b="1" dirty="0" smtClean="0">
                <a:solidFill>
                  <a:srgbClr val="054109"/>
                </a:solidFill>
                <a:uFill>
                  <a:solidFill/>
                </a:uFill>
              </a:rPr>
              <a:t>10</a:t>
            </a:r>
            <a:r>
              <a:rPr lang="en-US" sz="1936" b="1" dirty="0" smtClean="0">
                <a:solidFill>
                  <a:srgbClr val="054109"/>
                </a:solidFill>
                <a:uFill>
                  <a:solidFill/>
                </a:uFill>
              </a:rPr>
              <a:t> physics programs in China;</a:t>
            </a:r>
            <a:endParaRPr sz="1936" b="1" dirty="0">
              <a:solidFill>
                <a:srgbClr val="054109"/>
              </a:solidFill>
              <a:uFill>
                <a:solidFill/>
              </a:uFill>
            </a:endParaRPr>
          </a:p>
          <a:p>
            <a:pPr marL="644016" marR="39729" lvl="1" indent="-251459" defTabSz="894080">
              <a:spcBef>
                <a:spcPts val="800"/>
              </a:spcBef>
              <a:defRPr sz="1800">
                <a:uFillTx/>
              </a:defRPr>
            </a:pPr>
            <a:r>
              <a:rPr sz="1936" b="1" dirty="0">
                <a:solidFill>
                  <a:srgbClr val="054109"/>
                </a:solidFill>
                <a:uFill>
                  <a:solidFill/>
                </a:uFill>
              </a:rPr>
              <a:t>One of the most beautiful campuses in China</a:t>
            </a:r>
          </a:p>
        </p:txBody>
      </p:sp>
      <p:pic>
        <p:nvPicPr>
          <p:cNvPr id="150" name="moto-pic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40044" y="925294"/>
            <a:ext cx="3019732" cy="2403399"/>
          </a:xfrm>
          <a:prstGeom prst="rect">
            <a:avLst/>
          </a:prstGeom>
          <a:ln w="12700">
            <a:round/>
          </a:ln>
        </p:spPr>
      </p:pic>
      <p:sp>
        <p:nvSpPr>
          <p:cNvPr id="151" name="Shape 151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</a:t>
            </a:r>
            <a:r>
              <a:rPr sz="1200" dirty="0">
                <a:uFill>
                  <a:solidFill/>
                </a:uFill>
              </a:rPr>
              <a:t>Wang</a:t>
            </a:r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uFillTx/>
              </a:defRPr>
            </a:pPr>
            <a:r>
              <a:rPr sz="2800">
                <a:uFill>
                  <a:solidFill/>
                </a:uFill>
              </a:rPr>
              <a:t>A Brief List of (Important) Facts of SYSU</a:t>
            </a:r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xfrm>
            <a:off x="9716172" y="7269976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4</a:t>
            </a:fld>
            <a:endParaRPr sz="1200" dirty="0">
              <a:uFill>
                <a:solidFill/>
              </a:uFill>
            </a:endParaRPr>
          </a:p>
        </p:txBody>
      </p:sp>
      <p:pic>
        <p:nvPicPr>
          <p:cNvPr id="154" name="SYSU-campus-law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37178" y="3738755"/>
            <a:ext cx="4433007" cy="3538345"/>
          </a:xfrm>
          <a:prstGeom prst="rect">
            <a:avLst/>
          </a:prstGeom>
          <a:ln w="12700">
            <a:round/>
          </a:ln>
        </p:spPr>
      </p:pic>
      <p:pic>
        <p:nvPicPr>
          <p:cNvPr id="155" name="scholar-arch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91502" y="2631733"/>
            <a:ext cx="2676791" cy="1990863"/>
          </a:xfrm>
          <a:prstGeom prst="rect">
            <a:avLst/>
          </a:prstGeom>
          <a:ln w="12700">
            <a:round/>
          </a:ln>
        </p:spPr>
      </p:pic>
      <p:pic>
        <p:nvPicPr>
          <p:cNvPr id="156" name="Sun Yat-Sen - closeup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23293" y="2601374"/>
            <a:ext cx="1812939" cy="2417252"/>
          </a:xfrm>
          <a:prstGeom prst="rect">
            <a:avLst/>
          </a:prstGeom>
          <a:ln w="12700">
            <a:round/>
          </a:ln>
        </p:spPr>
      </p:pic>
      <p:pic>
        <p:nvPicPr>
          <p:cNvPr id="157" name="QiushiHall-1.jp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65690" y="5286169"/>
            <a:ext cx="2312914" cy="1990863"/>
          </a:xfrm>
          <a:prstGeom prst="rect">
            <a:avLst/>
          </a:prstGeom>
          <a:ln w="12700">
            <a:round/>
          </a:ln>
        </p:spPr>
      </p:pic>
      <p:pic>
        <p:nvPicPr>
          <p:cNvPr id="158" name="SYSU-gate-nightlight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163318" y="934186"/>
            <a:ext cx="2992476" cy="1990863"/>
          </a:xfrm>
          <a:prstGeom prst="rect">
            <a:avLst/>
          </a:prstGeom>
          <a:ln w="12700">
            <a:round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Venue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63" y="947914"/>
            <a:ext cx="9283700" cy="627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4893" y="6573685"/>
            <a:ext cx="172764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155" marR="45155" indent="0" algn="l" defTabSz="1016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Optima"/>
                <a:ea typeface="Helvetica"/>
                <a:cs typeface="Optima"/>
                <a:sym typeface="Helvetica"/>
              </a:rPr>
              <a:t>Main Venue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Optima"/>
              <a:ea typeface="Helvetica"/>
              <a:cs typeface="Optima"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9208" y="5307468"/>
            <a:ext cx="188513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155" marR="45155" indent="0" algn="l" defTabSz="1016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Optima"/>
                <a:cs typeface="Optima"/>
              </a:rPr>
              <a:t>Poster Venue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Optima"/>
              <a:cs typeface="Optima"/>
              <a:sym typeface="Helvetica"/>
            </a:endParaRPr>
          </a:p>
        </p:txBody>
      </p:sp>
      <p:sp>
        <p:nvSpPr>
          <p:cNvPr id="7" name="Shape 151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</a:t>
            </a:r>
            <a:r>
              <a:rPr sz="1200" dirty="0">
                <a:uFill>
                  <a:solidFill/>
                </a:uFill>
              </a:rPr>
              <a:t>Wang</a:t>
            </a:r>
          </a:p>
        </p:txBody>
      </p:sp>
      <p:sp>
        <p:nvSpPr>
          <p:cNvPr id="8" name="Shape 173"/>
          <p:cNvSpPr>
            <a:spLocks noGrp="1"/>
          </p:cNvSpPr>
          <p:nvPr>
            <p:ph type="sldNum" sz="quarter" idx="2"/>
          </p:nvPr>
        </p:nvSpPr>
        <p:spPr>
          <a:xfrm>
            <a:off x="9716172" y="7269976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5</a:t>
            </a:fld>
            <a:endParaRPr sz="12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293376729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Venue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988447"/>
            <a:ext cx="9626600" cy="6261100"/>
          </a:xfrm>
          <a:prstGeom prst="rect">
            <a:avLst/>
          </a:prstGeom>
        </p:spPr>
      </p:pic>
      <p:sp>
        <p:nvSpPr>
          <p:cNvPr id="5" name="Shape 151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</a:t>
            </a:r>
            <a:r>
              <a:rPr sz="1200" dirty="0">
                <a:uFill>
                  <a:solidFill/>
                </a:uFill>
              </a:rPr>
              <a:t>Wang</a:t>
            </a:r>
          </a:p>
        </p:txBody>
      </p:sp>
      <p:sp>
        <p:nvSpPr>
          <p:cNvPr id="6" name="Shape 173"/>
          <p:cNvSpPr>
            <a:spLocks noGrp="1"/>
          </p:cNvSpPr>
          <p:nvPr>
            <p:ph type="sldNum" sz="quarter" idx="2"/>
          </p:nvPr>
        </p:nvSpPr>
        <p:spPr>
          <a:xfrm>
            <a:off x="9716172" y="7269976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6</a:t>
            </a:fld>
            <a:endParaRPr sz="12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628649413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</a:t>
            </a:r>
            <a:r>
              <a:rPr sz="1200" dirty="0">
                <a:uFill>
                  <a:solidFill/>
                </a:uFill>
              </a:rPr>
              <a:t>Wang</a:t>
            </a:r>
          </a:p>
        </p:txBody>
      </p:sp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pPr lvl="0">
              <a:defRPr sz="1800">
                <a:uFillTx/>
              </a:defRPr>
            </a:pPr>
            <a:r>
              <a:rPr lang="en-US" sz="2600" dirty="0" smtClean="0">
                <a:uFill>
                  <a:solidFill/>
                </a:uFill>
              </a:rPr>
              <a:t>Resources On- and Off-campus</a:t>
            </a:r>
            <a:endParaRPr sz="2600" dirty="0">
              <a:uFill>
                <a:solidFill/>
              </a:uFill>
            </a:endParaRPr>
          </a:p>
        </p:txBody>
      </p:sp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xfrm>
            <a:off x="9716172" y="7269976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7</a:t>
            </a:fld>
            <a:endParaRPr sz="12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92" y="1001958"/>
            <a:ext cx="9558253" cy="62910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83108" y="2720058"/>
            <a:ext cx="191498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155" marR="45155" indent="0" algn="l" defTabSz="1016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OPEN NOW!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Helvetica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539574" y="3120957"/>
            <a:ext cx="2197578" cy="0"/>
          </a:xfrm>
          <a:prstGeom prst="line">
            <a:avLst/>
          </a:prstGeom>
          <a:noFill/>
          <a:ln w="66675" cap="flat">
            <a:solidFill>
              <a:srgbClr val="FF0000"/>
            </a:solidFill>
            <a:prstDash val="solid"/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213430" y="7286625"/>
            <a:ext cx="300990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4097" marR="45145">
              <a:buClr>
                <a:srgbClr val="000000"/>
              </a:buClr>
              <a:buFont typeface="Helvetica"/>
              <a:defRPr sz="1200">
                <a:latin typeface="+mn-lt"/>
                <a:ea typeface="+mn-ea"/>
                <a:cs typeface="+mn-cs"/>
                <a:sym typeface="Optima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 dirty="0" smtClean="0">
                <a:uFill>
                  <a:solidFill/>
                </a:uFill>
              </a:rPr>
              <a:t>Wei </a:t>
            </a:r>
            <a:r>
              <a:rPr sz="1200" dirty="0">
                <a:uFill>
                  <a:solidFill/>
                </a:uFill>
              </a:rPr>
              <a:t>Wang</a:t>
            </a:r>
          </a:p>
        </p:txBody>
      </p:sp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pPr lvl="0">
              <a:defRPr sz="1800">
                <a:uFillTx/>
              </a:defRPr>
            </a:pPr>
            <a:r>
              <a:rPr lang="en-US" sz="2600" dirty="0" smtClean="0">
                <a:uFill>
                  <a:solidFill/>
                </a:uFill>
              </a:rPr>
              <a:t>Banquet: </a:t>
            </a:r>
            <a:r>
              <a:rPr lang="en-US" sz="2600" dirty="0" err="1" smtClean="0">
                <a:uFill>
                  <a:solidFill/>
                </a:uFill>
              </a:rPr>
              <a:t>Panxi</a:t>
            </a:r>
            <a:r>
              <a:rPr lang="en-US" sz="2600" smtClean="0">
                <a:uFill>
                  <a:solidFill/>
                </a:uFill>
              </a:rPr>
              <a:t> Restaurant</a:t>
            </a:r>
            <a:endParaRPr sz="2600" dirty="0">
              <a:uFill>
                <a:solidFill/>
              </a:uFill>
            </a:endParaRPr>
          </a:p>
        </p:txBody>
      </p:sp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xfrm>
            <a:off x="9716172" y="7269976"/>
            <a:ext cx="199035" cy="2755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8</a:t>
            </a:fld>
            <a:endParaRPr sz="1200" dirty="0">
              <a:uFill>
                <a:solidFill/>
              </a:uFill>
            </a:endParaRPr>
          </a:p>
        </p:txBody>
      </p:sp>
      <p:pic>
        <p:nvPicPr>
          <p:cNvPr id="4" name="Picture 3" descr="Banqu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0140"/>
            <a:ext cx="10160000" cy="637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96184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hape 188"/>
          <p:cNvSpPr>
            <a:spLocks noGrp="1"/>
          </p:cNvSpPr>
          <p:nvPr>
            <p:ph type="body" idx="1"/>
          </p:nvPr>
        </p:nvSpPr>
        <p:spPr>
          <a:xfrm>
            <a:off x="408163" y="1417677"/>
            <a:ext cx="9359901" cy="2575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0702" marR="45146" lvl="0" indent="-211015">
              <a:spcBef>
                <a:spcPts val="1000"/>
              </a:spcBef>
              <a:buSzPct val="150000"/>
              <a:buFont typeface="Helvetica"/>
              <a:buChar char="•"/>
              <a:defRPr sz="1800">
                <a:uFillTx/>
              </a:defRPr>
            </a:pP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</a:rPr>
              <a:t>Guangzhou is </a:t>
            </a:r>
            <a:r>
              <a:rPr lang="en-US" sz="2400" dirty="0">
                <a:solidFill>
                  <a:srgbClr val="0B5D18"/>
                </a:solidFill>
                <a:uFill>
                  <a:solidFill/>
                </a:uFill>
              </a:rPr>
              <a:t>w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ell </a:t>
            </a:r>
            <a:r>
              <a:rPr sz="2400" dirty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connected by 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air, </a:t>
            </a:r>
            <a:r>
              <a:rPr sz="2400" dirty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by land and by </a:t>
            </a: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water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. </a:t>
            </a:r>
            <a:r>
              <a:rPr sz="2400" dirty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Fantastic public transportation 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system</a:t>
            </a: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 --- bus&amp;metro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.</a:t>
            </a:r>
            <a:endParaRPr lang="en-US" sz="2400" dirty="0" smtClean="0">
              <a:solidFill>
                <a:srgbClr val="0B5D18"/>
              </a:solidFill>
              <a:uFill>
                <a:solidFill/>
              </a:uFill>
              <a:sym typeface="Optima"/>
            </a:endParaRPr>
          </a:p>
          <a:p>
            <a:pPr marL="250702" marR="45146" lvl="0" indent="-211015">
              <a:spcBef>
                <a:spcPts val="1000"/>
              </a:spcBef>
              <a:buSzPct val="150000"/>
              <a:buFont typeface="Helvetica"/>
              <a:buChar char="•"/>
              <a:defRPr sz="1800">
                <a:uFillTx/>
              </a:defRPr>
            </a:pP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Neighboring </a:t>
            </a:r>
            <a:r>
              <a:rPr sz="2400" dirty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to Hong Kong and Macau, ~2 hours by car or by train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.</a:t>
            </a: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 Direct ferries to HK Airport are also available.</a:t>
            </a:r>
            <a:endParaRPr sz="2400" dirty="0">
              <a:solidFill>
                <a:srgbClr val="0B5D18"/>
              </a:solidFill>
              <a:uFill>
                <a:solidFill/>
              </a:uFill>
              <a:sym typeface="Optima"/>
            </a:endParaRPr>
          </a:p>
          <a:p>
            <a:pPr marL="250702" marR="45146" lvl="0" indent="-211015">
              <a:spcBef>
                <a:spcPts val="1000"/>
              </a:spcBef>
              <a:buSzPct val="150000"/>
              <a:buFont typeface="Helvetica"/>
              <a:buChar char="•"/>
              <a:defRPr sz="1800">
                <a:uFillTx/>
              </a:defRPr>
            </a:pP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Both a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ffordable</a:t>
            </a: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 and 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upper</a:t>
            </a:r>
            <a:r>
              <a:rPr sz="2400" dirty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-scale hotels 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within </a:t>
            </a:r>
            <a:r>
              <a:rPr sz="2400" dirty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walking distance readily available, on/off campus, some with river </a:t>
            </a:r>
            <a:r>
              <a:rPr sz="2400" dirty="0" smtClean="0">
                <a:solidFill>
                  <a:srgbClr val="0B5D18"/>
                </a:solidFill>
                <a:uFill>
                  <a:solidFill/>
                </a:uFill>
                <a:sym typeface="Optima"/>
              </a:rPr>
              <a:t>views</a:t>
            </a:r>
            <a:endParaRPr sz="2400" dirty="0">
              <a:solidFill>
                <a:srgbClr val="0B5D18"/>
              </a:solidFill>
              <a:uFill>
                <a:solidFill/>
              </a:uFill>
              <a:sym typeface="Optima"/>
            </a:endParaRPr>
          </a:p>
        </p:txBody>
      </p:sp>
      <p:sp>
        <p:nvSpPr>
          <p:cNvPr id="5" name="Shape 188"/>
          <p:cNvSpPr txBox="1">
            <a:spLocks/>
          </p:cNvSpPr>
          <p:nvPr/>
        </p:nvSpPr>
        <p:spPr>
          <a:xfrm>
            <a:off x="408163" y="4488417"/>
            <a:ext cx="9359901" cy="1467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2587" marR="45146" indent="-342900" defTabSz="10160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•"/>
              <a:defRPr sz="26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1pPr>
            <a:lvl2pPr marL="731837" marR="45146" indent="-285750" defTabSz="10160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–"/>
              <a:defRPr sz="22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2pPr>
            <a:lvl3pPr marL="1131887" marR="45146" indent="-228600" defTabSz="10160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•"/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3pPr>
            <a:lvl4pPr marL="1589087" marR="45146" indent="-228600" defTabSz="10160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–"/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4pPr>
            <a:lvl5pPr marL="2046287" marR="45146" indent="-228600" defTabSz="1016000">
              <a:spcBef>
                <a:spcPts val="1000"/>
              </a:spcBef>
              <a:buClr>
                <a:srgbClr val="000000"/>
              </a:buClr>
              <a:buSzPct val="100000"/>
              <a:buFont typeface="Helvetica"/>
              <a:buChar char="»"/>
              <a:defRPr sz="1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Optima"/>
              </a:defRPr>
            </a:lvl5pPr>
            <a:lvl6pPr marL="2319712" marR="45155" indent="-450272" defTabSz="1016000">
              <a:spcBef>
                <a:spcPts val="600"/>
              </a:spcBef>
              <a:buClr>
                <a:srgbClr val="FFA900"/>
              </a:buClr>
              <a:buSzPct val="100000"/>
              <a:buFont typeface="Wingdings"/>
              <a:buChar char=""/>
              <a:def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319712" marR="45155" indent="-450272" defTabSz="1016000">
              <a:spcBef>
                <a:spcPts val="600"/>
              </a:spcBef>
              <a:buClr>
                <a:srgbClr val="FFA900"/>
              </a:buClr>
              <a:buSzPct val="100000"/>
              <a:buFont typeface="Wingdings"/>
              <a:buChar char=""/>
              <a:def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19712" marR="45155" indent="-450272" defTabSz="1016000">
              <a:spcBef>
                <a:spcPts val="600"/>
              </a:spcBef>
              <a:buClr>
                <a:srgbClr val="FFA900"/>
              </a:buClr>
              <a:buSzPct val="100000"/>
              <a:buFont typeface="Wingdings"/>
              <a:buChar char=""/>
              <a:def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319712" marR="45155" indent="-450272" defTabSz="1016000">
              <a:spcBef>
                <a:spcPts val="600"/>
              </a:spcBef>
              <a:buClr>
                <a:srgbClr val="FFA900"/>
              </a:buClr>
              <a:buSzPct val="100000"/>
              <a:buFont typeface="Wingdings"/>
              <a:buChar char=""/>
              <a:defRPr sz="2600" b="1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250702" indent="-211015">
              <a:buSzPct val="150000"/>
              <a:defRPr sz="1800">
                <a:uFillTx/>
              </a:defRPr>
            </a:pP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</a:rPr>
              <a:t>The </a:t>
            </a:r>
            <a:r>
              <a:rPr lang="en-US" sz="2400" dirty="0" err="1" smtClean="0">
                <a:solidFill>
                  <a:srgbClr val="0B5D18"/>
                </a:solidFill>
                <a:uFill>
                  <a:solidFill/>
                </a:uFill>
              </a:rPr>
              <a:t>Daya</a:t>
            </a: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</a:rPr>
              <a:t> experiment is probably completing (waiving bye-bye)</a:t>
            </a:r>
          </a:p>
          <a:p>
            <a:pPr marL="250702" indent="-211015">
              <a:buSzPct val="150000"/>
              <a:defRPr sz="1800">
                <a:uFillTx/>
              </a:defRPr>
            </a:pP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</a:rPr>
              <a:t>JUNO will be taking data. </a:t>
            </a:r>
            <a:r>
              <a:rPr lang="en-US" sz="2400" dirty="0">
                <a:solidFill>
                  <a:srgbClr val="0B5D18"/>
                </a:solidFill>
                <a:uFill>
                  <a:solidFill/>
                </a:uFill>
              </a:rPr>
              <a:t>F</a:t>
            </a: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</a:rPr>
              <a:t>irst results on certain topics possible.</a:t>
            </a:r>
          </a:p>
          <a:p>
            <a:pPr marL="250702" indent="-211015">
              <a:buSzPct val="150000"/>
              <a:defRPr sz="1800">
                <a:uFillTx/>
              </a:defRPr>
            </a:pPr>
            <a:r>
              <a:rPr lang="en-US" sz="2400" dirty="0" smtClean="0">
                <a:solidFill>
                  <a:srgbClr val="0B5D18"/>
                </a:solidFill>
                <a:uFill>
                  <a:solidFill/>
                </a:uFill>
              </a:rPr>
              <a:t>ADS; Chinese Spallation Neutron Source; </a:t>
            </a:r>
            <a:r>
              <a:rPr lang="is-IS" sz="2400" dirty="0" smtClean="0">
                <a:solidFill>
                  <a:srgbClr val="0B5D18"/>
                </a:solidFill>
                <a:uFill>
                  <a:solidFill/>
                </a:uFill>
              </a:rPr>
              <a:t>…... </a:t>
            </a:r>
            <a:endParaRPr lang="en-US" sz="2400" dirty="0">
              <a:solidFill>
                <a:srgbClr val="0B5D18"/>
              </a:solidFill>
              <a:uFill>
                <a:solidFill/>
              </a:u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2831" y="926900"/>
            <a:ext cx="605344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rtl="0" latinLnBrk="1" hangingPunct="0"/>
            <a:r>
              <a:rPr lang="en-US" sz="2400" b="1" dirty="0" smtClean="0">
                <a:solidFill>
                  <a:srgbClr val="0B5D18"/>
                </a:solidFill>
                <a:sym typeface="Optima"/>
              </a:rPr>
              <a:t>The City: A Fantastic Tourist Destinatio</a:t>
            </a:r>
            <a:r>
              <a:rPr lang="en-US" sz="2400" b="1" dirty="0">
                <a:solidFill>
                  <a:srgbClr val="0B5D18"/>
                </a:solidFill>
                <a:sym typeface="Optima"/>
              </a:rPr>
              <a:t>n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>
                <a:solidFill>
                  <a:srgbClr val="000000"/>
                </a:solidFill>
              </a:uFill>
              <a:latin typeface="Optima"/>
              <a:cs typeface="Optima"/>
              <a:sym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8164" y="4007363"/>
            <a:ext cx="636332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rtl="0" latinLnBrk="1" hangingPunct="0"/>
            <a:r>
              <a:rPr lang="en-US" sz="2400" b="1" dirty="0" smtClean="0">
                <a:solidFill>
                  <a:srgbClr val="0B5D18"/>
                </a:solidFill>
                <a:sym typeface="Optima"/>
              </a:rPr>
              <a:t>The Science: Big Science Facilities Nearby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>
                <a:solidFill>
                  <a:srgbClr val="000000"/>
                </a:solidFill>
              </a:uFill>
              <a:latin typeface="Optima"/>
              <a:cs typeface="Optima"/>
              <a:sym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8262" y="6291746"/>
            <a:ext cx="620793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rtl="0" latinLnBrk="1" hangingPunct="0"/>
            <a:r>
              <a:rPr lang="en-US" sz="2400" b="1" dirty="0" smtClean="0">
                <a:solidFill>
                  <a:srgbClr val="0B5D18"/>
                </a:solidFill>
                <a:sym typeface="Optima"/>
              </a:rPr>
              <a:t>The Team: SYSU and IHEP are co-</a:t>
            </a:r>
            <a:r>
              <a:rPr lang="en-US" sz="2400" b="1" dirty="0" smtClean="0">
                <a:solidFill>
                  <a:srgbClr val="0B5D18"/>
                </a:solidFill>
                <a:sym typeface="Optima"/>
              </a:rPr>
              <a:t>hosting</a:t>
            </a:r>
            <a:endParaRPr lang="en-US" sz="2400" b="1" dirty="0" smtClean="0">
              <a:solidFill>
                <a:srgbClr val="0B5D18"/>
              </a:solidFill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4214689673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Optima"/>
        <a:ea typeface="Optima"/>
        <a:cs typeface="Opti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D2A9"/>
        </a:solidFill>
        <a:ln w="127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5155" marR="45155" indent="0" algn="l" defTabSz="1016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5155" marR="45155" indent="0" algn="l" defTabSz="1016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Optima"/>
        <a:ea typeface="Optima"/>
        <a:cs typeface="Optim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D2A9"/>
        </a:solidFill>
        <a:ln w="127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5155" marR="45155" indent="0" algn="l" defTabSz="1016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5155" marR="45155" indent="0" algn="l" defTabSz="1016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398</Words>
  <Application>Microsoft Macintosh PowerPoint</Application>
  <PresentationFormat>Custom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White</vt:lpstr>
      <vt:lpstr>PowerPoint Presentation</vt:lpstr>
      <vt:lpstr>Where is Guangzhou?</vt:lpstr>
      <vt:lpstr>A Few Words about Guangzhou and Zhujiang Delta</vt:lpstr>
      <vt:lpstr>A Brief List of (Important) Facts of SYSU</vt:lpstr>
      <vt:lpstr>Main Venue</vt:lpstr>
      <vt:lpstr>Poster Venue</vt:lpstr>
      <vt:lpstr>Resources On- and Off-campus</vt:lpstr>
      <vt:lpstr>Banquet: Panxi Restaurant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Wang Wei</cp:lastModifiedBy>
  <cp:revision>39</cp:revision>
  <dcterms:modified xsi:type="dcterms:W3CDTF">2016-08-07T19:41:41Z</dcterms:modified>
</cp:coreProperties>
</file>