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mikuz:Documents:Documents:LP2013:RegistrantsList-15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'RegistrantsList-15.csv'!$F$3:$F$28</c:f>
              <c:strCache>
                <c:ptCount val="26"/>
                <c:pt idx="0">
                  <c:v>Australia</c:v>
                </c:pt>
                <c:pt idx="1">
                  <c:v>Austria</c:v>
                </c:pt>
                <c:pt idx="2">
                  <c:v>Azerbaijan</c:v>
                </c:pt>
                <c:pt idx="3">
                  <c:v>Belgium</c:v>
                </c:pt>
                <c:pt idx="4">
                  <c:v>Brazil</c:v>
                </c:pt>
                <c:pt idx="5">
                  <c:v>Canada</c:v>
                </c:pt>
                <c:pt idx="6">
                  <c:v>Chile</c:v>
                </c:pt>
                <c:pt idx="7">
                  <c:v>China</c:v>
                </c:pt>
                <c:pt idx="8">
                  <c:v>Czech Republic</c:v>
                </c:pt>
                <c:pt idx="9">
                  <c:v>France</c:v>
                </c:pt>
                <c:pt idx="10">
                  <c:v>Germany</c:v>
                </c:pt>
                <c:pt idx="11">
                  <c:v>Greece</c:v>
                </c:pt>
                <c:pt idx="12">
                  <c:v>India</c:v>
                </c:pt>
                <c:pt idx="13">
                  <c:v>Israel</c:v>
                </c:pt>
                <c:pt idx="14">
                  <c:v>Italy</c:v>
                </c:pt>
                <c:pt idx="15">
                  <c:v>Japan</c:v>
                </c:pt>
                <c:pt idx="16">
                  <c:v>Korea, Republic of</c:v>
                </c:pt>
                <c:pt idx="17">
                  <c:v>Netherlands</c:v>
                </c:pt>
                <c:pt idx="18">
                  <c:v>Russian Federation</c:v>
                </c:pt>
                <c:pt idx="19">
                  <c:v>Serbia</c:v>
                </c:pt>
                <c:pt idx="20">
                  <c:v>Slovenia</c:v>
                </c:pt>
                <c:pt idx="21">
                  <c:v>Spain</c:v>
                </c:pt>
                <c:pt idx="22">
                  <c:v>Sweden</c:v>
                </c:pt>
                <c:pt idx="23">
                  <c:v>Switzerland</c:v>
                </c:pt>
                <c:pt idx="24">
                  <c:v>United Kingdom</c:v>
                </c:pt>
                <c:pt idx="25">
                  <c:v>United States</c:v>
                </c:pt>
              </c:strCache>
            </c:strRef>
          </c:cat>
          <c:val>
            <c:numRef>
              <c:f>'RegistrantsList-15.csv'!$G$3:$G$28</c:f>
              <c:numCache>
                <c:formatCode>General</c:formatCode>
                <c:ptCount val="26"/>
                <c:pt idx="0">
                  <c:v>2.0</c:v>
                </c:pt>
                <c:pt idx="1">
                  <c:v>4.0</c:v>
                </c:pt>
                <c:pt idx="2">
                  <c:v>1.0</c:v>
                </c:pt>
                <c:pt idx="3">
                  <c:v>4.0</c:v>
                </c:pt>
                <c:pt idx="4">
                  <c:v>8.0</c:v>
                </c:pt>
                <c:pt idx="5">
                  <c:v>5.0</c:v>
                </c:pt>
                <c:pt idx="6">
                  <c:v>2.0</c:v>
                </c:pt>
                <c:pt idx="7">
                  <c:v>10.0</c:v>
                </c:pt>
                <c:pt idx="8">
                  <c:v>6.0</c:v>
                </c:pt>
                <c:pt idx="9">
                  <c:v>8.0</c:v>
                </c:pt>
                <c:pt idx="10">
                  <c:v>13.0</c:v>
                </c:pt>
                <c:pt idx="11">
                  <c:v>2.0</c:v>
                </c:pt>
                <c:pt idx="12">
                  <c:v>2.0</c:v>
                </c:pt>
                <c:pt idx="13">
                  <c:v>8.0</c:v>
                </c:pt>
                <c:pt idx="14">
                  <c:v>11.0</c:v>
                </c:pt>
                <c:pt idx="15">
                  <c:v>10.0</c:v>
                </c:pt>
                <c:pt idx="16">
                  <c:v>5.0</c:v>
                </c:pt>
                <c:pt idx="17">
                  <c:v>1.0</c:v>
                </c:pt>
                <c:pt idx="18">
                  <c:v>7.0</c:v>
                </c:pt>
                <c:pt idx="19">
                  <c:v>4.0</c:v>
                </c:pt>
                <c:pt idx="20">
                  <c:v>38.0</c:v>
                </c:pt>
                <c:pt idx="21">
                  <c:v>3.0</c:v>
                </c:pt>
                <c:pt idx="22">
                  <c:v>3.0</c:v>
                </c:pt>
                <c:pt idx="23">
                  <c:v>24.0</c:v>
                </c:pt>
                <c:pt idx="24">
                  <c:v>9.0</c:v>
                </c:pt>
                <c:pt idx="25">
                  <c:v>33.0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07/08/16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629" y="0"/>
            <a:ext cx="1048371" cy="11272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 smtClean="0"/>
              <a:t>Lepton Photon 2015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219700"/>
            <a:ext cx="6858000" cy="99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Ljubljana, Slovenia, August 17-22, 2015</a:t>
            </a:r>
          </a:p>
          <a:p>
            <a:r>
              <a:rPr lang="en-GB" dirty="0" smtClean="0"/>
              <a:t>Status </a:t>
            </a:r>
            <a:r>
              <a:rPr lang="en-GB" dirty="0" smtClean="0"/>
              <a:t>Report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354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16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Extremely well covered by media</a:t>
            </a:r>
          </a:p>
          <a:p>
            <a:pPr lvl="1"/>
            <a:r>
              <a:rPr lang="en-GB" dirty="0" smtClean="0"/>
              <a:t>daily press clips</a:t>
            </a:r>
          </a:p>
          <a:p>
            <a:pPr lvl="1"/>
            <a:r>
              <a:rPr lang="en-GB" dirty="0" smtClean="0"/>
              <a:t>many interviews with participants</a:t>
            </a:r>
          </a:p>
          <a:p>
            <a:r>
              <a:rPr lang="en-GB" dirty="0" smtClean="0"/>
              <a:t>Opened by Science Minister</a:t>
            </a:r>
          </a:p>
          <a:p>
            <a:r>
              <a:rPr lang="en-GB" dirty="0" smtClean="0"/>
              <a:t>Public lecture attended by the</a:t>
            </a:r>
          </a:p>
          <a:p>
            <a:pPr marL="265113" lvl="1" indent="0">
              <a:buNone/>
            </a:pPr>
            <a:r>
              <a:rPr lang="en-GB" sz="2400" dirty="0" smtClean="0"/>
              <a:t>President of National Assembly</a:t>
            </a:r>
          </a:p>
          <a:p>
            <a:r>
              <a:rPr lang="en-GB" dirty="0" smtClean="0"/>
              <a:t>Press conference of the Minister with CERN DG</a:t>
            </a:r>
          </a:p>
          <a:p>
            <a:pPr lvl="1"/>
            <a:r>
              <a:rPr lang="en-GB" dirty="0" err="1" smtClean="0"/>
              <a:t>relaunching</a:t>
            </a:r>
            <a:r>
              <a:rPr lang="en-GB" dirty="0" smtClean="0"/>
              <a:t> of Slovenia’s adherence to CERN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5834" y="4235148"/>
            <a:ext cx="3075929" cy="23705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0742" y="1093752"/>
            <a:ext cx="2231022" cy="2116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9980" y="4235148"/>
            <a:ext cx="2652376" cy="193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189099"/>
              </p:ext>
            </p:extLst>
          </p:nvPr>
        </p:nvGraphicFramePr>
        <p:xfrm>
          <a:off x="899627" y="847250"/>
          <a:ext cx="500968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6271"/>
                <a:gridCol w="1693415"/>
              </a:tblGrid>
              <a:tr h="290904">
                <a:tc>
                  <a:txBody>
                    <a:bodyPr/>
                    <a:lstStyle/>
                    <a:p>
                      <a:r>
                        <a:rPr lang="en-GB" dirty="0" smtClean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kEUR</a:t>
                      </a:r>
                      <a:endParaRPr lang="en-GB" dirty="0"/>
                    </a:p>
                  </a:txBody>
                  <a:tcPr/>
                </a:tc>
              </a:tr>
              <a:tr h="290904">
                <a:tc>
                  <a:txBody>
                    <a:bodyPr/>
                    <a:lstStyle/>
                    <a:p>
                      <a:r>
                        <a:rPr lang="en-GB" dirty="0" smtClean="0"/>
                        <a:t>Conference</a:t>
                      </a:r>
                      <a:r>
                        <a:rPr lang="en-GB" baseline="0" dirty="0" smtClean="0"/>
                        <a:t> fees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</a:t>
                      </a:r>
                      <a:endParaRPr lang="en-GB" dirty="0"/>
                    </a:p>
                  </a:txBody>
                  <a:tcPr/>
                </a:tc>
              </a:tr>
              <a:tr h="290904">
                <a:tc>
                  <a:txBody>
                    <a:bodyPr/>
                    <a:lstStyle/>
                    <a:p>
                      <a:r>
                        <a:rPr lang="en-GB" dirty="0" smtClean="0"/>
                        <a:t>Sponsorships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290904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income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118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953925"/>
              </p:ext>
            </p:extLst>
          </p:nvPr>
        </p:nvGraphicFramePr>
        <p:xfrm>
          <a:off x="899627" y="2910448"/>
          <a:ext cx="502732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1549"/>
                <a:gridCol w="167577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kEUR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Fixed cost</a:t>
                      </a:r>
                      <a:r>
                        <a:rPr lang="en-GB" baseline="0" dirty="0" smtClean="0"/>
                        <a:t> (venue)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Variable</a:t>
                      </a:r>
                      <a:r>
                        <a:rPr lang="en-GB" baseline="0" dirty="0" smtClean="0"/>
                        <a:t> (catering, excursions)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Proceedings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Public</a:t>
                      </a:r>
                      <a:r>
                        <a:rPr lang="en-GB" baseline="0" dirty="0" smtClean="0"/>
                        <a:t> lecturer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expenses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120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99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XXVII </a:t>
            </a:r>
            <a:r>
              <a:rPr lang="en-US" sz="3100" dirty="0"/>
              <a:t>International Symposium on Lepton Photon Interactions at High </a:t>
            </a:r>
            <a:r>
              <a:rPr lang="en-US" sz="3100" dirty="0" smtClean="0"/>
              <a:t>Energies</a:t>
            </a:r>
            <a:br>
              <a:rPr lang="en-US" sz="3100" dirty="0" smtClean="0"/>
            </a:br>
            <a:r>
              <a:rPr lang="en-US" sz="3100" dirty="0"/>
              <a:t>lp2015.ijs.si</a:t>
            </a:r>
            <a:endParaRPr lang="en-GB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289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Attendance: </a:t>
            </a:r>
            <a:r>
              <a:rPr lang="en-GB" dirty="0" smtClean="0"/>
              <a:t>~220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Attendance</a:t>
            </a:r>
          </a:p>
          <a:p>
            <a:pPr marL="0" indent="0">
              <a:buNone/>
            </a:pPr>
            <a:r>
              <a:rPr lang="en-GB" dirty="0" smtClean="0"/>
              <a:t>by country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67418"/>
              </p:ext>
            </p:extLst>
          </p:nvPr>
        </p:nvGraphicFramePr>
        <p:xfrm>
          <a:off x="2584823" y="1208185"/>
          <a:ext cx="6559177" cy="4051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782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 smtClean="0"/>
          </a:p>
          <a:p>
            <a:r>
              <a:rPr lang="en-GB" sz="2900" dirty="0" smtClean="0"/>
              <a:t>61 talks in 4 ½ days</a:t>
            </a:r>
          </a:p>
          <a:p>
            <a:r>
              <a:rPr lang="en-GB" sz="2900" dirty="0" smtClean="0"/>
              <a:t>Organized in 15 sessions:</a:t>
            </a:r>
          </a:p>
          <a:p>
            <a:pPr marL="0" indent="0">
              <a:buNone/>
            </a:pPr>
            <a:r>
              <a:rPr lang="en-GB" dirty="0"/>
              <a:t>– </a:t>
            </a:r>
            <a:r>
              <a:rPr lang="en-GB" dirty="0" smtClean="0"/>
              <a:t>Highlights </a:t>
            </a:r>
            <a:r>
              <a:rPr lang="en-GB" dirty="0"/>
              <a:t>of LHC Run 2</a:t>
            </a:r>
            <a:br>
              <a:rPr lang="en-GB" dirty="0"/>
            </a:br>
            <a:r>
              <a:rPr lang="en-GB" dirty="0"/>
              <a:t>– BEH Boson</a:t>
            </a:r>
            <a:br>
              <a:rPr lang="en-GB" dirty="0"/>
            </a:br>
            <a:r>
              <a:rPr lang="en-GB" dirty="0"/>
              <a:t>– Beyond SM</a:t>
            </a:r>
            <a:br>
              <a:rPr lang="en-GB" dirty="0"/>
            </a:br>
            <a:r>
              <a:rPr lang="en-GB" dirty="0"/>
              <a:t>– EW Physics</a:t>
            </a:r>
            <a:br>
              <a:rPr lang="en-GB" dirty="0"/>
            </a:br>
            <a:r>
              <a:rPr lang="en-GB" dirty="0"/>
              <a:t>– Neutrinos</a:t>
            </a:r>
            <a:br>
              <a:rPr lang="en-GB" dirty="0"/>
            </a:br>
            <a:r>
              <a:rPr lang="en-GB" dirty="0"/>
              <a:t>– QCD</a:t>
            </a:r>
            <a:br>
              <a:rPr lang="en-GB" dirty="0"/>
            </a:br>
            <a:r>
              <a:rPr lang="en-GB" dirty="0" smtClean="0"/>
              <a:t>– </a:t>
            </a:r>
            <a:r>
              <a:rPr lang="en-GB" dirty="0"/>
              <a:t>Top Quark</a:t>
            </a:r>
            <a:br>
              <a:rPr lang="en-GB" dirty="0"/>
            </a:br>
            <a:r>
              <a:rPr lang="en-GB" dirty="0"/>
              <a:t>– Flavour Physics</a:t>
            </a:r>
            <a:br>
              <a:rPr lang="en-GB" dirty="0"/>
            </a:br>
            <a:r>
              <a:rPr lang="en-GB" dirty="0"/>
              <a:t>– Heavy Ions</a:t>
            </a:r>
            <a:br>
              <a:rPr lang="en-GB" dirty="0"/>
            </a:br>
            <a:r>
              <a:rPr lang="en-GB" dirty="0"/>
              <a:t>– Dark Matter</a:t>
            </a:r>
            <a:br>
              <a:rPr lang="en-GB" dirty="0"/>
            </a:br>
            <a:r>
              <a:rPr lang="en-GB" dirty="0"/>
              <a:t>– Inflation, CMB and Dark Energy</a:t>
            </a:r>
            <a:br>
              <a:rPr lang="en-GB" dirty="0"/>
            </a:br>
            <a:r>
              <a:rPr lang="en-GB" dirty="0"/>
              <a:t>– </a:t>
            </a:r>
            <a:r>
              <a:rPr lang="en-GB" dirty="0" err="1"/>
              <a:t>Astroparticle</a:t>
            </a:r>
            <a:r>
              <a:rPr lang="en-GB" dirty="0"/>
              <a:t> Physics</a:t>
            </a:r>
            <a:br>
              <a:rPr lang="en-GB" dirty="0"/>
            </a:br>
            <a:r>
              <a:rPr lang="en-GB" dirty="0"/>
              <a:t>– Future Facilities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947" y="685800"/>
            <a:ext cx="3138110" cy="47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55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4494642" cy="38862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57 posters</a:t>
            </a:r>
          </a:p>
          <a:p>
            <a:r>
              <a:rPr lang="en-GB" dirty="0" smtClean="0"/>
              <a:t>Organized in 3 groups</a:t>
            </a:r>
          </a:p>
          <a:p>
            <a:r>
              <a:rPr lang="en-GB" dirty="0" smtClean="0"/>
              <a:t>On display during entire conference</a:t>
            </a:r>
          </a:p>
          <a:p>
            <a:r>
              <a:rPr lang="en-GB" dirty="0" smtClean="0"/>
              <a:t>One of the groups staffed at coffee break</a:t>
            </a:r>
          </a:p>
          <a:p>
            <a:pPr lvl="1"/>
            <a:r>
              <a:rPr lang="en-GB" dirty="0" smtClean="0"/>
              <a:t>each group presented twice</a:t>
            </a:r>
          </a:p>
          <a:p>
            <a:r>
              <a:rPr lang="en-GB" dirty="0" smtClean="0"/>
              <a:t>6 posters upgraded to short oral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36913" y="1014239"/>
            <a:ext cx="4920853" cy="3693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25" y="4571999"/>
            <a:ext cx="3044035" cy="22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205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Lecture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Inflationary Cosmology: </a:t>
            </a:r>
            <a:r>
              <a:rPr lang="en-GB" sz="2000" b="1" dirty="0" smtClean="0"/>
              <a:t>Is </a:t>
            </a:r>
            <a:r>
              <a:rPr lang="en-GB" sz="2000" b="1" dirty="0"/>
              <a:t>Our Universe Part of a Multiverse?</a:t>
            </a:r>
          </a:p>
          <a:p>
            <a:pPr marL="320040" lvl="1" indent="0">
              <a:buNone/>
            </a:pPr>
            <a:r>
              <a:rPr lang="en-GB" sz="2000" dirty="0"/>
              <a:t>delivered by Alan </a:t>
            </a:r>
            <a:r>
              <a:rPr lang="en-GB" sz="2000" dirty="0" err="1"/>
              <a:t>Guth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Attended </a:t>
            </a:r>
            <a:r>
              <a:rPr lang="en-GB" sz="2000" dirty="0"/>
              <a:t>by </a:t>
            </a:r>
            <a:r>
              <a:rPr lang="en-GB" sz="2000" b="1" dirty="0"/>
              <a:t>~1300 people</a:t>
            </a:r>
          </a:p>
          <a:p>
            <a:r>
              <a:rPr lang="en-GB" sz="2000" dirty="0" smtClean="0"/>
              <a:t>Advertised on Social Media</a:t>
            </a:r>
          </a:p>
          <a:p>
            <a:r>
              <a:rPr lang="en-GB" sz="2000" dirty="0" smtClean="0"/>
              <a:t>Live webcast via CERN</a:t>
            </a:r>
          </a:p>
          <a:p>
            <a:pPr lvl="1"/>
            <a:r>
              <a:rPr lang="en-GB" sz="1800" dirty="0" smtClean="0"/>
              <a:t>as all the conference talks</a:t>
            </a:r>
          </a:p>
          <a:p>
            <a:r>
              <a:rPr lang="en-GB" sz="2000" dirty="0" smtClean="0"/>
              <a:t>Recorded on </a:t>
            </a:r>
            <a:r>
              <a:rPr lang="en-GB" sz="2000" dirty="0" err="1" smtClean="0"/>
              <a:t>Videolectures</a:t>
            </a:r>
            <a:endParaRPr lang="en-GB" sz="2000" dirty="0" smtClean="0"/>
          </a:p>
          <a:p>
            <a:pPr lvl="1"/>
            <a:r>
              <a:rPr lang="en-GB" sz="1800" dirty="0" smtClean="0"/>
              <a:t>http://</a:t>
            </a:r>
            <a:r>
              <a:rPr lang="en-GB" sz="1800" dirty="0" err="1" smtClean="0"/>
              <a:t>videolectures.net</a:t>
            </a:r>
            <a:r>
              <a:rPr lang="en-GB" sz="1800" dirty="0" smtClean="0"/>
              <a:t>/</a:t>
            </a:r>
            <a:r>
              <a:rPr lang="en-GB" sz="1800" dirty="0" err="1" smtClean="0"/>
              <a:t>single_guth_multiverse</a:t>
            </a:r>
            <a:r>
              <a:rPr lang="en-GB" sz="1800" dirty="0" smtClean="0"/>
              <a:t>/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562" y="1376011"/>
            <a:ext cx="3834437" cy="2557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562" y="4311693"/>
            <a:ext cx="3834438" cy="254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720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Organizing institutions</a:t>
            </a:r>
          </a:p>
          <a:p>
            <a:r>
              <a:rPr lang="en-GB" dirty="0" smtClean="0"/>
              <a:t>IUPAP</a:t>
            </a:r>
          </a:p>
          <a:p>
            <a:r>
              <a:rPr lang="en-GB" dirty="0" smtClean="0"/>
              <a:t>Major HEP labs</a:t>
            </a:r>
          </a:p>
          <a:p>
            <a:pPr lvl="1"/>
            <a:r>
              <a:rPr lang="en-GB" dirty="0" smtClean="0"/>
              <a:t>CERN, DESY</a:t>
            </a:r>
          </a:p>
          <a:p>
            <a:pPr lvl="1"/>
            <a:r>
              <a:rPr lang="en-GB" dirty="0" err="1" smtClean="0"/>
              <a:t>Fermilab</a:t>
            </a:r>
            <a:r>
              <a:rPr lang="en-GB" dirty="0" smtClean="0"/>
              <a:t>, KEK</a:t>
            </a:r>
          </a:p>
          <a:p>
            <a:r>
              <a:rPr lang="en-GB" dirty="0" smtClean="0"/>
              <a:t>City of Ljubljana</a:t>
            </a:r>
          </a:p>
          <a:p>
            <a:r>
              <a:rPr lang="en-GB" dirty="0" smtClean="0"/>
              <a:t>~22 </a:t>
            </a:r>
            <a:r>
              <a:rPr lang="en-GB" dirty="0" err="1" smtClean="0"/>
              <a:t>kEUR</a:t>
            </a:r>
            <a:r>
              <a:rPr lang="en-GB" dirty="0" smtClean="0"/>
              <a:t> collected</a:t>
            </a:r>
          </a:p>
          <a:p>
            <a:r>
              <a:rPr lang="en-GB" dirty="0" smtClean="0"/>
              <a:t>Big thanks to all !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096" y="1246805"/>
            <a:ext cx="4028704" cy="464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9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Partial waiver of conference fee</a:t>
            </a:r>
          </a:p>
          <a:p>
            <a:r>
              <a:rPr lang="en-GB" dirty="0" smtClean="0"/>
              <a:t>Mainly to students and postdocs</a:t>
            </a:r>
          </a:p>
          <a:p>
            <a:pPr lvl="1"/>
            <a:r>
              <a:rPr lang="en-GB" dirty="0" smtClean="0"/>
              <a:t>Contribution required</a:t>
            </a:r>
          </a:p>
          <a:p>
            <a:r>
              <a:rPr lang="en-GB" dirty="0" smtClean="0"/>
              <a:t>Some speakers not attending all time</a:t>
            </a:r>
          </a:p>
          <a:p>
            <a:r>
              <a:rPr lang="en-GB" dirty="0" smtClean="0"/>
              <a:t>All expense of public lecture speaker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174220"/>
              </p:ext>
            </p:extLst>
          </p:nvPr>
        </p:nvGraphicFramePr>
        <p:xfrm>
          <a:off x="5891672" y="1749823"/>
          <a:ext cx="2945470" cy="259588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472735"/>
                <a:gridCol w="14727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Persons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7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Proceedings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Web based, no paper copy</a:t>
            </a:r>
          </a:p>
          <a:p>
            <a:r>
              <a:rPr lang="en-GB" dirty="0" smtClean="0"/>
              <a:t>Proceedings of Science</a:t>
            </a:r>
          </a:p>
          <a:p>
            <a:r>
              <a:rPr lang="en-GB" dirty="0" smtClean="0"/>
              <a:t>Editorial Team:</a:t>
            </a:r>
          </a:p>
          <a:p>
            <a:pPr lvl="1"/>
            <a:r>
              <a:rPr lang="en-GB" dirty="0" smtClean="0"/>
              <a:t>B. Golob</a:t>
            </a:r>
          </a:p>
          <a:p>
            <a:pPr lvl="1"/>
            <a:r>
              <a:rPr lang="en-GB" dirty="0" smtClean="0"/>
              <a:t>J. F. Kamenik</a:t>
            </a:r>
          </a:p>
          <a:p>
            <a:pPr lvl="1"/>
            <a:r>
              <a:rPr lang="en-GB" dirty="0" smtClean="0"/>
              <a:t>A. Zupanc</a:t>
            </a:r>
          </a:p>
          <a:p>
            <a:r>
              <a:rPr lang="en-GB" dirty="0" smtClean="0"/>
              <a:t>71/112 contributions on </a:t>
            </a:r>
            <a:r>
              <a:rPr lang="en-GB" dirty="0" err="1" smtClean="0"/>
              <a:t>PoS</a:t>
            </a:r>
            <a:r>
              <a:rPr lang="en-GB" dirty="0" smtClean="0"/>
              <a:t> server</a:t>
            </a:r>
          </a:p>
          <a:p>
            <a:r>
              <a:rPr lang="en-GB" dirty="0" smtClean="0"/>
              <a:t>Expect to be published asap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319" y="3710443"/>
            <a:ext cx="3675681" cy="24617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19" y="0"/>
            <a:ext cx="3675681" cy="306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52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240</TotalTime>
  <Words>305</Words>
  <Application>Microsoft Macintosh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Newsprint</vt:lpstr>
      <vt:lpstr>Lepton Photon 2015</vt:lpstr>
      <vt:lpstr>XXVII International Symposium on Lepton Photon Interactions at High Energies lp2015.ijs.si</vt:lpstr>
      <vt:lpstr>Attendance: ~220</vt:lpstr>
      <vt:lpstr>Talks</vt:lpstr>
      <vt:lpstr>Posters</vt:lpstr>
      <vt:lpstr>Public Lecture</vt:lpstr>
      <vt:lpstr>Sponsors</vt:lpstr>
      <vt:lpstr>Support</vt:lpstr>
      <vt:lpstr>Proceedings</vt:lpstr>
      <vt:lpstr>Impact</vt:lpstr>
      <vt:lpstr>Budget</vt:lpstr>
    </vt:vector>
  </TitlesOfParts>
  <Company>University of Ljubljana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Lepton Photon 2015</dc:title>
  <dc:creator>Marko Mikuz</dc:creator>
  <cp:lastModifiedBy>Marko Mikuz</cp:lastModifiedBy>
  <cp:revision>15</cp:revision>
  <dcterms:created xsi:type="dcterms:W3CDTF">2015-08-18T12:27:20Z</dcterms:created>
  <dcterms:modified xsi:type="dcterms:W3CDTF">2016-08-07T15:46:55Z</dcterms:modified>
</cp:coreProperties>
</file>