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sldIdLst>
    <p:sldId id="258" r:id="rId2"/>
    <p:sldId id="271" r:id="rId3"/>
    <p:sldId id="257" r:id="rId4"/>
    <p:sldId id="259" r:id="rId5"/>
    <p:sldId id="272" r:id="rId6"/>
    <p:sldId id="260" r:id="rId7"/>
    <p:sldId id="273" r:id="rId8"/>
    <p:sldId id="270" r:id="rId9"/>
    <p:sldId id="274" r:id="rId10"/>
    <p:sldId id="27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28" autoAdjust="0"/>
  </p:normalViewPr>
  <p:slideViewPr>
    <p:cSldViewPr>
      <p:cViewPr varScale="1">
        <p:scale>
          <a:sx n="103" d="100"/>
          <a:sy n="103" d="100"/>
        </p:scale>
        <p:origin x="23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858A17-4525-46F8-9FFC-8EE6E78103B4}" type="datetimeFigureOut">
              <a:rPr lang="en-US" smtClean="0"/>
              <a:pPr/>
              <a:t>7/15/2016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DA227A-C26B-42B7-A250-24C3F284FD57}" type="slidenum">
              <a:rPr lang="en-US" smtClean="0"/>
              <a:pPr/>
              <a:t>‹#›</a:t>
            </a:fld>
            <a:endParaRPr lang="en-US"/>
          </a:p>
        </p:txBody>
      </p:sp>
    </p:spTree>
    <p:extLst>
      <p:ext uri="{BB962C8B-B14F-4D97-AF65-F5344CB8AC3E}">
        <p14:creationId xmlns:p14="http://schemas.microsoft.com/office/powerpoint/2010/main" val="906489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DA227A-C26B-42B7-A250-24C3F284FD57}" type="slidenum">
              <a:rPr lang="en-US" smtClean="0"/>
              <a:pPr/>
              <a:t>2</a:t>
            </a:fld>
            <a:endParaRPr lang="en-US"/>
          </a:p>
        </p:txBody>
      </p:sp>
    </p:spTree>
    <p:extLst>
      <p:ext uri="{BB962C8B-B14F-4D97-AF65-F5344CB8AC3E}">
        <p14:creationId xmlns:p14="http://schemas.microsoft.com/office/powerpoint/2010/main" val="1958604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5DA227A-C26B-42B7-A250-24C3F284FD57}" type="slidenum">
              <a:rPr lang="en-US" smtClean="0"/>
              <a:pPr/>
              <a:t>3</a:t>
            </a:fld>
            <a:endParaRPr lang="en-US"/>
          </a:p>
        </p:txBody>
      </p:sp>
    </p:spTree>
    <p:extLst>
      <p:ext uri="{BB962C8B-B14F-4D97-AF65-F5344CB8AC3E}">
        <p14:creationId xmlns:p14="http://schemas.microsoft.com/office/powerpoint/2010/main" val="1802302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DA227A-C26B-42B7-A250-24C3F284FD57}" type="slidenum">
              <a:rPr lang="en-US" smtClean="0"/>
              <a:pPr/>
              <a:t>4</a:t>
            </a:fld>
            <a:endParaRPr lang="en-US"/>
          </a:p>
        </p:txBody>
      </p:sp>
    </p:spTree>
    <p:extLst>
      <p:ext uri="{BB962C8B-B14F-4D97-AF65-F5344CB8AC3E}">
        <p14:creationId xmlns:p14="http://schemas.microsoft.com/office/powerpoint/2010/main" val="1983319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r>
              <a:rPr lang="en-US" smtClean="0"/>
              <a:t>15-Jul-2016</a:t>
            </a:r>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r>
              <a:rPr lang="de-DE" smtClean="0"/>
              <a:t>Christine Vollinger, Thomas Kaltenbacher</a:t>
            </a: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F71300E-1A82-411E-8FCF-F97A5C16C3A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15-Jul-2016</a:t>
            </a:r>
            <a:endParaRPr lang="en-US"/>
          </a:p>
        </p:txBody>
      </p:sp>
      <p:sp>
        <p:nvSpPr>
          <p:cNvPr id="5" name="Footer Placeholder 4"/>
          <p:cNvSpPr>
            <a:spLocks noGrp="1"/>
          </p:cNvSpPr>
          <p:nvPr>
            <p:ph type="ftr" sz="quarter" idx="11"/>
          </p:nvPr>
        </p:nvSpPr>
        <p:spPr/>
        <p:txBody>
          <a:bodyPr/>
          <a:lstStyle/>
          <a:p>
            <a:r>
              <a:rPr lang="de-DE" smtClean="0"/>
              <a:t>Christine Vollinger, Thomas Kaltenbacher</a:t>
            </a:r>
            <a:endParaRPr lang="en-US"/>
          </a:p>
        </p:txBody>
      </p:sp>
      <p:sp>
        <p:nvSpPr>
          <p:cNvPr id="6" name="Slide Number Placeholder 5"/>
          <p:cNvSpPr>
            <a:spLocks noGrp="1"/>
          </p:cNvSpPr>
          <p:nvPr>
            <p:ph type="sldNum" sz="quarter" idx="12"/>
          </p:nvPr>
        </p:nvSpPr>
        <p:spPr/>
        <p:txBody>
          <a:bodyPr/>
          <a:lstStyle/>
          <a:p>
            <a:fld id="{4F71300E-1A82-411E-8FCF-F97A5C16C3A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en-US" smtClean="0"/>
              <a:t>15-Jul-2016</a:t>
            </a:r>
            <a:endParaRPr lang="en-US"/>
          </a:p>
        </p:txBody>
      </p:sp>
      <p:sp>
        <p:nvSpPr>
          <p:cNvPr id="5" name="Footer Placeholder 4"/>
          <p:cNvSpPr>
            <a:spLocks noGrp="1"/>
          </p:cNvSpPr>
          <p:nvPr>
            <p:ph type="ftr" sz="quarter" idx="11"/>
          </p:nvPr>
        </p:nvSpPr>
        <p:spPr/>
        <p:txBody>
          <a:bodyPr/>
          <a:lstStyle/>
          <a:p>
            <a:r>
              <a:rPr lang="de-DE" smtClean="0"/>
              <a:t>Christine Vollinger, Thomas Kaltenbacher</a:t>
            </a:r>
            <a:endParaRPr lang="en-US"/>
          </a:p>
        </p:txBody>
      </p:sp>
      <p:sp>
        <p:nvSpPr>
          <p:cNvPr id="6" name="Slide Number Placeholder 5"/>
          <p:cNvSpPr>
            <a:spLocks noGrp="1"/>
          </p:cNvSpPr>
          <p:nvPr>
            <p:ph type="sldNum" sz="quarter" idx="12"/>
          </p:nvPr>
        </p:nvSpPr>
        <p:spPr/>
        <p:txBody>
          <a:bodyPr/>
          <a:lstStyle/>
          <a:p>
            <a:fld id="{4F71300E-1A82-411E-8FCF-F97A5C16C3A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r>
              <a:rPr lang="en-US" smtClean="0"/>
              <a:t>15-Jul-2016</a:t>
            </a:r>
            <a:endParaRPr lang="en-US"/>
          </a:p>
        </p:txBody>
      </p:sp>
      <p:sp>
        <p:nvSpPr>
          <p:cNvPr id="5" name="Footer Placeholder 4"/>
          <p:cNvSpPr>
            <a:spLocks noGrp="1"/>
          </p:cNvSpPr>
          <p:nvPr>
            <p:ph type="ftr" sz="quarter" idx="11"/>
          </p:nvPr>
        </p:nvSpPr>
        <p:spPr>
          <a:xfrm>
            <a:off x="457200" y="6480969"/>
            <a:ext cx="4260056" cy="300831"/>
          </a:xfrm>
        </p:spPr>
        <p:txBody>
          <a:bodyPr/>
          <a:lstStyle/>
          <a:p>
            <a:r>
              <a:rPr lang="de-DE" smtClean="0"/>
              <a:t>Christine Vollinger, Thomas Kaltenbacher</a:t>
            </a:r>
            <a:endParaRPr lang="en-US"/>
          </a:p>
        </p:txBody>
      </p:sp>
      <p:sp>
        <p:nvSpPr>
          <p:cNvPr id="6" name="Slide Number Placeholder 5"/>
          <p:cNvSpPr>
            <a:spLocks noGrp="1"/>
          </p:cNvSpPr>
          <p:nvPr>
            <p:ph type="sldNum" sz="quarter" idx="12"/>
          </p:nvPr>
        </p:nvSpPr>
        <p:spPr/>
        <p:txBody>
          <a:bodyPr/>
          <a:lstStyle/>
          <a:p>
            <a:fld id="{4F71300E-1A82-411E-8FCF-F97A5C16C3A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r>
              <a:rPr lang="en-US" smtClean="0"/>
              <a:t>15-Jul-2016</a:t>
            </a:r>
            <a:endParaRPr lang="en-US"/>
          </a:p>
        </p:txBody>
      </p:sp>
      <p:sp>
        <p:nvSpPr>
          <p:cNvPr id="5" name="Footer Placeholder 4"/>
          <p:cNvSpPr>
            <a:spLocks noGrp="1"/>
          </p:cNvSpPr>
          <p:nvPr>
            <p:ph type="ftr" sz="quarter" idx="11"/>
          </p:nvPr>
        </p:nvSpPr>
        <p:spPr>
          <a:xfrm>
            <a:off x="2619376" y="6480969"/>
            <a:ext cx="4260056" cy="300831"/>
          </a:xfrm>
        </p:spPr>
        <p:txBody>
          <a:bodyPr/>
          <a:lstStyle/>
          <a:p>
            <a:r>
              <a:rPr lang="de-DE" smtClean="0"/>
              <a:t>Christine Vollinger, Thomas Kaltenbacher</a:t>
            </a:r>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4F71300E-1A82-411E-8FCF-F97A5C16C3AA}"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r>
              <a:rPr lang="en-US" smtClean="0"/>
              <a:t>15-Jul-2016</a:t>
            </a:r>
            <a:endParaRPr lang="en-US"/>
          </a:p>
        </p:txBody>
      </p:sp>
      <p:sp>
        <p:nvSpPr>
          <p:cNvPr id="6" name="Footer Placeholder 5"/>
          <p:cNvSpPr>
            <a:spLocks noGrp="1"/>
          </p:cNvSpPr>
          <p:nvPr>
            <p:ph type="ftr" sz="quarter" idx="11"/>
          </p:nvPr>
        </p:nvSpPr>
        <p:spPr>
          <a:xfrm>
            <a:off x="457200" y="6480969"/>
            <a:ext cx="4260056" cy="301752"/>
          </a:xfrm>
        </p:spPr>
        <p:txBody>
          <a:bodyPr/>
          <a:lstStyle/>
          <a:p>
            <a:r>
              <a:rPr lang="de-DE" smtClean="0"/>
              <a:t>Christine Vollinger, Thomas Kaltenbacher</a:t>
            </a:r>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4F71300E-1A82-411E-8FCF-F97A5C16C3A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r>
              <a:rPr lang="en-US" smtClean="0"/>
              <a:t>15-Jul-2016</a:t>
            </a:r>
            <a:endParaRPr lang="en-US"/>
          </a:p>
        </p:txBody>
      </p:sp>
      <p:sp>
        <p:nvSpPr>
          <p:cNvPr id="8" name="Footer Placeholder 7"/>
          <p:cNvSpPr>
            <a:spLocks noGrp="1"/>
          </p:cNvSpPr>
          <p:nvPr>
            <p:ph type="ftr" sz="quarter" idx="11"/>
          </p:nvPr>
        </p:nvSpPr>
        <p:spPr>
          <a:xfrm>
            <a:off x="457200" y="6480969"/>
            <a:ext cx="4261104" cy="301752"/>
          </a:xfrm>
        </p:spPr>
        <p:txBody>
          <a:bodyPr/>
          <a:lstStyle/>
          <a:p>
            <a:r>
              <a:rPr lang="de-DE" smtClean="0"/>
              <a:t>Christine Vollinger, Thomas Kaltenbacher</a:t>
            </a: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F71300E-1A82-411E-8FCF-F97A5C16C3A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en-US" smtClean="0"/>
              <a:t>15-Jul-2016</a:t>
            </a:r>
            <a:endParaRPr lang="en-US"/>
          </a:p>
        </p:txBody>
      </p:sp>
      <p:sp>
        <p:nvSpPr>
          <p:cNvPr id="4" name="Footer Placeholder 3"/>
          <p:cNvSpPr>
            <a:spLocks noGrp="1"/>
          </p:cNvSpPr>
          <p:nvPr>
            <p:ph type="ftr" sz="quarter" idx="11"/>
          </p:nvPr>
        </p:nvSpPr>
        <p:spPr/>
        <p:txBody>
          <a:bodyPr/>
          <a:lstStyle/>
          <a:p>
            <a:r>
              <a:rPr lang="de-DE" smtClean="0"/>
              <a:t>Christine Vollinger, Thomas Kaltenbacher</a:t>
            </a:r>
            <a:endParaRPr lang="en-US"/>
          </a:p>
        </p:txBody>
      </p:sp>
      <p:sp>
        <p:nvSpPr>
          <p:cNvPr id="5" name="Slide Number Placeholder 4"/>
          <p:cNvSpPr>
            <a:spLocks noGrp="1"/>
          </p:cNvSpPr>
          <p:nvPr>
            <p:ph type="sldNum" sz="quarter" idx="12"/>
          </p:nvPr>
        </p:nvSpPr>
        <p:spPr/>
        <p:txBody>
          <a:bodyPr/>
          <a:lstStyle/>
          <a:p>
            <a:fld id="{4F71300E-1A82-411E-8FCF-F97A5C16C3A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r>
              <a:rPr lang="en-US" smtClean="0"/>
              <a:t>15-Jul-2016</a:t>
            </a:r>
            <a:endParaRPr lang="en-US"/>
          </a:p>
        </p:txBody>
      </p:sp>
      <p:sp>
        <p:nvSpPr>
          <p:cNvPr id="3" name="Footer Placeholder 2"/>
          <p:cNvSpPr>
            <a:spLocks noGrp="1"/>
          </p:cNvSpPr>
          <p:nvPr>
            <p:ph type="ftr" sz="quarter" idx="11"/>
          </p:nvPr>
        </p:nvSpPr>
        <p:spPr>
          <a:xfrm>
            <a:off x="457200" y="6481890"/>
            <a:ext cx="4260056" cy="300831"/>
          </a:xfrm>
        </p:spPr>
        <p:txBody>
          <a:bodyPr/>
          <a:lstStyle/>
          <a:p>
            <a:r>
              <a:rPr lang="de-DE" smtClean="0"/>
              <a:t>Christine Vollinger, Thomas Kaltenbacher</a:t>
            </a:r>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4F71300E-1A82-411E-8FCF-F97A5C16C3A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r>
              <a:rPr lang="en-US" smtClean="0"/>
              <a:t>15-Jul-2016</a:t>
            </a:r>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r>
              <a:rPr lang="de-DE" smtClean="0"/>
              <a:t>Christine Vollinger, Thomas Kaltenbacher</a:t>
            </a: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F71300E-1A82-411E-8FCF-F97A5C16C3A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r>
              <a:rPr lang="en-US" smtClean="0"/>
              <a:t>15-Jul-2016</a:t>
            </a:r>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r>
              <a:rPr lang="de-DE" smtClean="0"/>
              <a:t>Christine Vollinger, Thomas Kaltenbacher</a:t>
            </a: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F71300E-1A82-411E-8FCF-F97A5C16C3A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r>
              <a:rPr lang="en-US" smtClean="0"/>
              <a:t>15-Jul-2016</a:t>
            </a:r>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r>
              <a:rPr lang="de-DE" smtClean="0"/>
              <a:t>Christine Vollinger, Thomas Kaltenbacher</a:t>
            </a: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F71300E-1A82-411E-8FCF-F97A5C16C3A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1543081/1.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Measurements of VAT valve/</a:t>
            </a:r>
            <a:br>
              <a:rPr lang="en-US" dirty="0" smtClean="0"/>
            </a:br>
            <a:r>
              <a:rPr lang="en-US" dirty="0" smtClean="0"/>
              <a:t>Status Report</a:t>
            </a:r>
            <a:endParaRPr lang="en-GB" dirty="0"/>
          </a:p>
        </p:txBody>
      </p:sp>
      <p:sp>
        <p:nvSpPr>
          <p:cNvPr id="3" name="Subtitle 2"/>
          <p:cNvSpPr>
            <a:spLocks noGrp="1"/>
          </p:cNvSpPr>
          <p:nvPr>
            <p:ph type="subTitle" idx="1"/>
          </p:nvPr>
        </p:nvSpPr>
        <p:spPr>
          <a:xfrm>
            <a:off x="152400" y="3276600"/>
            <a:ext cx="8763000" cy="1752600"/>
          </a:xfrm>
        </p:spPr>
        <p:txBody>
          <a:bodyPr/>
          <a:lstStyle/>
          <a:p>
            <a:r>
              <a:rPr lang="en-US" dirty="0" smtClean="0"/>
              <a:t>Christine Vollinger, </a:t>
            </a:r>
          </a:p>
          <a:p>
            <a:r>
              <a:rPr lang="en-US" dirty="0" smtClean="0"/>
              <a:t>Thomas Kaltenbacher</a:t>
            </a:r>
            <a:endParaRPr lang="en-GB" dirty="0"/>
          </a:p>
        </p:txBody>
      </p:sp>
      <p:sp>
        <p:nvSpPr>
          <p:cNvPr id="4" name="Subtitle 2"/>
          <p:cNvSpPr txBox="1">
            <a:spLocks/>
          </p:cNvSpPr>
          <p:nvPr/>
        </p:nvSpPr>
        <p:spPr>
          <a:xfrm>
            <a:off x="685800" y="4419600"/>
            <a:ext cx="8062912" cy="1752600"/>
          </a:xfrm>
          <a:prstGeom prst="rect">
            <a:avLst/>
          </a:prstGeom>
        </p:spPr>
        <p:txBody>
          <a:bodyPr vert="horz" anchor="t">
            <a:normAutofit/>
          </a:bodyPr>
          <a:lstStyle>
            <a:lvl1pPr marL="0" marR="36576" indent="0" algn="r" rtl="0" eaLnBrk="1" latinLnBrk="0" hangingPunct="1">
              <a:spcBef>
                <a:spcPts val="0"/>
              </a:spcBef>
              <a:buClr>
                <a:schemeClr val="accent1"/>
              </a:buClr>
              <a:buSzPct val="80000"/>
              <a:buFont typeface="Wingdings 2"/>
              <a:buNone/>
              <a:defRPr kumimoji="0" sz="3000" kern="1200">
                <a:ln>
                  <a:solidFill>
                    <a:schemeClr val="bg2"/>
                  </a:solidFill>
                </a:ln>
                <a:solidFill>
                  <a:schemeClr val="tx1">
                    <a:tint val="75000"/>
                  </a:schemeClr>
                </a:solidFill>
                <a:latin typeface="+mn-lt"/>
                <a:ea typeface="+mn-ea"/>
                <a:cs typeface="+mn-cs"/>
              </a:defRPr>
            </a:lvl1pPr>
            <a:lvl2pPr marL="457200" indent="0" algn="ctr" rtl="0" eaLnBrk="1" latinLnBrk="0" hangingPunct="1">
              <a:spcBef>
                <a:spcPct val="20000"/>
              </a:spcBef>
              <a:buClr>
                <a:schemeClr val="accent1"/>
              </a:buClr>
              <a:buSzPct val="95000"/>
              <a:buFont typeface="Verdana"/>
              <a:buNone/>
              <a:defRPr kumimoji="0" sz="2600" kern="1200">
                <a:solidFill>
                  <a:schemeClr val="tx1"/>
                </a:solidFill>
                <a:latin typeface="+mn-lt"/>
                <a:ea typeface="+mn-ea"/>
                <a:cs typeface="+mn-cs"/>
              </a:defRPr>
            </a:lvl2pPr>
            <a:lvl3pPr marL="914400" indent="0" algn="ctr" rtl="0" eaLnBrk="1" latinLnBrk="0" hangingPunct="1">
              <a:spcBef>
                <a:spcPct val="20000"/>
              </a:spcBef>
              <a:buClr>
                <a:schemeClr val="accent1"/>
              </a:buClr>
              <a:buFont typeface="Wingdings 2"/>
              <a:buNone/>
              <a:defRPr kumimoji="0" sz="2400" kern="1200">
                <a:solidFill>
                  <a:schemeClr val="tx1"/>
                </a:solidFill>
                <a:latin typeface="+mn-lt"/>
                <a:ea typeface="+mn-ea"/>
                <a:cs typeface="+mn-cs"/>
              </a:defRPr>
            </a:lvl3pPr>
            <a:lvl4pPr marL="1371600" indent="0" algn="ctr" rtl="0" eaLnBrk="1" latinLnBrk="0" hangingPunct="1">
              <a:spcBef>
                <a:spcPct val="20000"/>
              </a:spcBef>
              <a:buClr>
                <a:schemeClr val="accent1"/>
              </a:buClr>
              <a:buFont typeface="Wingdings 2"/>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accent1">
                  <a:tint val="75000"/>
                </a:schemeClr>
              </a:buClr>
              <a:buFont typeface="Wingdings 2"/>
              <a:buNone/>
              <a:defRPr kumimoji="0" sz="1900" kern="1200">
                <a:solidFill>
                  <a:schemeClr val="tx1"/>
                </a:solidFill>
                <a:latin typeface="+mn-lt"/>
                <a:ea typeface="+mn-ea"/>
                <a:cs typeface="+mn-cs"/>
              </a:defRPr>
            </a:lvl5pPr>
            <a:lvl6pPr marL="2286000" indent="0" algn="ctr" rtl="0" eaLnBrk="1" latinLnBrk="0" hangingPunct="1">
              <a:spcBef>
                <a:spcPct val="20000"/>
              </a:spcBef>
              <a:buClr>
                <a:schemeClr val="accent1">
                  <a:tint val="75000"/>
                </a:schemeClr>
              </a:buClr>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1">
                  <a:tint val="75000"/>
                </a:schemeClr>
              </a:buClr>
              <a:buFont typeface="Wingdings 2"/>
              <a:buNone/>
              <a:defRPr kumimoji="0" sz="1600" kern="1200">
                <a:solidFill>
                  <a:schemeClr val="tx1"/>
                </a:solidFill>
                <a:latin typeface="+mn-lt"/>
                <a:ea typeface="+mn-ea"/>
                <a:cs typeface="+mn-cs"/>
              </a:defRPr>
            </a:lvl7pPr>
            <a:lvl8pPr marL="3200400" indent="0" algn="ctr" rtl="0" eaLnBrk="1" latinLnBrk="0" hangingPunct="1">
              <a:spcBef>
                <a:spcPct val="20000"/>
              </a:spcBef>
              <a:buClr>
                <a:schemeClr val="accent1">
                  <a:tint val="75000"/>
                </a:schemeClr>
              </a:buClr>
              <a:buFont typeface="Wingdings 2"/>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1">
                  <a:tint val="75000"/>
                </a:schemeClr>
              </a:buClr>
              <a:buFont typeface="Wingdings 2"/>
              <a:buNone/>
              <a:defRPr kumimoji="0" sz="1600" kern="1200">
                <a:solidFill>
                  <a:schemeClr val="tx1"/>
                </a:solidFill>
                <a:latin typeface="+mn-lt"/>
                <a:ea typeface="+mn-ea"/>
                <a:cs typeface="+mn-cs"/>
              </a:defRPr>
            </a:lvl9pPr>
          </a:lstStyle>
          <a:p>
            <a:r>
              <a:rPr lang="en-US" sz="2400" dirty="0" smtClean="0"/>
              <a:t>Impedance Working Group, 15-Jul-2016</a:t>
            </a:r>
            <a:endParaRPr lang="en-GB" sz="2400" dirty="0"/>
          </a:p>
        </p:txBody>
      </p:sp>
    </p:spTree>
    <p:extLst>
      <p:ext uri="{BB962C8B-B14F-4D97-AF65-F5344CB8AC3E}">
        <p14:creationId xmlns:p14="http://schemas.microsoft.com/office/powerpoint/2010/main" val="4263184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514600" y="6480969"/>
            <a:ext cx="4260056" cy="300831"/>
          </a:xfrm>
        </p:spPr>
        <p:txBody>
          <a:bodyPr/>
          <a:lstStyle/>
          <a:p>
            <a:r>
              <a:rPr lang="de-DE" sz="1200" dirty="0" smtClean="0">
                <a:solidFill>
                  <a:srgbClr val="FFFF00"/>
                </a:solidFill>
              </a:rPr>
              <a:t>Christine Vollinger, Thomas Kaltenbacher</a:t>
            </a:r>
            <a:endParaRPr lang="en-US" sz="1200" dirty="0">
              <a:solidFill>
                <a:srgbClr val="FFFF00"/>
              </a:solidFill>
            </a:endParaRPr>
          </a:p>
        </p:txBody>
      </p:sp>
      <p:sp>
        <p:nvSpPr>
          <p:cNvPr id="3" name="Slide Number Placeholder 2"/>
          <p:cNvSpPr>
            <a:spLocks noGrp="1"/>
          </p:cNvSpPr>
          <p:nvPr>
            <p:ph type="sldNum" sz="quarter" idx="12"/>
          </p:nvPr>
        </p:nvSpPr>
        <p:spPr>
          <a:xfrm>
            <a:off x="8534400" y="6476241"/>
            <a:ext cx="502920" cy="301752"/>
          </a:xfrm>
        </p:spPr>
        <p:txBody>
          <a:bodyPr/>
          <a:lstStyle/>
          <a:p>
            <a:fld id="{4F71300E-1A82-411E-8FCF-F97A5C16C3AA}" type="slidenum">
              <a:rPr lang="en-US" smtClean="0"/>
              <a:pPr/>
              <a:t>10</a:t>
            </a:fld>
            <a:endParaRPr lang="en-US" dirty="0"/>
          </a:p>
        </p:txBody>
      </p:sp>
      <p:sp>
        <p:nvSpPr>
          <p:cNvPr id="4" name="Date Placeholder 3"/>
          <p:cNvSpPr>
            <a:spLocks noGrp="1"/>
          </p:cNvSpPr>
          <p:nvPr>
            <p:ph type="dt" sz="half" idx="10"/>
          </p:nvPr>
        </p:nvSpPr>
        <p:spPr>
          <a:xfrm>
            <a:off x="76200" y="6480969"/>
            <a:ext cx="2133600" cy="301752"/>
          </a:xfrm>
        </p:spPr>
        <p:txBody>
          <a:bodyPr/>
          <a:lstStyle/>
          <a:p>
            <a:r>
              <a:rPr lang="en-US" dirty="0" smtClean="0"/>
              <a:t>15-Jul-2016</a:t>
            </a:r>
            <a:endParaRPr lang="en-US" dirty="0"/>
          </a:p>
        </p:txBody>
      </p:sp>
      <p:sp>
        <p:nvSpPr>
          <p:cNvPr id="5" name="TextBox 4"/>
          <p:cNvSpPr txBox="1"/>
          <p:nvPr/>
        </p:nvSpPr>
        <p:spPr>
          <a:xfrm>
            <a:off x="2971800" y="1905000"/>
            <a:ext cx="3048000" cy="646331"/>
          </a:xfrm>
          <a:prstGeom prst="rect">
            <a:avLst/>
          </a:prstGeom>
          <a:noFill/>
        </p:spPr>
        <p:txBody>
          <a:bodyPr wrap="square" rtlCol="0">
            <a:spAutoFit/>
          </a:bodyPr>
          <a:lstStyle/>
          <a:p>
            <a:r>
              <a:rPr lang="en-US" sz="3600" b="1" dirty="0" smtClean="0">
                <a:solidFill>
                  <a:srgbClr val="FFFF00"/>
                </a:solidFill>
              </a:rPr>
              <a:t>Thank you!</a:t>
            </a:r>
            <a:endParaRPr lang="en-US" sz="3600" b="1" dirty="0">
              <a:solidFill>
                <a:srgbClr val="FFFF00"/>
              </a:solidFill>
            </a:endParaRPr>
          </a:p>
        </p:txBody>
      </p:sp>
      <p:sp>
        <p:nvSpPr>
          <p:cNvPr id="7" name="TextBox 6"/>
          <p:cNvSpPr txBox="1"/>
          <p:nvPr/>
        </p:nvSpPr>
        <p:spPr>
          <a:xfrm>
            <a:off x="729211" y="3200400"/>
            <a:ext cx="8308109" cy="1754326"/>
          </a:xfrm>
          <a:prstGeom prst="rect">
            <a:avLst/>
          </a:prstGeom>
          <a:noFill/>
        </p:spPr>
        <p:txBody>
          <a:bodyPr wrap="square" rtlCol="0">
            <a:spAutoFit/>
          </a:bodyPr>
          <a:lstStyle/>
          <a:p>
            <a:r>
              <a:rPr lang="en-US" dirty="0" smtClean="0"/>
              <a:t>Many thanks also to:</a:t>
            </a:r>
          </a:p>
          <a:p>
            <a:endParaRPr lang="en-US" dirty="0"/>
          </a:p>
          <a:p>
            <a:r>
              <a:rPr lang="en-US" b="1" dirty="0" smtClean="0"/>
              <a:t>Adewale Alao, Fotios Avgidis, Fritz Caspers, and Patrick Krämer </a:t>
            </a:r>
          </a:p>
          <a:p>
            <a:r>
              <a:rPr lang="en-US" dirty="0" smtClean="0"/>
              <a:t>(all from the RF-group) </a:t>
            </a:r>
          </a:p>
          <a:p>
            <a:endParaRPr lang="en-US" dirty="0"/>
          </a:p>
          <a:p>
            <a:r>
              <a:rPr lang="en-US" dirty="0" smtClean="0"/>
              <a:t>for precious help with these measurements! </a:t>
            </a:r>
            <a:endParaRPr lang="en-GB" dirty="0"/>
          </a:p>
        </p:txBody>
      </p:sp>
    </p:spTree>
    <p:extLst>
      <p:ext uri="{BB962C8B-B14F-4D97-AF65-F5344CB8AC3E}">
        <p14:creationId xmlns:p14="http://schemas.microsoft.com/office/powerpoint/2010/main" val="3220339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2831" y="228600"/>
            <a:ext cx="8540169" cy="461665"/>
          </a:xfrm>
          <a:prstGeom prst="rect">
            <a:avLst/>
          </a:prstGeom>
          <a:noFill/>
        </p:spPr>
        <p:txBody>
          <a:bodyPr wrap="square" rtlCol="0">
            <a:spAutoFit/>
          </a:bodyPr>
          <a:lstStyle/>
          <a:p>
            <a:r>
              <a:rPr lang="en-US" sz="2400" b="1" dirty="0" smtClean="0">
                <a:solidFill>
                  <a:srgbClr val="FFFF00"/>
                </a:solidFill>
              </a:rPr>
              <a:t>SPS vacuum sector valves</a:t>
            </a:r>
          </a:p>
        </p:txBody>
      </p:sp>
      <p:sp>
        <p:nvSpPr>
          <p:cNvPr id="3" name="TextBox 2"/>
          <p:cNvSpPr txBox="1"/>
          <p:nvPr/>
        </p:nvSpPr>
        <p:spPr>
          <a:xfrm>
            <a:off x="268070" y="1143000"/>
            <a:ext cx="8494930" cy="341632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Request to IWG for the installation of 11 additional SPS vacuum sector valves for improved vacuum </a:t>
            </a:r>
            <a:r>
              <a:rPr lang="en-US" dirty="0" err="1" smtClean="0"/>
              <a:t>sectorisation</a:t>
            </a:r>
            <a:r>
              <a:rPr lang="en-US" dirty="0" smtClean="0"/>
              <a:t>;</a:t>
            </a:r>
          </a:p>
          <a:p>
            <a:pPr marL="285750" indent="-285750">
              <a:buFont typeface="Arial" panose="020B0604020202020204" pitchFamily="34" charset="0"/>
              <a:buChar char="•"/>
            </a:pPr>
            <a:r>
              <a:rPr lang="en-US" dirty="0" smtClean="0"/>
              <a:t>Details can be found here: </a:t>
            </a:r>
            <a:br>
              <a:rPr lang="en-US" dirty="0" smtClean="0"/>
            </a:br>
            <a:r>
              <a:rPr lang="en-US" dirty="0" smtClean="0"/>
              <a:t>( </a:t>
            </a:r>
            <a:r>
              <a:rPr lang="en-GB" dirty="0" smtClean="0">
                <a:hlinkClick r:id="rId3"/>
              </a:rPr>
              <a:t>https</a:t>
            </a:r>
            <a:r>
              <a:rPr lang="en-GB" dirty="0">
                <a:hlinkClick r:id="rId3"/>
              </a:rPr>
              <a:t>://</a:t>
            </a:r>
            <a:r>
              <a:rPr lang="en-GB" dirty="0" smtClean="0">
                <a:hlinkClick r:id="rId3"/>
              </a:rPr>
              <a:t>edms.cern.ch/document/1543081/1.0</a:t>
            </a:r>
            <a:r>
              <a:rPr lang="en-GB" dirty="0" smtClean="0"/>
              <a:t> )</a:t>
            </a:r>
            <a:r>
              <a:rPr lang="en-US" dirty="0" smtClean="0"/>
              <a:t>;</a:t>
            </a:r>
            <a:br>
              <a:rPr lang="en-US" dirty="0" smtClean="0"/>
            </a:br>
            <a:endParaRPr lang="en-US" dirty="0" smtClean="0"/>
          </a:p>
          <a:p>
            <a:pPr marL="285750" indent="-285750">
              <a:buFont typeface="Arial" panose="020B0604020202020204" pitchFamily="34" charset="0"/>
              <a:buChar char="•"/>
            </a:pPr>
            <a:r>
              <a:rPr lang="en-US" dirty="0" smtClean="0"/>
              <a:t>RF measurements with probes carried out on the valve/ status;</a:t>
            </a: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Wire </a:t>
            </a:r>
            <a:r>
              <a:rPr lang="en-US" dirty="0"/>
              <a:t>measurement </a:t>
            </a:r>
            <a:r>
              <a:rPr lang="en-US" dirty="0" smtClean="0"/>
              <a:t>in standard configuration/ status;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Simulations for longitudinal impedance/ status.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smtClean="0"/>
          </a:p>
        </p:txBody>
      </p:sp>
      <p:sp>
        <p:nvSpPr>
          <p:cNvPr id="9" name="Footer Placeholder 8"/>
          <p:cNvSpPr>
            <a:spLocks noGrp="1"/>
          </p:cNvSpPr>
          <p:nvPr>
            <p:ph type="ftr" sz="quarter" idx="11"/>
          </p:nvPr>
        </p:nvSpPr>
        <p:spPr>
          <a:xfrm>
            <a:off x="1950706" y="6448673"/>
            <a:ext cx="4260056" cy="300831"/>
          </a:xfrm>
        </p:spPr>
        <p:txBody>
          <a:bodyPr/>
          <a:lstStyle/>
          <a:p>
            <a:r>
              <a:rPr lang="de-DE" sz="1200" dirty="0" smtClean="0">
                <a:solidFill>
                  <a:srgbClr val="FFFF00"/>
                </a:solidFill>
              </a:rPr>
              <a:t>Christine Vollinger, Thomas Kaltenbacher</a:t>
            </a:r>
            <a:endParaRPr lang="en-US" sz="1200" dirty="0">
              <a:solidFill>
                <a:srgbClr val="FFFF00"/>
              </a:solidFill>
            </a:endParaRPr>
          </a:p>
        </p:txBody>
      </p:sp>
      <p:sp>
        <p:nvSpPr>
          <p:cNvPr id="10" name="Slide Number Placeholder 9"/>
          <p:cNvSpPr>
            <a:spLocks noGrp="1"/>
          </p:cNvSpPr>
          <p:nvPr>
            <p:ph type="sldNum" sz="quarter" idx="12"/>
          </p:nvPr>
        </p:nvSpPr>
        <p:spPr>
          <a:xfrm>
            <a:off x="8511540" y="6440562"/>
            <a:ext cx="502920" cy="301752"/>
          </a:xfrm>
        </p:spPr>
        <p:txBody>
          <a:bodyPr/>
          <a:lstStyle/>
          <a:p>
            <a:fld id="{4F71300E-1A82-411E-8FCF-F97A5C16C3AA}" type="slidenum">
              <a:rPr lang="en-US" smtClean="0"/>
              <a:pPr/>
              <a:t>2</a:t>
            </a:fld>
            <a:endParaRPr lang="en-US" dirty="0"/>
          </a:p>
        </p:txBody>
      </p:sp>
      <p:sp>
        <p:nvSpPr>
          <p:cNvPr id="4" name="Date Placeholder 3"/>
          <p:cNvSpPr>
            <a:spLocks noGrp="1"/>
          </p:cNvSpPr>
          <p:nvPr>
            <p:ph type="dt" sz="half" idx="10"/>
          </p:nvPr>
        </p:nvSpPr>
        <p:spPr>
          <a:xfrm>
            <a:off x="210235" y="6480969"/>
            <a:ext cx="2133600" cy="301752"/>
          </a:xfrm>
        </p:spPr>
        <p:txBody>
          <a:bodyPr/>
          <a:lstStyle/>
          <a:p>
            <a:r>
              <a:rPr lang="en-US" smtClean="0"/>
              <a:t>15-Jul-2016</a:t>
            </a:r>
            <a:endParaRPr lang="en-US" dirty="0"/>
          </a:p>
        </p:txBody>
      </p:sp>
    </p:spTree>
    <p:extLst>
      <p:ext uri="{BB962C8B-B14F-4D97-AF65-F5344CB8AC3E}">
        <p14:creationId xmlns:p14="http://schemas.microsoft.com/office/powerpoint/2010/main" val="2739668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2831" y="228600"/>
            <a:ext cx="8540169" cy="461665"/>
          </a:xfrm>
          <a:prstGeom prst="rect">
            <a:avLst/>
          </a:prstGeom>
          <a:noFill/>
        </p:spPr>
        <p:txBody>
          <a:bodyPr wrap="square" rtlCol="0">
            <a:spAutoFit/>
          </a:bodyPr>
          <a:lstStyle/>
          <a:p>
            <a:r>
              <a:rPr lang="en-US" sz="2400" b="1" dirty="0">
                <a:solidFill>
                  <a:srgbClr val="FFFF00"/>
                </a:solidFill>
              </a:rPr>
              <a:t>SPS vacuum sector valves</a:t>
            </a:r>
          </a:p>
        </p:txBody>
      </p:sp>
      <p:sp>
        <p:nvSpPr>
          <p:cNvPr id="9" name="Footer Placeholder 8"/>
          <p:cNvSpPr>
            <a:spLocks noGrp="1"/>
          </p:cNvSpPr>
          <p:nvPr>
            <p:ph type="ftr" sz="quarter" idx="11"/>
          </p:nvPr>
        </p:nvSpPr>
        <p:spPr>
          <a:xfrm>
            <a:off x="1950706" y="6448673"/>
            <a:ext cx="4260056" cy="300831"/>
          </a:xfrm>
        </p:spPr>
        <p:txBody>
          <a:bodyPr/>
          <a:lstStyle/>
          <a:p>
            <a:r>
              <a:rPr lang="de-DE" sz="1200" dirty="0" smtClean="0">
                <a:solidFill>
                  <a:srgbClr val="FFFF00"/>
                </a:solidFill>
              </a:rPr>
              <a:t>Christine Vollinger, Thomas Kaltenbacher</a:t>
            </a:r>
            <a:endParaRPr lang="en-US" sz="1200" dirty="0">
              <a:solidFill>
                <a:srgbClr val="FFFF00"/>
              </a:solidFill>
            </a:endParaRPr>
          </a:p>
        </p:txBody>
      </p:sp>
      <p:sp>
        <p:nvSpPr>
          <p:cNvPr id="10" name="Slide Number Placeholder 9"/>
          <p:cNvSpPr>
            <a:spLocks noGrp="1"/>
          </p:cNvSpPr>
          <p:nvPr>
            <p:ph type="sldNum" sz="quarter" idx="12"/>
          </p:nvPr>
        </p:nvSpPr>
        <p:spPr>
          <a:xfrm>
            <a:off x="8511540" y="6440562"/>
            <a:ext cx="502920" cy="301752"/>
          </a:xfrm>
        </p:spPr>
        <p:txBody>
          <a:bodyPr/>
          <a:lstStyle/>
          <a:p>
            <a:fld id="{4F71300E-1A82-411E-8FCF-F97A5C16C3AA}" type="slidenum">
              <a:rPr lang="en-US" smtClean="0"/>
              <a:pPr/>
              <a:t>3</a:t>
            </a:fld>
            <a:endParaRPr lang="en-US" dirty="0"/>
          </a:p>
        </p:txBody>
      </p:sp>
      <p:sp>
        <p:nvSpPr>
          <p:cNvPr id="4" name="Date Placeholder 3"/>
          <p:cNvSpPr>
            <a:spLocks noGrp="1"/>
          </p:cNvSpPr>
          <p:nvPr>
            <p:ph type="dt" sz="half" idx="10"/>
          </p:nvPr>
        </p:nvSpPr>
        <p:spPr>
          <a:xfrm>
            <a:off x="210235" y="6480969"/>
            <a:ext cx="2133600" cy="301752"/>
          </a:xfrm>
        </p:spPr>
        <p:txBody>
          <a:bodyPr/>
          <a:lstStyle/>
          <a:p>
            <a:r>
              <a:rPr lang="en-US" smtClean="0"/>
              <a:t>15-Jul-2016</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4167" r="47500" b="562"/>
          <a:stretch/>
        </p:blipFill>
        <p:spPr>
          <a:xfrm>
            <a:off x="5105400" y="1951957"/>
            <a:ext cx="2590800" cy="3737213"/>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32500" t="-3367" r="33333" b="653"/>
          <a:stretch/>
        </p:blipFill>
        <p:spPr>
          <a:xfrm>
            <a:off x="1219200" y="1828800"/>
            <a:ext cx="3124200" cy="3860370"/>
          </a:xfrm>
          <a:prstGeom prst="rect">
            <a:avLst/>
          </a:prstGeom>
        </p:spPr>
      </p:pic>
      <p:sp>
        <p:nvSpPr>
          <p:cNvPr id="7" name="TextBox 6"/>
          <p:cNvSpPr txBox="1"/>
          <p:nvPr/>
        </p:nvSpPr>
        <p:spPr>
          <a:xfrm>
            <a:off x="301914" y="905470"/>
            <a:ext cx="8712546"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For these valves, no full CATIA model, but only </a:t>
            </a:r>
            <a:r>
              <a:rPr lang="en-US" dirty="0" err="1" smtClean="0"/>
              <a:t>stp</a:t>
            </a:r>
            <a:r>
              <a:rPr lang="en-US" dirty="0" smtClean="0"/>
              <a:t>-files exist;</a:t>
            </a:r>
          </a:p>
          <a:p>
            <a:pPr marL="285750" indent="-285750">
              <a:buFont typeface="Arial" panose="020B0604020202020204" pitchFamily="34" charset="0"/>
              <a:buChar char="•"/>
            </a:pPr>
            <a:r>
              <a:rPr lang="en-US" dirty="0" smtClean="0"/>
              <a:t>Valve was RF-measured and simulations in both </a:t>
            </a:r>
            <a:r>
              <a:rPr lang="en-US" dirty="0" err="1" smtClean="0"/>
              <a:t>eigenmode</a:t>
            </a:r>
            <a:r>
              <a:rPr lang="en-US" dirty="0" smtClean="0"/>
              <a:t> and </a:t>
            </a:r>
            <a:r>
              <a:rPr lang="en-US" dirty="0" err="1" smtClean="0"/>
              <a:t>wakefields</a:t>
            </a:r>
            <a:r>
              <a:rPr lang="en-US" dirty="0" smtClean="0"/>
              <a:t> were carried out (partially still ongoing).</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828800" y="6490488"/>
            <a:ext cx="4260056" cy="300831"/>
          </a:xfrm>
        </p:spPr>
        <p:txBody>
          <a:bodyPr/>
          <a:lstStyle/>
          <a:p>
            <a:r>
              <a:rPr lang="de-DE" sz="1200" dirty="0" smtClean="0">
                <a:solidFill>
                  <a:srgbClr val="FFFF00"/>
                </a:solidFill>
              </a:rPr>
              <a:t>Christine Vollinger, Thomas Kaltenbacher</a:t>
            </a:r>
            <a:endParaRPr lang="en-US" sz="1200" dirty="0">
              <a:solidFill>
                <a:srgbClr val="FFFF00"/>
              </a:solidFill>
            </a:endParaRPr>
          </a:p>
        </p:txBody>
      </p:sp>
      <p:sp>
        <p:nvSpPr>
          <p:cNvPr id="3" name="Slide Number Placeholder 2"/>
          <p:cNvSpPr>
            <a:spLocks noGrp="1"/>
          </p:cNvSpPr>
          <p:nvPr>
            <p:ph type="sldNum" sz="quarter" idx="12"/>
          </p:nvPr>
        </p:nvSpPr>
        <p:spPr>
          <a:xfrm>
            <a:off x="8534400" y="6489567"/>
            <a:ext cx="502920" cy="301752"/>
          </a:xfrm>
        </p:spPr>
        <p:txBody>
          <a:bodyPr/>
          <a:lstStyle/>
          <a:p>
            <a:fld id="{4F71300E-1A82-411E-8FCF-F97A5C16C3AA}" type="slidenum">
              <a:rPr lang="en-US" smtClean="0"/>
              <a:pPr/>
              <a:t>4</a:t>
            </a:fld>
            <a:endParaRPr lang="en-US" dirty="0"/>
          </a:p>
        </p:txBody>
      </p:sp>
      <p:sp>
        <p:nvSpPr>
          <p:cNvPr id="4" name="TextBox 3"/>
          <p:cNvSpPr txBox="1"/>
          <p:nvPr/>
        </p:nvSpPr>
        <p:spPr>
          <a:xfrm>
            <a:off x="531091" y="201727"/>
            <a:ext cx="8153400" cy="400110"/>
          </a:xfrm>
          <a:prstGeom prst="rect">
            <a:avLst/>
          </a:prstGeom>
          <a:noFill/>
        </p:spPr>
        <p:txBody>
          <a:bodyPr wrap="square" rtlCol="0">
            <a:spAutoFit/>
          </a:bodyPr>
          <a:lstStyle/>
          <a:p>
            <a:r>
              <a:rPr lang="en-US" sz="2000" b="1" dirty="0" smtClean="0">
                <a:solidFill>
                  <a:srgbClr val="FFFF00"/>
                </a:solidFill>
              </a:rPr>
              <a:t>RF-Measurements with Probes (1/3)</a:t>
            </a:r>
            <a:endParaRPr lang="en-US" sz="2000" b="1" dirty="0">
              <a:solidFill>
                <a:srgbClr val="FFFF00"/>
              </a:solidFill>
            </a:endParaRPr>
          </a:p>
        </p:txBody>
      </p:sp>
      <p:sp>
        <p:nvSpPr>
          <p:cNvPr id="7" name="Date Placeholder 6"/>
          <p:cNvSpPr>
            <a:spLocks noGrp="1"/>
          </p:cNvSpPr>
          <p:nvPr>
            <p:ph type="dt" sz="half" idx="10"/>
          </p:nvPr>
        </p:nvSpPr>
        <p:spPr>
          <a:xfrm>
            <a:off x="238994" y="6476079"/>
            <a:ext cx="2133600" cy="301752"/>
          </a:xfrm>
        </p:spPr>
        <p:txBody>
          <a:bodyPr/>
          <a:lstStyle/>
          <a:p>
            <a:r>
              <a:rPr lang="en-US" dirty="0" smtClean="0"/>
              <a:t>15-Jul-2016</a:t>
            </a:r>
            <a:endParaRPr lang="en-US" dirty="0"/>
          </a:p>
        </p:txBody>
      </p:sp>
      <p:sp>
        <p:nvSpPr>
          <p:cNvPr id="13" name="TextBox 12"/>
          <p:cNvSpPr txBox="1"/>
          <p:nvPr/>
        </p:nvSpPr>
        <p:spPr>
          <a:xfrm>
            <a:off x="301914" y="905470"/>
            <a:ext cx="8712546"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Probe-measurements</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36" t="33333" r="36" b="1587"/>
          <a:stretch/>
        </p:blipFill>
        <p:spPr>
          <a:xfrm>
            <a:off x="531091" y="1575325"/>
            <a:ext cx="6400800" cy="3124200"/>
          </a:xfrm>
          <a:prstGeom prst="rect">
            <a:avLst/>
          </a:prstGeom>
        </p:spPr>
      </p:pic>
      <p:grpSp>
        <p:nvGrpSpPr>
          <p:cNvPr id="24" name="Group 23"/>
          <p:cNvGrpSpPr/>
          <p:nvPr/>
        </p:nvGrpSpPr>
        <p:grpSpPr>
          <a:xfrm>
            <a:off x="1143000" y="4953000"/>
            <a:ext cx="5118100" cy="1219200"/>
            <a:chOff x="1295400" y="5105400"/>
            <a:chExt cx="5118100" cy="1219200"/>
          </a:xfrm>
        </p:grpSpPr>
        <p:sp>
          <p:nvSpPr>
            <p:cNvPr id="10" name="Rectangle 9"/>
            <p:cNvSpPr/>
            <p:nvPr/>
          </p:nvSpPr>
          <p:spPr>
            <a:xfrm>
              <a:off x="1371600" y="5334000"/>
              <a:ext cx="50292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3352800" y="5105400"/>
              <a:ext cx="990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a:off x="4114800" y="5448300"/>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175818" y="5440926"/>
              <a:ext cx="4572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508500" y="5426867"/>
              <a:ext cx="1905000" cy="377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1295400" y="5421570"/>
              <a:ext cx="1968500" cy="415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3429000" y="5867400"/>
              <a:ext cx="862782" cy="369332"/>
            </a:xfrm>
            <a:prstGeom prst="rect">
              <a:avLst/>
            </a:prstGeom>
            <a:noFill/>
          </p:spPr>
          <p:txBody>
            <a:bodyPr wrap="square" rtlCol="0">
              <a:spAutoFit/>
            </a:bodyPr>
            <a:lstStyle/>
            <a:p>
              <a:r>
                <a:rPr lang="en-US" dirty="0" smtClean="0">
                  <a:solidFill>
                    <a:srgbClr val="C00000"/>
                  </a:solidFill>
                </a:rPr>
                <a:t>Valve</a:t>
              </a:r>
              <a:endParaRPr lang="en-GB" dirty="0">
                <a:solidFill>
                  <a:srgbClr val="C00000"/>
                </a:solidFill>
              </a:endParaRPr>
            </a:p>
          </p:txBody>
        </p:sp>
      </p:grpSp>
    </p:spTree>
    <p:extLst>
      <p:ext uri="{BB962C8B-B14F-4D97-AF65-F5344CB8AC3E}">
        <p14:creationId xmlns:p14="http://schemas.microsoft.com/office/powerpoint/2010/main" val="10934805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828800" y="6490488"/>
            <a:ext cx="4260056" cy="300831"/>
          </a:xfrm>
        </p:spPr>
        <p:txBody>
          <a:bodyPr/>
          <a:lstStyle/>
          <a:p>
            <a:r>
              <a:rPr lang="de-DE" sz="1200" dirty="0" smtClean="0">
                <a:solidFill>
                  <a:srgbClr val="FFFF00"/>
                </a:solidFill>
              </a:rPr>
              <a:t>Christine Vollinger, Thomas Kaltenbacher</a:t>
            </a:r>
            <a:endParaRPr lang="en-US" sz="1200" dirty="0">
              <a:solidFill>
                <a:srgbClr val="FFFF00"/>
              </a:solidFill>
            </a:endParaRPr>
          </a:p>
        </p:txBody>
      </p:sp>
      <p:sp>
        <p:nvSpPr>
          <p:cNvPr id="3" name="Slide Number Placeholder 2"/>
          <p:cNvSpPr>
            <a:spLocks noGrp="1"/>
          </p:cNvSpPr>
          <p:nvPr>
            <p:ph type="sldNum" sz="quarter" idx="12"/>
          </p:nvPr>
        </p:nvSpPr>
        <p:spPr>
          <a:xfrm>
            <a:off x="8534400" y="6489567"/>
            <a:ext cx="502920" cy="301752"/>
          </a:xfrm>
        </p:spPr>
        <p:txBody>
          <a:bodyPr/>
          <a:lstStyle/>
          <a:p>
            <a:fld id="{4F71300E-1A82-411E-8FCF-F97A5C16C3AA}" type="slidenum">
              <a:rPr lang="en-US" smtClean="0"/>
              <a:pPr/>
              <a:t>5</a:t>
            </a:fld>
            <a:endParaRPr lang="en-US" dirty="0"/>
          </a:p>
        </p:txBody>
      </p:sp>
      <p:sp>
        <p:nvSpPr>
          <p:cNvPr id="4" name="TextBox 3"/>
          <p:cNvSpPr txBox="1"/>
          <p:nvPr/>
        </p:nvSpPr>
        <p:spPr>
          <a:xfrm>
            <a:off x="531091" y="201727"/>
            <a:ext cx="8153400" cy="400110"/>
          </a:xfrm>
          <a:prstGeom prst="rect">
            <a:avLst/>
          </a:prstGeom>
          <a:noFill/>
        </p:spPr>
        <p:txBody>
          <a:bodyPr wrap="square" rtlCol="0">
            <a:spAutoFit/>
          </a:bodyPr>
          <a:lstStyle/>
          <a:p>
            <a:r>
              <a:rPr lang="en-US" sz="2000" b="1" dirty="0">
                <a:solidFill>
                  <a:srgbClr val="FFFF00"/>
                </a:solidFill>
              </a:rPr>
              <a:t>RF-Measurements with Probes </a:t>
            </a:r>
            <a:r>
              <a:rPr lang="en-US" sz="2000" b="1" dirty="0" smtClean="0">
                <a:solidFill>
                  <a:srgbClr val="FFFF00"/>
                </a:solidFill>
              </a:rPr>
              <a:t>(2/3)</a:t>
            </a:r>
            <a:endParaRPr lang="en-US" sz="2000" b="1" dirty="0">
              <a:solidFill>
                <a:srgbClr val="FFFF00"/>
              </a:solidFill>
            </a:endParaRPr>
          </a:p>
        </p:txBody>
      </p:sp>
      <p:sp>
        <p:nvSpPr>
          <p:cNvPr id="7" name="Date Placeholder 6"/>
          <p:cNvSpPr>
            <a:spLocks noGrp="1"/>
          </p:cNvSpPr>
          <p:nvPr>
            <p:ph type="dt" sz="half" idx="10"/>
          </p:nvPr>
        </p:nvSpPr>
        <p:spPr>
          <a:xfrm>
            <a:off x="238994" y="6476079"/>
            <a:ext cx="2133600" cy="301752"/>
          </a:xfrm>
        </p:spPr>
        <p:txBody>
          <a:bodyPr/>
          <a:lstStyle/>
          <a:p>
            <a:r>
              <a:rPr lang="en-US" dirty="0" smtClean="0"/>
              <a:t>15-Jul-2016</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2642" y="838200"/>
            <a:ext cx="5786214" cy="2438400"/>
          </a:xfrm>
          <a:prstGeom prst="rect">
            <a:avLst/>
          </a:prstGeom>
        </p:spPr>
      </p:pic>
      <p:sp>
        <p:nvSpPr>
          <p:cNvPr id="6" name="TextBox 5"/>
          <p:cNvSpPr txBox="1"/>
          <p:nvPr/>
        </p:nvSpPr>
        <p:spPr>
          <a:xfrm>
            <a:off x="6198466" y="828675"/>
            <a:ext cx="2057400" cy="1477328"/>
          </a:xfrm>
          <a:prstGeom prst="rect">
            <a:avLst/>
          </a:prstGeom>
          <a:noFill/>
        </p:spPr>
        <p:txBody>
          <a:bodyPr wrap="square" rtlCol="0">
            <a:spAutoFit/>
          </a:bodyPr>
          <a:lstStyle/>
          <a:p>
            <a:r>
              <a:rPr lang="en-US" dirty="0" smtClean="0"/>
              <a:t>Probe measurement with multiple reflections on shorted ends.</a:t>
            </a:r>
            <a:endParaRPr lang="en-GB" dirty="0"/>
          </a:p>
        </p:txBody>
      </p:sp>
      <p:sp>
        <p:nvSpPr>
          <p:cNvPr id="8" name="Oval 7"/>
          <p:cNvSpPr/>
          <p:nvPr/>
        </p:nvSpPr>
        <p:spPr>
          <a:xfrm>
            <a:off x="3810000" y="1295400"/>
            <a:ext cx="3048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2182094" y="1995964"/>
            <a:ext cx="3810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3048000" y="3328297"/>
            <a:ext cx="5179291" cy="369332"/>
          </a:xfrm>
          <a:prstGeom prst="rect">
            <a:avLst/>
          </a:prstGeom>
          <a:noFill/>
          <a:ln>
            <a:solidFill>
              <a:srgbClr val="C00000"/>
            </a:solidFill>
          </a:ln>
        </p:spPr>
        <p:txBody>
          <a:bodyPr wrap="square" rtlCol="0">
            <a:spAutoFit/>
          </a:bodyPr>
          <a:lstStyle/>
          <a:p>
            <a:r>
              <a:rPr lang="en-US" dirty="0" smtClean="0"/>
              <a:t>Expected resonances from measurements.</a:t>
            </a:r>
            <a:endParaRPr lang="en-GB" dirty="0"/>
          </a:p>
        </p:txBody>
      </p:sp>
      <p:pic>
        <p:nvPicPr>
          <p:cNvPr id="37" name="Pictur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777" y="3797873"/>
            <a:ext cx="5786214" cy="2701840"/>
          </a:xfrm>
          <a:prstGeom prst="rect">
            <a:avLst/>
          </a:prstGeom>
        </p:spPr>
      </p:pic>
      <p:cxnSp>
        <p:nvCxnSpPr>
          <p:cNvPr id="12" name="Straight Arrow Connector 11"/>
          <p:cNvCxnSpPr>
            <a:stCxn id="5" idx="2"/>
            <a:endCxn id="9" idx="5"/>
          </p:cNvCxnSpPr>
          <p:nvPr/>
        </p:nvCxnSpPr>
        <p:spPr>
          <a:xfrm flipH="1" flipV="1">
            <a:off x="2507298" y="2581331"/>
            <a:ext cx="688451" cy="695269"/>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1905000" y="4876800"/>
            <a:ext cx="467594" cy="838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3774466" y="4344402"/>
            <a:ext cx="318259" cy="98959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p:cNvCxnSpPr>
            <a:endCxn id="17" idx="7"/>
          </p:cNvCxnSpPr>
          <p:nvPr/>
        </p:nvCxnSpPr>
        <p:spPr>
          <a:xfrm flipH="1">
            <a:off x="2304116" y="3712037"/>
            <a:ext cx="891634" cy="128751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8" idx="4"/>
          </p:cNvCxnSpPr>
          <p:nvPr/>
        </p:nvCxnSpPr>
        <p:spPr>
          <a:xfrm flipV="1">
            <a:off x="3431493" y="1981200"/>
            <a:ext cx="530907" cy="1326501"/>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431493" y="3712037"/>
            <a:ext cx="454707" cy="617958"/>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357865" y="4468388"/>
            <a:ext cx="2057400" cy="2031325"/>
          </a:xfrm>
          <a:prstGeom prst="rect">
            <a:avLst/>
          </a:prstGeom>
          <a:noFill/>
        </p:spPr>
        <p:txBody>
          <a:bodyPr wrap="square" rtlCol="0">
            <a:spAutoFit/>
          </a:bodyPr>
          <a:lstStyle/>
          <a:p>
            <a:r>
              <a:rPr lang="en-US" dirty="0" smtClean="0"/>
              <a:t>Added trace:</a:t>
            </a:r>
          </a:p>
          <a:p>
            <a:r>
              <a:rPr lang="en-US" dirty="0" smtClean="0"/>
              <a:t>Probe measurement with absorber to suppress multiple reflections on shorted ends.</a:t>
            </a:r>
            <a:endParaRPr lang="en-GB" dirty="0"/>
          </a:p>
        </p:txBody>
      </p:sp>
      <p:sp>
        <p:nvSpPr>
          <p:cNvPr id="29" name="Oval 28"/>
          <p:cNvSpPr/>
          <p:nvPr/>
        </p:nvSpPr>
        <p:spPr>
          <a:xfrm>
            <a:off x="5181600" y="1295400"/>
            <a:ext cx="3048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p:nvSpPr>
        <p:spPr>
          <a:xfrm>
            <a:off x="5073197" y="4269235"/>
            <a:ext cx="479878" cy="91933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Arrow Connector 30"/>
          <p:cNvCxnSpPr>
            <a:endCxn id="30" idx="0"/>
          </p:cNvCxnSpPr>
          <p:nvPr/>
        </p:nvCxnSpPr>
        <p:spPr>
          <a:xfrm>
            <a:off x="4382747" y="3712037"/>
            <a:ext cx="930389" cy="557198"/>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29" idx="4"/>
          </p:cNvCxnSpPr>
          <p:nvPr/>
        </p:nvCxnSpPr>
        <p:spPr>
          <a:xfrm flipV="1">
            <a:off x="4462764" y="1981200"/>
            <a:ext cx="871236" cy="1326501"/>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412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639569" y="6480985"/>
            <a:ext cx="4260056" cy="300831"/>
          </a:xfrm>
        </p:spPr>
        <p:txBody>
          <a:bodyPr/>
          <a:lstStyle/>
          <a:p>
            <a:r>
              <a:rPr lang="de-DE" sz="1200" dirty="0" smtClean="0">
                <a:solidFill>
                  <a:srgbClr val="FFFF00"/>
                </a:solidFill>
              </a:rPr>
              <a:t>Christine Vollinger, Thomas Kaltenbacher</a:t>
            </a:r>
            <a:endParaRPr lang="en-US" sz="1200" dirty="0">
              <a:solidFill>
                <a:srgbClr val="FFFF00"/>
              </a:solidFill>
            </a:endParaRPr>
          </a:p>
        </p:txBody>
      </p:sp>
      <p:sp>
        <p:nvSpPr>
          <p:cNvPr id="3" name="Slide Number Placeholder 2"/>
          <p:cNvSpPr>
            <a:spLocks noGrp="1"/>
          </p:cNvSpPr>
          <p:nvPr>
            <p:ph type="sldNum" sz="quarter" idx="12"/>
          </p:nvPr>
        </p:nvSpPr>
        <p:spPr/>
        <p:txBody>
          <a:bodyPr/>
          <a:lstStyle/>
          <a:p>
            <a:fld id="{4F71300E-1A82-411E-8FCF-F97A5C16C3AA}" type="slidenum">
              <a:rPr lang="en-US" smtClean="0"/>
              <a:pPr/>
              <a:t>6</a:t>
            </a:fld>
            <a:endParaRPr lang="en-US"/>
          </a:p>
        </p:txBody>
      </p:sp>
      <p:sp>
        <p:nvSpPr>
          <p:cNvPr id="4" name="TextBox 3"/>
          <p:cNvSpPr txBox="1"/>
          <p:nvPr/>
        </p:nvSpPr>
        <p:spPr>
          <a:xfrm>
            <a:off x="531091" y="201727"/>
            <a:ext cx="8153400" cy="400110"/>
          </a:xfrm>
          <a:prstGeom prst="rect">
            <a:avLst/>
          </a:prstGeom>
          <a:noFill/>
        </p:spPr>
        <p:txBody>
          <a:bodyPr wrap="square" rtlCol="0">
            <a:spAutoFit/>
          </a:bodyPr>
          <a:lstStyle/>
          <a:p>
            <a:r>
              <a:rPr lang="en-US" sz="2000" b="1" dirty="0">
                <a:solidFill>
                  <a:srgbClr val="FFFF00"/>
                </a:solidFill>
              </a:rPr>
              <a:t>RF-Measurements with Probes </a:t>
            </a:r>
            <a:r>
              <a:rPr lang="en-US" sz="2000" b="1" dirty="0" smtClean="0">
                <a:solidFill>
                  <a:srgbClr val="FFFF00"/>
                </a:solidFill>
              </a:rPr>
              <a:t>(3/3</a:t>
            </a:r>
            <a:r>
              <a:rPr lang="en-US" sz="2000" b="1" dirty="0">
                <a:solidFill>
                  <a:srgbClr val="FFFF00"/>
                </a:solidFill>
              </a:rPr>
              <a:t>)</a:t>
            </a:r>
          </a:p>
        </p:txBody>
      </p:sp>
      <p:sp>
        <p:nvSpPr>
          <p:cNvPr id="9" name="Date Placeholder 8"/>
          <p:cNvSpPr>
            <a:spLocks noGrp="1"/>
          </p:cNvSpPr>
          <p:nvPr>
            <p:ph type="dt" sz="half" idx="10"/>
          </p:nvPr>
        </p:nvSpPr>
        <p:spPr>
          <a:xfrm>
            <a:off x="0" y="6480064"/>
            <a:ext cx="2133600" cy="301752"/>
          </a:xfrm>
        </p:spPr>
        <p:txBody>
          <a:bodyPr/>
          <a:lstStyle/>
          <a:p>
            <a:r>
              <a:rPr lang="en-US" dirty="0" smtClean="0"/>
              <a:t>15-Jul-2016</a:t>
            </a:r>
            <a:endParaRPr lang="en-US" dirty="0"/>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2642" y="838200"/>
            <a:ext cx="5786214" cy="2701840"/>
          </a:xfrm>
          <a:prstGeom prst="rect">
            <a:avLst/>
          </a:prstGeom>
        </p:spPr>
      </p:pic>
      <p:sp>
        <p:nvSpPr>
          <p:cNvPr id="16" name="Oval 15"/>
          <p:cNvSpPr/>
          <p:nvPr/>
        </p:nvSpPr>
        <p:spPr>
          <a:xfrm>
            <a:off x="1991594" y="1971862"/>
            <a:ext cx="3810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3787925" y="1577593"/>
            <a:ext cx="304800" cy="6858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5248275" y="1364297"/>
            <a:ext cx="3048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6205329" y="988122"/>
            <a:ext cx="2745357" cy="923330"/>
          </a:xfrm>
          <a:prstGeom prst="rect">
            <a:avLst/>
          </a:prstGeom>
          <a:noFill/>
          <a:ln>
            <a:solidFill>
              <a:srgbClr val="C00000"/>
            </a:solidFill>
          </a:ln>
        </p:spPr>
        <p:txBody>
          <a:bodyPr wrap="square" rtlCol="0">
            <a:spAutoFit/>
          </a:bodyPr>
          <a:lstStyle/>
          <a:p>
            <a:r>
              <a:rPr lang="en-US" dirty="0" smtClean="0"/>
              <a:t>These peaks could not be evaluated from probe measurement.</a:t>
            </a:r>
            <a:endParaRPr lang="en-GB" dirty="0"/>
          </a:p>
        </p:txBody>
      </p:sp>
      <p:cxnSp>
        <p:nvCxnSpPr>
          <p:cNvPr id="20" name="Straight Arrow Connector 19"/>
          <p:cNvCxnSpPr>
            <a:endCxn id="18" idx="7"/>
          </p:cNvCxnSpPr>
          <p:nvPr/>
        </p:nvCxnSpPr>
        <p:spPr>
          <a:xfrm flipH="1">
            <a:off x="5508438" y="1295400"/>
            <a:ext cx="696892" cy="16933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9" idx="1"/>
          </p:cNvCxnSpPr>
          <p:nvPr/>
        </p:nvCxnSpPr>
        <p:spPr>
          <a:xfrm flipH="1">
            <a:off x="2286000" y="1449787"/>
            <a:ext cx="3919329" cy="60031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rotWithShape="1">
          <a:blip r:embed="rId3">
            <a:extLst>
              <a:ext uri="{28A0092B-C50C-407E-A947-70E740481C1C}">
                <a14:useLocalDpi xmlns:a14="http://schemas.microsoft.com/office/drawing/2010/main" val="0"/>
              </a:ext>
            </a:extLst>
          </a:blip>
          <a:srcRect r="13059" b="7610"/>
          <a:stretch/>
        </p:blipFill>
        <p:spPr>
          <a:xfrm>
            <a:off x="291975" y="3733252"/>
            <a:ext cx="5564909" cy="2172973"/>
          </a:xfrm>
          <a:prstGeom prst="rect">
            <a:avLst/>
          </a:prstGeom>
        </p:spPr>
      </p:pic>
      <p:cxnSp>
        <p:nvCxnSpPr>
          <p:cNvPr id="24" name="Straight Arrow Connector 23"/>
          <p:cNvCxnSpPr>
            <a:stCxn id="17" idx="4"/>
          </p:cNvCxnSpPr>
          <p:nvPr/>
        </p:nvCxnSpPr>
        <p:spPr>
          <a:xfrm flipH="1">
            <a:off x="1991594" y="2263393"/>
            <a:ext cx="1948731" cy="2003807"/>
          </a:xfrm>
          <a:prstGeom prst="straightConnector1">
            <a:avLst/>
          </a:prstGeom>
          <a:ln w="28575">
            <a:solidFill>
              <a:srgbClr val="FFC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1" name="Table 30"/>
          <p:cNvGraphicFramePr>
            <a:graphicFrameLocks noGrp="1"/>
          </p:cNvGraphicFramePr>
          <p:nvPr>
            <p:extLst>
              <p:ext uri="{D42A27DB-BD31-4B8C-83A1-F6EECF244321}">
                <p14:modId xmlns:p14="http://schemas.microsoft.com/office/powerpoint/2010/main" val="3965209856"/>
              </p:ext>
            </p:extLst>
          </p:nvPr>
        </p:nvGraphicFramePr>
        <p:xfrm>
          <a:off x="6205329" y="3733252"/>
          <a:ext cx="2514600" cy="1478280"/>
        </p:xfrm>
        <a:graphic>
          <a:graphicData uri="http://schemas.openxmlformats.org/drawingml/2006/table">
            <a:tbl>
              <a:tblPr firstRow="1" bandRow="1">
                <a:tableStyleId>{5C22544A-7EE6-4342-B048-85BDC9FD1C3A}</a:tableStyleId>
              </a:tblPr>
              <a:tblGrid>
                <a:gridCol w="1257300"/>
                <a:gridCol w="1257300"/>
              </a:tblGrid>
              <a:tr h="0">
                <a:tc>
                  <a:txBody>
                    <a:bodyPr/>
                    <a:lstStyle/>
                    <a:p>
                      <a:r>
                        <a:rPr lang="en-US" dirty="0" smtClean="0"/>
                        <a:t>Meas.</a:t>
                      </a:r>
                      <a:endParaRPr lang="en-GB" dirty="0"/>
                    </a:p>
                  </a:txBody>
                  <a:tcPr/>
                </a:tc>
                <a:tc>
                  <a:txBody>
                    <a:bodyPr/>
                    <a:lstStyle/>
                    <a:p>
                      <a:r>
                        <a:rPr lang="en-US" dirty="0" smtClean="0"/>
                        <a:t>Sim.</a:t>
                      </a:r>
                      <a:endParaRPr lang="en-GB" dirty="0"/>
                    </a:p>
                  </a:txBody>
                  <a:tcPr/>
                </a:tc>
              </a:tr>
              <a:tr h="370840">
                <a:tc>
                  <a:txBody>
                    <a:bodyPr/>
                    <a:lstStyle/>
                    <a:p>
                      <a:r>
                        <a:rPr lang="en-US" dirty="0" smtClean="0"/>
                        <a:t>1.29 GHz</a:t>
                      </a:r>
                      <a:endParaRPr lang="en-GB" dirty="0"/>
                    </a:p>
                  </a:txBody>
                  <a:tcPr/>
                </a:tc>
                <a:tc>
                  <a:txBody>
                    <a:bodyPr/>
                    <a:lstStyle/>
                    <a:p>
                      <a:r>
                        <a:rPr lang="en-US" dirty="0" smtClean="0"/>
                        <a:t>1.27 GHz</a:t>
                      </a:r>
                      <a:endParaRPr lang="en-GB" dirty="0"/>
                    </a:p>
                  </a:txBody>
                  <a:tcPr/>
                </a:tc>
              </a:tr>
              <a:tr h="370840">
                <a:tc>
                  <a:txBody>
                    <a:bodyPr/>
                    <a:lstStyle/>
                    <a:p>
                      <a:r>
                        <a:rPr lang="en-US" dirty="0" smtClean="0"/>
                        <a:t>Q=294</a:t>
                      </a:r>
                      <a:endParaRPr lang="en-GB" dirty="0"/>
                    </a:p>
                  </a:txBody>
                  <a:tcPr/>
                </a:tc>
                <a:tc>
                  <a:txBody>
                    <a:bodyPr/>
                    <a:lstStyle/>
                    <a:p>
                      <a:r>
                        <a:rPr lang="en-US" dirty="0" smtClean="0"/>
                        <a:t>Q=600</a:t>
                      </a:r>
                    </a:p>
                  </a:txBody>
                  <a:tcPr/>
                </a:tc>
              </a:tr>
              <a:tr h="370840">
                <a:tc>
                  <a:txBody>
                    <a:bodyPr/>
                    <a:lstStyle/>
                    <a:p>
                      <a:endParaRPr lang="en-GB" dirty="0"/>
                    </a:p>
                  </a:txBody>
                  <a:tcPr/>
                </a:tc>
                <a:tc>
                  <a:txBody>
                    <a:bodyPr/>
                    <a:lstStyle/>
                    <a:p>
                      <a:r>
                        <a:rPr lang="en-US" dirty="0" smtClean="0"/>
                        <a:t>R/Q ~ 13</a:t>
                      </a:r>
                      <a:endParaRPr lang="en-GB" dirty="0"/>
                    </a:p>
                  </a:txBody>
                  <a:tcPr/>
                </a:tc>
              </a:tr>
            </a:tbl>
          </a:graphicData>
        </a:graphic>
      </p:graphicFrame>
    </p:spTree>
    <p:extLst>
      <p:ext uri="{BB962C8B-B14F-4D97-AF65-F5344CB8AC3E}">
        <p14:creationId xmlns:p14="http://schemas.microsoft.com/office/powerpoint/2010/main" val="3563727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514600" y="6480969"/>
            <a:ext cx="4260056" cy="300831"/>
          </a:xfrm>
        </p:spPr>
        <p:txBody>
          <a:bodyPr/>
          <a:lstStyle/>
          <a:p>
            <a:r>
              <a:rPr lang="de-DE" sz="1200" dirty="0" smtClean="0">
                <a:solidFill>
                  <a:srgbClr val="FFFF00"/>
                </a:solidFill>
              </a:rPr>
              <a:t>Christine Vollinger, Thomas Kaltenbacher</a:t>
            </a:r>
            <a:endParaRPr lang="en-US" sz="1200" dirty="0">
              <a:solidFill>
                <a:srgbClr val="FFFF00"/>
              </a:solidFill>
            </a:endParaRPr>
          </a:p>
        </p:txBody>
      </p:sp>
      <p:sp>
        <p:nvSpPr>
          <p:cNvPr id="3" name="Slide Number Placeholder 2"/>
          <p:cNvSpPr>
            <a:spLocks noGrp="1"/>
          </p:cNvSpPr>
          <p:nvPr>
            <p:ph type="sldNum" sz="quarter" idx="12"/>
          </p:nvPr>
        </p:nvSpPr>
        <p:spPr>
          <a:xfrm>
            <a:off x="8534400" y="6476241"/>
            <a:ext cx="502920" cy="301752"/>
          </a:xfrm>
        </p:spPr>
        <p:txBody>
          <a:bodyPr/>
          <a:lstStyle/>
          <a:p>
            <a:fld id="{4F71300E-1A82-411E-8FCF-F97A5C16C3AA}" type="slidenum">
              <a:rPr lang="en-US" smtClean="0"/>
              <a:pPr/>
              <a:t>7</a:t>
            </a:fld>
            <a:endParaRPr lang="en-US" dirty="0"/>
          </a:p>
        </p:txBody>
      </p:sp>
      <p:sp>
        <p:nvSpPr>
          <p:cNvPr id="4" name="Date Placeholder 3"/>
          <p:cNvSpPr>
            <a:spLocks noGrp="1"/>
          </p:cNvSpPr>
          <p:nvPr>
            <p:ph type="dt" sz="half" idx="10"/>
          </p:nvPr>
        </p:nvSpPr>
        <p:spPr>
          <a:xfrm>
            <a:off x="76200" y="6480969"/>
            <a:ext cx="2133600" cy="301752"/>
          </a:xfrm>
        </p:spPr>
        <p:txBody>
          <a:bodyPr/>
          <a:lstStyle/>
          <a:p>
            <a:r>
              <a:rPr lang="en-US" dirty="0" smtClean="0"/>
              <a:t>15-Jul-2016</a:t>
            </a:r>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2499" r="27501"/>
          <a:stretch/>
        </p:blipFill>
        <p:spPr>
          <a:xfrm>
            <a:off x="4827270" y="3505516"/>
            <a:ext cx="4191000" cy="2870953"/>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699177"/>
            <a:ext cx="5786214" cy="2701840"/>
          </a:xfrm>
          <a:prstGeom prst="rect">
            <a:avLst/>
          </a:prstGeom>
        </p:spPr>
      </p:pic>
      <p:sp>
        <p:nvSpPr>
          <p:cNvPr id="7" name="Oval 6"/>
          <p:cNvSpPr/>
          <p:nvPr/>
        </p:nvSpPr>
        <p:spPr>
          <a:xfrm>
            <a:off x="1883636" y="1877311"/>
            <a:ext cx="3810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09550" y="194567"/>
            <a:ext cx="8153400" cy="400110"/>
          </a:xfrm>
          <a:prstGeom prst="rect">
            <a:avLst/>
          </a:prstGeom>
          <a:noFill/>
        </p:spPr>
        <p:txBody>
          <a:bodyPr wrap="square" rtlCol="0">
            <a:spAutoFit/>
          </a:bodyPr>
          <a:lstStyle/>
          <a:p>
            <a:r>
              <a:rPr lang="en-US" sz="2000" b="1" dirty="0" smtClean="0">
                <a:solidFill>
                  <a:srgbClr val="FFFF00"/>
                </a:solidFill>
              </a:rPr>
              <a:t>Field patterns in the </a:t>
            </a:r>
            <a:r>
              <a:rPr lang="en-US" sz="2000" b="1" dirty="0">
                <a:solidFill>
                  <a:srgbClr val="FFFF00"/>
                </a:solidFill>
              </a:rPr>
              <a:t>V</a:t>
            </a:r>
            <a:r>
              <a:rPr lang="en-US" sz="2000" b="1" dirty="0" smtClean="0">
                <a:solidFill>
                  <a:srgbClr val="FFFF00"/>
                </a:solidFill>
              </a:rPr>
              <a:t>alve </a:t>
            </a:r>
            <a:r>
              <a:rPr lang="en-US" sz="2000" b="1" dirty="0">
                <a:solidFill>
                  <a:srgbClr val="FFFF00"/>
                </a:solidFill>
              </a:rPr>
              <a:t>C</a:t>
            </a:r>
            <a:r>
              <a:rPr lang="en-US" sz="2000" b="1" dirty="0" smtClean="0">
                <a:solidFill>
                  <a:srgbClr val="FFFF00"/>
                </a:solidFill>
              </a:rPr>
              <a:t>onfirm Measurements</a:t>
            </a:r>
            <a:endParaRPr lang="en-US" sz="2000" b="1" dirty="0">
              <a:solidFill>
                <a:srgbClr val="FFFF00"/>
              </a:solidFill>
            </a:endParaRPr>
          </a:p>
        </p:txBody>
      </p:sp>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15000" r="32500"/>
          <a:stretch/>
        </p:blipFill>
        <p:spPr>
          <a:xfrm>
            <a:off x="209550" y="3658385"/>
            <a:ext cx="3276600" cy="2565216"/>
          </a:xfrm>
          <a:prstGeom prst="rect">
            <a:avLst/>
          </a:prstGeom>
        </p:spPr>
      </p:pic>
      <p:cxnSp>
        <p:nvCxnSpPr>
          <p:cNvPr id="11" name="Straight Arrow Connector 10"/>
          <p:cNvCxnSpPr>
            <a:endCxn id="14" idx="5"/>
          </p:cNvCxnSpPr>
          <p:nvPr/>
        </p:nvCxnSpPr>
        <p:spPr>
          <a:xfrm flipH="1" flipV="1">
            <a:off x="4020904" y="1997960"/>
            <a:ext cx="2379898" cy="204064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endCxn id="7" idx="4"/>
          </p:cNvCxnSpPr>
          <p:nvPr/>
        </p:nvCxnSpPr>
        <p:spPr>
          <a:xfrm flipV="1">
            <a:off x="1307148" y="2563111"/>
            <a:ext cx="766988" cy="1504258"/>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3695700" y="1412593"/>
            <a:ext cx="381000" cy="685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094095" y="824799"/>
            <a:ext cx="2895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smtClean="0"/>
              <a:t>Rather weak signal at ~600 MHz is too noisy to evaluate;</a:t>
            </a:r>
          </a:p>
          <a:p>
            <a:pPr marL="285750" indent="-285750">
              <a:buFont typeface="Arial" panose="020B0604020202020204" pitchFamily="34" charset="0"/>
              <a:buChar char="•"/>
            </a:pPr>
            <a:r>
              <a:rPr lang="en-US" dirty="0" smtClean="0"/>
              <a:t>1.29 GHz peak is ok for Q-determination.</a:t>
            </a:r>
          </a:p>
          <a:p>
            <a:pPr marL="285750" indent="-285750">
              <a:buFont typeface="Arial" panose="020B0604020202020204" pitchFamily="34" charset="0"/>
              <a:buChar char="•"/>
            </a:pPr>
            <a:r>
              <a:rPr lang="en-US" dirty="0" smtClean="0"/>
              <a:t>One split peak is to be re-measured.</a:t>
            </a:r>
            <a:endParaRPr lang="en-GB" dirty="0"/>
          </a:p>
        </p:txBody>
      </p:sp>
      <p:sp>
        <p:nvSpPr>
          <p:cNvPr id="21" name="Oval 20"/>
          <p:cNvSpPr/>
          <p:nvPr/>
        </p:nvSpPr>
        <p:spPr>
          <a:xfrm>
            <a:off x="4048125" y="1669097"/>
            <a:ext cx="609600" cy="76200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Arrow Connector 21"/>
          <p:cNvCxnSpPr/>
          <p:nvPr/>
        </p:nvCxnSpPr>
        <p:spPr>
          <a:xfrm flipH="1" flipV="1">
            <a:off x="4657726" y="2220212"/>
            <a:ext cx="1770297" cy="171225"/>
          </a:xfrm>
          <a:prstGeom prst="straightConnector1">
            <a:avLst/>
          </a:prstGeom>
          <a:ln w="28575">
            <a:solidFill>
              <a:srgbClr val="92D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798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514600" y="6480969"/>
            <a:ext cx="4260056" cy="300831"/>
          </a:xfrm>
        </p:spPr>
        <p:txBody>
          <a:bodyPr/>
          <a:lstStyle/>
          <a:p>
            <a:r>
              <a:rPr lang="de-DE" sz="1200" dirty="0" smtClean="0">
                <a:solidFill>
                  <a:srgbClr val="FFFF00"/>
                </a:solidFill>
              </a:rPr>
              <a:t>Christine Vollinger, Thomas Kaltenbacher</a:t>
            </a:r>
            <a:endParaRPr lang="en-US" sz="1200" dirty="0">
              <a:solidFill>
                <a:srgbClr val="FFFF00"/>
              </a:solidFill>
            </a:endParaRPr>
          </a:p>
        </p:txBody>
      </p:sp>
      <p:sp>
        <p:nvSpPr>
          <p:cNvPr id="3" name="Slide Number Placeholder 2"/>
          <p:cNvSpPr>
            <a:spLocks noGrp="1"/>
          </p:cNvSpPr>
          <p:nvPr>
            <p:ph type="sldNum" sz="quarter" idx="12"/>
          </p:nvPr>
        </p:nvSpPr>
        <p:spPr>
          <a:xfrm>
            <a:off x="8534400" y="6476241"/>
            <a:ext cx="502920" cy="301752"/>
          </a:xfrm>
        </p:spPr>
        <p:txBody>
          <a:bodyPr/>
          <a:lstStyle/>
          <a:p>
            <a:fld id="{4F71300E-1A82-411E-8FCF-F97A5C16C3AA}" type="slidenum">
              <a:rPr lang="en-US" smtClean="0"/>
              <a:pPr/>
              <a:t>8</a:t>
            </a:fld>
            <a:endParaRPr lang="en-US" dirty="0"/>
          </a:p>
        </p:txBody>
      </p:sp>
      <p:sp>
        <p:nvSpPr>
          <p:cNvPr id="4" name="Date Placeholder 3"/>
          <p:cNvSpPr>
            <a:spLocks noGrp="1"/>
          </p:cNvSpPr>
          <p:nvPr>
            <p:ph type="dt" sz="half" idx="10"/>
          </p:nvPr>
        </p:nvSpPr>
        <p:spPr>
          <a:xfrm>
            <a:off x="76200" y="6480969"/>
            <a:ext cx="2133600" cy="301752"/>
          </a:xfrm>
        </p:spPr>
        <p:txBody>
          <a:bodyPr/>
          <a:lstStyle/>
          <a:p>
            <a:r>
              <a:rPr lang="en-US" dirty="0" smtClean="0"/>
              <a:t>15-Jul-2016</a:t>
            </a:r>
            <a:endParaRPr lang="en-US" dirty="0"/>
          </a:p>
        </p:txBody>
      </p:sp>
      <p:sp>
        <p:nvSpPr>
          <p:cNvPr id="6" name="TextBox 5"/>
          <p:cNvSpPr txBox="1"/>
          <p:nvPr/>
        </p:nvSpPr>
        <p:spPr>
          <a:xfrm>
            <a:off x="531091" y="201727"/>
            <a:ext cx="8153400" cy="400110"/>
          </a:xfrm>
          <a:prstGeom prst="rect">
            <a:avLst/>
          </a:prstGeom>
          <a:noFill/>
        </p:spPr>
        <p:txBody>
          <a:bodyPr wrap="square" rtlCol="0">
            <a:spAutoFit/>
          </a:bodyPr>
          <a:lstStyle/>
          <a:p>
            <a:r>
              <a:rPr lang="en-US" sz="2000" b="1" dirty="0">
                <a:solidFill>
                  <a:srgbClr val="FFFF00"/>
                </a:solidFill>
              </a:rPr>
              <a:t>RF-Measurements with </a:t>
            </a:r>
            <a:r>
              <a:rPr lang="en-US" sz="2000" b="1" dirty="0" smtClean="0">
                <a:solidFill>
                  <a:srgbClr val="FFFF00"/>
                </a:solidFill>
              </a:rPr>
              <a:t>Wire and WAK Simulation</a:t>
            </a:r>
            <a:endParaRPr lang="en-US" sz="2000" b="1" dirty="0">
              <a:solidFill>
                <a:srgbClr val="FFFF00"/>
              </a:solidFill>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7500" r="6666"/>
          <a:stretch/>
        </p:blipFill>
        <p:spPr>
          <a:xfrm>
            <a:off x="304800" y="1828800"/>
            <a:ext cx="7848600" cy="4269739"/>
          </a:xfrm>
          <a:prstGeom prst="rect">
            <a:avLst/>
          </a:prstGeom>
        </p:spPr>
      </p:pic>
      <p:sp>
        <p:nvSpPr>
          <p:cNvPr id="8" name="TextBox 7"/>
          <p:cNvSpPr txBox="1"/>
          <p:nvPr/>
        </p:nvSpPr>
        <p:spPr>
          <a:xfrm>
            <a:off x="342900" y="615154"/>
            <a:ext cx="7467600" cy="1200329"/>
          </a:xfrm>
          <a:prstGeom prst="rect">
            <a:avLst/>
          </a:prstGeom>
          <a:noFill/>
          <a:ln>
            <a:solidFill>
              <a:srgbClr val="C00000"/>
            </a:solidFill>
          </a:ln>
        </p:spPr>
        <p:txBody>
          <a:bodyPr wrap="square" rtlCol="0">
            <a:spAutoFit/>
          </a:bodyPr>
          <a:lstStyle/>
          <a:p>
            <a:pPr marL="285750" indent="-285750">
              <a:buFont typeface="Arial" panose="020B0604020202020204" pitchFamily="34" charset="0"/>
              <a:buChar char="•"/>
            </a:pPr>
            <a:r>
              <a:rPr lang="en-US" dirty="0" smtClean="0"/>
              <a:t>Wire measurements were carried out for the evaluation of the peaks at about 600 MHz and at about 1.6 GHz. Data is evaluated with lumped element formulae to be compared to WAK simulations.</a:t>
            </a:r>
            <a:endParaRPr lang="en-GB" dirty="0"/>
          </a:p>
        </p:txBody>
      </p:sp>
      <p:sp>
        <p:nvSpPr>
          <p:cNvPr id="7" name="TextBox 6"/>
          <p:cNvSpPr txBox="1"/>
          <p:nvPr/>
        </p:nvSpPr>
        <p:spPr>
          <a:xfrm>
            <a:off x="838200" y="4648200"/>
            <a:ext cx="4343400" cy="923330"/>
          </a:xfrm>
          <a:prstGeom prst="rect">
            <a:avLst/>
          </a:prstGeom>
          <a:solidFill>
            <a:schemeClr val="tx1"/>
          </a:solidFill>
          <a:ln>
            <a:solidFill>
              <a:schemeClr val="bg1"/>
            </a:solidFill>
          </a:ln>
        </p:spPr>
        <p:txBody>
          <a:bodyPr wrap="square" rtlCol="0">
            <a:spAutoFit/>
          </a:bodyPr>
          <a:lstStyle/>
          <a:p>
            <a:r>
              <a:rPr lang="en-US" dirty="0" smtClean="0">
                <a:solidFill>
                  <a:schemeClr val="bg1"/>
                </a:solidFill>
              </a:rPr>
              <a:t>We see a very good agreement. Evaluation of higher frequencies is still ongoing (not shown yet).</a:t>
            </a:r>
            <a:endParaRPr lang="en-GB" dirty="0">
              <a:solidFill>
                <a:schemeClr val="bg1"/>
              </a:solidFill>
            </a:endParaRPr>
          </a:p>
        </p:txBody>
      </p:sp>
      <p:sp>
        <p:nvSpPr>
          <p:cNvPr id="11" name="Oval 10"/>
          <p:cNvSpPr/>
          <p:nvPr/>
        </p:nvSpPr>
        <p:spPr>
          <a:xfrm>
            <a:off x="6019800" y="2476500"/>
            <a:ext cx="754856" cy="178927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5962650" y="4648200"/>
            <a:ext cx="1371600" cy="923330"/>
          </a:xfrm>
          <a:prstGeom prst="rect">
            <a:avLst/>
          </a:prstGeom>
          <a:solidFill>
            <a:schemeClr val="tx1"/>
          </a:solidFill>
          <a:ln>
            <a:solidFill>
              <a:schemeClr val="bg1"/>
            </a:solidFill>
          </a:ln>
        </p:spPr>
        <p:txBody>
          <a:bodyPr wrap="square" rtlCol="0">
            <a:spAutoFit/>
          </a:bodyPr>
          <a:lstStyle/>
          <a:p>
            <a:r>
              <a:rPr lang="en-US" dirty="0" smtClean="0">
                <a:solidFill>
                  <a:srgbClr val="92D050"/>
                </a:solidFill>
              </a:rPr>
              <a:t>Split peak is still a problem.</a:t>
            </a:r>
            <a:endParaRPr lang="en-GB" dirty="0">
              <a:solidFill>
                <a:srgbClr val="92D050"/>
              </a:solidFill>
            </a:endParaRPr>
          </a:p>
        </p:txBody>
      </p:sp>
    </p:spTree>
    <p:extLst>
      <p:ext uri="{BB962C8B-B14F-4D97-AF65-F5344CB8AC3E}">
        <p14:creationId xmlns:p14="http://schemas.microsoft.com/office/powerpoint/2010/main" val="1713795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514600" y="6480969"/>
            <a:ext cx="4260056" cy="300831"/>
          </a:xfrm>
        </p:spPr>
        <p:txBody>
          <a:bodyPr/>
          <a:lstStyle/>
          <a:p>
            <a:r>
              <a:rPr lang="de-DE" sz="1200" dirty="0" smtClean="0">
                <a:solidFill>
                  <a:srgbClr val="FFFF00"/>
                </a:solidFill>
              </a:rPr>
              <a:t>Christine Vollinger, Thomas Kaltenbacher</a:t>
            </a:r>
            <a:endParaRPr lang="en-US" sz="1200" dirty="0">
              <a:solidFill>
                <a:srgbClr val="FFFF00"/>
              </a:solidFill>
            </a:endParaRPr>
          </a:p>
        </p:txBody>
      </p:sp>
      <p:sp>
        <p:nvSpPr>
          <p:cNvPr id="3" name="Slide Number Placeholder 2"/>
          <p:cNvSpPr>
            <a:spLocks noGrp="1"/>
          </p:cNvSpPr>
          <p:nvPr>
            <p:ph type="sldNum" sz="quarter" idx="12"/>
          </p:nvPr>
        </p:nvSpPr>
        <p:spPr>
          <a:xfrm>
            <a:off x="8534400" y="6476241"/>
            <a:ext cx="502920" cy="301752"/>
          </a:xfrm>
        </p:spPr>
        <p:txBody>
          <a:bodyPr/>
          <a:lstStyle/>
          <a:p>
            <a:fld id="{4F71300E-1A82-411E-8FCF-F97A5C16C3AA}" type="slidenum">
              <a:rPr lang="en-US" smtClean="0"/>
              <a:pPr/>
              <a:t>9</a:t>
            </a:fld>
            <a:endParaRPr lang="en-US" dirty="0"/>
          </a:p>
        </p:txBody>
      </p:sp>
      <p:sp>
        <p:nvSpPr>
          <p:cNvPr id="4" name="Date Placeholder 3"/>
          <p:cNvSpPr>
            <a:spLocks noGrp="1"/>
          </p:cNvSpPr>
          <p:nvPr>
            <p:ph type="dt" sz="half" idx="10"/>
          </p:nvPr>
        </p:nvSpPr>
        <p:spPr>
          <a:xfrm>
            <a:off x="76200" y="6480969"/>
            <a:ext cx="2133600" cy="301752"/>
          </a:xfrm>
        </p:spPr>
        <p:txBody>
          <a:bodyPr/>
          <a:lstStyle/>
          <a:p>
            <a:r>
              <a:rPr lang="en-US" dirty="0" smtClean="0"/>
              <a:t>15-Jul-2016</a:t>
            </a:r>
            <a:endParaRPr lang="en-US" dirty="0"/>
          </a:p>
        </p:txBody>
      </p:sp>
      <p:sp>
        <p:nvSpPr>
          <p:cNvPr id="5" name="TextBox 4"/>
          <p:cNvSpPr txBox="1"/>
          <p:nvPr/>
        </p:nvSpPr>
        <p:spPr>
          <a:xfrm>
            <a:off x="531091" y="201727"/>
            <a:ext cx="8153400" cy="400110"/>
          </a:xfrm>
          <a:prstGeom prst="rect">
            <a:avLst/>
          </a:prstGeom>
          <a:noFill/>
        </p:spPr>
        <p:txBody>
          <a:bodyPr wrap="square" rtlCol="0">
            <a:spAutoFit/>
          </a:bodyPr>
          <a:lstStyle/>
          <a:p>
            <a:r>
              <a:rPr lang="en-US" sz="2000" b="1" dirty="0" smtClean="0">
                <a:solidFill>
                  <a:srgbClr val="FFFF00"/>
                </a:solidFill>
              </a:rPr>
              <a:t>Conclusions</a:t>
            </a:r>
            <a:endParaRPr lang="en-US" sz="2000" b="1" dirty="0">
              <a:solidFill>
                <a:srgbClr val="FFFF00"/>
              </a:solidFill>
            </a:endParaRPr>
          </a:p>
        </p:txBody>
      </p:sp>
      <p:sp>
        <p:nvSpPr>
          <p:cNvPr id="7" name="TextBox 6"/>
          <p:cNvSpPr txBox="1"/>
          <p:nvPr/>
        </p:nvSpPr>
        <p:spPr>
          <a:xfrm>
            <a:off x="531091" y="859019"/>
            <a:ext cx="8308109" cy="535531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We carried out probe and wire measurements on the sector valve, as well as eigenvalue and </a:t>
            </a:r>
            <a:r>
              <a:rPr lang="en-US" dirty="0" err="1" smtClean="0"/>
              <a:t>wakefield</a:t>
            </a:r>
            <a:r>
              <a:rPr lang="en-US" dirty="0" smtClean="0"/>
              <a:t> simulations for longitudinal impedances;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Multiple </a:t>
            </a:r>
            <a:r>
              <a:rPr lang="en-US" dirty="0" err="1" smtClean="0"/>
              <a:t>reflexions</a:t>
            </a:r>
            <a:r>
              <a:rPr lang="en-US" dirty="0" smtClean="0"/>
              <a:t> from probe measurements could be suppressed with absorbers; still some peaks were difficult to evaluate;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Wire measurements gave additional information on some resonances;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Higher frequency resonances were observed as well but still need detailed evaluation;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Simulations and measurements show a very good agreement, but analysis is not yet finished due to the advancement of the original deadline (sorry, we do what we can, but deadline was advanced for EYETS installation!)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More analysis to come soon….</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5376369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604</TotalTime>
  <Words>464</Words>
  <Application>Microsoft Office PowerPoint</Application>
  <PresentationFormat>On-screen Show (4:3)</PresentationFormat>
  <Paragraphs>89</Paragraphs>
  <Slides>10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Century Gothic</vt:lpstr>
      <vt:lpstr>Verdana</vt:lpstr>
      <vt:lpstr>Wingdings 2</vt:lpstr>
      <vt:lpstr>Verve</vt:lpstr>
      <vt:lpstr>Measurements of VAT valve/ Status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cvolling</dc:creator>
  <cp:lastModifiedBy>Christine Vollinger</cp:lastModifiedBy>
  <cp:revision>132</cp:revision>
  <dcterms:created xsi:type="dcterms:W3CDTF">2013-12-03T08:25:03Z</dcterms:created>
  <dcterms:modified xsi:type="dcterms:W3CDTF">2016-07-15T09:54:33Z</dcterms:modified>
</cp:coreProperties>
</file>