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1"/>
  </p:notesMasterIdLst>
  <p:sldIdLst>
    <p:sldId id="1680" r:id="rId2"/>
    <p:sldId id="1681" r:id="rId3"/>
    <p:sldId id="1517" r:id="rId4"/>
    <p:sldId id="1521" r:id="rId5"/>
    <p:sldId id="1674" r:id="rId6"/>
    <p:sldId id="1522" r:id="rId7"/>
    <p:sldId id="1523" r:id="rId8"/>
    <p:sldId id="1524" r:id="rId9"/>
    <p:sldId id="1525" r:id="rId10"/>
    <p:sldId id="1527" r:id="rId11"/>
    <p:sldId id="1526" r:id="rId12"/>
    <p:sldId id="1560" r:id="rId13"/>
    <p:sldId id="1656" r:id="rId14"/>
    <p:sldId id="1657" r:id="rId15"/>
    <p:sldId id="1647" r:id="rId16"/>
    <p:sldId id="1547" r:id="rId17"/>
    <p:sldId id="1530" r:id="rId18"/>
    <p:sldId id="1548" r:id="rId19"/>
    <p:sldId id="1531" r:id="rId20"/>
    <p:sldId id="1668" r:id="rId21"/>
    <p:sldId id="1580" r:id="rId22"/>
    <p:sldId id="1569" r:id="rId23"/>
    <p:sldId id="1549" r:id="rId24"/>
    <p:sldId id="1529" r:id="rId25"/>
    <p:sldId id="1570" r:id="rId26"/>
    <p:sldId id="1571" r:id="rId27"/>
    <p:sldId id="1572" r:id="rId28"/>
    <p:sldId id="1550" r:id="rId29"/>
    <p:sldId id="1546" r:id="rId30"/>
    <p:sldId id="1561" r:id="rId31"/>
    <p:sldId id="1533" r:id="rId32"/>
    <p:sldId id="1536" r:id="rId33"/>
    <p:sldId id="1582" r:id="rId34"/>
    <p:sldId id="1565" r:id="rId35"/>
    <p:sldId id="1573" r:id="rId36"/>
    <p:sldId id="1574" r:id="rId37"/>
    <p:sldId id="1575" r:id="rId38"/>
    <p:sldId id="1655" r:id="rId39"/>
    <p:sldId id="1583" r:id="rId40"/>
    <p:sldId id="1541" r:id="rId41"/>
    <p:sldId id="1538" r:id="rId42"/>
    <p:sldId id="1539" r:id="rId43"/>
    <p:sldId id="1603" r:id="rId44"/>
    <p:sldId id="1540" r:id="rId45"/>
    <p:sldId id="1604" r:id="rId46"/>
    <p:sldId id="1654" r:id="rId47"/>
    <p:sldId id="1675" r:id="rId48"/>
    <p:sldId id="1678" r:id="rId49"/>
    <p:sldId id="1542" r:id="rId50"/>
    <p:sldId id="1559" r:id="rId51"/>
    <p:sldId id="1551" r:id="rId52"/>
    <p:sldId id="1624" r:id="rId53"/>
    <p:sldId id="1584" r:id="rId54"/>
    <p:sldId id="1585" r:id="rId55"/>
    <p:sldId id="1638" r:id="rId56"/>
    <p:sldId id="1605" r:id="rId57"/>
    <p:sldId id="1677" r:id="rId58"/>
    <p:sldId id="1606" r:id="rId59"/>
    <p:sldId id="1589" r:id="rId60"/>
    <p:sldId id="1679" r:id="rId61"/>
    <p:sldId id="1607" r:id="rId62"/>
    <p:sldId id="1608" r:id="rId63"/>
    <p:sldId id="1609" r:id="rId64"/>
    <p:sldId id="1629" r:id="rId65"/>
    <p:sldId id="1610" r:id="rId66"/>
    <p:sldId id="1616" r:id="rId67"/>
    <p:sldId id="1611" r:id="rId68"/>
    <p:sldId id="1643" r:id="rId69"/>
    <p:sldId id="1612" r:id="rId70"/>
    <p:sldId id="1630" r:id="rId71"/>
    <p:sldId id="1617" r:id="rId72"/>
    <p:sldId id="1613" r:id="rId73"/>
    <p:sldId id="1631" r:id="rId74"/>
    <p:sldId id="1614" r:id="rId75"/>
    <p:sldId id="1627" r:id="rId76"/>
    <p:sldId id="1644" r:id="rId77"/>
    <p:sldId id="1625" r:id="rId78"/>
    <p:sldId id="1626" r:id="rId79"/>
    <p:sldId id="1618" r:id="rId80"/>
  </p:sldIdLst>
  <p:sldSz cx="9144000" cy="6858000" type="screen4x3"/>
  <p:notesSz cx="6858000" cy="9144000"/>
  <p:defaultTextStyle>
    <a:defPPr>
      <a:defRPr lang="en-US"/>
    </a:defPPr>
    <a:lvl1pPr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1pPr>
    <a:lvl2pPr marL="4572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2pPr>
    <a:lvl3pPr marL="9144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3pPr>
    <a:lvl4pPr marL="13716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4pPr>
    <a:lvl5pPr marL="1828800" algn="l" rtl="0" fontAlgn="base">
      <a:spcBef>
        <a:spcPct val="20000"/>
      </a:spcBef>
      <a:spcAft>
        <a:spcPct val="0"/>
      </a:spcAft>
      <a:buChar char="•"/>
      <a:defRPr sz="3200" b="1"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3200" b="1"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3200" b="1"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3200" b="1"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3200" b="1"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00"/>
    <a:srgbClr val="FF00FF"/>
    <a:srgbClr val="000066"/>
    <a:srgbClr val="BBE0E3"/>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552" y="-3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23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b="0">
                <a:cs typeface="Times New Roman" charset="0"/>
              </a:defRPr>
            </a:lvl1pPr>
          </a:lstStyle>
          <a:p>
            <a:pPr>
              <a:defRPr/>
            </a:pPr>
            <a:endParaRPr lang="en-US"/>
          </a:p>
        </p:txBody>
      </p:sp>
      <p:sp>
        <p:nvSpPr>
          <p:cNvPr id="61235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b="0">
                <a:cs typeface="Times New Roman" charset="0"/>
              </a:defRPr>
            </a:lvl1pPr>
          </a:lstStyle>
          <a:p>
            <a:pPr>
              <a:defRPr/>
            </a:pPr>
            <a:endParaRPr lang="en-US"/>
          </a:p>
        </p:txBody>
      </p:sp>
      <p:sp>
        <p:nvSpPr>
          <p:cNvPr id="6123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235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235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b="0">
                <a:cs typeface="Times New Roman" charset="0"/>
              </a:defRPr>
            </a:lvl1pPr>
          </a:lstStyle>
          <a:p>
            <a:pPr>
              <a:defRPr/>
            </a:pPr>
            <a:endParaRPr lang="en-US"/>
          </a:p>
        </p:txBody>
      </p:sp>
      <p:sp>
        <p:nvSpPr>
          <p:cNvPr id="61235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b="0">
                <a:cs typeface="Times New Roman" charset="0"/>
              </a:defRPr>
            </a:lvl1pPr>
          </a:lstStyle>
          <a:p>
            <a:pPr>
              <a:defRPr/>
            </a:pPr>
            <a:fld id="{FB5B654C-465E-BC40-B170-2ADE923C4152}" type="slidenum">
              <a:rPr lang="en-US"/>
              <a:pPr>
                <a:defRPr/>
              </a:pPr>
              <a:t>‹#›</a:t>
            </a:fld>
            <a:endParaRPr lang="en-US"/>
          </a:p>
        </p:txBody>
      </p:sp>
    </p:spTree>
    <p:extLst>
      <p:ext uri="{BB962C8B-B14F-4D97-AF65-F5344CB8AC3E}">
        <p14:creationId xmlns:p14="http://schemas.microsoft.com/office/powerpoint/2010/main" val="30060667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BBFCB150-6456-3542-B0F9-BB93F4A8A43B}" type="slidenum">
              <a:rPr lang="en-US" b="0"/>
              <a:pPr eaLnBrk="1" hangingPunct="1"/>
              <a:t>2</a:t>
            </a:fld>
            <a:endParaRPr lang="en-US" b="0"/>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AB5BFD50-2885-7B4D-8DB2-DED431259461}" type="slidenum">
              <a:rPr lang="en-US" b="0"/>
              <a:pPr eaLnBrk="1" hangingPunct="1"/>
              <a:t>20</a:t>
            </a:fld>
            <a:endParaRPr lang="en-US" b="0"/>
          </a:p>
        </p:txBody>
      </p:sp>
      <p:sp>
        <p:nvSpPr>
          <p:cNvPr id="98306" name="Rectangle 2"/>
          <p:cNvSpPr>
            <a:spLocks noGrp="1" noRot="1" noChangeAspect="1" noChangeArrowheads="1"/>
          </p:cNvSpPr>
          <p:nvPr>
            <p:ph type="sldImg"/>
          </p:nvPr>
        </p:nvSpPr>
        <p:spPr>
          <a:xfrm>
            <a:off x="1141413" y="685800"/>
            <a:ext cx="4573587" cy="3430588"/>
          </a:xfrm>
          <a:solidFill>
            <a:srgbClr val="FFFFFF"/>
          </a:solidFill>
          <a:ln/>
        </p:spPr>
      </p:sp>
      <p:sp>
        <p:nvSpPr>
          <p:cNvPr id="711683"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p:cNvSpPr>
          <p:nvPr>
            <p:ph type="sldImg"/>
          </p:nvPr>
        </p:nvSpPr>
        <p:spPr>
          <a:ln/>
        </p:spPr>
      </p:sp>
      <p:sp>
        <p:nvSpPr>
          <p:cNvPr id="430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All the particles of the standard model, from conception to discovery, with the higgs the last missing piece. History will remember the higgs discovery of this year as closing the chapter on an amazing century of unraveling the subatomic world and building the SM. End with “given the particle content of the SM and their quantum numbers…”</a:t>
            </a:r>
          </a:p>
          <a:p>
            <a:endParaRPr lang="en-US">
              <a:ea typeface="ＭＳ Ｐゴシック" charset="0"/>
              <a:cs typeface="ＭＳ Ｐゴシック" charset="0"/>
            </a:endParaRPr>
          </a:p>
          <a:p>
            <a:r>
              <a:rPr lang="en-US">
                <a:ea typeface="ＭＳ Ｐゴシック" charset="0"/>
                <a:cs typeface="ＭＳ Ｐゴシック" charset="0"/>
              </a:rPr>
              <a:t>(Alternatively): The picture of fundamental physics at the start of the last century was a classical one in which all that was left was to measure to increasing precision, with a few anomalies here and there like blackbody radiation or the precession of mercury… </a:t>
            </a:r>
          </a:p>
        </p:txBody>
      </p:sp>
      <p:sp>
        <p:nvSpPr>
          <p:cNvPr id="430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4D4A736C-8A42-1A4E-8E62-1B4C8F266E68}" type="slidenum">
              <a:rPr lang="en-US" b="0"/>
              <a:pPr eaLnBrk="1" hangingPunct="1"/>
              <a:t>38</a:t>
            </a:fld>
            <a:endParaRPr lang="en-US" b="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r" eaLnBrk="1" hangingPunct="1"/>
            <a:fld id="{D6027290-FA69-DB45-938A-623110D6FDF6}" type="slidenum">
              <a:rPr lang="en-US" b="0"/>
              <a:pPr algn="r" eaLnBrk="1" hangingPunct="1"/>
              <a:t>39</a:t>
            </a:fld>
            <a:endParaRPr lang="en-US" b="0"/>
          </a:p>
        </p:txBody>
      </p:sp>
      <p:sp>
        <p:nvSpPr>
          <p:cNvPr id="56322" name="Rectangle 2"/>
          <p:cNvSpPr>
            <a:spLocks noGrp="1" noRot="1" noChangeAspect="1" noChangeArrowheads="1"/>
          </p:cNvSpPr>
          <p:nvPr>
            <p:ph type="sldImg"/>
          </p:nvPr>
        </p:nvSpPr>
        <p:spPr>
          <a:xfrm>
            <a:off x="1141413" y="685800"/>
            <a:ext cx="4573587" cy="3430588"/>
          </a:xfrm>
          <a:solidFill>
            <a:srgbClr val="FFFFFF"/>
          </a:solidFill>
          <a:ln/>
        </p:spPr>
      </p:sp>
      <p:sp>
        <p:nvSpPr>
          <p:cNvPr id="56323"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D55D1B9-541F-1643-8FE1-85B44D6217D3}" type="slidenum">
              <a:rPr lang="en-US"/>
              <a:pPr>
                <a:defRPr/>
              </a:pPr>
              <a:t>40</a:t>
            </a:fld>
            <a:endParaRPr lang="en-US"/>
          </a:p>
        </p:txBody>
      </p:sp>
      <p:sp>
        <p:nvSpPr>
          <p:cNvPr id="87552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7552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smtClean="0">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B98D2D27-BB87-F945-B18B-9179217101E6}" type="slidenum">
              <a:rPr lang="en-US" b="0"/>
              <a:pPr eaLnBrk="1" hangingPunct="1">
                <a:defRPr/>
              </a:pPr>
              <a:t>41</a:t>
            </a:fld>
            <a:endParaRPr lang="en-US" b="0"/>
          </a:p>
        </p:txBody>
      </p:sp>
      <p:sp>
        <p:nvSpPr>
          <p:cNvPr id="91138" name="Rectangle 2"/>
          <p:cNvSpPr>
            <a:spLocks noGrp="1" noRot="1" noChangeAspect="1" noChangeArrowheads="1"/>
          </p:cNvSpPr>
          <p:nvPr>
            <p:ph type="sldImg"/>
          </p:nvPr>
        </p:nvSpPr>
        <p:spPr>
          <a:solidFill>
            <a:srgbClr val="FFFFFF"/>
          </a:solidFill>
          <a:ln/>
        </p:spPr>
      </p:sp>
      <p:sp>
        <p:nvSpPr>
          <p:cNvPr id="53965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D7F92869-36D2-E94E-A822-16EB3D17A3FE}" type="slidenum">
              <a:rPr lang="en-US" b="0"/>
              <a:pPr eaLnBrk="1" hangingPunct="1"/>
              <a:t>42</a:t>
            </a:fld>
            <a:endParaRPr lang="en-US" b="0"/>
          </a:p>
        </p:txBody>
      </p:sp>
      <p:sp>
        <p:nvSpPr>
          <p:cNvPr id="128002" name="Rectangle 2"/>
          <p:cNvSpPr>
            <a:spLocks noGrp="1" noRot="1" noChangeAspect="1" noChangeArrowheads="1"/>
          </p:cNvSpPr>
          <p:nvPr>
            <p:ph type="sldImg"/>
          </p:nvPr>
        </p:nvSpPr>
        <p:spPr>
          <a:solidFill>
            <a:srgbClr val="FFFFFF"/>
          </a:solidFill>
          <a:ln/>
        </p:spPr>
      </p:sp>
      <p:sp>
        <p:nvSpPr>
          <p:cNvPr id="53965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87A1CA6-890D-D243-9A97-44C7B5647566}" type="slidenum">
              <a:rPr lang="en-US"/>
              <a:pPr>
                <a:defRPr/>
              </a:pPr>
              <a:t>45</a:t>
            </a:fld>
            <a:endParaRPr lang="en-US"/>
          </a:p>
        </p:txBody>
      </p:sp>
      <p:sp>
        <p:nvSpPr>
          <p:cNvPr id="6328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32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71374CC-18B5-3E49-8EDA-C264F182ADFB}" type="slidenum">
              <a:rPr lang="en-US"/>
              <a:pPr>
                <a:defRPr/>
              </a:pPr>
              <a:t>47</a:t>
            </a:fld>
            <a:endParaRPr lang="en-US"/>
          </a:p>
        </p:txBody>
      </p:sp>
      <p:sp>
        <p:nvSpPr>
          <p:cNvPr id="679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799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71374CC-18B5-3E49-8EDA-C264F182ADFB}" type="slidenum">
              <a:rPr lang="en-US"/>
              <a:pPr>
                <a:defRPr/>
              </a:pPr>
              <a:t>48</a:t>
            </a:fld>
            <a:endParaRPr lang="en-US"/>
          </a:p>
        </p:txBody>
      </p:sp>
      <p:sp>
        <p:nvSpPr>
          <p:cNvPr id="679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799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A0C973EA-BE55-D141-8A57-02B1A7DC0302}" type="slidenum">
              <a:rPr lang="en-US" b="0">
                <a:latin typeface="Times New Roman" charset="0"/>
                <a:cs typeface="Times New Roman" charset="0"/>
              </a:rPr>
              <a:pPr eaLnBrk="1" hangingPunct="1">
                <a:defRPr/>
              </a:pPr>
              <a:t>49</a:t>
            </a:fld>
            <a:endParaRPr lang="en-US" b="0">
              <a:latin typeface="Times New Roman" charset="0"/>
              <a:cs typeface="Times New Roman"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D595BD0-A832-D943-A199-C6DD573911E2}" type="slidenum">
              <a:rPr lang="en-US"/>
              <a:pPr>
                <a:defRPr/>
              </a:pPr>
              <a:t>3</a:t>
            </a:fld>
            <a:endParaRPr lang="en-US"/>
          </a:p>
        </p:txBody>
      </p:sp>
      <p:sp>
        <p:nvSpPr>
          <p:cNvPr id="6164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1645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0BF9C40-D126-EA4D-A01F-A60B0FF34110}" type="slidenum">
              <a:rPr lang="en-US"/>
              <a:pPr>
                <a:defRPr/>
              </a:pPr>
              <a:t>50</a:t>
            </a:fld>
            <a:endParaRPr lang="en-US"/>
          </a:p>
        </p:txBody>
      </p:sp>
      <p:sp>
        <p:nvSpPr>
          <p:cNvPr id="63283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32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B8DD157-2BFA-0E40-8FD9-7138291F986F}" type="slidenum">
              <a:rPr lang="en-US"/>
              <a:pPr>
                <a:defRPr/>
              </a:pPr>
              <a:t>52</a:t>
            </a:fld>
            <a:endParaRPr lang="en-US"/>
          </a:p>
        </p:txBody>
      </p:sp>
      <p:sp>
        <p:nvSpPr>
          <p:cNvPr id="694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9427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AE59FCB-8B52-814E-8E6E-9FFBA2FB11F2}" type="slidenum">
              <a:rPr lang="en-US"/>
              <a:pPr>
                <a:defRPr/>
              </a:pPr>
              <a:t>53</a:t>
            </a:fld>
            <a:endParaRPr lang="en-US"/>
          </a:p>
        </p:txBody>
      </p:sp>
      <p:sp>
        <p:nvSpPr>
          <p:cNvPr id="695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9529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fld id="{DD95D6CA-A4E9-9944-A701-F871002FF880}" type="slidenum">
              <a:rPr lang="en-US" b="0"/>
              <a:pPr eaLnBrk="1" hangingPunct="1"/>
              <a:t>54</a:t>
            </a:fld>
            <a:endParaRPr lang="en-US" b="0"/>
          </a:p>
        </p:txBody>
      </p:sp>
      <p:sp>
        <p:nvSpPr>
          <p:cNvPr id="52226" name="Rectangle 2"/>
          <p:cNvSpPr>
            <a:spLocks noGrp="1" noRot="1" noChangeAspect="1" noChangeArrowheads="1"/>
          </p:cNvSpPr>
          <p:nvPr>
            <p:ph type="sldImg"/>
          </p:nvPr>
        </p:nvSpPr>
        <p:spPr>
          <a:solidFill>
            <a:srgbClr val="FFFFFF"/>
          </a:solidFill>
          <a:ln/>
        </p:spPr>
      </p:sp>
      <p:sp>
        <p:nvSpPr>
          <p:cNvPr id="52227"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a:lstStyle/>
          <a:p>
            <a:pPr eaLnBrk="1" hangingPunct="1"/>
            <a:endParaRPr lang="en-US">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r" eaLnBrk="1" hangingPunct="1"/>
            <a:fld id="{DEDADDEA-3E35-0A44-BE43-F5F58F54BC9A}" type="slidenum">
              <a:rPr lang="en-US" sz="1200" b="0">
                <a:latin typeface="Arial" charset="0"/>
              </a:rPr>
              <a:pPr algn="r" eaLnBrk="1" hangingPunct="1"/>
              <a:t>55</a:t>
            </a:fld>
            <a:endParaRPr lang="en-US" sz="1200" b="0">
              <a:latin typeface="Arial" charset="0"/>
            </a:endParaRPr>
          </a:p>
        </p:txBody>
      </p:sp>
      <p:sp>
        <p:nvSpPr>
          <p:cNvPr id="37890" name="Rectangle 2"/>
          <p:cNvSpPr>
            <a:spLocks noGrp="1" noRot="1" noChangeAspect="1" noChangeArrowheads="1"/>
          </p:cNvSpPr>
          <p:nvPr>
            <p:ph type="sldImg"/>
          </p:nvPr>
        </p:nvSpPr>
        <p:spPr>
          <a:xfrm>
            <a:off x="1141413" y="685800"/>
            <a:ext cx="4573587" cy="3430588"/>
          </a:xfrm>
          <a:solidFill>
            <a:srgbClr val="FFFFFF"/>
          </a:solidFill>
          <a:ln/>
        </p:spPr>
      </p:sp>
      <p:sp>
        <p:nvSpPr>
          <p:cNvPr id="37891"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7E3D118-1FFE-5F4F-B772-71E149308A24}" type="slidenum">
              <a:rPr lang="en-US"/>
              <a:pPr>
                <a:defRPr/>
              </a:pPr>
              <a:t>57</a:t>
            </a:fld>
            <a:endParaRPr lang="en-US"/>
          </a:p>
        </p:txBody>
      </p:sp>
      <p:sp>
        <p:nvSpPr>
          <p:cNvPr id="7301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3011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AE59FCB-8B52-814E-8E6E-9FFBA2FB11F2}" type="slidenum">
              <a:rPr lang="en-US"/>
              <a:pPr>
                <a:defRPr/>
              </a:pPr>
              <a:t>58</a:t>
            </a:fld>
            <a:endParaRPr lang="en-US"/>
          </a:p>
        </p:txBody>
      </p:sp>
      <p:sp>
        <p:nvSpPr>
          <p:cNvPr id="695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9529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2044982-D94B-0A4B-B275-CC79F9DE0233}" type="slidenum">
              <a:rPr lang="en-US"/>
              <a:pPr>
                <a:defRPr/>
              </a:pPr>
              <a:t>6</a:t>
            </a:fld>
            <a:endParaRPr lang="en-US"/>
          </a:p>
        </p:txBody>
      </p:sp>
      <p:sp>
        <p:nvSpPr>
          <p:cNvPr id="628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8739"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defRPr/>
            </a:pPr>
            <a:fld id="{7DBA738E-CCD0-564A-807B-36A1A0568231}" type="slidenum">
              <a:rPr lang="en-US" b="0"/>
              <a:pPr eaLnBrk="1" hangingPunct="1">
                <a:defRPr/>
              </a:pPr>
              <a:t>7</a:t>
            </a:fld>
            <a:endParaRPr lang="en-US" b="0"/>
          </a:p>
        </p:txBody>
      </p:sp>
      <p:sp>
        <p:nvSpPr>
          <p:cNvPr id="41986" name="Rectangle 2"/>
          <p:cNvSpPr>
            <a:spLocks noGrp="1" noRot="1" noChangeAspect="1" noChangeArrowheads="1"/>
          </p:cNvSpPr>
          <p:nvPr>
            <p:ph type="sldImg"/>
          </p:nvPr>
        </p:nvSpPr>
        <p:spPr>
          <a:solidFill>
            <a:srgbClr val="FFFFFF"/>
          </a:solidFill>
          <a:ln/>
        </p:spPr>
      </p:sp>
      <p:sp>
        <p:nvSpPr>
          <p:cNvPr id="460803"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D73470E-5C29-EE4D-91CF-2819604CE5EE}" type="slidenum">
              <a:rPr lang="en-US"/>
              <a:pPr>
                <a:defRPr/>
              </a:pPr>
              <a:t>8</a:t>
            </a:fld>
            <a:endParaRPr lang="en-US"/>
          </a:p>
        </p:txBody>
      </p:sp>
      <p:sp>
        <p:nvSpPr>
          <p:cNvPr id="6574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57411"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4B6FE2E-4A13-CC4A-B6D4-7EAE39A6D114}" type="slidenum">
              <a:rPr lang="en-US"/>
              <a:pPr>
                <a:defRPr/>
              </a:pPr>
              <a:t>9</a:t>
            </a:fld>
            <a:endParaRPr lang="en-US"/>
          </a:p>
        </p:txBody>
      </p:sp>
      <p:sp>
        <p:nvSpPr>
          <p:cNvPr id="6297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629763"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p:txBody>
          <a:bodyPr/>
          <a:lstStyle/>
          <a:p>
            <a:pPr>
              <a:defRPr/>
            </a:pPr>
            <a:fld id="{9A20B0DC-BDC6-0442-86E3-2AE62FEC0B7A}" type="slidenum">
              <a:rPr lang="en-US"/>
              <a:pPr>
                <a:defRPr/>
              </a:pPr>
              <a:t>17</a:t>
            </a:fld>
            <a:endParaRPr lang="en-US"/>
          </a:p>
        </p:txBody>
      </p:sp>
      <p:sp>
        <p:nvSpPr>
          <p:cNvPr id="871426" name="Rectangle 1026"/>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71427"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p:txBody>
          <a:bodyPr/>
          <a:lstStyle/>
          <a:p>
            <a:pPr>
              <a:defRPr/>
            </a:pPr>
            <a:fld id="{841CCED3-9891-3C4E-8979-30C876C92A3E}" type="slidenum">
              <a:rPr lang="en-US"/>
              <a:pPr>
                <a:defRPr/>
              </a:pPr>
              <a:t>18</a:t>
            </a:fld>
            <a:endParaRPr lang="en-US"/>
          </a:p>
        </p:txBody>
      </p:sp>
      <p:sp>
        <p:nvSpPr>
          <p:cNvPr id="890882" name="Rectangle 2"/>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val="1"/>
            </a:ext>
          </a:extLst>
        </p:spPr>
      </p:sp>
      <p:sp>
        <p:nvSpPr>
          <p:cNvPr id="89088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en-US">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t>Coefficients chosen to reproduce SM in limit of unit coefficients a, </a:t>
            </a:r>
            <a:r>
              <a:rPr lang="en-US" dirty="0" err="1" smtClean="0"/>
              <a:t>c</a:t>
            </a:r>
            <a:r>
              <a:rPr lang="en-US" dirty="0" smtClean="0"/>
              <a:t>, </a:t>
            </a:r>
            <a:r>
              <a:rPr lang="en-US" dirty="0" err="1" smtClean="0"/>
              <a:t>b</a:t>
            </a:r>
            <a:r>
              <a:rPr lang="en-US" dirty="0" smtClean="0"/>
              <a:t> etc. To follow this talk all you really need to remember is that a </a:t>
            </a:r>
            <a:r>
              <a:rPr lang="en-US" dirty="0" err="1" smtClean="0"/>
              <a:t>parametrizes</a:t>
            </a:r>
            <a:r>
              <a:rPr lang="en-US" dirty="0" smtClean="0"/>
              <a:t> the gauge couplings of the scalar and </a:t>
            </a:r>
            <a:r>
              <a:rPr lang="en-US" dirty="0" err="1" smtClean="0"/>
              <a:t>c</a:t>
            </a:r>
            <a:r>
              <a:rPr lang="en-US" dirty="0" smtClean="0"/>
              <a:t> </a:t>
            </a:r>
            <a:r>
              <a:rPr lang="en-US" dirty="0" err="1" smtClean="0"/>
              <a:t>parametrizes</a:t>
            </a:r>
            <a:r>
              <a:rPr lang="en-US" dirty="0" smtClean="0"/>
              <a:t> its </a:t>
            </a:r>
            <a:r>
              <a:rPr lang="en-US" dirty="0" err="1" smtClean="0"/>
              <a:t>fermionic</a:t>
            </a:r>
            <a:r>
              <a:rPr lang="en-US" dirty="0" smtClean="0"/>
              <a:t> couplings.</a:t>
            </a:r>
            <a:endParaRPr lang="en-US" dirty="0"/>
          </a:p>
        </p:txBody>
      </p:sp>
      <p:sp>
        <p:nvSpPr>
          <p:cNvPr id="4" name="Slide Number Placeholder 3"/>
          <p:cNvSpPr>
            <a:spLocks noGrp="1"/>
          </p:cNvSpPr>
          <p:nvPr>
            <p:ph type="sldNum" sz="quarter" idx="5"/>
          </p:nvPr>
        </p:nvSpPr>
        <p:spPr/>
        <p:txBody>
          <a:bodyPr/>
          <a:lstStyle/>
          <a:p>
            <a:pPr>
              <a:defRPr/>
            </a:pPr>
            <a:fld id="{35F539A3-A568-A749-A768-A4039D328338}" type="slidenum">
              <a:rPr lang="en-US" smtClean="0"/>
              <a:pPr>
                <a:defRPr/>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DE6BF3B-DD12-C446-A643-01CCAF359B7F}" type="slidenum">
              <a:rPr lang="en-US"/>
              <a:pPr>
                <a:defRPr/>
              </a:pPr>
              <a:t>‹#›</a:t>
            </a:fld>
            <a:endParaRPr lang="en-US"/>
          </a:p>
        </p:txBody>
      </p:sp>
    </p:spTree>
    <p:extLst>
      <p:ext uri="{BB962C8B-B14F-4D97-AF65-F5344CB8AC3E}">
        <p14:creationId xmlns:p14="http://schemas.microsoft.com/office/powerpoint/2010/main" val="1266542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116303-DA13-AC4F-8898-C18EE484BF60}" type="slidenum">
              <a:rPr lang="en-US"/>
              <a:pPr>
                <a:defRPr/>
              </a:pPr>
              <a:t>‹#›</a:t>
            </a:fld>
            <a:endParaRPr lang="en-US"/>
          </a:p>
        </p:txBody>
      </p:sp>
    </p:spTree>
    <p:extLst>
      <p:ext uri="{BB962C8B-B14F-4D97-AF65-F5344CB8AC3E}">
        <p14:creationId xmlns:p14="http://schemas.microsoft.com/office/powerpoint/2010/main" val="2295409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FBBA211-7C11-E44E-987F-46DDEDD84D3B}" type="slidenum">
              <a:rPr lang="en-US"/>
              <a:pPr>
                <a:defRPr/>
              </a:pPr>
              <a:t>‹#›</a:t>
            </a:fld>
            <a:endParaRPr lang="en-US"/>
          </a:p>
        </p:txBody>
      </p:sp>
    </p:spTree>
    <p:extLst>
      <p:ext uri="{BB962C8B-B14F-4D97-AF65-F5344CB8AC3E}">
        <p14:creationId xmlns:p14="http://schemas.microsoft.com/office/powerpoint/2010/main" val="1334879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ED29C34-28B7-344F-B99F-513B1961C1A2}" type="slidenum">
              <a:rPr lang="en-US"/>
              <a:pPr>
                <a:defRPr/>
              </a:pPr>
              <a:t>‹#›</a:t>
            </a:fld>
            <a:endParaRPr lang="en-US"/>
          </a:p>
        </p:txBody>
      </p:sp>
    </p:spTree>
    <p:extLst>
      <p:ext uri="{BB962C8B-B14F-4D97-AF65-F5344CB8AC3E}">
        <p14:creationId xmlns:p14="http://schemas.microsoft.com/office/powerpoint/2010/main" val="4008032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207A015-AE42-3248-9647-36040895B4CB}" type="slidenum">
              <a:rPr lang="en-US"/>
              <a:pPr>
                <a:defRPr/>
              </a:pPr>
              <a:t>‹#›</a:t>
            </a:fld>
            <a:endParaRPr lang="en-US"/>
          </a:p>
        </p:txBody>
      </p:sp>
    </p:spTree>
    <p:extLst>
      <p:ext uri="{BB962C8B-B14F-4D97-AF65-F5344CB8AC3E}">
        <p14:creationId xmlns:p14="http://schemas.microsoft.com/office/powerpoint/2010/main" val="109379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F832EB9-6159-244C-B5F3-89DB3A70649C}" type="slidenum">
              <a:rPr lang="en-US"/>
              <a:pPr>
                <a:defRPr/>
              </a:pPr>
              <a:t>‹#›</a:t>
            </a:fld>
            <a:endParaRPr lang="en-US"/>
          </a:p>
        </p:txBody>
      </p:sp>
    </p:spTree>
    <p:extLst>
      <p:ext uri="{BB962C8B-B14F-4D97-AF65-F5344CB8AC3E}">
        <p14:creationId xmlns:p14="http://schemas.microsoft.com/office/powerpoint/2010/main" val="2395791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6661D41-9285-0547-A55C-97FDBBBC94A9}" type="slidenum">
              <a:rPr lang="en-US"/>
              <a:pPr>
                <a:defRPr/>
              </a:pPr>
              <a:t>‹#›</a:t>
            </a:fld>
            <a:endParaRPr lang="en-US"/>
          </a:p>
        </p:txBody>
      </p:sp>
    </p:spTree>
    <p:extLst>
      <p:ext uri="{BB962C8B-B14F-4D97-AF65-F5344CB8AC3E}">
        <p14:creationId xmlns:p14="http://schemas.microsoft.com/office/powerpoint/2010/main" val="611453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92A2917-0EBB-604F-8144-C37AA66DC706}" type="slidenum">
              <a:rPr lang="en-US"/>
              <a:pPr>
                <a:defRPr/>
              </a:pPr>
              <a:t>‹#›</a:t>
            </a:fld>
            <a:endParaRPr lang="en-US"/>
          </a:p>
        </p:txBody>
      </p:sp>
    </p:spTree>
    <p:extLst>
      <p:ext uri="{BB962C8B-B14F-4D97-AF65-F5344CB8AC3E}">
        <p14:creationId xmlns:p14="http://schemas.microsoft.com/office/powerpoint/2010/main" val="637218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1ACB86B-11D9-DE4D-92B0-3E0FFAE4F667}" type="slidenum">
              <a:rPr lang="en-US"/>
              <a:pPr>
                <a:defRPr/>
              </a:pPr>
              <a:t>‹#›</a:t>
            </a:fld>
            <a:endParaRPr lang="en-US"/>
          </a:p>
        </p:txBody>
      </p:sp>
    </p:spTree>
    <p:extLst>
      <p:ext uri="{BB962C8B-B14F-4D97-AF65-F5344CB8AC3E}">
        <p14:creationId xmlns:p14="http://schemas.microsoft.com/office/powerpoint/2010/main" val="155183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D34E3C-38A5-FA40-88DF-350F315BF42C}" type="slidenum">
              <a:rPr lang="en-US"/>
              <a:pPr>
                <a:defRPr/>
              </a:pPr>
              <a:t>‹#›</a:t>
            </a:fld>
            <a:endParaRPr lang="en-US"/>
          </a:p>
        </p:txBody>
      </p:sp>
    </p:spTree>
    <p:extLst>
      <p:ext uri="{BB962C8B-B14F-4D97-AF65-F5344CB8AC3E}">
        <p14:creationId xmlns:p14="http://schemas.microsoft.com/office/powerpoint/2010/main" val="3389469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352B5D0-7916-1A49-B11B-DFD73B94EFC4}" type="slidenum">
              <a:rPr lang="en-US"/>
              <a:pPr>
                <a:defRPr/>
              </a:pPr>
              <a:t>‹#›</a:t>
            </a:fld>
            <a:endParaRPr lang="en-US"/>
          </a:p>
        </p:txBody>
      </p:sp>
    </p:spTree>
    <p:extLst>
      <p:ext uri="{BB962C8B-B14F-4D97-AF65-F5344CB8AC3E}">
        <p14:creationId xmlns:p14="http://schemas.microsoft.com/office/powerpoint/2010/main" val="29958702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spcBef>
                <a:spcPct val="0"/>
              </a:spcBef>
              <a:buFontTx/>
              <a:buNone/>
              <a:defRPr sz="1400" b="0">
                <a:latin typeface="+mn-lt"/>
                <a:cs typeface="Times New Roman"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spcBef>
                <a:spcPct val="0"/>
              </a:spcBef>
              <a:buFontTx/>
              <a:buNone/>
              <a:defRPr sz="1400" b="0">
                <a:latin typeface="+mn-lt"/>
                <a:cs typeface="Times New Roman"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spcBef>
                <a:spcPct val="0"/>
              </a:spcBef>
              <a:buFontTx/>
              <a:buNone/>
              <a:defRPr sz="1400" b="0">
                <a:latin typeface="+mn-lt"/>
                <a:cs typeface="Times New Roman" charset="0"/>
              </a:defRPr>
            </a:lvl1pPr>
          </a:lstStyle>
          <a:p>
            <a:pPr>
              <a:defRPr/>
            </a:pPr>
            <a:fld id="{57E5680B-2C4F-1141-B661-45BD440B123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 Id="rId3"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 Id="rId3" Type="http://schemas.openxmlformats.org/officeDocument/2006/relationships/image" Target="../media/image4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0"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png"/><Relationship Id="rId7"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42.jpeg"/><Relationship Id="rId6"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8.png"/><Relationship Id="rId3" Type="http://schemas.openxmlformats.org/officeDocument/2006/relationships/image" Target="../media/image7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png"/><Relationship Id="rId3" Type="http://schemas.openxmlformats.org/officeDocument/2006/relationships/image" Target="../media/image8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3.png"/><Relationship Id="rId3" Type="http://schemas.openxmlformats.org/officeDocument/2006/relationships/image" Target="../media/image84.png"/></Relationships>
</file>

<file path=ppt/slides/_rels/slide38.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png"/><Relationship Id="rId5"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3" Type="http://schemas.openxmlformats.org/officeDocument/2006/relationships/image" Target="../media/image88.jpeg"/><Relationship Id="rId4" Type="http://schemas.openxmlformats.org/officeDocument/2006/relationships/image" Target="../media/image89.png"/><Relationship Id="rId5" Type="http://schemas.openxmlformats.org/officeDocument/2006/relationships/image" Target="../media/image90.png"/><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1.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92.png"/><Relationship Id="rId5"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6" Type="http://schemas.openxmlformats.org/officeDocument/2006/relationships/image" Target="../media/image97.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 Id="rId3" Type="http://schemas.openxmlformats.org/officeDocument/2006/relationships/image" Target="../media/image9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0.png"/><Relationship Id="rId3" Type="http://schemas.openxmlformats.org/officeDocument/2006/relationships/image" Target="../media/image101.png"/></Relationships>
</file>

<file path=ppt/slides/_rels/slide45.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6" Type="http://schemas.openxmlformats.org/officeDocument/2006/relationships/image" Target="../media/image105.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6.png"/><Relationship Id="rId3" Type="http://schemas.openxmlformats.org/officeDocument/2006/relationships/image" Target="../media/image107.jpg"/></Relationships>
</file>

<file path=ppt/slides/_rels/slide47.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ng"/><Relationship Id="rId5" Type="http://schemas.openxmlformats.org/officeDocument/2006/relationships/image" Target="../media/image110.png"/><Relationship Id="rId6" Type="http://schemas.openxmlformats.org/officeDocument/2006/relationships/image" Target="../media/image11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12.png"/></Relationships>
</file>

<file path=ppt/slides/_rels/slide49.xml.rels><?xml version="1.0" encoding="UTF-8" standalone="yes"?>
<Relationships xmlns="http://schemas.openxmlformats.org/package/2006/relationships"><Relationship Id="rId3" Type="http://schemas.openxmlformats.org/officeDocument/2006/relationships/image" Target="../media/image113.png"/><Relationship Id="rId4" Type="http://schemas.openxmlformats.org/officeDocument/2006/relationships/image" Target="../media/image114.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115.png"/><Relationship Id="rId4" Type="http://schemas.openxmlformats.org/officeDocument/2006/relationships/image" Target="../media/image116.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7.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 Id="rId3" Type="http://schemas.openxmlformats.org/officeDocument/2006/relationships/image" Target="../media/image118.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11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0.png"/><Relationship Id="rId3" Type="http://schemas.openxmlformats.org/officeDocument/2006/relationships/image" Target="../media/image121.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2.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2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26.png"/></Relationships>
</file>

<file path=ppt/slides/_rels/slide63.xml.rels><?xml version="1.0" encoding="UTF-8" standalone="yes"?>
<Relationships xmlns="http://schemas.openxmlformats.org/package/2006/relationships"><Relationship Id="rId3" Type="http://schemas.openxmlformats.org/officeDocument/2006/relationships/image" Target="../media/image127.png"/><Relationship Id="rId4" Type="http://schemas.openxmlformats.org/officeDocument/2006/relationships/image" Target="../media/image128.emf"/><Relationship Id="rId5" Type="http://schemas.openxmlformats.org/officeDocument/2006/relationships/image" Target="../media/image129.png"/><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30.png"/></Relationships>
</file>

<file path=ppt/slides/_rels/slide65.xml.rels><?xml version="1.0" encoding="UTF-8" standalone="yes"?>
<Relationships xmlns="http://schemas.openxmlformats.org/package/2006/relationships"><Relationship Id="rId3" Type="http://schemas.openxmlformats.org/officeDocument/2006/relationships/image" Target="../media/image131.emf"/><Relationship Id="rId4" Type="http://schemas.openxmlformats.org/officeDocument/2006/relationships/image" Target="../media/image132.emf"/><Relationship Id="rId5" Type="http://schemas.openxmlformats.org/officeDocument/2006/relationships/image" Target="../media/image133.emf"/><Relationship Id="rId6" Type="http://schemas.openxmlformats.org/officeDocument/2006/relationships/image" Target="../media/image134.emf"/><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35.png"/></Relationships>
</file>

<file path=ppt/slides/_rels/slide67.xml.rels><?xml version="1.0" encoding="UTF-8" standalone="yes"?>
<Relationships xmlns="http://schemas.openxmlformats.org/package/2006/relationships"><Relationship Id="rId3" Type="http://schemas.openxmlformats.org/officeDocument/2006/relationships/image" Target="../media/image136.png"/><Relationship Id="rId4" Type="http://schemas.openxmlformats.org/officeDocument/2006/relationships/image" Target="../media/image137.png"/><Relationship Id="rId1" Type="http://schemas.openxmlformats.org/officeDocument/2006/relationships/slideLayout" Target="../slideLayouts/slideLayout7.xml"/><Relationship Id="rId2" Type="http://schemas.openxmlformats.org/officeDocument/2006/relationships/image" Target="../media/image124.png"/></Relationships>
</file>

<file path=ppt/slides/_rels/slide68.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0.png"/><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69.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1.emf"/><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6.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42.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4.png"/><Relationship Id="rId3" Type="http://schemas.openxmlformats.org/officeDocument/2006/relationships/image" Target="../media/image143.png"/></Relationships>
</file>

<file path=ppt/slides/_rels/slide72.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4.emf"/><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3.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5.emf"/><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4.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6.emf"/><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5.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7.png"/><Relationship Id="rId5" Type="http://schemas.openxmlformats.org/officeDocument/2006/relationships/image" Target="../media/image148.png"/><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6.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49.png"/><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0.png"/></Relationships>
</file>

<file path=ppt/slides/_rels/slide78.xml.rels><?xml version="1.0" encoding="UTF-8" standalone="yes"?>
<Relationships xmlns="http://schemas.openxmlformats.org/package/2006/relationships"><Relationship Id="rId3" Type="http://schemas.openxmlformats.org/officeDocument/2006/relationships/image" Target="../media/image139.png"/><Relationship Id="rId4" Type="http://schemas.openxmlformats.org/officeDocument/2006/relationships/image" Target="../media/image151.png"/><Relationship Id="rId1" Type="http://schemas.openxmlformats.org/officeDocument/2006/relationships/slideLayout" Target="../slideLayouts/slideLayout7.xml"/><Relationship Id="rId2" Type="http://schemas.openxmlformats.org/officeDocument/2006/relationships/image" Target="../media/image138.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2.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8" Type="http://schemas.openxmlformats.org/officeDocument/2006/relationships/image" Target="../media/image32.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2">
            <a:extLst>
              <a:ext uri="{28A0092B-C50C-407E-A947-70E740481C1C}">
                <a14:useLocalDpi xmlns:a14="http://schemas.microsoft.com/office/drawing/2010/main" val="0"/>
              </a:ext>
            </a:extLst>
          </a:blip>
          <a:srcRect t="9630" b="2592"/>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icture 3" descr="Higgs60s.png"/>
          <p:cNvSpPr>
            <a:spLocks noChangeAspect="1"/>
          </p:cNvSpPr>
          <p:nvPr/>
        </p:nvSpPr>
        <p:spPr bwMode="auto">
          <a:xfrm>
            <a:off x="0" y="404813"/>
            <a:ext cx="914400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0" name="Picture 3" descr="Higgs60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04813"/>
            <a:ext cx="9144000" cy="645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ubtitle 2"/>
          <p:cNvSpPr>
            <a:spLocks noGrp="1"/>
          </p:cNvSpPr>
          <p:nvPr>
            <p:ph type="subTitle" idx="1"/>
          </p:nvPr>
        </p:nvSpPr>
        <p:spPr>
          <a:xfrm>
            <a:off x="107950" y="5046133"/>
            <a:ext cx="5256213" cy="1667405"/>
          </a:xfrm>
          <a:solidFill>
            <a:srgbClr val="BBE0E3"/>
          </a:solidFill>
          <a:ln>
            <a:solidFill>
              <a:srgbClr val="000000"/>
            </a:solidFill>
            <a:miter lim="800000"/>
            <a:headEnd/>
            <a:tailEnd/>
          </a:ln>
        </p:spPr>
        <p:txBody>
          <a:bodyPr>
            <a:normAutofit/>
          </a:bodyPr>
          <a:lstStyle/>
          <a:p>
            <a:r>
              <a:rPr lang="en-US" sz="2800" dirty="0" smtClean="0">
                <a:solidFill>
                  <a:schemeClr val="tx1"/>
                </a:solidFill>
                <a:latin typeface="Times New Roman" charset="0"/>
                <a:ea typeface="ＭＳ Ｐゴシック" charset="0"/>
                <a:cs typeface="Times New Roman" charset="0"/>
              </a:rPr>
              <a:t>The Standard Model</a:t>
            </a:r>
          </a:p>
          <a:p>
            <a:r>
              <a:rPr lang="en-US" sz="2800" dirty="0" smtClean="0">
                <a:solidFill>
                  <a:schemeClr val="tx1"/>
                </a:solidFill>
                <a:latin typeface="Times New Roman" charset="0"/>
                <a:ea typeface="ＭＳ Ｐゴシック" charset="0"/>
                <a:cs typeface="Times New Roman" charset="0"/>
              </a:rPr>
              <a:t>The </a:t>
            </a:r>
            <a:r>
              <a:rPr lang="en-US" sz="2800" dirty="0">
                <a:solidFill>
                  <a:schemeClr val="tx1"/>
                </a:solidFill>
                <a:latin typeface="Times New Roman" charset="0"/>
                <a:ea typeface="ＭＳ Ｐゴシック" charset="0"/>
                <a:cs typeface="Times New Roman" charset="0"/>
              </a:rPr>
              <a:t>Higgs boson</a:t>
            </a:r>
          </a:p>
          <a:p>
            <a:r>
              <a:rPr lang="en-US" sz="2800" dirty="0">
                <a:solidFill>
                  <a:schemeClr val="tx1"/>
                </a:solidFill>
                <a:latin typeface="Times New Roman" charset="0"/>
                <a:ea typeface="ＭＳ Ｐゴシック" charset="0"/>
                <a:cs typeface="Times New Roman" charset="0"/>
              </a:rPr>
              <a:t>What may lie above and beyond it?</a:t>
            </a:r>
          </a:p>
        </p:txBody>
      </p:sp>
      <p:sp>
        <p:nvSpPr>
          <p:cNvPr id="9" name="Subtitle 2"/>
          <p:cNvSpPr txBox="1">
            <a:spLocks/>
          </p:cNvSpPr>
          <p:nvPr/>
        </p:nvSpPr>
        <p:spPr bwMode="auto">
          <a:xfrm>
            <a:off x="7524750" y="5373688"/>
            <a:ext cx="1512888" cy="431800"/>
          </a:xfrm>
          <a:prstGeom prst="rect">
            <a:avLst/>
          </a:prstGeom>
          <a:solidFill>
            <a:srgbClr val="000066"/>
          </a:solidFill>
          <a:ln>
            <a:solidFill>
              <a:schemeClr val="tx1"/>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0" indent="0" algn="ctr" rtl="0" eaLnBrk="0" fontAlgn="base" hangingPunct="0">
              <a:spcBef>
                <a:spcPct val="20000"/>
              </a:spcBef>
              <a:spcAft>
                <a:spcPct val="0"/>
              </a:spcAft>
              <a:buNone/>
              <a:defRPr sz="3200">
                <a:solidFill>
                  <a:schemeClr val="tx1"/>
                </a:solidFill>
                <a:latin typeface="+mn-lt"/>
                <a:ea typeface="+mn-ea"/>
                <a:cs typeface="ＭＳ Ｐゴシック" charset="0"/>
              </a:defRPr>
            </a:lvl1pPr>
            <a:lvl2pPr marL="457200" indent="0" algn="ctr" rtl="0" eaLnBrk="0" fontAlgn="base" hangingPunct="0">
              <a:spcBef>
                <a:spcPct val="20000"/>
              </a:spcBef>
              <a:spcAft>
                <a:spcPct val="0"/>
              </a:spcAft>
              <a:buNone/>
              <a:defRPr sz="2800">
                <a:solidFill>
                  <a:schemeClr val="tx1"/>
                </a:solidFill>
                <a:latin typeface="+mn-lt"/>
                <a:ea typeface="+mn-ea"/>
              </a:defRPr>
            </a:lvl2pPr>
            <a:lvl3pPr marL="914400" indent="0" algn="ctr" rtl="0" eaLnBrk="0" fontAlgn="base" hangingPunct="0">
              <a:spcBef>
                <a:spcPct val="20000"/>
              </a:spcBef>
              <a:spcAft>
                <a:spcPct val="0"/>
              </a:spcAft>
              <a:buNone/>
              <a:defRPr sz="2400">
                <a:solidFill>
                  <a:schemeClr val="tx1"/>
                </a:solidFill>
                <a:latin typeface="+mn-lt"/>
                <a:ea typeface="+mn-ea"/>
              </a:defRPr>
            </a:lvl3pPr>
            <a:lvl4pPr marL="1371600" indent="0" algn="ctr" rtl="0" eaLnBrk="0" fontAlgn="base" hangingPunct="0">
              <a:spcBef>
                <a:spcPct val="20000"/>
              </a:spcBef>
              <a:spcAft>
                <a:spcPct val="0"/>
              </a:spcAft>
              <a:buNone/>
              <a:defRPr sz="2000">
                <a:solidFill>
                  <a:schemeClr val="tx1"/>
                </a:solidFill>
                <a:latin typeface="+mn-lt"/>
                <a:ea typeface="+mn-ea"/>
              </a:defRPr>
            </a:lvl4pPr>
            <a:lvl5pPr marL="1828800" indent="0" algn="ctr" rtl="0" eaLnBrk="0" fontAlgn="base" hangingPunct="0">
              <a:spcBef>
                <a:spcPct val="20000"/>
              </a:spcBef>
              <a:spcAft>
                <a:spcPct val="0"/>
              </a:spcAft>
              <a:buNone/>
              <a:defRPr sz="2000">
                <a:solidFill>
                  <a:schemeClr val="tx1"/>
                </a:solidFill>
                <a:latin typeface="+mn-lt"/>
                <a:ea typeface="+mn-ea"/>
              </a:defRPr>
            </a:lvl5pPr>
            <a:lvl6pPr marL="2286000" indent="0" algn="ctr" rtl="0" fontAlgn="base">
              <a:spcBef>
                <a:spcPct val="20000"/>
              </a:spcBef>
              <a:spcAft>
                <a:spcPct val="0"/>
              </a:spcAft>
              <a:buNone/>
              <a:defRPr sz="2000">
                <a:solidFill>
                  <a:schemeClr val="tx1"/>
                </a:solidFill>
                <a:latin typeface="+mn-lt"/>
                <a:ea typeface="+mn-ea"/>
              </a:defRPr>
            </a:lvl6pPr>
            <a:lvl7pPr marL="2743200" indent="0" algn="ctr" rtl="0" fontAlgn="base">
              <a:spcBef>
                <a:spcPct val="20000"/>
              </a:spcBef>
              <a:spcAft>
                <a:spcPct val="0"/>
              </a:spcAft>
              <a:buNone/>
              <a:defRPr sz="2000">
                <a:solidFill>
                  <a:schemeClr val="tx1"/>
                </a:solidFill>
                <a:latin typeface="+mn-lt"/>
                <a:ea typeface="+mn-ea"/>
              </a:defRPr>
            </a:lvl7pPr>
            <a:lvl8pPr marL="3200400" indent="0" algn="ctr" rtl="0" fontAlgn="base">
              <a:spcBef>
                <a:spcPct val="20000"/>
              </a:spcBef>
              <a:spcAft>
                <a:spcPct val="0"/>
              </a:spcAft>
              <a:buNone/>
              <a:defRPr sz="2000">
                <a:solidFill>
                  <a:schemeClr val="tx1"/>
                </a:solidFill>
                <a:latin typeface="+mn-lt"/>
                <a:ea typeface="+mn-ea"/>
              </a:defRPr>
            </a:lvl8pPr>
            <a:lvl9pPr marL="3657600" indent="0" algn="ctr" rtl="0" fontAlgn="base">
              <a:spcBef>
                <a:spcPct val="20000"/>
              </a:spcBef>
              <a:spcAft>
                <a:spcPct val="0"/>
              </a:spcAft>
              <a:buNone/>
              <a:defRPr sz="2000">
                <a:solidFill>
                  <a:schemeClr val="tx1"/>
                </a:solidFill>
                <a:latin typeface="+mn-lt"/>
                <a:ea typeface="+mn-ea"/>
              </a:defRPr>
            </a:lvl9pPr>
          </a:lstStyle>
          <a:p>
            <a:pPr>
              <a:defRPr/>
            </a:pPr>
            <a:r>
              <a:rPr lang="en-US" sz="2000" b="0" i="1" dirty="0" smtClean="0">
                <a:solidFill>
                  <a:srgbClr val="FFFF00"/>
                </a:solidFill>
                <a:latin typeface="Times New Roman"/>
                <a:cs typeface="Times New Roman"/>
              </a:rPr>
              <a:t>John Ellis</a:t>
            </a:r>
          </a:p>
        </p:txBody>
      </p:sp>
      <p:pic>
        <p:nvPicPr>
          <p:cNvPr id="14343" name="Picture 9" descr="KC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67625" y="5849938"/>
            <a:ext cx="1204913" cy="8636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
        <p:nvSpPr>
          <p:cNvPr id="11" name="Title 1"/>
          <p:cNvSpPr txBox="1">
            <a:spLocks/>
          </p:cNvSpPr>
          <p:nvPr/>
        </p:nvSpPr>
        <p:spPr bwMode="auto">
          <a:xfrm>
            <a:off x="323528" y="72008"/>
            <a:ext cx="8352928" cy="1196752"/>
          </a:xfrm>
          <a:prstGeom prst="rect">
            <a:avLst/>
          </a:prstGeom>
          <a:solidFill>
            <a:schemeClr val="accent1"/>
          </a:solidFill>
          <a:ln>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buNone/>
            </a:pPr>
            <a:r>
              <a:rPr lang="en-US" sz="4800" b="0" dirty="0" smtClean="0">
                <a:latin typeface="Times New Roman" charset="0"/>
                <a:ea typeface="ＭＳ Ｐゴシック" charset="0"/>
                <a:cs typeface="Times New Roman" charset="0"/>
              </a:rPr>
              <a:t>Introduction to Higgs &amp; Beyond</a:t>
            </a:r>
            <a:endParaRPr lang="en-US" sz="2800" b="0" dirty="0">
              <a:latin typeface="Times New Roman" charset="0"/>
              <a:ea typeface="ＭＳ Ｐゴシック" charset="0"/>
              <a:cs typeface="Times New Roman" charset="0"/>
            </a:endParaRPr>
          </a:p>
        </p:txBody>
      </p:sp>
    </p:spTree>
    <p:extLst>
      <p:ext uri="{BB962C8B-B14F-4D97-AF65-F5344CB8AC3E}">
        <p14:creationId xmlns:p14="http://schemas.microsoft.com/office/powerpoint/2010/main" val="22230317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Effect transition="in" filter="dissolve">
                                      <p:cBhvr>
                                        <p:cTn id="17" dur="500"/>
                                        <p:tgtEl>
                                          <p:spTgt spid="8">
                                            <p:bg/>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dissolve">
                                      <p:cBhvr>
                                        <p:cTn id="20" dur="500"/>
                                        <p:tgtEl>
                                          <p:spTgt spid="8">
                                            <p:txEl>
                                              <p:pRg st="0" end="0"/>
                                            </p:tx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Effect transition="in" filter="dissolve">
                                      <p:cBhvr>
                                        <p:cTn id="23" dur="500"/>
                                        <p:tgtEl>
                                          <p:spTgt spid="8">
                                            <p:txEl>
                                              <p:pRg st="1" end="1"/>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8">
                                            <p:txEl>
                                              <p:pRg st="2" end="2"/>
                                            </p:txEl>
                                          </p:spTgt>
                                        </p:tgtEl>
                                        <p:attrNameLst>
                                          <p:attrName>style.visibility</p:attrName>
                                        </p:attrNameLst>
                                      </p:cBhvr>
                                      <p:to>
                                        <p:strVal val="visible"/>
                                      </p:to>
                                    </p:set>
                                    <p:animEffect transition="in" filter="dissolve">
                                      <p:cBhvr>
                                        <p:cTn id="26"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a:xfrm>
            <a:off x="457200" y="260648"/>
            <a:ext cx="8229600" cy="792162"/>
          </a:xfrm>
          <a:solidFill>
            <a:srgbClr val="BBE0E3"/>
          </a:solidFill>
          <a:ln>
            <a:solidFill>
              <a:srgbClr val="000000"/>
            </a:solidFill>
            <a:miter lim="800000"/>
            <a:headEnd/>
            <a:tailEnd/>
          </a:ln>
        </p:spPr>
        <p:txBody>
          <a:bodyPr/>
          <a:lstStyle/>
          <a:p>
            <a:pPr eaLnBrk="1" hangingPunct="1"/>
            <a:r>
              <a:rPr lang="en-US" sz="4800">
                <a:latin typeface="Times New Roman" charset="0"/>
                <a:ea typeface="ＭＳ Ｐゴシック" charset="0"/>
                <a:cs typeface="Times New Roman" charset="0"/>
              </a:rPr>
              <a:t>Higgs Mass Measurements</a:t>
            </a:r>
            <a:endParaRPr lang="en-US" sz="4800" baseline="-25000">
              <a:latin typeface="Times New Roman" charset="0"/>
              <a:ea typeface="ＭＳ Ｐゴシック" charset="0"/>
              <a:cs typeface="Times New Roman" charset="0"/>
            </a:endParaRPr>
          </a:p>
        </p:txBody>
      </p:sp>
      <p:sp>
        <p:nvSpPr>
          <p:cNvPr id="3" name="Content Placeholder 2"/>
          <p:cNvSpPr>
            <a:spLocks noGrp="1"/>
          </p:cNvSpPr>
          <p:nvPr>
            <p:ph idx="1"/>
          </p:nvPr>
        </p:nvSpPr>
        <p:spPr>
          <a:xfrm>
            <a:off x="144463" y="1152525"/>
            <a:ext cx="8820150" cy="5589588"/>
          </a:xfrm>
          <a:solidFill>
            <a:srgbClr val="BBE0E3"/>
          </a:solidFill>
          <a:ln>
            <a:solidFill>
              <a:srgbClr val="000000"/>
            </a:solidFill>
            <a:miter lim="800000"/>
            <a:headEnd/>
            <a:tailEnd/>
          </a:ln>
        </p:spPr>
        <p:txBody>
          <a:bodyPr/>
          <a:lstStyle/>
          <a:p>
            <a:pPr eaLnBrk="1" hangingPunct="1"/>
            <a:r>
              <a:rPr lang="en-US">
                <a:solidFill>
                  <a:srgbClr val="000000"/>
                </a:solidFill>
                <a:latin typeface="Times New Roman" charset="0"/>
                <a:ea typeface="ＭＳ Ｐゴシック" charset="0"/>
                <a:cs typeface="Times New Roman" charset="0"/>
              </a:rPr>
              <a:t>ATLAS + CMS ZZ</a:t>
            </a:r>
            <a:r>
              <a:rPr lang="en-US" baseline="30000">
                <a:solidFill>
                  <a:srgbClr val="000000"/>
                </a:solidFill>
                <a:latin typeface="Times New Roman" charset="0"/>
                <a:ea typeface="ＭＳ Ｐゴシック" charset="0"/>
                <a:cs typeface="Times New Roman" charset="0"/>
              </a:rPr>
              <a:t>*</a:t>
            </a:r>
            <a:r>
              <a:rPr lang="en-US">
                <a:solidFill>
                  <a:srgbClr val="000000"/>
                </a:solidFill>
                <a:latin typeface="Times New Roman" charset="0"/>
                <a:ea typeface="ＭＳ Ｐゴシック" charset="0"/>
                <a:cs typeface="Times New Roman" charset="0"/>
              </a:rPr>
              <a:t> and γγ final states</a:t>
            </a:r>
          </a:p>
          <a:p>
            <a:pPr eaLnBrk="1" hangingPunct="1"/>
            <a:endParaRPr lang="en-US">
              <a:solidFill>
                <a:srgbClr val="000000"/>
              </a:solidFill>
              <a:latin typeface="Times New Roman" charset="0"/>
              <a:ea typeface="ＭＳ Ｐゴシック" charset="0"/>
              <a:cs typeface="Times New Roman" charset="0"/>
            </a:endParaRPr>
          </a:p>
          <a:p>
            <a:pPr eaLnBrk="1" hangingPunct="1"/>
            <a:endParaRPr lang="en-US">
              <a:solidFill>
                <a:srgbClr val="000000"/>
              </a:solidFill>
              <a:latin typeface="Times New Roman" charset="0"/>
              <a:ea typeface="ＭＳ Ｐゴシック" charset="0"/>
              <a:cs typeface="Times New Roman" charset="0"/>
            </a:endParaRPr>
          </a:p>
          <a:p>
            <a:pPr eaLnBrk="1" hangingPunct="1"/>
            <a:endParaRPr lang="en-US">
              <a:solidFill>
                <a:srgbClr val="000000"/>
              </a:solidFill>
              <a:latin typeface="Times New Roman" charset="0"/>
              <a:ea typeface="ＭＳ Ｐゴシック" charset="0"/>
              <a:cs typeface="Times New Roman" charset="0"/>
            </a:endParaRPr>
          </a:p>
          <a:p>
            <a:pPr eaLnBrk="1" hangingPunct="1"/>
            <a:endParaRPr lang="en-US">
              <a:solidFill>
                <a:srgbClr val="000000"/>
              </a:solidFill>
              <a:latin typeface="Times New Roman" charset="0"/>
              <a:ea typeface="ＭＳ Ｐゴシック" charset="0"/>
              <a:cs typeface="Times New Roman" charset="0"/>
            </a:endParaRPr>
          </a:p>
          <a:p>
            <a:pPr eaLnBrk="1" hangingPunct="1"/>
            <a:endParaRPr lang="en-US">
              <a:solidFill>
                <a:srgbClr val="000000"/>
              </a:solidFill>
              <a:latin typeface="Times New Roman" charset="0"/>
              <a:ea typeface="ＭＳ Ｐゴシック" charset="0"/>
              <a:cs typeface="Times New Roman" charset="0"/>
            </a:endParaRPr>
          </a:p>
          <a:p>
            <a:pPr eaLnBrk="1" hangingPunct="1"/>
            <a:endParaRPr lang="en-US" sz="2000">
              <a:solidFill>
                <a:srgbClr val="000000"/>
              </a:solidFill>
              <a:latin typeface="Times New Roman" charset="0"/>
              <a:ea typeface="ＭＳ Ｐゴシック" charset="0"/>
              <a:cs typeface="Times New Roman" charset="0"/>
            </a:endParaRPr>
          </a:p>
          <a:p>
            <a:pPr eaLnBrk="1" hangingPunct="1"/>
            <a:r>
              <a:rPr lang="en-US">
                <a:solidFill>
                  <a:srgbClr val="000000"/>
                </a:solidFill>
                <a:latin typeface="Times New Roman" charset="0"/>
                <a:ea typeface="ＭＳ Ｐゴシック" charset="0"/>
                <a:cs typeface="Times New Roman" charset="0"/>
              </a:rPr>
              <a:t>Statistical uncertainties dominate</a:t>
            </a:r>
          </a:p>
          <a:p>
            <a:pPr eaLnBrk="1" hangingPunct="1"/>
            <a:r>
              <a:rPr lang="en-US">
                <a:solidFill>
                  <a:srgbClr val="000000"/>
                </a:solidFill>
                <a:latin typeface="Times New Roman" charset="0"/>
                <a:ea typeface="ＭＳ Ｐゴシック" charset="0"/>
                <a:cs typeface="Times New Roman" charset="0"/>
              </a:rPr>
              <a:t>Allows precision tests</a:t>
            </a:r>
          </a:p>
          <a:p>
            <a:pPr eaLnBrk="1" hangingPunct="1"/>
            <a:r>
              <a:rPr lang="en-US" b="1">
                <a:solidFill>
                  <a:srgbClr val="FF0000"/>
                </a:solidFill>
                <a:latin typeface="Times New Roman" charset="0"/>
                <a:ea typeface="ＭＳ Ｐゴシック" charset="0"/>
                <a:cs typeface="Times New Roman" charset="0"/>
              </a:rPr>
              <a:t>Crucial for stability of electroweak vacuum</a:t>
            </a:r>
          </a:p>
        </p:txBody>
      </p:sp>
      <p:pic>
        <p:nvPicPr>
          <p:cNvPr id="68611" name="Picture 6" descr="Hmass.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39975" y="1728788"/>
            <a:ext cx="4354513" cy="316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2" name="Picture 7" descr="Hmass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275" y="4608513"/>
            <a:ext cx="580390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8374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dissolve">
                                      <p:cBhvr>
                                        <p:cTn id="7" dur="500"/>
                                        <p:tgtEl>
                                          <p:spTgt spid="3">
                                            <p:txEl>
                                              <p:pRg st="7" end="7"/>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dissolve">
                                      <p:cBhvr>
                                        <p:cTn id="12" dur="500"/>
                                        <p:tgtEl>
                                          <p:spTgt spid="3">
                                            <p:txEl>
                                              <p:pRg st="8" end="8"/>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animEffect transition="in" filter="dissolve">
                                      <p:cBhvr>
                                        <p:cTn id="1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3" descr="jigsaw-puzzle-pattern.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4213" y="260350"/>
            <a:ext cx="7772400" cy="1470025"/>
          </a:xfrm>
          <a:solidFill>
            <a:srgbClr val="BBE0E3"/>
          </a:solidFill>
          <a:ln>
            <a:solidFill>
              <a:srgbClr val="000000"/>
            </a:solidFill>
          </a:ln>
        </p:spPr>
        <p:txBody>
          <a:bodyPr/>
          <a:lstStyle/>
          <a:p>
            <a:pPr>
              <a:defRPr/>
            </a:pPr>
            <a:r>
              <a:rPr lang="en-US" dirty="0" smtClean="0">
                <a:latin typeface="Times New Roman"/>
                <a:cs typeface="Times New Roman"/>
              </a:rPr>
              <a:t>The Particle </a:t>
            </a:r>
            <a:r>
              <a:rPr lang="en-US" dirty="0" err="1" smtClean="0">
                <a:latin typeface="Times New Roman"/>
                <a:cs typeface="Times New Roman"/>
              </a:rPr>
              <a:t>Higgsaw</a:t>
            </a:r>
            <a:r>
              <a:rPr lang="en-US" dirty="0" smtClean="0">
                <a:latin typeface="Times New Roman"/>
                <a:cs typeface="Times New Roman"/>
              </a:rPr>
              <a:t> Puzzle</a:t>
            </a:r>
            <a:endParaRPr lang="en-US" dirty="0">
              <a:latin typeface="Times New Roman"/>
              <a:cs typeface="Times New Roman"/>
            </a:endParaRPr>
          </a:p>
        </p:txBody>
      </p:sp>
      <p:sp>
        <p:nvSpPr>
          <p:cNvPr id="3" name="Subtitle 2"/>
          <p:cNvSpPr>
            <a:spLocks noGrp="1"/>
          </p:cNvSpPr>
          <p:nvPr>
            <p:ph type="subTitle" idx="1"/>
          </p:nvPr>
        </p:nvSpPr>
        <p:spPr>
          <a:xfrm>
            <a:off x="1835150" y="5157788"/>
            <a:ext cx="5649913" cy="1584325"/>
          </a:xfrm>
          <a:solidFill>
            <a:srgbClr val="BBE0E3"/>
          </a:solidFill>
          <a:ln>
            <a:solidFill>
              <a:srgbClr val="000000"/>
            </a:solidFill>
          </a:ln>
        </p:spPr>
        <p:txBody>
          <a:bodyPr/>
          <a:lstStyle/>
          <a:p>
            <a:pPr>
              <a:defRPr/>
            </a:pPr>
            <a:r>
              <a:rPr lang="en-US" sz="2800" dirty="0" smtClean="0">
                <a:latin typeface="Times New Roman"/>
                <a:cs typeface="Times New Roman"/>
              </a:rPr>
              <a:t>Did LHC find the missing piece?</a:t>
            </a:r>
          </a:p>
          <a:p>
            <a:pPr>
              <a:defRPr/>
            </a:pPr>
            <a:r>
              <a:rPr lang="en-US" sz="2800" dirty="0" smtClean="0">
                <a:latin typeface="Times New Roman"/>
                <a:cs typeface="Times New Roman"/>
              </a:rPr>
              <a:t>Is it the right shape?</a:t>
            </a:r>
          </a:p>
          <a:p>
            <a:pPr>
              <a:defRPr/>
            </a:pPr>
            <a:r>
              <a:rPr lang="en-US" sz="2800" dirty="0" smtClean="0">
                <a:latin typeface="Times New Roman"/>
                <a:cs typeface="Times New Roman"/>
              </a:rPr>
              <a:t>Is it the right size?</a:t>
            </a:r>
          </a:p>
          <a:p>
            <a:pPr>
              <a:defRPr/>
            </a:pPr>
            <a:endParaRPr lang="en-US" sz="2800" dirty="0">
              <a:latin typeface="Times New Roman"/>
              <a:cs typeface="Times New Roman"/>
            </a:endParaRPr>
          </a:p>
        </p:txBody>
      </p:sp>
    </p:spTree>
    <p:extLst>
      <p:ext uri="{BB962C8B-B14F-4D97-AF65-F5344CB8AC3E}">
        <p14:creationId xmlns:p14="http://schemas.microsoft.com/office/powerpoint/2010/main" val="336902367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1008062"/>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What is it ?</a:t>
            </a: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Does it have </a:t>
            </a:r>
            <a:r>
              <a:rPr lang="en-US" sz="2800" dirty="0">
                <a:latin typeface="Times New Roman"/>
                <a:cs typeface="Times New Roman"/>
              </a:rPr>
              <a:t>s</a:t>
            </a:r>
            <a:r>
              <a:rPr lang="en-US" sz="2800" dirty="0" smtClean="0">
                <a:latin typeface="Times New Roman"/>
                <a:cs typeface="Times New Roman"/>
              </a:rPr>
              <a:t>pin 0 or 2?</a:t>
            </a:r>
          </a:p>
          <a:p>
            <a:pPr marL="457200" lvl="1" indent="0" eaLnBrk="1" hangingPunct="1">
              <a:buFontTx/>
              <a:buNone/>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Is it scalar or </a:t>
            </a:r>
            <a:r>
              <a:rPr lang="en-US" sz="2800" dirty="0" err="1" smtClean="0">
                <a:latin typeface="Times New Roman"/>
                <a:cs typeface="Times New Roman"/>
              </a:rPr>
              <a:t>pseudoscalar</a:t>
            </a:r>
            <a:r>
              <a:rPr lang="en-US" sz="2800" dirty="0" smtClean="0">
                <a:latin typeface="Times New Roman"/>
                <a:cs typeface="Times New Roman"/>
              </a:rPr>
              <a:t>?</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Is it elementary or composite?</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Does it couple to particle masses?</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Quantum (loop) corrections?</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What are its self-couplings?</a:t>
            </a:r>
          </a:p>
        </p:txBody>
      </p:sp>
    </p:spTree>
    <p:extLst>
      <p:ext uri="{BB962C8B-B14F-4D97-AF65-F5344CB8AC3E}">
        <p14:creationId xmlns:p14="http://schemas.microsoft.com/office/powerpoint/2010/main" val="13299872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dissolve">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a:xfrm>
            <a:off x="457200" y="115888"/>
            <a:ext cx="8229600" cy="1225550"/>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Does the ‘Higgs’ have Spin Zero ?</a:t>
            </a:r>
          </a:p>
        </p:txBody>
      </p:sp>
      <p:sp>
        <p:nvSpPr>
          <p:cNvPr id="4" name="Content Placeholder 2"/>
          <p:cNvSpPr txBox="1">
            <a:spLocks/>
          </p:cNvSpPr>
          <p:nvPr/>
        </p:nvSpPr>
        <p:spPr bwMode="auto">
          <a:xfrm>
            <a:off x="76200" y="2465388"/>
            <a:ext cx="3416300" cy="3700462"/>
          </a:xfrm>
          <a:prstGeom prst="rect">
            <a:avLst/>
          </a:prstGeom>
          <a:solidFill>
            <a:schemeClr val="accent1"/>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defRPr/>
            </a:pPr>
            <a:r>
              <a:rPr lang="en-US" b="0" dirty="0">
                <a:latin typeface="Times New Roman"/>
                <a:cs typeface="Times New Roman"/>
              </a:rPr>
              <a:t>Polar angle distribution for X</a:t>
            </a:r>
            <a:r>
              <a:rPr lang="en-US" b="0" baseline="-25000" dirty="0">
                <a:latin typeface="Times New Roman"/>
                <a:cs typeface="Times New Roman"/>
              </a:rPr>
              <a:t>2</a:t>
            </a:r>
            <a:r>
              <a:rPr lang="en-US" b="0" dirty="0">
                <a:latin typeface="Times New Roman"/>
                <a:cs typeface="Times New Roman"/>
              </a:rPr>
              <a:t> </a:t>
            </a:r>
            <a:r>
              <a:rPr lang="en-US" b="0" dirty="0" smtClean="0">
                <a:latin typeface="Wingdings"/>
                <a:ea typeface="Wingdings"/>
                <a:cs typeface="Wingdings"/>
                <a:sym typeface="Wingdings"/>
              </a:rPr>
              <a:t></a:t>
            </a:r>
            <a:r>
              <a:rPr lang="en-US" b="0" dirty="0" smtClean="0">
                <a:latin typeface="Times New Roman"/>
                <a:cs typeface="Times New Roman"/>
                <a:sym typeface="Wingdings"/>
              </a:rPr>
              <a:t>W</a:t>
            </a:r>
            <a:r>
              <a:rPr lang="en-US" b="0" baseline="30000" dirty="0" smtClean="0">
                <a:latin typeface="Times New Roman"/>
                <a:cs typeface="Times New Roman"/>
                <a:sym typeface="Wingdings"/>
              </a:rPr>
              <a:t>+</a:t>
            </a:r>
            <a:r>
              <a:rPr lang="en-US" b="0" dirty="0" smtClean="0">
                <a:latin typeface="Times New Roman"/>
                <a:cs typeface="Times New Roman"/>
                <a:sym typeface="Wingdings"/>
              </a:rPr>
              <a:t>W</a:t>
            </a:r>
            <a:r>
              <a:rPr lang="en-US" b="0" baseline="30000" dirty="0" smtClean="0">
                <a:latin typeface="Times New Roman"/>
                <a:cs typeface="Times New Roman"/>
                <a:sym typeface="Wingdings"/>
              </a:rPr>
              <a:t>-</a:t>
            </a:r>
            <a:r>
              <a:rPr lang="en-US" b="0" dirty="0" smtClean="0">
                <a:latin typeface="Times New Roman"/>
                <a:cs typeface="Times New Roman"/>
              </a:rPr>
              <a:t> </a:t>
            </a:r>
          </a:p>
          <a:p>
            <a:pPr eaLnBrk="1" hangingPunct="1">
              <a:defRPr/>
            </a:pPr>
            <a:r>
              <a:rPr lang="en-US" b="0" dirty="0">
                <a:latin typeface="Times New Roman"/>
                <a:cs typeface="Times New Roman"/>
              </a:rPr>
              <a:t>Polar angle distribution for </a:t>
            </a:r>
            <a:r>
              <a:rPr lang="en-US" b="0" dirty="0" smtClean="0">
                <a:latin typeface="Times New Roman"/>
                <a:cs typeface="Times New Roman"/>
              </a:rPr>
              <a:t>X</a:t>
            </a:r>
            <a:r>
              <a:rPr lang="en-US" b="0" baseline="-25000" dirty="0">
                <a:latin typeface="Times New Roman"/>
                <a:cs typeface="Times New Roman"/>
              </a:rPr>
              <a:t>0</a:t>
            </a:r>
            <a:r>
              <a:rPr lang="en-US" b="0" dirty="0" smtClean="0">
                <a:latin typeface="Times New Roman"/>
                <a:cs typeface="Times New Roman"/>
              </a:rPr>
              <a:t> </a:t>
            </a:r>
            <a:r>
              <a:rPr lang="en-US" b="0" dirty="0" smtClean="0">
                <a:latin typeface="Wingdings"/>
                <a:ea typeface="Wingdings"/>
                <a:cs typeface="Wingdings"/>
                <a:sym typeface="Wingdings"/>
              </a:rPr>
              <a:t></a:t>
            </a:r>
            <a:r>
              <a:rPr lang="en-US" b="0" dirty="0">
                <a:latin typeface="Times New Roman"/>
                <a:cs typeface="Times New Roman"/>
                <a:sym typeface="Wingdings"/>
              </a:rPr>
              <a:t>W</a:t>
            </a:r>
            <a:r>
              <a:rPr lang="en-US" b="0" baseline="30000" dirty="0">
                <a:latin typeface="Times New Roman"/>
                <a:cs typeface="Times New Roman"/>
                <a:sym typeface="Wingdings"/>
              </a:rPr>
              <a:t>+</a:t>
            </a:r>
            <a:r>
              <a:rPr lang="en-US" b="0" dirty="0">
                <a:latin typeface="Times New Roman"/>
                <a:cs typeface="Times New Roman"/>
                <a:sym typeface="Wingdings"/>
              </a:rPr>
              <a:t>W</a:t>
            </a:r>
            <a:r>
              <a:rPr lang="en-US" b="0" baseline="30000" dirty="0">
                <a:latin typeface="Times New Roman"/>
                <a:cs typeface="Times New Roman"/>
                <a:sym typeface="Wingdings"/>
              </a:rPr>
              <a:t>-</a:t>
            </a:r>
            <a:r>
              <a:rPr lang="en-US" b="0" dirty="0">
                <a:latin typeface="Times New Roman"/>
                <a:cs typeface="Times New Roman"/>
              </a:rPr>
              <a:t> </a:t>
            </a:r>
          </a:p>
          <a:p>
            <a:pPr marL="457200" lvl="1" indent="0" eaLnBrk="1" hangingPunct="1">
              <a:buFontTx/>
              <a:buNone/>
              <a:defRPr/>
            </a:pPr>
            <a:r>
              <a:rPr lang="en-US" b="0" dirty="0" smtClean="0">
                <a:latin typeface="Times New Roman"/>
                <a:cs typeface="Times New Roman"/>
              </a:rPr>
              <a:t>	(for </a:t>
            </a:r>
            <a:r>
              <a:rPr lang="en-US" b="0" dirty="0" err="1" smtClean="0">
                <a:latin typeface="Times New Roman"/>
                <a:cs typeface="Times New Roman"/>
              </a:rPr>
              <a:t>φ</a:t>
            </a:r>
            <a:r>
              <a:rPr lang="en-US" b="0" dirty="0" smtClean="0">
                <a:latin typeface="Times New Roman"/>
                <a:cs typeface="Times New Roman"/>
              </a:rPr>
              <a:t>  = π)</a:t>
            </a:r>
            <a:endParaRPr lang="en-US" b="0" dirty="0">
              <a:latin typeface="Times New Roman"/>
              <a:cs typeface="Times New Roman"/>
            </a:endParaRPr>
          </a:p>
        </p:txBody>
      </p:sp>
      <p:sp>
        <p:nvSpPr>
          <p:cNvPr id="8" name="Text Box 11"/>
          <p:cNvSpPr txBox="1">
            <a:spLocks noChangeArrowheads="1"/>
          </p:cNvSpPr>
          <p:nvPr/>
        </p:nvSpPr>
        <p:spPr bwMode="auto">
          <a:xfrm>
            <a:off x="153988" y="6227763"/>
            <a:ext cx="2890837" cy="36988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None/>
              <a:defRPr/>
            </a:pPr>
            <a:r>
              <a:rPr lang="en-US" sz="1800" b="0" dirty="0">
                <a:solidFill>
                  <a:srgbClr val="FFFF00"/>
                </a:solidFill>
                <a:latin typeface="Times New Roman"/>
                <a:cs typeface="Times New Roman"/>
              </a:rPr>
              <a:t>JE, Hwang: arXiv:1202.6660</a:t>
            </a:r>
          </a:p>
        </p:txBody>
      </p:sp>
      <p:pic>
        <p:nvPicPr>
          <p:cNvPr id="3" name="Picture 2" descr="angleWW0.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63938" y="4098925"/>
            <a:ext cx="5545137"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1" name="Picture 8" descr="angleWW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412875"/>
            <a:ext cx="5545137"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219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dissolve">
                                      <p:cBhvr>
                                        <p:cTn id="10" dur="500"/>
                                        <p:tgtEl>
                                          <p:spTgt spid="4">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dissolve">
                                      <p:cBhvr>
                                        <p:cTn id="13"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a:xfrm>
            <a:off x="457200" y="404813"/>
            <a:ext cx="8229600" cy="1152525"/>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Does the ‘Higgs’ have Spin Two ?</a:t>
            </a:r>
          </a:p>
        </p:txBody>
      </p:sp>
      <p:sp>
        <p:nvSpPr>
          <p:cNvPr id="81922" name="Content Placeholder 2"/>
          <p:cNvSpPr>
            <a:spLocks noGrp="1"/>
          </p:cNvSpPr>
          <p:nvPr>
            <p:ph idx="1"/>
          </p:nvPr>
        </p:nvSpPr>
        <p:spPr>
          <a:xfrm>
            <a:off x="457200" y="1844675"/>
            <a:ext cx="8229600" cy="4525963"/>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Discriminate spin 2 vs spin 0 via angular distribution of decays into γγ</a:t>
            </a:r>
          </a:p>
        </p:txBody>
      </p:sp>
      <p:pic>
        <p:nvPicPr>
          <p:cNvPr id="3584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8163" y="2924175"/>
            <a:ext cx="3529012"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4" name="Text Box 10"/>
          <p:cNvSpPr txBox="1">
            <a:spLocks noChangeArrowheads="1"/>
          </p:cNvSpPr>
          <p:nvPr/>
        </p:nvSpPr>
        <p:spPr bwMode="auto">
          <a:xfrm>
            <a:off x="6164263" y="2443163"/>
            <a:ext cx="2728912"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600" b="0" dirty="0">
                <a:solidFill>
                  <a:srgbClr val="FFFF00"/>
                </a:solidFill>
                <a:latin typeface="Times" charset="0"/>
              </a:rPr>
              <a:t>JE &amp; Hwang: arXiv:1202.6660</a:t>
            </a:r>
          </a:p>
        </p:txBody>
      </p:sp>
      <p:sp>
        <p:nvSpPr>
          <p:cNvPr id="35845" name="Text Box 10"/>
          <p:cNvSpPr txBox="1">
            <a:spLocks noChangeArrowheads="1"/>
          </p:cNvSpPr>
          <p:nvPr/>
        </p:nvSpPr>
        <p:spPr bwMode="auto">
          <a:xfrm>
            <a:off x="179388" y="6308725"/>
            <a:ext cx="4100512" cy="33972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600" b="0" dirty="0">
                <a:solidFill>
                  <a:srgbClr val="FFFF00"/>
                </a:solidFill>
                <a:latin typeface="Times" charset="0"/>
              </a:rPr>
              <a:t>JE, </a:t>
            </a:r>
            <a:r>
              <a:rPr lang="en-US" sz="1600" b="0" dirty="0" err="1">
                <a:solidFill>
                  <a:srgbClr val="FFFF00"/>
                </a:solidFill>
                <a:latin typeface="Times" charset="0"/>
              </a:rPr>
              <a:t>Fok</a:t>
            </a:r>
            <a:r>
              <a:rPr lang="en-US" sz="1600" b="0" dirty="0">
                <a:solidFill>
                  <a:srgbClr val="FFFF00"/>
                </a:solidFill>
                <a:latin typeface="Times" charset="0"/>
              </a:rPr>
              <a:t>, Hwang, </a:t>
            </a:r>
            <a:r>
              <a:rPr lang="en-US" sz="1600" b="0" dirty="0" err="1">
                <a:solidFill>
                  <a:srgbClr val="FFFF00"/>
                </a:solidFill>
                <a:latin typeface="Times" charset="0"/>
              </a:rPr>
              <a:t>Sanz</a:t>
            </a:r>
            <a:r>
              <a:rPr lang="en-US" sz="1600" b="0" dirty="0">
                <a:solidFill>
                  <a:srgbClr val="FFFF00"/>
                </a:solidFill>
                <a:latin typeface="Times" charset="0"/>
              </a:rPr>
              <a:t> &amp; You: arXiv:1210.5229</a:t>
            </a:r>
          </a:p>
        </p:txBody>
      </p:sp>
      <p:sp>
        <p:nvSpPr>
          <p:cNvPr id="8" name="Text Box 10"/>
          <p:cNvSpPr txBox="1">
            <a:spLocks noChangeArrowheads="1"/>
          </p:cNvSpPr>
          <p:nvPr/>
        </p:nvSpPr>
        <p:spPr bwMode="auto">
          <a:xfrm>
            <a:off x="179388" y="3429000"/>
            <a:ext cx="1227137" cy="633413"/>
          </a:xfrm>
          <a:prstGeom prst="rect">
            <a:avLst/>
          </a:prstGeom>
          <a:solidFill>
            <a:schemeClr val="accent1"/>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600" b="0" dirty="0">
                <a:latin typeface="Times" charset="0"/>
              </a:rPr>
              <a:t>Monte Carlo</a:t>
            </a:r>
          </a:p>
          <a:p>
            <a:pPr>
              <a:buNone/>
            </a:pPr>
            <a:r>
              <a:rPr lang="en-US" sz="1600" b="0" dirty="0">
                <a:latin typeface="Times" charset="0"/>
              </a:rPr>
              <a:t>simulations</a:t>
            </a:r>
          </a:p>
        </p:txBody>
      </p:sp>
      <p:pic>
        <p:nvPicPr>
          <p:cNvPr id="2" name="Picture 1" descr="gammgamm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84625" y="2924175"/>
            <a:ext cx="461486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a:spLocks noChangeArrowheads="1"/>
          </p:cNvSpPr>
          <p:nvPr/>
        </p:nvSpPr>
        <p:spPr bwMode="auto">
          <a:xfrm>
            <a:off x="4500563" y="6165850"/>
            <a:ext cx="2952750" cy="4603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a:solidFill>
                  <a:srgbClr val="FFFF00"/>
                </a:solidFill>
                <a:latin typeface="Times New Roman" charset="0"/>
              </a:rPr>
              <a:t>2</a:t>
            </a:r>
            <a:r>
              <a:rPr lang="en-US" sz="2400" b="0" baseline="30000" dirty="0">
                <a:solidFill>
                  <a:srgbClr val="FFFF00"/>
                </a:solidFill>
                <a:latin typeface="Times New Roman" charset="0"/>
              </a:rPr>
              <a:t>+</a:t>
            </a:r>
            <a:r>
              <a:rPr lang="en-US" sz="2400" b="0" dirty="0">
                <a:solidFill>
                  <a:srgbClr val="FFFF00"/>
                </a:solidFill>
                <a:latin typeface="Times New Roman" charset="0"/>
              </a:rPr>
              <a:t> </a:t>
            </a:r>
            <a:r>
              <a:rPr lang="en-US" sz="2400" b="0" dirty="0" err="1">
                <a:solidFill>
                  <a:srgbClr val="FFFF00"/>
                </a:solidFill>
                <a:latin typeface="Times New Roman" charset="0"/>
              </a:rPr>
              <a:t>disfavoured</a:t>
            </a:r>
            <a:r>
              <a:rPr lang="en-US" sz="2400" b="0" dirty="0">
                <a:solidFill>
                  <a:srgbClr val="FFFF00"/>
                </a:solidFill>
                <a:latin typeface="Times New Roman" charset="0"/>
              </a:rPr>
              <a:t> @ 99%</a:t>
            </a:r>
          </a:p>
        </p:txBody>
      </p:sp>
    </p:spTree>
    <p:extLst>
      <p:ext uri="{BB962C8B-B14F-4D97-AF65-F5344CB8AC3E}">
        <p14:creationId xmlns:p14="http://schemas.microsoft.com/office/powerpoint/2010/main" val="27881427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dissolve">
                                      <p:cBhvr>
                                        <p:cTn id="7" dur="500"/>
                                        <p:tgtEl>
                                          <p:spTgt spid="3584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5845"/>
                                        </p:tgtEl>
                                        <p:attrNameLst>
                                          <p:attrName>style.visibility</p:attrName>
                                        </p:attrNameLst>
                                      </p:cBhvr>
                                      <p:to>
                                        <p:strVal val="visible"/>
                                      </p:to>
                                    </p:set>
                                    <p:animEffect transition="in" filter="dissolve">
                                      <p:cBhvr>
                                        <p:cTn id="10" dur="500"/>
                                        <p:tgtEl>
                                          <p:spTgt spid="3584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dissolve">
                                      <p:cBhvr>
                                        <p:cTn id="18" dur="500"/>
                                        <p:tgtEl>
                                          <p:spTgt spid="2"/>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8"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a:xfrm>
            <a:off x="457200" y="188913"/>
            <a:ext cx="8229600" cy="1151855"/>
          </a:xfrm>
          <a:solidFill>
            <a:srgbClr val="9ED3D7"/>
          </a:solidFill>
          <a:ln>
            <a:solidFill>
              <a:srgbClr val="000000"/>
            </a:solidFill>
            <a:miter lim="800000"/>
            <a:headEnd/>
            <a:tailEnd/>
          </a:ln>
        </p:spPr>
        <p:txBody>
          <a:bodyPr/>
          <a:lstStyle/>
          <a:p>
            <a:pPr eaLnBrk="1" hangingPunct="1">
              <a:defRPr/>
            </a:pPr>
            <a:r>
              <a:rPr lang="en-US" sz="4800" dirty="0" smtClean="0">
                <a:solidFill>
                  <a:srgbClr val="000000"/>
                </a:solidFill>
                <a:latin typeface="Times New Roman" charset="0"/>
                <a:ea typeface="ＭＳ Ｐゴシック" charset="0"/>
                <a:cs typeface="Times New Roman" charset="0"/>
              </a:rPr>
              <a:t>H Spin-Parity Tests: 0</a:t>
            </a:r>
            <a:r>
              <a:rPr lang="en-US" sz="4800" baseline="30000" dirty="0" smtClean="0">
                <a:solidFill>
                  <a:srgbClr val="000000"/>
                </a:solidFill>
                <a:latin typeface="Times New Roman" charset="0"/>
                <a:ea typeface="ＭＳ Ｐゴシック" charset="0"/>
                <a:cs typeface="Times New Roman" charset="0"/>
              </a:rPr>
              <a:t>+</a:t>
            </a:r>
            <a:r>
              <a:rPr lang="en-US" sz="4800" dirty="0" smtClean="0">
                <a:solidFill>
                  <a:srgbClr val="000000"/>
                </a:solidFill>
                <a:latin typeface="Times New Roman" charset="0"/>
                <a:ea typeface="ＭＳ Ｐゴシック" charset="0"/>
                <a:cs typeface="Times New Roman" charset="0"/>
              </a:rPr>
              <a:t> AOK</a:t>
            </a:r>
            <a:endParaRPr lang="en-US" sz="4800" dirty="0">
              <a:solidFill>
                <a:srgbClr val="000000"/>
              </a:solidFill>
              <a:latin typeface="Times New Roman" charset="0"/>
              <a:ea typeface="ＭＳ Ｐゴシック" charset="0"/>
              <a:cs typeface="Times New Roman" charset="0"/>
            </a:endParaRPr>
          </a:p>
        </p:txBody>
      </p:sp>
      <p:sp>
        <p:nvSpPr>
          <p:cNvPr id="76802" name="Content Placeholder 2"/>
          <p:cNvSpPr>
            <a:spLocks noGrp="1"/>
          </p:cNvSpPr>
          <p:nvPr>
            <p:ph idx="1"/>
          </p:nvPr>
        </p:nvSpPr>
        <p:spPr>
          <a:xfrm>
            <a:off x="457200" y="1844675"/>
            <a:ext cx="8229600" cy="4679950"/>
          </a:xfrm>
          <a:solidFill>
            <a:srgbClr val="9ED3D7"/>
          </a:solidFill>
          <a:ln>
            <a:solidFill>
              <a:srgbClr val="000000"/>
            </a:solidFill>
            <a:miter lim="800000"/>
            <a:headEnd/>
            <a:tailEnd/>
          </a:ln>
        </p:spPr>
        <p:txBody>
          <a:bodyPr/>
          <a:lstStyle/>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marL="0" indent="0" eaLnBrk="1" hangingPunct="1">
              <a:buFontTx/>
              <a:buNone/>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endParaRPr lang="en-US" baseline="30000" dirty="0" smtClean="0">
              <a:solidFill>
                <a:srgbClr val="000000"/>
              </a:solidFill>
              <a:latin typeface="Times New Roman" charset="0"/>
              <a:ea typeface="ＭＳ Ｐゴシック" charset="0"/>
              <a:cs typeface="Times New Roman" charset="0"/>
            </a:endParaRPr>
          </a:p>
          <a:p>
            <a:pPr eaLnBrk="1" hangingPunct="1">
              <a:defRPr/>
            </a:pPr>
            <a:endParaRPr lang="en-US" baseline="30000" dirty="0">
              <a:solidFill>
                <a:srgbClr val="000000"/>
              </a:solidFill>
              <a:latin typeface="Times New Roman" charset="0"/>
              <a:ea typeface="ＭＳ Ｐゴシック" charset="0"/>
              <a:cs typeface="Times New Roman" charset="0"/>
            </a:endParaRPr>
          </a:p>
          <a:p>
            <a:pPr eaLnBrk="1" hangingPunct="1">
              <a:defRPr/>
            </a:pPr>
            <a:r>
              <a:rPr lang="en-US" dirty="0" smtClean="0">
                <a:solidFill>
                  <a:srgbClr val="000000"/>
                </a:solidFill>
                <a:latin typeface="Times New Roman" charset="0"/>
                <a:ea typeface="ＭＳ Ｐゴシック" charset="0"/>
                <a:cs typeface="Times New Roman" charset="0"/>
              </a:rPr>
              <a:t>Alternative spin-parities </a:t>
            </a:r>
            <a:r>
              <a:rPr lang="en-US" dirty="0" err="1" smtClean="0">
                <a:solidFill>
                  <a:srgbClr val="000000"/>
                </a:solidFill>
                <a:latin typeface="Times New Roman" charset="0"/>
                <a:ea typeface="ＭＳ Ｐゴシック" charset="0"/>
                <a:cs typeface="Times New Roman" charset="0"/>
              </a:rPr>
              <a:t>disfavoured</a:t>
            </a:r>
            <a:r>
              <a:rPr lang="en-US" dirty="0" smtClean="0">
                <a:solidFill>
                  <a:srgbClr val="000000"/>
                </a:solidFill>
                <a:latin typeface="Times New Roman" charset="0"/>
                <a:ea typeface="ＭＳ Ｐゴシック" charset="0"/>
                <a:cs typeface="Times New Roman" charset="0"/>
              </a:rPr>
              <a:t> &gt; 99.9%</a:t>
            </a:r>
            <a:endParaRPr lang="en-US" dirty="0">
              <a:solidFill>
                <a:srgbClr val="000000"/>
              </a:solidFill>
              <a:latin typeface="Times New Roman" charset="0"/>
              <a:ea typeface="ＭＳ Ｐゴシック" charset="0"/>
              <a:cs typeface="Times New Roman" charset="0"/>
            </a:endParaRPr>
          </a:p>
        </p:txBody>
      </p:sp>
      <p:pic>
        <p:nvPicPr>
          <p:cNvPr id="3" name="Picture 2" descr="Hspi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647329"/>
            <a:ext cx="8438728" cy="4085927"/>
          </a:xfrm>
          <a:prstGeom prst="rect">
            <a:avLst/>
          </a:prstGeom>
        </p:spPr>
      </p:pic>
      <p:pic>
        <p:nvPicPr>
          <p:cNvPr id="9" name="Picture 8" descr="20120707_STP004_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67671" y="1844824"/>
            <a:ext cx="1368425" cy="769937"/>
          </a:xfrm>
          <a:prstGeom prst="rect">
            <a:avLst/>
          </a:prstGeom>
          <a:solidFill>
            <a:srgbClr val="9ED3D7"/>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23288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76802">
                                            <p:txEl>
                                              <p:pRg st="10" end="10"/>
                                            </p:txEl>
                                          </p:spTgt>
                                        </p:tgtEl>
                                        <p:attrNameLst>
                                          <p:attrName>style.visibility</p:attrName>
                                        </p:attrNameLst>
                                      </p:cBhvr>
                                      <p:to>
                                        <p:strVal val="visible"/>
                                      </p:to>
                                    </p:set>
                                    <p:animEffect transition="in" filter="dissolve">
                                      <p:cBhvr>
                                        <p:cTn id="7" dur="500"/>
                                        <p:tgtEl>
                                          <p:spTgt spid="76802">
                                            <p:txEl>
                                              <p:pRg st="10" end="1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2"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lide(fromRigh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1008062"/>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What is it ?</a:t>
            </a: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Does it have </a:t>
            </a:r>
            <a:r>
              <a:rPr lang="en-US" sz="2800" dirty="0">
                <a:latin typeface="Times New Roman"/>
                <a:cs typeface="Times New Roman"/>
              </a:rPr>
              <a:t>s</a:t>
            </a:r>
            <a:r>
              <a:rPr lang="en-US" sz="2800" dirty="0" smtClean="0">
                <a:latin typeface="Times New Roman"/>
                <a:cs typeface="Times New Roman"/>
              </a:rPr>
              <a:t>pin 0 or 2?</a:t>
            </a:r>
          </a:p>
          <a:p>
            <a:pPr lvl="1" eaLnBrk="1" hangingPunct="1">
              <a:defRPr/>
            </a:pPr>
            <a:r>
              <a:rPr lang="en-US" sz="2400" b="1" dirty="0" smtClean="0">
                <a:solidFill>
                  <a:srgbClr val="FF0000"/>
                </a:solidFill>
                <a:latin typeface="Times New Roman"/>
                <a:cs typeface="Times New Roman"/>
              </a:rPr>
              <a:t>Spin 2 strongly </a:t>
            </a:r>
            <a:r>
              <a:rPr lang="en-US" sz="2400" b="1" dirty="0" err="1" smtClean="0">
                <a:solidFill>
                  <a:srgbClr val="FF0000"/>
                </a:solidFill>
                <a:latin typeface="Times New Roman"/>
                <a:cs typeface="Times New Roman"/>
              </a:rPr>
              <a:t>disfavoured</a:t>
            </a: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Is it scalar or </a:t>
            </a:r>
            <a:r>
              <a:rPr lang="en-US" sz="2800" dirty="0" err="1" smtClean="0">
                <a:latin typeface="Times New Roman"/>
                <a:cs typeface="Times New Roman"/>
              </a:rPr>
              <a:t>pseudoscalar</a:t>
            </a:r>
            <a:r>
              <a:rPr lang="en-US" sz="2800" dirty="0" smtClean="0">
                <a:latin typeface="Times New Roman"/>
                <a:cs typeface="Times New Roman"/>
              </a:rPr>
              <a:t>?</a:t>
            </a:r>
          </a:p>
          <a:p>
            <a:pPr lvl="1" eaLnBrk="1" hangingPunct="1">
              <a:defRPr/>
            </a:pPr>
            <a:r>
              <a:rPr lang="en-US" sz="2400" b="1" dirty="0" err="1" smtClean="0">
                <a:solidFill>
                  <a:srgbClr val="FF0000"/>
                </a:solidFill>
                <a:latin typeface="Times New Roman"/>
                <a:cs typeface="Times New Roman"/>
              </a:rPr>
              <a:t>Pseudoscalar</a:t>
            </a:r>
            <a:r>
              <a:rPr lang="en-US" sz="2400" b="1" dirty="0" smtClean="0">
                <a:solidFill>
                  <a:srgbClr val="FF0000"/>
                </a:solidFill>
                <a:latin typeface="Times New Roman"/>
                <a:cs typeface="Times New Roman"/>
              </a:rPr>
              <a:t> strongly </a:t>
            </a:r>
            <a:r>
              <a:rPr lang="en-US" sz="2400" b="1" dirty="0" err="1" smtClean="0">
                <a:solidFill>
                  <a:srgbClr val="FF0000"/>
                </a:solidFill>
                <a:latin typeface="Times New Roman"/>
                <a:cs typeface="Times New Roman"/>
              </a:rPr>
              <a:t>disfavoured</a:t>
            </a:r>
            <a:endParaRPr lang="en-US" sz="2400" b="1" dirty="0">
              <a:solidFill>
                <a:srgbClr val="FF0000"/>
              </a:solidFill>
              <a:latin typeface="Times New Roman"/>
              <a:cs typeface="Times New Roman"/>
            </a:endParaRPr>
          </a:p>
          <a:p>
            <a:pPr eaLnBrk="1" hangingPunct="1">
              <a:defRPr/>
            </a:pPr>
            <a:r>
              <a:rPr lang="en-US" sz="2800" dirty="0" smtClean="0">
                <a:latin typeface="Times New Roman"/>
                <a:cs typeface="Times New Roman"/>
              </a:rPr>
              <a:t>Is it elementary or composite?</a:t>
            </a:r>
          </a:p>
          <a:p>
            <a:pPr lvl="1" eaLnBrk="1" hangingPunct="1">
              <a:defRPr/>
            </a:pP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Does it couple to particle masses?</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Quantum (loop) corrections?</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What are its self-couplings?</a:t>
            </a:r>
          </a:p>
        </p:txBody>
      </p:sp>
    </p:spTree>
    <p:extLst>
      <p:ext uri="{BB962C8B-B14F-4D97-AF65-F5344CB8AC3E}">
        <p14:creationId xmlns:p14="http://schemas.microsoft.com/office/powerpoint/2010/main" val="8922958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1026"/>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a:solidFill>
                  <a:schemeClr val="tx1"/>
                </a:solidFill>
                <a:latin typeface="Times New Roman" charset="0"/>
                <a:cs typeface="+mj-cs"/>
              </a:rPr>
              <a:t>Elementary Higgs or Composite?</a:t>
            </a:r>
          </a:p>
        </p:txBody>
      </p:sp>
      <p:sp>
        <p:nvSpPr>
          <p:cNvPr id="870403" name="Rectangle 1027"/>
          <p:cNvSpPr>
            <a:spLocks noGrp="1" noChangeArrowheads="1"/>
          </p:cNvSpPr>
          <p:nvPr>
            <p:ph type="body" sz="half" idx="1"/>
          </p:nvPr>
        </p:nvSpPr>
        <p:spPr>
          <a:xfrm>
            <a:off x="152400" y="1600200"/>
            <a:ext cx="4114800" cy="4114800"/>
          </a:xfrm>
          <a:solidFill>
            <a:schemeClr val="accent1"/>
          </a:solidFill>
          <a:ln>
            <a:solidFill>
              <a:schemeClr val="tx1"/>
            </a:solidFill>
            <a:miter lim="800000"/>
            <a:headEnd/>
            <a:tailEnd/>
          </a:ln>
        </p:spPr>
        <p:txBody>
          <a:bodyPr/>
          <a:lstStyle/>
          <a:p>
            <a:pPr eaLnBrk="1" hangingPunct="1">
              <a:defRPr/>
            </a:pPr>
            <a:r>
              <a:rPr lang="en-US">
                <a:latin typeface="Times New Roman" charset="0"/>
                <a:cs typeface="+mn-cs"/>
              </a:rPr>
              <a:t>Higgs field: </a:t>
            </a:r>
          </a:p>
          <a:p>
            <a:pPr eaLnBrk="1" hangingPunct="1">
              <a:buFontTx/>
              <a:buNone/>
              <a:defRPr/>
            </a:pPr>
            <a:r>
              <a:rPr lang="en-US">
                <a:latin typeface="Times New Roman" charset="0"/>
                <a:cs typeface="+mn-cs"/>
              </a:rPr>
              <a:t>		</a:t>
            </a:r>
            <a:r>
              <a:rPr lang="en-US">
                <a:solidFill>
                  <a:srgbClr val="FF0000"/>
                </a:solidFill>
                <a:latin typeface="Times New Roman" charset="0"/>
                <a:cs typeface="+mn-cs"/>
              </a:rPr>
              <a:t>&lt;0|H|0&gt; </a:t>
            </a:r>
            <a:r>
              <a:rPr lang="en-US">
                <a:solidFill>
                  <a:srgbClr val="FF0000"/>
                </a:solidFill>
                <a:latin typeface="Times New Roman" charset="0"/>
                <a:cs typeface="Times New Roman" charset="0"/>
              </a:rPr>
              <a:t>≠</a:t>
            </a:r>
            <a:r>
              <a:rPr lang="en-US">
                <a:solidFill>
                  <a:srgbClr val="FF0000"/>
                </a:solidFill>
                <a:latin typeface="Times New Roman" charset="0"/>
                <a:cs typeface="+mn-cs"/>
              </a:rPr>
              <a:t> 0</a:t>
            </a:r>
          </a:p>
          <a:p>
            <a:pPr eaLnBrk="1" hangingPunct="1">
              <a:defRPr/>
            </a:pPr>
            <a:r>
              <a:rPr lang="en-US">
                <a:latin typeface="Times New Roman" charset="0"/>
                <a:cs typeface="+mn-cs"/>
              </a:rPr>
              <a:t>Quantum loop problems</a:t>
            </a:r>
          </a:p>
          <a:p>
            <a:pPr eaLnBrk="1" hangingPunct="1">
              <a:defRPr/>
            </a:pPr>
            <a:endParaRPr lang="en-US">
              <a:latin typeface="Times New Roman" charset="0"/>
              <a:cs typeface="+mn-cs"/>
            </a:endParaRPr>
          </a:p>
          <a:p>
            <a:pPr eaLnBrk="1" hangingPunct="1">
              <a:defRPr/>
            </a:pPr>
            <a:endParaRPr lang="en-US">
              <a:latin typeface="Times New Roman" charset="0"/>
              <a:cs typeface="+mn-cs"/>
            </a:endParaRPr>
          </a:p>
          <a:p>
            <a:pPr eaLnBrk="1" hangingPunct="1">
              <a:defRPr/>
            </a:pPr>
            <a:endParaRPr lang="en-US">
              <a:latin typeface="Times New Roman" charset="0"/>
              <a:cs typeface="+mn-cs"/>
            </a:endParaRPr>
          </a:p>
        </p:txBody>
      </p:sp>
      <p:sp>
        <p:nvSpPr>
          <p:cNvPr id="870404" name="Rectangle 1028"/>
          <p:cNvSpPr>
            <a:spLocks noGrp="1" noChangeArrowheads="1"/>
          </p:cNvSpPr>
          <p:nvPr>
            <p:ph type="body" sz="half" idx="2"/>
          </p:nvPr>
        </p:nvSpPr>
        <p:spPr>
          <a:xfrm>
            <a:off x="4495800" y="1752600"/>
            <a:ext cx="4495800" cy="4114800"/>
          </a:xfrm>
          <a:solidFill>
            <a:schemeClr val="accent1"/>
          </a:solidFill>
          <a:ln>
            <a:solidFill>
              <a:schemeClr val="tx1"/>
            </a:solidFill>
            <a:miter lim="800000"/>
            <a:headEnd/>
            <a:tailEnd/>
          </a:ln>
        </p:spPr>
        <p:txBody>
          <a:bodyPr/>
          <a:lstStyle/>
          <a:p>
            <a:pPr eaLnBrk="1" hangingPunct="1">
              <a:defRPr/>
            </a:pPr>
            <a:r>
              <a:rPr lang="en-US">
                <a:latin typeface="Times New Roman" charset="0"/>
                <a:cs typeface="+mn-cs"/>
              </a:rPr>
              <a:t>Fermion-antifermion condensate</a:t>
            </a:r>
          </a:p>
          <a:p>
            <a:pPr eaLnBrk="1" hangingPunct="1">
              <a:defRPr/>
            </a:pPr>
            <a:r>
              <a:rPr lang="en-US">
                <a:latin typeface="Times New Roman" charset="0"/>
                <a:cs typeface="+mn-cs"/>
              </a:rPr>
              <a:t>Just like QCD, BCS superconductivity</a:t>
            </a:r>
          </a:p>
          <a:p>
            <a:pPr eaLnBrk="1" hangingPunct="1">
              <a:defRPr/>
            </a:pPr>
            <a:r>
              <a:rPr lang="en-US">
                <a:latin typeface="Times New Roman" charset="0"/>
                <a:cs typeface="+mn-cs"/>
              </a:rPr>
              <a:t>Top-antitop condensate? needed m</a:t>
            </a:r>
            <a:r>
              <a:rPr lang="en-US" baseline="-25000">
                <a:latin typeface="Times New Roman" charset="0"/>
                <a:cs typeface="+mn-cs"/>
              </a:rPr>
              <a:t>t</a:t>
            </a:r>
            <a:r>
              <a:rPr lang="en-US">
                <a:latin typeface="Times New Roman" charset="0"/>
                <a:cs typeface="+mn-cs"/>
              </a:rPr>
              <a:t> &gt; 200 GeV</a:t>
            </a:r>
          </a:p>
        </p:txBody>
      </p:sp>
      <p:sp>
        <p:nvSpPr>
          <p:cNvPr id="870405" name="Text Box 1029"/>
          <p:cNvSpPr txBox="1">
            <a:spLocks noChangeArrowheads="1"/>
          </p:cNvSpPr>
          <p:nvPr/>
        </p:nvSpPr>
        <p:spPr bwMode="auto">
          <a:xfrm>
            <a:off x="4408488" y="4648201"/>
            <a:ext cx="4735512" cy="2197525"/>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90000"/>
              </a:lnSpc>
              <a:buFontTx/>
              <a:buNone/>
              <a:defRPr/>
            </a:pPr>
            <a:r>
              <a:rPr lang="en-US" sz="2800" b="0" dirty="0">
                <a:solidFill>
                  <a:srgbClr val="FFFF00"/>
                </a:solidFill>
                <a:latin typeface="Times New Roman"/>
                <a:cs typeface="Times New Roman"/>
              </a:rPr>
              <a:t>New </a:t>
            </a:r>
            <a:r>
              <a:rPr lang="en-US" sz="2800" b="0" dirty="0" err="1">
                <a:solidFill>
                  <a:srgbClr val="FF0000"/>
                </a:solidFill>
                <a:latin typeface="Times New Roman"/>
                <a:cs typeface="Times New Roman"/>
              </a:rPr>
              <a:t>technicolour</a:t>
            </a:r>
            <a:r>
              <a:rPr lang="en-US" sz="2800" b="0" dirty="0">
                <a:solidFill>
                  <a:srgbClr val="FFFF00"/>
                </a:solidFill>
                <a:latin typeface="Times New Roman"/>
                <a:cs typeface="Times New Roman"/>
              </a:rPr>
              <a:t> force?</a:t>
            </a:r>
          </a:p>
          <a:p>
            <a:pPr marL="457200" indent="-457200">
              <a:lnSpc>
                <a:spcPct val="90000"/>
              </a:lnSpc>
              <a:buFontTx/>
              <a:buChar char="-"/>
              <a:defRPr/>
            </a:pPr>
            <a:r>
              <a:rPr lang="en-US" sz="2800" b="0" dirty="0">
                <a:solidFill>
                  <a:srgbClr val="FFFF00"/>
                </a:solidFill>
                <a:latin typeface="Times New Roman"/>
                <a:cs typeface="Times New Roman"/>
              </a:rPr>
              <a:t>Heavy scalar resonance?</a:t>
            </a:r>
          </a:p>
          <a:p>
            <a:pPr marL="457200" indent="-457200">
              <a:lnSpc>
                <a:spcPct val="90000"/>
              </a:lnSpc>
              <a:buFontTx/>
              <a:buChar char="-"/>
              <a:defRPr/>
            </a:pPr>
            <a:r>
              <a:rPr lang="en-US" sz="2800" b="0" dirty="0">
                <a:solidFill>
                  <a:srgbClr val="FFFF00"/>
                </a:solidFill>
                <a:latin typeface="Times New Roman"/>
                <a:cs typeface="Times New Roman"/>
              </a:rPr>
              <a:t>Inconsistent with </a:t>
            </a:r>
          </a:p>
          <a:p>
            <a:pPr>
              <a:lnSpc>
                <a:spcPct val="90000"/>
              </a:lnSpc>
              <a:buFontTx/>
              <a:buNone/>
              <a:defRPr/>
            </a:pPr>
            <a:r>
              <a:rPr lang="en-US" sz="2800" b="0" dirty="0">
                <a:solidFill>
                  <a:srgbClr val="FFFF00"/>
                </a:solidFill>
                <a:latin typeface="Times New Roman"/>
                <a:cs typeface="Times New Roman"/>
              </a:rPr>
              <a:t>     precision electroweak data?</a:t>
            </a:r>
          </a:p>
          <a:p>
            <a:pPr>
              <a:defRPr/>
            </a:pPr>
            <a:endParaRPr lang="en-US" sz="2400" b="0" baseline="-25000" dirty="0">
              <a:latin typeface="Times New Roman"/>
              <a:cs typeface="Times New Roman"/>
            </a:endParaRPr>
          </a:p>
        </p:txBody>
      </p:sp>
      <p:pic>
        <p:nvPicPr>
          <p:cNvPr id="870406" name="Picture 103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200400"/>
            <a:ext cx="2971800" cy="210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70407" name="Text Box 1031"/>
          <p:cNvSpPr txBox="1">
            <a:spLocks noChangeArrowheads="1"/>
          </p:cNvSpPr>
          <p:nvPr/>
        </p:nvSpPr>
        <p:spPr bwMode="auto">
          <a:xfrm>
            <a:off x="455613" y="5486400"/>
            <a:ext cx="3646487" cy="1039813"/>
          </a:xfrm>
          <a:prstGeom prst="rect">
            <a:avLst/>
          </a:prstGeom>
          <a:solidFill>
            <a:srgbClr val="000066"/>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800" b="0" dirty="0">
                <a:solidFill>
                  <a:srgbClr val="FFFF00"/>
                </a:solidFill>
                <a:latin typeface="Times New Roman"/>
                <a:cs typeface="Times New Roman"/>
              </a:rPr>
              <a:t>Cut-off </a:t>
            </a:r>
            <a:r>
              <a:rPr lang="en-US" sz="2800" b="0" dirty="0" err="1">
                <a:solidFill>
                  <a:srgbClr val="FFFF00"/>
                </a:solidFill>
                <a:latin typeface="Times New Roman"/>
                <a:cs typeface="Times New Roman"/>
              </a:rPr>
              <a:t>Λ</a:t>
            </a:r>
            <a:r>
              <a:rPr lang="en-US" sz="2800" b="0" dirty="0">
                <a:solidFill>
                  <a:srgbClr val="FFFF00"/>
                </a:solidFill>
                <a:latin typeface="Times New Roman"/>
                <a:cs typeface="Times New Roman"/>
              </a:rPr>
              <a:t> ~ 1 </a:t>
            </a:r>
            <a:r>
              <a:rPr lang="en-US" sz="2800" b="0" dirty="0" err="1">
                <a:solidFill>
                  <a:srgbClr val="FFFF00"/>
                </a:solidFill>
                <a:latin typeface="Times New Roman"/>
                <a:cs typeface="Times New Roman"/>
              </a:rPr>
              <a:t>TeV</a:t>
            </a:r>
            <a:r>
              <a:rPr lang="en-US" sz="2800" b="0" dirty="0">
                <a:solidFill>
                  <a:srgbClr val="FFFF00"/>
                </a:solidFill>
                <a:latin typeface="Times New Roman"/>
                <a:cs typeface="Times New Roman"/>
              </a:rPr>
              <a:t> with</a:t>
            </a:r>
          </a:p>
          <a:p>
            <a:pPr>
              <a:buFontTx/>
              <a:buNone/>
              <a:defRPr/>
            </a:pPr>
            <a:r>
              <a:rPr lang="en-US" sz="2800" b="0" dirty="0">
                <a:latin typeface="Times New Roman"/>
                <a:cs typeface="Times New Roman"/>
              </a:rPr>
              <a:t>	</a:t>
            </a:r>
            <a:r>
              <a:rPr lang="en-US" sz="2800" b="0" dirty="0" err="1">
                <a:solidFill>
                  <a:srgbClr val="FF0000"/>
                </a:solidFill>
                <a:latin typeface="Times New Roman"/>
                <a:cs typeface="Times New Roman"/>
              </a:rPr>
              <a:t>Supersymmetry</a:t>
            </a:r>
            <a:r>
              <a:rPr lang="en-US" sz="2800" b="0" dirty="0">
                <a:solidFill>
                  <a:srgbClr val="FF0000"/>
                </a:solidFill>
                <a:latin typeface="Times New Roman"/>
                <a:cs typeface="Times New Roman"/>
              </a:rPr>
              <a:t>?</a:t>
            </a:r>
          </a:p>
        </p:txBody>
      </p:sp>
      <p:sp>
        <p:nvSpPr>
          <p:cNvPr id="870408" name="Text Box 1032"/>
          <p:cNvSpPr txBox="1">
            <a:spLocks noChangeArrowheads="1"/>
          </p:cNvSpPr>
          <p:nvPr/>
        </p:nvSpPr>
        <p:spPr bwMode="auto">
          <a:xfrm>
            <a:off x="2743200" y="3216275"/>
            <a:ext cx="1633538" cy="90487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latin typeface="Times New Roman"/>
                <a:cs typeface="Times New Roman"/>
              </a:rPr>
              <a:t>Cutoff </a:t>
            </a:r>
          </a:p>
          <a:p>
            <a:pPr>
              <a:buFontTx/>
              <a:buNone/>
              <a:defRPr/>
            </a:pPr>
            <a:r>
              <a:rPr lang="en-US" sz="2400" b="0" dirty="0" err="1">
                <a:solidFill>
                  <a:srgbClr val="FFFF00"/>
                </a:solidFill>
                <a:latin typeface="Times New Roman"/>
                <a:cs typeface="Times New Roman"/>
              </a:rPr>
              <a:t>Λ</a:t>
            </a:r>
            <a:r>
              <a:rPr lang="en-US" sz="2400" b="0" dirty="0">
                <a:solidFill>
                  <a:srgbClr val="FFFF00"/>
                </a:solidFill>
                <a:latin typeface="Times New Roman"/>
                <a:cs typeface="Times New Roman"/>
              </a:rPr>
              <a:t> = 10 </a:t>
            </a:r>
            <a:r>
              <a:rPr lang="en-US" sz="2400" b="0" dirty="0" err="1">
                <a:solidFill>
                  <a:srgbClr val="FFFF00"/>
                </a:solidFill>
                <a:latin typeface="Times New Roman"/>
                <a:cs typeface="Times New Roman"/>
              </a:rPr>
              <a:t>TeV</a:t>
            </a:r>
            <a:endParaRPr lang="en-US" sz="2400" b="0" dirty="0">
              <a:solidFill>
                <a:srgbClr val="FFFF00"/>
              </a:solidFill>
              <a:latin typeface="Times New Roman"/>
              <a:cs typeface="Times New Roman"/>
            </a:endParaRPr>
          </a:p>
        </p:txBody>
      </p:sp>
    </p:spTree>
    <p:extLst>
      <p:ext uri="{BB962C8B-B14F-4D97-AF65-F5344CB8AC3E}">
        <p14:creationId xmlns:p14="http://schemas.microsoft.com/office/powerpoint/2010/main" val="280545098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870407"/>
                                        </p:tgtEl>
                                        <p:attrNameLst>
                                          <p:attrName>style.visibility</p:attrName>
                                        </p:attrNameLst>
                                      </p:cBhvr>
                                      <p:to>
                                        <p:strVal val="visible"/>
                                      </p:to>
                                    </p:set>
                                    <p:anim calcmode="lin" valueType="num">
                                      <p:cBhvr additive="base">
                                        <p:cTn id="7" dur="500" fill="hold"/>
                                        <p:tgtEl>
                                          <p:spTgt spid="870407"/>
                                        </p:tgtEl>
                                        <p:attrNameLst>
                                          <p:attrName>ppt_x</p:attrName>
                                        </p:attrNameLst>
                                      </p:cBhvr>
                                      <p:tavLst>
                                        <p:tav tm="0">
                                          <p:val>
                                            <p:strVal val="0-#ppt_w/2"/>
                                          </p:val>
                                        </p:tav>
                                        <p:tav tm="100000">
                                          <p:val>
                                            <p:strVal val="#ppt_x"/>
                                          </p:val>
                                        </p:tav>
                                      </p:tavLst>
                                    </p:anim>
                                    <p:anim calcmode="lin" valueType="num">
                                      <p:cBhvr additive="base">
                                        <p:cTn id="8" dur="500" fill="hold"/>
                                        <p:tgtEl>
                                          <p:spTgt spid="87040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70404">
                                            <p:bg/>
                                          </p:spTgt>
                                        </p:tgtEl>
                                        <p:attrNameLst>
                                          <p:attrName>style.visibility</p:attrName>
                                        </p:attrNameLst>
                                      </p:cBhvr>
                                      <p:to>
                                        <p:strVal val="visible"/>
                                      </p:to>
                                    </p:set>
                                    <p:anim calcmode="lin" valueType="num">
                                      <p:cBhvr additive="base">
                                        <p:cTn id="13" dur="500" fill="hold"/>
                                        <p:tgtEl>
                                          <p:spTgt spid="870404">
                                            <p:bg/>
                                          </p:spTgt>
                                        </p:tgtEl>
                                        <p:attrNameLst>
                                          <p:attrName>ppt_x</p:attrName>
                                        </p:attrNameLst>
                                      </p:cBhvr>
                                      <p:tavLst>
                                        <p:tav tm="0">
                                          <p:val>
                                            <p:strVal val="1+#ppt_w/2"/>
                                          </p:val>
                                        </p:tav>
                                        <p:tav tm="100000">
                                          <p:val>
                                            <p:strVal val="#ppt_x"/>
                                          </p:val>
                                        </p:tav>
                                      </p:tavLst>
                                    </p:anim>
                                    <p:anim calcmode="lin" valueType="num">
                                      <p:cBhvr additive="base">
                                        <p:cTn id="14" dur="500" fill="hold"/>
                                        <p:tgtEl>
                                          <p:spTgt spid="870404">
                                            <p:bg/>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870404">
                                            <p:txEl>
                                              <p:pRg st="0" end="0"/>
                                            </p:txEl>
                                          </p:spTgt>
                                        </p:tgtEl>
                                        <p:attrNameLst>
                                          <p:attrName>style.visibility</p:attrName>
                                        </p:attrNameLst>
                                      </p:cBhvr>
                                      <p:to>
                                        <p:strVal val="visible"/>
                                      </p:to>
                                    </p:set>
                                    <p:anim calcmode="lin" valueType="num">
                                      <p:cBhvr additive="base">
                                        <p:cTn id="17" dur="500" fill="hold"/>
                                        <p:tgtEl>
                                          <p:spTgt spid="870404">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870404">
                                            <p:txEl>
                                              <p:pRg st="0" end="0"/>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870404">
                                            <p:txEl>
                                              <p:pRg st="1" end="1"/>
                                            </p:txEl>
                                          </p:spTgt>
                                        </p:tgtEl>
                                        <p:attrNameLst>
                                          <p:attrName>style.visibility</p:attrName>
                                        </p:attrNameLst>
                                      </p:cBhvr>
                                      <p:to>
                                        <p:strVal val="visible"/>
                                      </p:to>
                                    </p:set>
                                    <p:anim calcmode="lin" valueType="num">
                                      <p:cBhvr additive="base">
                                        <p:cTn id="21" dur="500" fill="hold"/>
                                        <p:tgtEl>
                                          <p:spTgt spid="870404">
                                            <p:txEl>
                                              <p:pRg st="1" end="1"/>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870404">
                                            <p:txEl>
                                              <p:pRg st="1" end="1"/>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870404">
                                            <p:txEl>
                                              <p:pRg st="2" end="2"/>
                                            </p:txEl>
                                          </p:spTgt>
                                        </p:tgtEl>
                                        <p:attrNameLst>
                                          <p:attrName>style.visibility</p:attrName>
                                        </p:attrNameLst>
                                      </p:cBhvr>
                                      <p:to>
                                        <p:strVal val="visible"/>
                                      </p:to>
                                    </p:set>
                                    <p:anim calcmode="lin" valueType="num">
                                      <p:cBhvr additive="base">
                                        <p:cTn id="25" dur="500" fill="hold"/>
                                        <p:tgtEl>
                                          <p:spTgt spid="870404">
                                            <p:txEl>
                                              <p:pRg st="2" end="2"/>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87040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870405"/>
                                        </p:tgtEl>
                                        <p:attrNameLst>
                                          <p:attrName>style.visibility</p:attrName>
                                        </p:attrNameLst>
                                      </p:cBhvr>
                                      <p:to>
                                        <p:strVal val="visible"/>
                                      </p:to>
                                    </p:set>
                                    <p:anim calcmode="lin" valueType="num">
                                      <p:cBhvr additive="base">
                                        <p:cTn id="31" dur="500" fill="hold"/>
                                        <p:tgtEl>
                                          <p:spTgt spid="870405"/>
                                        </p:tgtEl>
                                        <p:attrNameLst>
                                          <p:attrName>ppt_x</p:attrName>
                                        </p:attrNameLst>
                                      </p:cBhvr>
                                      <p:tavLst>
                                        <p:tav tm="0">
                                          <p:val>
                                            <p:strVal val="1+#ppt_w/2"/>
                                          </p:val>
                                        </p:tav>
                                        <p:tav tm="100000">
                                          <p:val>
                                            <p:strVal val="#ppt_x"/>
                                          </p:val>
                                        </p:tav>
                                      </p:tavLst>
                                    </p:anim>
                                    <p:anim calcmode="lin" valueType="num">
                                      <p:cBhvr additive="base">
                                        <p:cTn id="32" dur="500" fill="hold"/>
                                        <p:tgtEl>
                                          <p:spTgt spid="8704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04" grpId="0" build="p" animBg="1"/>
      <p:bldP spid="870405" grpId="0" animBg="1" autoUpdateAnimBg="0"/>
      <p:bldP spid="870407"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98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138113"/>
            <a:ext cx="4530725" cy="300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89859" name="Rectangle 3"/>
          <p:cNvSpPr>
            <a:spLocks noGrp="1" noChangeArrowheads="1"/>
          </p:cNvSpPr>
          <p:nvPr>
            <p:ph type="title"/>
          </p:nvPr>
        </p:nvSpPr>
        <p:spPr>
          <a:xfrm>
            <a:off x="228600" y="115888"/>
            <a:ext cx="4343400" cy="2017712"/>
          </a:xfrm>
          <a:solidFill>
            <a:schemeClr val="accent1"/>
          </a:solidFill>
          <a:ln>
            <a:solidFill>
              <a:schemeClr val="tx1"/>
            </a:solidFill>
            <a:miter lim="800000"/>
            <a:headEnd/>
            <a:tailEnd/>
          </a:ln>
        </p:spPr>
        <p:txBody>
          <a:bodyPr/>
          <a:lstStyle/>
          <a:p>
            <a:pPr eaLnBrk="1" hangingPunct="1">
              <a:defRPr/>
            </a:pPr>
            <a:r>
              <a:rPr lang="en-US" dirty="0" smtClean="0">
                <a:latin typeface="Times New Roman" charset="0"/>
                <a:cs typeface="+mj-cs"/>
              </a:rPr>
              <a:t>Higgs as a Pseudo-Goldstone Boson</a:t>
            </a:r>
            <a:endParaRPr lang="en-US" dirty="0">
              <a:latin typeface="Times New Roman" charset="0"/>
              <a:cs typeface="+mj-cs"/>
            </a:endParaRPr>
          </a:p>
        </p:txBody>
      </p:sp>
      <p:pic>
        <p:nvPicPr>
          <p:cNvPr id="8898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810000"/>
            <a:ext cx="5805488"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88986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1775" y="3810000"/>
            <a:ext cx="233362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89862" name="Text Box 6"/>
          <p:cNvSpPr txBox="1">
            <a:spLocks noChangeArrowheads="1"/>
          </p:cNvSpPr>
          <p:nvPr/>
        </p:nvSpPr>
        <p:spPr bwMode="auto">
          <a:xfrm>
            <a:off x="673100" y="3429000"/>
            <a:ext cx="3840163" cy="457200"/>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cs typeface="Times New Roman" charset="0"/>
              </a:rPr>
              <a:t>Loop cancellation mechanism</a:t>
            </a:r>
          </a:p>
        </p:txBody>
      </p:sp>
      <p:sp>
        <p:nvSpPr>
          <p:cNvPr id="889863" name="Text Box 7"/>
          <p:cNvSpPr txBox="1">
            <a:spLocks noChangeArrowheads="1"/>
          </p:cNvSpPr>
          <p:nvPr/>
        </p:nvSpPr>
        <p:spPr bwMode="auto">
          <a:xfrm>
            <a:off x="6726238" y="6248400"/>
            <a:ext cx="2114550" cy="457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err="1">
                <a:solidFill>
                  <a:srgbClr val="FFFF00"/>
                </a:solidFill>
                <a:cs typeface="Times New Roman" charset="0"/>
              </a:rPr>
              <a:t>Supersymmetry</a:t>
            </a:r>
            <a:endParaRPr lang="en-US" sz="2400" b="0" dirty="0">
              <a:solidFill>
                <a:srgbClr val="FFFF00"/>
              </a:solidFill>
              <a:cs typeface="Times New Roman" charset="0"/>
            </a:endParaRPr>
          </a:p>
        </p:txBody>
      </p:sp>
      <p:sp>
        <p:nvSpPr>
          <p:cNvPr id="889864" name="Text Box 8"/>
          <p:cNvSpPr txBox="1">
            <a:spLocks noChangeArrowheads="1"/>
          </p:cNvSpPr>
          <p:nvPr/>
        </p:nvSpPr>
        <p:spPr bwMode="auto">
          <a:xfrm>
            <a:off x="2239963" y="6248400"/>
            <a:ext cx="1649412" cy="457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2400" b="0" dirty="0">
                <a:solidFill>
                  <a:srgbClr val="FFFF00"/>
                </a:solidFill>
                <a:cs typeface="Times New Roman" charset="0"/>
              </a:rPr>
              <a:t>Little Higgs</a:t>
            </a:r>
          </a:p>
        </p:txBody>
      </p:sp>
      <p:sp>
        <p:nvSpPr>
          <p:cNvPr id="889865" name="Text Box 9"/>
          <p:cNvSpPr txBox="1">
            <a:spLocks noChangeArrowheads="1"/>
          </p:cNvSpPr>
          <p:nvPr/>
        </p:nvSpPr>
        <p:spPr bwMode="auto">
          <a:xfrm>
            <a:off x="107950" y="2286000"/>
            <a:ext cx="4186238" cy="904875"/>
          </a:xfrm>
          <a:prstGeom prst="rect">
            <a:avLst/>
          </a:prstGeom>
          <a:solidFill>
            <a:srgbClr val="0000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spcBef>
                <a:spcPct val="0"/>
              </a:spcBef>
              <a:defRPr>
                <a:solidFill>
                  <a:schemeClr val="tx1"/>
                </a:solidFill>
                <a:latin typeface="Arial" charset="0"/>
                <a:ea typeface="ＭＳ Ｐゴシック" charset="0"/>
              </a:defRPr>
            </a:lvl1pPr>
            <a:lvl2pPr>
              <a:spcBef>
                <a:spcPct val="0"/>
              </a:spcBef>
              <a:defRPr>
                <a:solidFill>
                  <a:schemeClr val="tx1"/>
                </a:solidFill>
                <a:latin typeface="Arial" charset="0"/>
                <a:ea typeface="ＭＳ Ｐゴシック" charset="0"/>
              </a:defRPr>
            </a:lvl2pPr>
            <a:lvl3pPr>
              <a:spcBef>
                <a:spcPct val="0"/>
              </a:spcBef>
              <a:defRPr>
                <a:solidFill>
                  <a:schemeClr val="tx1"/>
                </a:solidFill>
                <a:latin typeface="Arial" charset="0"/>
                <a:ea typeface="ＭＳ Ｐゴシック" charset="0"/>
              </a:defRPr>
            </a:lvl3pPr>
            <a:lvl4pPr>
              <a:spcBef>
                <a:spcPct val="0"/>
              </a:spcBef>
              <a:defRPr>
                <a:solidFill>
                  <a:schemeClr val="tx1"/>
                </a:solidFill>
                <a:latin typeface="Arial" charset="0"/>
                <a:ea typeface="ＭＳ Ｐゴシック" charset="0"/>
              </a:defRPr>
            </a:lvl4pPr>
            <a:lvl5pPr>
              <a:spcBef>
                <a:spcPct val="0"/>
              </a:spcBef>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marL="0" indent="0" algn="ctr">
              <a:spcBef>
                <a:spcPct val="20000"/>
              </a:spcBef>
              <a:buFontTx/>
              <a:buNone/>
              <a:defRPr/>
            </a:pPr>
            <a:r>
              <a:rPr lang="en-US" sz="2400" b="0" dirty="0" smtClean="0">
                <a:solidFill>
                  <a:srgbClr val="FFFF00"/>
                </a:solidFill>
                <a:latin typeface="Times New Roman" charset="0"/>
                <a:cs typeface="Times New Roman" charset="0"/>
              </a:rPr>
              <a:t>‘Little Higgs’ models</a:t>
            </a:r>
          </a:p>
          <a:p>
            <a:pPr marL="0" indent="0" algn="ctr">
              <a:spcBef>
                <a:spcPct val="20000"/>
              </a:spcBef>
              <a:buFontTx/>
              <a:buNone/>
              <a:defRPr/>
            </a:pPr>
            <a:r>
              <a:rPr lang="en-US" sz="2400" b="0" dirty="0" smtClean="0">
                <a:solidFill>
                  <a:srgbClr val="FFFF00"/>
                </a:solidFill>
                <a:latin typeface="Times New Roman" charset="0"/>
                <a:cs typeface="Times New Roman" charset="0"/>
              </a:rPr>
              <a:t>(breakdown of larger symmetry)</a:t>
            </a:r>
          </a:p>
        </p:txBody>
      </p:sp>
      <p:sp>
        <p:nvSpPr>
          <p:cNvPr id="10" name="Oval 9"/>
          <p:cNvSpPr>
            <a:spLocks noChangeArrowheads="1"/>
          </p:cNvSpPr>
          <p:nvPr/>
        </p:nvSpPr>
        <p:spPr bwMode="auto">
          <a:xfrm>
            <a:off x="4356100" y="260350"/>
            <a:ext cx="1511300" cy="295275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18254001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889860"/>
                                        </p:tgtEl>
                                        <p:attrNameLst>
                                          <p:attrName>style.visibility</p:attrName>
                                        </p:attrNameLst>
                                      </p:cBhvr>
                                      <p:to>
                                        <p:strVal val="visible"/>
                                      </p:to>
                                    </p:set>
                                    <p:anim calcmode="lin" valueType="num">
                                      <p:cBhvr>
                                        <p:cTn id="7" dur="1000" fill="hold"/>
                                        <p:tgtEl>
                                          <p:spTgt spid="889860"/>
                                        </p:tgtEl>
                                        <p:attrNameLst>
                                          <p:attrName>ppt_w</p:attrName>
                                        </p:attrNameLst>
                                      </p:cBhvr>
                                      <p:tavLst>
                                        <p:tav tm="0">
                                          <p:val>
                                            <p:strVal val="#ppt_w*0.70"/>
                                          </p:val>
                                        </p:tav>
                                        <p:tav tm="100000">
                                          <p:val>
                                            <p:strVal val="#ppt_w"/>
                                          </p:val>
                                        </p:tav>
                                      </p:tavLst>
                                    </p:anim>
                                    <p:anim calcmode="lin" valueType="num">
                                      <p:cBhvr>
                                        <p:cTn id="8" dur="1000" fill="hold"/>
                                        <p:tgtEl>
                                          <p:spTgt spid="889860"/>
                                        </p:tgtEl>
                                        <p:attrNameLst>
                                          <p:attrName>ppt_h</p:attrName>
                                        </p:attrNameLst>
                                      </p:cBhvr>
                                      <p:tavLst>
                                        <p:tav tm="0">
                                          <p:val>
                                            <p:strVal val="#ppt_h"/>
                                          </p:val>
                                        </p:tav>
                                        <p:tav tm="100000">
                                          <p:val>
                                            <p:strVal val="#ppt_h"/>
                                          </p:val>
                                        </p:tav>
                                      </p:tavLst>
                                    </p:anim>
                                    <p:animEffect transition="in" filter="fade">
                                      <p:cBhvr>
                                        <p:cTn id="9" dur="1000"/>
                                        <p:tgtEl>
                                          <p:spTgt spid="889860"/>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889862"/>
                                        </p:tgtEl>
                                        <p:attrNameLst>
                                          <p:attrName>style.visibility</p:attrName>
                                        </p:attrNameLst>
                                      </p:cBhvr>
                                      <p:to>
                                        <p:strVal val="visible"/>
                                      </p:to>
                                    </p:set>
                                    <p:anim calcmode="lin" valueType="num">
                                      <p:cBhvr>
                                        <p:cTn id="12" dur="1000" fill="hold"/>
                                        <p:tgtEl>
                                          <p:spTgt spid="889862"/>
                                        </p:tgtEl>
                                        <p:attrNameLst>
                                          <p:attrName>ppt_w</p:attrName>
                                        </p:attrNameLst>
                                      </p:cBhvr>
                                      <p:tavLst>
                                        <p:tav tm="0">
                                          <p:val>
                                            <p:strVal val="#ppt_w*0.70"/>
                                          </p:val>
                                        </p:tav>
                                        <p:tav tm="100000">
                                          <p:val>
                                            <p:strVal val="#ppt_w"/>
                                          </p:val>
                                        </p:tav>
                                      </p:tavLst>
                                    </p:anim>
                                    <p:anim calcmode="lin" valueType="num">
                                      <p:cBhvr>
                                        <p:cTn id="13" dur="1000" fill="hold"/>
                                        <p:tgtEl>
                                          <p:spTgt spid="889862"/>
                                        </p:tgtEl>
                                        <p:attrNameLst>
                                          <p:attrName>ppt_h</p:attrName>
                                        </p:attrNameLst>
                                      </p:cBhvr>
                                      <p:tavLst>
                                        <p:tav tm="0">
                                          <p:val>
                                            <p:strVal val="#ppt_h"/>
                                          </p:val>
                                        </p:tav>
                                        <p:tav tm="100000">
                                          <p:val>
                                            <p:strVal val="#ppt_h"/>
                                          </p:val>
                                        </p:tav>
                                      </p:tavLst>
                                    </p:anim>
                                    <p:animEffect transition="in" filter="fade">
                                      <p:cBhvr>
                                        <p:cTn id="14" dur="1000"/>
                                        <p:tgtEl>
                                          <p:spTgt spid="88986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889864"/>
                                        </p:tgtEl>
                                        <p:attrNameLst>
                                          <p:attrName>style.visibility</p:attrName>
                                        </p:attrNameLst>
                                      </p:cBhvr>
                                      <p:to>
                                        <p:strVal val="visible"/>
                                      </p:to>
                                    </p:set>
                                    <p:anim calcmode="lin" valueType="num">
                                      <p:cBhvr>
                                        <p:cTn id="17" dur="1000" fill="hold"/>
                                        <p:tgtEl>
                                          <p:spTgt spid="889864"/>
                                        </p:tgtEl>
                                        <p:attrNameLst>
                                          <p:attrName>ppt_w</p:attrName>
                                        </p:attrNameLst>
                                      </p:cBhvr>
                                      <p:tavLst>
                                        <p:tav tm="0">
                                          <p:val>
                                            <p:strVal val="#ppt_w*0.70"/>
                                          </p:val>
                                        </p:tav>
                                        <p:tav tm="100000">
                                          <p:val>
                                            <p:strVal val="#ppt_w"/>
                                          </p:val>
                                        </p:tav>
                                      </p:tavLst>
                                    </p:anim>
                                    <p:anim calcmode="lin" valueType="num">
                                      <p:cBhvr>
                                        <p:cTn id="18" dur="1000" fill="hold"/>
                                        <p:tgtEl>
                                          <p:spTgt spid="889864"/>
                                        </p:tgtEl>
                                        <p:attrNameLst>
                                          <p:attrName>ppt_h</p:attrName>
                                        </p:attrNameLst>
                                      </p:cBhvr>
                                      <p:tavLst>
                                        <p:tav tm="0">
                                          <p:val>
                                            <p:strVal val="#ppt_h"/>
                                          </p:val>
                                        </p:tav>
                                        <p:tav tm="100000">
                                          <p:val>
                                            <p:strVal val="#ppt_h"/>
                                          </p:val>
                                        </p:tav>
                                      </p:tavLst>
                                    </p:anim>
                                    <p:animEffect transition="in" filter="fade">
                                      <p:cBhvr>
                                        <p:cTn id="19" dur="1000"/>
                                        <p:tgtEl>
                                          <p:spTgt spid="8898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889861"/>
                                        </p:tgtEl>
                                        <p:attrNameLst>
                                          <p:attrName>style.visibility</p:attrName>
                                        </p:attrNameLst>
                                      </p:cBhvr>
                                      <p:to>
                                        <p:strVal val="visible"/>
                                      </p:to>
                                    </p:set>
                                    <p:anim calcmode="lin" valueType="num">
                                      <p:cBhvr>
                                        <p:cTn id="24" dur="1000" fill="hold"/>
                                        <p:tgtEl>
                                          <p:spTgt spid="889861"/>
                                        </p:tgtEl>
                                        <p:attrNameLst>
                                          <p:attrName>ppt_w</p:attrName>
                                        </p:attrNameLst>
                                      </p:cBhvr>
                                      <p:tavLst>
                                        <p:tav tm="0">
                                          <p:val>
                                            <p:strVal val="#ppt_w*0.70"/>
                                          </p:val>
                                        </p:tav>
                                        <p:tav tm="100000">
                                          <p:val>
                                            <p:strVal val="#ppt_w"/>
                                          </p:val>
                                        </p:tav>
                                      </p:tavLst>
                                    </p:anim>
                                    <p:anim calcmode="lin" valueType="num">
                                      <p:cBhvr>
                                        <p:cTn id="25" dur="1000" fill="hold"/>
                                        <p:tgtEl>
                                          <p:spTgt spid="889861"/>
                                        </p:tgtEl>
                                        <p:attrNameLst>
                                          <p:attrName>ppt_h</p:attrName>
                                        </p:attrNameLst>
                                      </p:cBhvr>
                                      <p:tavLst>
                                        <p:tav tm="0">
                                          <p:val>
                                            <p:strVal val="#ppt_h"/>
                                          </p:val>
                                        </p:tav>
                                        <p:tav tm="100000">
                                          <p:val>
                                            <p:strVal val="#ppt_h"/>
                                          </p:val>
                                        </p:tav>
                                      </p:tavLst>
                                    </p:anim>
                                    <p:animEffect transition="in" filter="fade">
                                      <p:cBhvr>
                                        <p:cTn id="26" dur="1000"/>
                                        <p:tgtEl>
                                          <p:spTgt spid="889861"/>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889863"/>
                                        </p:tgtEl>
                                        <p:attrNameLst>
                                          <p:attrName>style.visibility</p:attrName>
                                        </p:attrNameLst>
                                      </p:cBhvr>
                                      <p:to>
                                        <p:strVal val="visible"/>
                                      </p:to>
                                    </p:set>
                                    <p:anim calcmode="lin" valueType="num">
                                      <p:cBhvr>
                                        <p:cTn id="29" dur="1000" fill="hold"/>
                                        <p:tgtEl>
                                          <p:spTgt spid="889863"/>
                                        </p:tgtEl>
                                        <p:attrNameLst>
                                          <p:attrName>ppt_w</p:attrName>
                                        </p:attrNameLst>
                                      </p:cBhvr>
                                      <p:tavLst>
                                        <p:tav tm="0">
                                          <p:val>
                                            <p:strVal val="#ppt_w*0.70"/>
                                          </p:val>
                                        </p:tav>
                                        <p:tav tm="100000">
                                          <p:val>
                                            <p:strVal val="#ppt_w"/>
                                          </p:val>
                                        </p:tav>
                                      </p:tavLst>
                                    </p:anim>
                                    <p:anim calcmode="lin" valueType="num">
                                      <p:cBhvr>
                                        <p:cTn id="30" dur="1000" fill="hold"/>
                                        <p:tgtEl>
                                          <p:spTgt spid="889863"/>
                                        </p:tgtEl>
                                        <p:attrNameLst>
                                          <p:attrName>ppt_h</p:attrName>
                                        </p:attrNameLst>
                                      </p:cBhvr>
                                      <p:tavLst>
                                        <p:tav tm="0">
                                          <p:val>
                                            <p:strVal val="#ppt_h"/>
                                          </p:val>
                                        </p:tav>
                                        <p:tav tm="100000">
                                          <p:val>
                                            <p:strVal val="#ppt_h"/>
                                          </p:val>
                                        </p:tav>
                                      </p:tavLst>
                                    </p:anim>
                                    <p:animEffect transition="in" filter="fade">
                                      <p:cBhvr>
                                        <p:cTn id="31" dur="1000"/>
                                        <p:tgtEl>
                                          <p:spTgt spid="88986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5" presetClass="entr" presetSubtype="0" fill="hold" grpId="0"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strVal val="#ppt_w*0.70"/>
                                          </p:val>
                                        </p:tav>
                                        <p:tav tm="100000">
                                          <p:val>
                                            <p:strVal val="#ppt_w"/>
                                          </p:val>
                                        </p:tav>
                                      </p:tavLst>
                                    </p:anim>
                                    <p:anim calcmode="lin" valueType="num">
                                      <p:cBhvr>
                                        <p:cTn id="37" dur="1000" fill="hold"/>
                                        <p:tgtEl>
                                          <p:spTgt spid="10"/>
                                        </p:tgtEl>
                                        <p:attrNameLst>
                                          <p:attrName>ppt_h</p:attrName>
                                        </p:attrNameLst>
                                      </p:cBhvr>
                                      <p:tavLst>
                                        <p:tav tm="0">
                                          <p:val>
                                            <p:strVal val="#ppt_h"/>
                                          </p:val>
                                        </p:tav>
                                        <p:tav tm="100000">
                                          <p:val>
                                            <p:strVal val="#ppt_h"/>
                                          </p:val>
                                        </p:tav>
                                      </p:tavLst>
                                    </p:anim>
                                    <p:animEffect transition="in" filter="fade">
                                      <p:cBhvr>
                                        <p:cTn id="3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9862" grpId="0" animBg="1"/>
      <p:bldP spid="889863" grpId="0" animBg="1"/>
      <p:bldP spid="889864"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bwMode="auto">
          <a:xfrm>
            <a:off x="71438" y="1223963"/>
            <a:ext cx="8964612" cy="5518150"/>
          </a:xfrm>
          <a:prstGeom prst="rect">
            <a:avLst/>
          </a:prstGeom>
          <a:solidFill>
            <a:srgbClr val="BBE0E3"/>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eaLnBrk="1" hangingPunct="1">
              <a:defRPr/>
            </a:pPr>
            <a:r>
              <a:rPr lang="en-US" b="0" dirty="0" smtClean="0">
                <a:latin typeface="Times New Roman"/>
                <a:cs typeface="Times New Roman"/>
              </a:rPr>
              <a:t>Assume custodial symmetry:</a:t>
            </a:r>
          </a:p>
          <a:p>
            <a:pPr eaLnBrk="1" hangingPunct="1">
              <a:defRPr/>
            </a:pPr>
            <a:endParaRPr lang="en-US" b="0" dirty="0">
              <a:latin typeface="Times New Roman"/>
              <a:cs typeface="Times New Roman"/>
            </a:endParaRPr>
          </a:p>
          <a:p>
            <a:pPr eaLnBrk="1" hangingPunct="1">
              <a:defRPr/>
            </a:pPr>
            <a:r>
              <a:rPr lang="en-US" b="0" dirty="0" smtClean="0">
                <a:latin typeface="Times New Roman"/>
                <a:cs typeface="Times New Roman"/>
              </a:rPr>
              <a:t>Parameterize gauge bosons by 2 × 2 matrix </a:t>
            </a:r>
            <a:r>
              <a:rPr lang="en-US" b="0" dirty="0" err="1" smtClean="0">
                <a:latin typeface="Times New Roman"/>
                <a:cs typeface="Times New Roman"/>
              </a:rPr>
              <a:t>Σ</a:t>
            </a:r>
            <a:r>
              <a:rPr lang="en-US" b="0" dirty="0" smtClean="0">
                <a:latin typeface="Times New Roman"/>
                <a:cs typeface="Times New Roman"/>
              </a:rPr>
              <a:t>:</a:t>
            </a:r>
          </a:p>
          <a:p>
            <a:pPr eaLnBrk="1" hangingPunct="1">
              <a:defRPr/>
            </a:pPr>
            <a:endParaRPr lang="en-US" b="0" dirty="0">
              <a:latin typeface="Times New Roman"/>
              <a:cs typeface="Times New Roman"/>
            </a:endParaRPr>
          </a:p>
          <a:p>
            <a:pPr eaLnBrk="1" hangingPunct="1">
              <a:defRPr/>
            </a:pPr>
            <a:endParaRPr lang="en-US" b="0" dirty="0" smtClean="0">
              <a:latin typeface="Times New Roman"/>
              <a:cs typeface="Times New Roman"/>
            </a:endParaRPr>
          </a:p>
          <a:p>
            <a:pPr eaLnBrk="1" hangingPunct="1">
              <a:defRPr/>
            </a:pPr>
            <a:endParaRPr lang="en-US" b="0" dirty="0">
              <a:latin typeface="Times New Roman"/>
              <a:cs typeface="Times New Roman"/>
            </a:endParaRPr>
          </a:p>
          <a:p>
            <a:pPr eaLnBrk="1" hangingPunct="1">
              <a:defRPr/>
            </a:pPr>
            <a:endParaRPr lang="en-US" b="0" dirty="0" smtClean="0">
              <a:latin typeface="Times New Roman"/>
              <a:cs typeface="Times New Roman"/>
            </a:endParaRPr>
          </a:p>
          <a:p>
            <a:pPr eaLnBrk="1" hangingPunct="1">
              <a:defRPr/>
            </a:pPr>
            <a:endParaRPr lang="en-US" b="0" dirty="0">
              <a:latin typeface="Times New Roman"/>
              <a:cs typeface="Times New Roman"/>
            </a:endParaRPr>
          </a:p>
          <a:p>
            <a:pPr eaLnBrk="1" hangingPunct="1">
              <a:defRPr/>
            </a:pPr>
            <a:r>
              <a:rPr lang="en-US" b="0" dirty="0" smtClean="0">
                <a:latin typeface="Times New Roman"/>
                <a:cs typeface="Times New Roman"/>
              </a:rPr>
              <a:t>Coefficients </a:t>
            </a:r>
            <a:r>
              <a:rPr lang="en-US" i="1" dirty="0" smtClean="0">
                <a:solidFill>
                  <a:srgbClr val="FF0000"/>
                </a:solidFill>
                <a:latin typeface="Times New Roman"/>
                <a:cs typeface="Times New Roman"/>
              </a:rPr>
              <a:t>a = c = 1 </a:t>
            </a:r>
            <a:r>
              <a:rPr lang="en-US" b="0" dirty="0" smtClean="0">
                <a:latin typeface="Times New Roman"/>
                <a:cs typeface="Times New Roman"/>
              </a:rPr>
              <a:t>in Standard Model</a:t>
            </a:r>
          </a:p>
        </p:txBody>
      </p:sp>
      <p:sp>
        <p:nvSpPr>
          <p:cNvPr id="2" name="Title 1"/>
          <p:cNvSpPr>
            <a:spLocks noGrp="1"/>
          </p:cNvSpPr>
          <p:nvPr>
            <p:ph type="title"/>
          </p:nvPr>
        </p:nvSpPr>
        <p:spPr>
          <a:xfrm>
            <a:off x="457200" y="130175"/>
            <a:ext cx="8229600" cy="922338"/>
          </a:xfrm>
          <a:solidFill>
            <a:srgbClr val="BBE0E3"/>
          </a:solidFill>
          <a:ln>
            <a:solidFill>
              <a:schemeClr val="tx1"/>
            </a:solidFill>
          </a:ln>
        </p:spPr>
        <p:txBody>
          <a:bodyPr>
            <a:normAutofit/>
          </a:bodyPr>
          <a:lstStyle/>
          <a:p>
            <a:pPr>
              <a:defRPr/>
            </a:pPr>
            <a:r>
              <a:rPr lang="en-US" dirty="0" smtClean="0">
                <a:latin typeface="Times New Roman"/>
                <a:cs typeface="Times New Roman"/>
              </a:rPr>
              <a:t>Phenomenological Framework</a:t>
            </a:r>
            <a:endParaRPr lang="en-US" dirty="0">
              <a:latin typeface="Times New Roman"/>
              <a:cs typeface="Times New Roman"/>
            </a:endParaRPr>
          </a:p>
        </p:txBody>
      </p:sp>
      <p:pic>
        <p:nvPicPr>
          <p:cNvPr id="4" name="Content Placeholder 3" descr="Picture 3.png"/>
          <p:cNvPicPr>
            <a:picLocks noGrp="1" noChangeAspect="1"/>
          </p:cNvPicPr>
          <p:nvPr>
            <p:ph sz="quarter" idx="1"/>
          </p:nvPr>
        </p:nvPicPr>
        <p:blipFill>
          <a:blip r:embed="rId3"/>
          <a:stretch>
            <a:fillRect/>
          </a:stretch>
        </p:blipFill>
        <p:spPr>
          <a:xfrm>
            <a:off x="457200" y="1838515"/>
            <a:ext cx="8229600" cy="582373"/>
          </a:xfrm>
          <a:solidFill>
            <a:srgbClr val="FFFFFF">
              <a:shade val="85000"/>
            </a:srgbClr>
          </a:solidFill>
          <a:ln w="190500" cap="rnd"/>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9940" name="Picture 5" descr="Untitled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5738" y="2976563"/>
            <a:ext cx="8772525"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Content Placeholder 3" descr="Picture 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411413" y="4779963"/>
            <a:ext cx="6502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41677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animEffect transition="in" filter="dissolve">
                                      <p:cBhvr>
                                        <p:cTn id="7" dur="500"/>
                                        <p:tgtEl>
                                          <p:spTgt spid="1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9940"/>
                                        </p:tgtEl>
                                        <p:attrNameLst>
                                          <p:attrName>style.visibility</p:attrName>
                                        </p:attrNameLst>
                                      </p:cBhvr>
                                      <p:to>
                                        <p:strVal val="visible"/>
                                      </p:to>
                                    </p:set>
                                    <p:animEffect transition="in" filter="dissolve">
                                      <p:cBhvr>
                                        <p:cTn id="10" dur="500"/>
                                        <p:tgtEl>
                                          <p:spTgt spid="3994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13">
                                            <p:txEl>
                                              <p:pRg st="8" end="8"/>
                                            </p:txEl>
                                          </p:spTgt>
                                        </p:tgtEl>
                                        <p:attrNameLst>
                                          <p:attrName>style.visibility</p:attrName>
                                        </p:attrNameLst>
                                      </p:cBhvr>
                                      <p:to>
                                        <p:strVal val="visible"/>
                                      </p:to>
                                    </p:set>
                                    <p:animEffect transition="in" filter="dissolve">
                                      <p:cBhvr>
                                        <p:cTn id="20" dur="500"/>
                                        <p:tgtEl>
                                          <p:spTgt spid="1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p:cNvSpPr>
            <a:spLocks noGrp="1" noChangeArrowheads="1"/>
          </p:cNvSpPr>
          <p:nvPr>
            <p:ph type="title"/>
          </p:nvPr>
        </p:nvSpPr>
        <p:spPr>
          <a:xfrm>
            <a:off x="457200" y="49742"/>
            <a:ext cx="8229600" cy="1417638"/>
          </a:xfrm>
          <a:solidFill>
            <a:srgbClr val="B7DEE8"/>
          </a:solidFill>
          <a:ln>
            <a:solidFill>
              <a:schemeClr val="tx1"/>
            </a:solidFill>
            <a:miter lim="800000"/>
            <a:headEnd/>
            <a:tailEnd/>
          </a:ln>
        </p:spPr>
        <p:txBody>
          <a:bodyPr>
            <a:normAutofit fontScale="90000"/>
          </a:bodyPr>
          <a:lstStyle/>
          <a:p>
            <a:r>
              <a:rPr lang="en-US">
                <a:latin typeface="Times New Roman" charset="0"/>
                <a:ea typeface="ＭＳ Ｐゴシック" charset="0"/>
                <a:cs typeface="ＭＳ Ｐゴシック" charset="0"/>
              </a:rPr>
              <a:t>The Brout-Englert- Higgs Mechanism</a:t>
            </a:r>
          </a:p>
        </p:txBody>
      </p:sp>
      <p:sp>
        <p:nvSpPr>
          <p:cNvPr id="307203" name="Rectangle 3"/>
          <p:cNvSpPr>
            <a:spLocks noGrp="1" noChangeArrowheads="1"/>
          </p:cNvSpPr>
          <p:nvPr>
            <p:ph type="body" idx="1"/>
          </p:nvPr>
        </p:nvSpPr>
        <p:spPr>
          <a:xfrm>
            <a:off x="457200" y="1600200"/>
            <a:ext cx="8229600" cy="4781550"/>
          </a:xfrm>
          <a:solidFill>
            <a:srgbClr val="BBE0E3"/>
          </a:solidFill>
          <a:ln>
            <a:solidFill>
              <a:srgbClr val="000000"/>
            </a:solidFill>
            <a:miter lim="800000"/>
            <a:headEnd/>
            <a:tailEnd/>
          </a:ln>
        </p:spPr>
        <p:txBody>
          <a:bodyPr/>
          <a:lstStyle/>
          <a:p>
            <a:r>
              <a:rPr lang="en-US" dirty="0">
                <a:solidFill>
                  <a:srgbClr val="000000"/>
                </a:solidFill>
                <a:latin typeface="Times New Roman" charset="0"/>
                <a:ea typeface="ＭＳ Ｐゴシック" charset="0"/>
                <a:cs typeface="ＭＳ Ｐゴシック" charset="0"/>
              </a:rPr>
              <a:t>Postulated effective </a:t>
            </a:r>
            <a:r>
              <a:rPr lang="en-US" dirty="0" smtClean="0">
                <a:solidFill>
                  <a:srgbClr val="000000"/>
                </a:solidFill>
                <a:latin typeface="Times New Roman" charset="0"/>
                <a:ea typeface="ＭＳ Ｐゴシック" charset="0"/>
                <a:cs typeface="ＭＳ Ｐゴシック" charset="0"/>
              </a:rPr>
              <a:t>potential:</a:t>
            </a:r>
            <a:endParaRPr lang="en-US" dirty="0">
              <a:solidFill>
                <a:srgbClr val="000000"/>
              </a:solidFill>
              <a:latin typeface="Times New Roman" charset="0"/>
              <a:ea typeface="ＭＳ Ｐゴシック" charset="0"/>
              <a:cs typeface="ＭＳ Ｐゴシック" charset="0"/>
            </a:endParaRPr>
          </a:p>
          <a:p>
            <a:endParaRPr lang="en-US" dirty="0">
              <a:solidFill>
                <a:srgbClr val="000000"/>
              </a:solidFill>
              <a:latin typeface="Times New Roman" charset="0"/>
              <a:ea typeface="ＭＳ Ｐゴシック" charset="0"/>
              <a:cs typeface="ＭＳ Ｐゴシック" charset="0"/>
            </a:endParaRPr>
          </a:p>
          <a:p>
            <a:r>
              <a:rPr lang="en-US" dirty="0">
                <a:solidFill>
                  <a:srgbClr val="000000"/>
                </a:solidFill>
                <a:latin typeface="Times New Roman" charset="0"/>
                <a:ea typeface="ＭＳ Ｐゴシック" charset="0"/>
                <a:cs typeface="ＭＳ Ｐゴシック" charset="0"/>
              </a:rPr>
              <a:t>Minimum energy at non-zero value:</a:t>
            </a:r>
          </a:p>
          <a:p>
            <a:endParaRPr lang="en-US" dirty="0">
              <a:solidFill>
                <a:srgbClr val="000000"/>
              </a:solidFill>
              <a:latin typeface="Times New Roman" charset="0"/>
              <a:ea typeface="ＭＳ Ｐゴシック" charset="0"/>
              <a:cs typeface="ＭＳ Ｐゴシック" charset="0"/>
            </a:endParaRPr>
          </a:p>
          <a:p>
            <a:r>
              <a:rPr lang="en-US" dirty="0">
                <a:solidFill>
                  <a:srgbClr val="000000"/>
                </a:solidFill>
                <a:latin typeface="Times New Roman" charset="0"/>
                <a:ea typeface="ＭＳ Ｐゴシック" charset="0"/>
                <a:cs typeface="ＭＳ Ｐゴシック" charset="0"/>
              </a:rPr>
              <a:t>Components of Higgs field:</a:t>
            </a:r>
          </a:p>
          <a:p>
            <a:r>
              <a:rPr lang="el-GR" dirty="0">
                <a:solidFill>
                  <a:srgbClr val="000000"/>
                </a:solidFill>
                <a:latin typeface="Times New Roman" charset="0"/>
                <a:ea typeface="ＭＳ Ｐゴシック" charset="0"/>
                <a:cs typeface="Times New Roman" charset="0"/>
              </a:rPr>
              <a:t>π</a:t>
            </a:r>
            <a:r>
              <a:rPr lang="en-US" dirty="0">
                <a:solidFill>
                  <a:srgbClr val="000000"/>
                </a:solidFill>
                <a:latin typeface="Times New Roman" charset="0"/>
                <a:ea typeface="ＭＳ Ｐゴシック" charset="0"/>
                <a:cs typeface="Times New Roman" charset="0"/>
              </a:rPr>
              <a:t> m = 0, </a:t>
            </a:r>
            <a:r>
              <a:rPr lang="el-GR" dirty="0">
                <a:solidFill>
                  <a:srgbClr val="000000"/>
                </a:solidFill>
                <a:latin typeface="Times New Roman" charset="0"/>
                <a:ea typeface="ＭＳ Ｐゴシック" charset="0"/>
                <a:cs typeface="Times New Roman" charset="0"/>
              </a:rPr>
              <a:t>σ</a:t>
            </a:r>
            <a:r>
              <a:rPr lang="en-US" dirty="0">
                <a:solidFill>
                  <a:srgbClr val="000000"/>
                </a:solidFill>
                <a:latin typeface="Times New Roman" charset="0"/>
                <a:ea typeface="ＭＳ Ｐゴシック" charset="0"/>
                <a:cs typeface="Times New Roman" charset="0"/>
              </a:rPr>
              <a:t> massive:			</a:t>
            </a:r>
            <a:r>
              <a:rPr lang="en-US" dirty="0" smtClean="0">
                <a:solidFill>
                  <a:srgbClr val="000000"/>
                </a:solidFill>
                <a:latin typeface="Times New Roman" charset="0"/>
                <a:ea typeface="ＭＳ Ｐゴシック" charset="0"/>
                <a:cs typeface="Times New Roman" charset="0"/>
              </a:rPr>
              <a:t>   </a:t>
            </a:r>
            <a:r>
              <a:rPr lang="en-US" dirty="0">
                <a:solidFill>
                  <a:srgbClr val="000000"/>
                </a:solidFill>
                <a:latin typeface="Times New Roman" charset="0"/>
                <a:ea typeface="ＭＳ Ｐゴシック" charset="0"/>
                <a:cs typeface="Times New Roman" charset="0"/>
              </a:rPr>
              <a:t> </a:t>
            </a:r>
            <a:r>
              <a:rPr lang="en-US" b="1" dirty="0" smtClean="0">
                <a:solidFill>
                  <a:srgbClr val="FF0000"/>
                </a:solidFill>
                <a:latin typeface="Times New Roman" charset="0"/>
                <a:ea typeface="ＭＳ Ｐゴシック" charset="0"/>
                <a:cs typeface="Times New Roman" charset="0"/>
              </a:rPr>
              <a:t>Higgs </a:t>
            </a:r>
            <a:r>
              <a:rPr lang="en-US" b="1" dirty="0">
                <a:solidFill>
                  <a:srgbClr val="FF0000"/>
                </a:solidFill>
                <a:latin typeface="Times New Roman" charset="0"/>
                <a:ea typeface="ＭＳ Ｐゴシック" charset="0"/>
                <a:cs typeface="Times New Roman" charset="0"/>
              </a:rPr>
              <a:t>boson</a:t>
            </a:r>
          </a:p>
          <a:p>
            <a:r>
              <a:rPr lang="en-US" dirty="0">
                <a:solidFill>
                  <a:srgbClr val="000000"/>
                </a:solidFill>
                <a:latin typeface="Times New Roman" charset="0"/>
                <a:ea typeface="ＭＳ Ｐゴシック" charset="0"/>
                <a:cs typeface="ＭＳ Ｐゴシック" charset="0"/>
              </a:rPr>
              <a:t>After gauging:		     </a:t>
            </a:r>
            <a:r>
              <a:rPr lang="en-US" dirty="0" smtClean="0">
                <a:solidFill>
                  <a:srgbClr val="000000"/>
                </a:solidFill>
                <a:latin typeface="Times New Roman" charset="0"/>
                <a:ea typeface="ＭＳ Ｐゴシック" charset="0"/>
                <a:cs typeface="ＭＳ Ｐゴシック" charset="0"/>
              </a:rPr>
              <a:t> </a:t>
            </a:r>
            <a:r>
              <a:rPr lang="en-US" b="1" dirty="0" smtClean="0">
                <a:solidFill>
                  <a:srgbClr val="FF0000"/>
                </a:solidFill>
                <a:latin typeface="Times New Roman" charset="0"/>
                <a:ea typeface="ＭＳ Ｐゴシック" charset="0"/>
                <a:cs typeface="ＭＳ Ｐゴシック" charset="0"/>
              </a:rPr>
              <a:t>Massive </a:t>
            </a:r>
            <a:r>
              <a:rPr lang="en-US" b="1" dirty="0">
                <a:solidFill>
                  <a:srgbClr val="FF0000"/>
                </a:solidFill>
                <a:latin typeface="Times New Roman" charset="0"/>
                <a:ea typeface="ＭＳ Ｐゴシック" charset="0"/>
                <a:cs typeface="ＭＳ Ｐゴシック" charset="0"/>
              </a:rPr>
              <a:t>gauge boson</a:t>
            </a:r>
            <a:endParaRPr lang="en-US" dirty="0">
              <a:solidFill>
                <a:srgbClr val="FF0000"/>
              </a:solidFill>
              <a:latin typeface="Times New Roman" charset="0"/>
              <a:ea typeface="ＭＳ Ｐゴシック" charset="0"/>
              <a:cs typeface="ＭＳ Ｐゴシック" charset="0"/>
            </a:endParaRPr>
          </a:p>
          <a:p>
            <a:r>
              <a:rPr lang="en-US" dirty="0">
                <a:solidFill>
                  <a:srgbClr val="000000"/>
                </a:solidFill>
                <a:latin typeface="Times New Roman" charset="0"/>
                <a:ea typeface="ＭＳ Ｐゴシック" charset="0"/>
                <a:cs typeface="ＭＳ Ｐゴシック" charset="0"/>
              </a:rPr>
              <a:t>Couple to fermions: non-zero masses:</a:t>
            </a:r>
          </a:p>
        </p:txBody>
      </p:sp>
      <p:pic>
        <p:nvPicPr>
          <p:cNvPr id="3072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133600"/>
            <a:ext cx="3667125" cy="722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3352800"/>
            <a:ext cx="2924175"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0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352800"/>
            <a:ext cx="1143000"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0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6400" y="4005263"/>
            <a:ext cx="2714625"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0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6125" y="5661025"/>
            <a:ext cx="1508125" cy="67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0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09938" y="5157788"/>
            <a:ext cx="1333500" cy="66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0721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02100" y="4627563"/>
            <a:ext cx="2198688" cy="604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79210" name="Picture 2" descr="higgspotential.pd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396038" y="981075"/>
            <a:ext cx="2392362"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04892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07203">
                                            <p:txEl>
                                              <p:pRg st="2" end="2"/>
                                            </p:txEl>
                                          </p:spTgt>
                                        </p:tgtEl>
                                        <p:attrNameLst>
                                          <p:attrName>style.visibility</p:attrName>
                                        </p:attrNameLst>
                                      </p:cBhvr>
                                      <p:to>
                                        <p:strVal val="visible"/>
                                      </p:to>
                                    </p:set>
                                    <p:anim calcmode="lin" valueType="num">
                                      <p:cBhvr>
                                        <p:cTn id="7" dur="1000" fill="hold"/>
                                        <p:tgtEl>
                                          <p:spTgt spid="307203">
                                            <p:txEl>
                                              <p:pRg st="2" end="2"/>
                                            </p:txEl>
                                          </p:spTgt>
                                        </p:tgtEl>
                                        <p:attrNameLst>
                                          <p:attrName>ppt_w</p:attrName>
                                        </p:attrNameLst>
                                      </p:cBhvr>
                                      <p:tavLst>
                                        <p:tav tm="0">
                                          <p:val>
                                            <p:strVal val="#ppt_w*0.70"/>
                                          </p:val>
                                        </p:tav>
                                        <p:tav tm="100000">
                                          <p:val>
                                            <p:strVal val="#ppt_w"/>
                                          </p:val>
                                        </p:tav>
                                      </p:tavLst>
                                    </p:anim>
                                    <p:anim calcmode="lin" valueType="num">
                                      <p:cBhvr>
                                        <p:cTn id="8" dur="1000" fill="hold"/>
                                        <p:tgtEl>
                                          <p:spTgt spid="307203">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307203">
                                            <p:txEl>
                                              <p:pRg st="2" end="2"/>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07205"/>
                                        </p:tgtEl>
                                        <p:attrNameLst>
                                          <p:attrName>style.visibility</p:attrName>
                                        </p:attrNameLst>
                                      </p:cBhvr>
                                      <p:to>
                                        <p:strVal val="visible"/>
                                      </p:to>
                                    </p:set>
                                    <p:anim calcmode="lin" valueType="num">
                                      <p:cBhvr>
                                        <p:cTn id="12" dur="1000" fill="hold"/>
                                        <p:tgtEl>
                                          <p:spTgt spid="307205"/>
                                        </p:tgtEl>
                                        <p:attrNameLst>
                                          <p:attrName>ppt_w</p:attrName>
                                        </p:attrNameLst>
                                      </p:cBhvr>
                                      <p:tavLst>
                                        <p:tav tm="0">
                                          <p:val>
                                            <p:strVal val="#ppt_w*0.70"/>
                                          </p:val>
                                        </p:tav>
                                        <p:tav tm="100000">
                                          <p:val>
                                            <p:strVal val="#ppt_w"/>
                                          </p:val>
                                        </p:tav>
                                      </p:tavLst>
                                    </p:anim>
                                    <p:anim calcmode="lin" valueType="num">
                                      <p:cBhvr>
                                        <p:cTn id="13" dur="1000" fill="hold"/>
                                        <p:tgtEl>
                                          <p:spTgt spid="307205"/>
                                        </p:tgtEl>
                                        <p:attrNameLst>
                                          <p:attrName>ppt_h</p:attrName>
                                        </p:attrNameLst>
                                      </p:cBhvr>
                                      <p:tavLst>
                                        <p:tav tm="0">
                                          <p:val>
                                            <p:strVal val="#ppt_h"/>
                                          </p:val>
                                        </p:tav>
                                        <p:tav tm="100000">
                                          <p:val>
                                            <p:strVal val="#ppt_h"/>
                                          </p:val>
                                        </p:tav>
                                      </p:tavLst>
                                    </p:anim>
                                    <p:animEffect transition="in" filter="fade">
                                      <p:cBhvr>
                                        <p:cTn id="14" dur="1000"/>
                                        <p:tgtEl>
                                          <p:spTgt spid="307205"/>
                                        </p:tgtEl>
                                      </p:cBhvr>
                                    </p:animEffect>
                                  </p:childTnLst>
                                </p:cTn>
                              </p:par>
                              <p:par>
                                <p:cTn id="15" presetID="55" presetClass="entr" presetSubtype="0" fill="hold" nodeType="withEffect">
                                  <p:stCondLst>
                                    <p:cond delay="0"/>
                                  </p:stCondLst>
                                  <p:childTnLst>
                                    <p:set>
                                      <p:cBhvr>
                                        <p:cTn id="16" dur="1" fill="hold">
                                          <p:stCondLst>
                                            <p:cond delay="0"/>
                                          </p:stCondLst>
                                        </p:cTn>
                                        <p:tgtEl>
                                          <p:spTgt spid="307206"/>
                                        </p:tgtEl>
                                        <p:attrNameLst>
                                          <p:attrName>style.visibility</p:attrName>
                                        </p:attrNameLst>
                                      </p:cBhvr>
                                      <p:to>
                                        <p:strVal val="visible"/>
                                      </p:to>
                                    </p:set>
                                    <p:anim calcmode="lin" valueType="num">
                                      <p:cBhvr>
                                        <p:cTn id="17" dur="1000" fill="hold"/>
                                        <p:tgtEl>
                                          <p:spTgt spid="307206"/>
                                        </p:tgtEl>
                                        <p:attrNameLst>
                                          <p:attrName>ppt_w</p:attrName>
                                        </p:attrNameLst>
                                      </p:cBhvr>
                                      <p:tavLst>
                                        <p:tav tm="0">
                                          <p:val>
                                            <p:strVal val="#ppt_w*0.70"/>
                                          </p:val>
                                        </p:tav>
                                        <p:tav tm="100000">
                                          <p:val>
                                            <p:strVal val="#ppt_w"/>
                                          </p:val>
                                        </p:tav>
                                      </p:tavLst>
                                    </p:anim>
                                    <p:anim calcmode="lin" valueType="num">
                                      <p:cBhvr>
                                        <p:cTn id="18" dur="1000" fill="hold"/>
                                        <p:tgtEl>
                                          <p:spTgt spid="307206"/>
                                        </p:tgtEl>
                                        <p:attrNameLst>
                                          <p:attrName>ppt_h</p:attrName>
                                        </p:attrNameLst>
                                      </p:cBhvr>
                                      <p:tavLst>
                                        <p:tav tm="0">
                                          <p:val>
                                            <p:strVal val="#ppt_h"/>
                                          </p:val>
                                        </p:tav>
                                        <p:tav tm="100000">
                                          <p:val>
                                            <p:strVal val="#ppt_h"/>
                                          </p:val>
                                        </p:tav>
                                      </p:tavLst>
                                    </p:anim>
                                    <p:animEffect transition="in" filter="fade">
                                      <p:cBhvr>
                                        <p:cTn id="19" dur="1000"/>
                                        <p:tgtEl>
                                          <p:spTgt spid="30720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307203">
                                            <p:txEl>
                                              <p:pRg st="4" end="4"/>
                                            </p:txEl>
                                          </p:spTgt>
                                        </p:tgtEl>
                                        <p:attrNameLst>
                                          <p:attrName>style.visibility</p:attrName>
                                        </p:attrNameLst>
                                      </p:cBhvr>
                                      <p:to>
                                        <p:strVal val="visible"/>
                                      </p:to>
                                    </p:set>
                                    <p:anim calcmode="lin" valueType="num">
                                      <p:cBhvr>
                                        <p:cTn id="24" dur="1000" fill="hold"/>
                                        <p:tgtEl>
                                          <p:spTgt spid="307203">
                                            <p:txEl>
                                              <p:pRg st="4" end="4"/>
                                            </p:txEl>
                                          </p:spTgt>
                                        </p:tgtEl>
                                        <p:attrNameLst>
                                          <p:attrName>ppt_w</p:attrName>
                                        </p:attrNameLst>
                                      </p:cBhvr>
                                      <p:tavLst>
                                        <p:tav tm="0">
                                          <p:val>
                                            <p:strVal val="#ppt_w*0.70"/>
                                          </p:val>
                                        </p:tav>
                                        <p:tav tm="100000">
                                          <p:val>
                                            <p:strVal val="#ppt_w"/>
                                          </p:val>
                                        </p:tav>
                                      </p:tavLst>
                                    </p:anim>
                                    <p:anim calcmode="lin" valueType="num">
                                      <p:cBhvr>
                                        <p:cTn id="25" dur="1000" fill="hold"/>
                                        <p:tgtEl>
                                          <p:spTgt spid="307203">
                                            <p:txEl>
                                              <p:pRg st="4" end="4"/>
                                            </p:txEl>
                                          </p:spTgt>
                                        </p:tgtEl>
                                        <p:attrNameLst>
                                          <p:attrName>ppt_h</p:attrName>
                                        </p:attrNameLst>
                                      </p:cBhvr>
                                      <p:tavLst>
                                        <p:tav tm="0">
                                          <p:val>
                                            <p:strVal val="#ppt_h"/>
                                          </p:val>
                                        </p:tav>
                                        <p:tav tm="100000">
                                          <p:val>
                                            <p:strVal val="#ppt_h"/>
                                          </p:val>
                                        </p:tav>
                                      </p:tavLst>
                                    </p:anim>
                                    <p:animEffect transition="in" filter="fade">
                                      <p:cBhvr>
                                        <p:cTn id="26" dur="1000"/>
                                        <p:tgtEl>
                                          <p:spTgt spid="307203">
                                            <p:txEl>
                                              <p:pRg st="4" end="4"/>
                                            </p:txEl>
                                          </p:spTgt>
                                        </p:tgtEl>
                                      </p:cBhvr>
                                    </p:animEffect>
                                  </p:childTnLst>
                                </p:cTn>
                              </p:par>
                              <p:par>
                                <p:cTn id="27" presetID="55" presetClass="entr" presetSubtype="0" fill="hold" nodeType="withEffect">
                                  <p:stCondLst>
                                    <p:cond delay="0"/>
                                  </p:stCondLst>
                                  <p:childTnLst>
                                    <p:set>
                                      <p:cBhvr>
                                        <p:cTn id="28" dur="1" fill="hold">
                                          <p:stCondLst>
                                            <p:cond delay="0"/>
                                          </p:stCondLst>
                                        </p:cTn>
                                        <p:tgtEl>
                                          <p:spTgt spid="307203">
                                            <p:txEl>
                                              <p:pRg st="5" end="5"/>
                                            </p:txEl>
                                          </p:spTgt>
                                        </p:tgtEl>
                                        <p:attrNameLst>
                                          <p:attrName>style.visibility</p:attrName>
                                        </p:attrNameLst>
                                      </p:cBhvr>
                                      <p:to>
                                        <p:strVal val="visible"/>
                                      </p:to>
                                    </p:set>
                                    <p:anim calcmode="lin" valueType="num">
                                      <p:cBhvr>
                                        <p:cTn id="29" dur="1000" fill="hold"/>
                                        <p:tgtEl>
                                          <p:spTgt spid="307203">
                                            <p:txEl>
                                              <p:pRg st="5" end="5"/>
                                            </p:txEl>
                                          </p:spTgt>
                                        </p:tgtEl>
                                        <p:attrNameLst>
                                          <p:attrName>ppt_w</p:attrName>
                                        </p:attrNameLst>
                                      </p:cBhvr>
                                      <p:tavLst>
                                        <p:tav tm="0">
                                          <p:val>
                                            <p:strVal val="#ppt_w*0.70"/>
                                          </p:val>
                                        </p:tav>
                                        <p:tav tm="100000">
                                          <p:val>
                                            <p:strVal val="#ppt_w"/>
                                          </p:val>
                                        </p:tav>
                                      </p:tavLst>
                                    </p:anim>
                                    <p:anim calcmode="lin" valueType="num">
                                      <p:cBhvr>
                                        <p:cTn id="30" dur="1000" fill="hold"/>
                                        <p:tgtEl>
                                          <p:spTgt spid="307203">
                                            <p:txEl>
                                              <p:pRg st="5" end="5"/>
                                            </p:txEl>
                                          </p:spTgt>
                                        </p:tgtEl>
                                        <p:attrNameLst>
                                          <p:attrName>ppt_h</p:attrName>
                                        </p:attrNameLst>
                                      </p:cBhvr>
                                      <p:tavLst>
                                        <p:tav tm="0">
                                          <p:val>
                                            <p:strVal val="#ppt_h"/>
                                          </p:val>
                                        </p:tav>
                                        <p:tav tm="100000">
                                          <p:val>
                                            <p:strVal val="#ppt_h"/>
                                          </p:val>
                                        </p:tav>
                                      </p:tavLst>
                                    </p:anim>
                                    <p:animEffect transition="in" filter="fade">
                                      <p:cBhvr>
                                        <p:cTn id="31" dur="1000"/>
                                        <p:tgtEl>
                                          <p:spTgt spid="307203">
                                            <p:txEl>
                                              <p:pRg st="5" end="5"/>
                                            </p:txEl>
                                          </p:spTgt>
                                        </p:tgtEl>
                                      </p:cBhvr>
                                    </p:animEffect>
                                  </p:childTnLst>
                                </p:cTn>
                              </p:par>
                              <p:par>
                                <p:cTn id="32" presetID="55" presetClass="entr" presetSubtype="0" fill="hold" nodeType="withEffect">
                                  <p:stCondLst>
                                    <p:cond delay="0"/>
                                  </p:stCondLst>
                                  <p:childTnLst>
                                    <p:set>
                                      <p:cBhvr>
                                        <p:cTn id="33" dur="1" fill="hold">
                                          <p:stCondLst>
                                            <p:cond delay="0"/>
                                          </p:stCondLst>
                                        </p:cTn>
                                        <p:tgtEl>
                                          <p:spTgt spid="307207"/>
                                        </p:tgtEl>
                                        <p:attrNameLst>
                                          <p:attrName>style.visibility</p:attrName>
                                        </p:attrNameLst>
                                      </p:cBhvr>
                                      <p:to>
                                        <p:strVal val="visible"/>
                                      </p:to>
                                    </p:set>
                                    <p:anim calcmode="lin" valueType="num">
                                      <p:cBhvr>
                                        <p:cTn id="34" dur="1000" fill="hold"/>
                                        <p:tgtEl>
                                          <p:spTgt spid="307207"/>
                                        </p:tgtEl>
                                        <p:attrNameLst>
                                          <p:attrName>ppt_w</p:attrName>
                                        </p:attrNameLst>
                                      </p:cBhvr>
                                      <p:tavLst>
                                        <p:tav tm="0">
                                          <p:val>
                                            <p:strVal val="#ppt_w*0.70"/>
                                          </p:val>
                                        </p:tav>
                                        <p:tav tm="100000">
                                          <p:val>
                                            <p:strVal val="#ppt_w"/>
                                          </p:val>
                                        </p:tav>
                                      </p:tavLst>
                                    </p:anim>
                                    <p:anim calcmode="lin" valueType="num">
                                      <p:cBhvr>
                                        <p:cTn id="35" dur="1000" fill="hold"/>
                                        <p:tgtEl>
                                          <p:spTgt spid="307207"/>
                                        </p:tgtEl>
                                        <p:attrNameLst>
                                          <p:attrName>ppt_h</p:attrName>
                                        </p:attrNameLst>
                                      </p:cBhvr>
                                      <p:tavLst>
                                        <p:tav tm="0">
                                          <p:val>
                                            <p:strVal val="#ppt_h"/>
                                          </p:val>
                                        </p:tav>
                                        <p:tav tm="100000">
                                          <p:val>
                                            <p:strVal val="#ppt_h"/>
                                          </p:val>
                                        </p:tav>
                                      </p:tavLst>
                                    </p:anim>
                                    <p:animEffect transition="in" filter="fade">
                                      <p:cBhvr>
                                        <p:cTn id="36" dur="1000"/>
                                        <p:tgtEl>
                                          <p:spTgt spid="307207"/>
                                        </p:tgtEl>
                                      </p:cBhvr>
                                    </p:animEffect>
                                  </p:childTnLst>
                                </p:cTn>
                              </p:par>
                              <p:par>
                                <p:cTn id="37" presetID="55" presetClass="entr" presetSubtype="0" fill="hold" nodeType="withEffect">
                                  <p:stCondLst>
                                    <p:cond delay="0"/>
                                  </p:stCondLst>
                                  <p:childTnLst>
                                    <p:set>
                                      <p:cBhvr>
                                        <p:cTn id="38" dur="1" fill="hold">
                                          <p:stCondLst>
                                            <p:cond delay="0"/>
                                          </p:stCondLst>
                                        </p:cTn>
                                        <p:tgtEl>
                                          <p:spTgt spid="307210"/>
                                        </p:tgtEl>
                                        <p:attrNameLst>
                                          <p:attrName>style.visibility</p:attrName>
                                        </p:attrNameLst>
                                      </p:cBhvr>
                                      <p:to>
                                        <p:strVal val="visible"/>
                                      </p:to>
                                    </p:set>
                                    <p:anim calcmode="lin" valueType="num">
                                      <p:cBhvr>
                                        <p:cTn id="39" dur="1000" fill="hold"/>
                                        <p:tgtEl>
                                          <p:spTgt spid="307210"/>
                                        </p:tgtEl>
                                        <p:attrNameLst>
                                          <p:attrName>ppt_w</p:attrName>
                                        </p:attrNameLst>
                                      </p:cBhvr>
                                      <p:tavLst>
                                        <p:tav tm="0">
                                          <p:val>
                                            <p:strVal val="#ppt_w*0.70"/>
                                          </p:val>
                                        </p:tav>
                                        <p:tav tm="100000">
                                          <p:val>
                                            <p:strVal val="#ppt_w"/>
                                          </p:val>
                                        </p:tav>
                                      </p:tavLst>
                                    </p:anim>
                                    <p:anim calcmode="lin" valueType="num">
                                      <p:cBhvr>
                                        <p:cTn id="40" dur="1000" fill="hold"/>
                                        <p:tgtEl>
                                          <p:spTgt spid="307210"/>
                                        </p:tgtEl>
                                        <p:attrNameLst>
                                          <p:attrName>ppt_h</p:attrName>
                                        </p:attrNameLst>
                                      </p:cBhvr>
                                      <p:tavLst>
                                        <p:tav tm="0">
                                          <p:val>
                                            <p:strVal val="#ppt_h"/>
                                          </p:val>
                                        </p:tav>
                                        <p:tav tm="100000">
                                          <p:val>
                                            <p:strVal val="#ppt_h"/>
                                          </p:val>
                                        </p:tav>
                                      </p:tavLst>
                                    </p:anim>
                                    <p:animEffect transition="in" filter="fade">
                                      <p:cBhvr>
                                        <p:cTn id="41" dur="1000"/>
                                        <p:tgtEl>
                                          <p:spTgt spid="307210"/>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nodeType="clickEffect">
                                  <p:stCondLst>
                                    <p:cond delay="0"/>
                                  </p:stCondLst>
                                  <p:childTnLst>
                                    <p:set>
                                      <p:cBhvr>
                                        <p:cTn id="45" dur="1" fill="hold">
                                          <p:stCondLst>
                                            <p:cond delay="0"/>
                                          </p:stCondLst>
                                        </p:cTn>
                                        <p:tgtEl>
                                          <p:spTgt spid="307203">
                                            <p:txEl>
                                              <p:pRg st="6" end="6"/>
                                            </p:txEl>
                                          </p:spTgt>
                                        </p:tgtEl>
                                        <p:attrNameLst>
                                          <p:attrName>style.visibility</p:attrName>
                                        </p:attrNameLst>
                                      </p:cBhvr>
                                      <p:to>
                                        <p:strVal val="visible"/>
                                      </p:to>
                                    </p:set>
                                    <p:anim calcmode="lin" valueType="num">
                                      <p:cBhvr>
                                        <p:cTn id="46" dur="1000" fill="hold"/>
                                        <p:tgtEl>
                                          <p:spTgt spid="307203">
                                            <p:txEl>
                                              <p:pRg st="6" end="6"/>
                                            </p:txEl>
                                          </p:spTgt>
                                        </p:tgtEl>
                                        <p:attrNameLst>
                                          <p:attrName>ppt_w</p:attrName>
                                        </p:attrNameLst>
                                      </p:cBhvr>
                                      <p:tavLst>
                                        <p:tav tm="0">
                                          <p:val>
                                            <p:strVal val="#ppt_w*0.70"/>
                                          </p:val>
                                        </p:tav>
                                        <p:tav tm="100000">
                                          <p:val>
                                            <p:strVal val="#ppt_w"/>
                                          </p:val>
                                        </p:tav>
                                      </p:tavLst>
                                    </p:anim>
                                    <p:anim calcmode="lin" valueType="num">
                                      <p:cBhvr>
                                        <p:cTn id="47" dur="1000" fill="hold"/>
                                        <p:tgtEl>
                                          <p:spTgt spid="307203">
                                            <p:txEl>
                                              <p:pRg st="6" end="6"/>
                                            </p:txEl>
                                          </p:spTgt>
                                        </p:tgtEl>
                                        <p:attrNameLst>
                                          <p:attrName>ppt_h</p:attrName>
                                        </p:attrNameLst>
                                      </p:cBhvr>
                                      <p:tavLst>
                                        <p:tav tm="0">
                                          <p:val>
                                            <p:strVal val="#ppt_h"/>
                                          </p:val>
                                        </p:tav>
                                        <p:tav tm="100000">
                                          <p:val>
                                            <p:strVal val="#ppt_h"/>
                                          </p:val>
                                        </p:tav>
                                      </p:tavLst>
                                    </p:anim>
                                    <p:animEffect transition="in" filter="fade">
                                      <p:cBhvr>
                                        <p:cTn id="48" dur="1000"/>
                                        <p:tgtEl>
                                          <p:spTgt spid="307203">
                                            <p:txEl>
                                              <p:pRg st="6" end="6"/>
                                            </p:txEl>
                                          </p:spTgt>
                                        </p:tgtEl>
                                      </p:cBhvr>
                                    </p:animEffect>
                                  </p:childTnLst>
                                </p:cTn>
                              </p:par>
                              <p:par>
                                <p:cTn id="49" presetID="55" presetClass="entr" presetSubtype="0" fill="hold" nodeType="withEffect">
                                  <p:stCondLst>
                                    <p:cond delay="0"/>
                                  </p:stCondLst>
                                  <p:childTnLst>
                                    <p:set>
                                      <p:cBhvr>
                                        <p:cTn id="50" dur="1" fill="hold">
                                          <p:stCondLst>
                                            <p:cond delay="0"/>
                                          </p:stCondLst>
                                        </p:cTn>
                                        <p:tgtEl>
                                          <p:spTgt spid="307209"/>
                                        </p:tgtEl>
                                        <p:attrNameLst>
                                          <p:attrName>style.visibility</p:attrName>
                                        </p:attrNameLst>
                                      </p:cBhvr>
                                      <p:to>
                                        <p:strVal val="visible"/>
                                      </p:to>
                                    </p:set>
                                    <p:anim calcmode="lin" valueType="num">
                                      <p:cBhvr>
                                        <p:cTn id="51" dur="1000" fill="hold"/>
                                        <p:tgtEl>
                                          <p:spTgt spid="307209"/>
                                        </p:tgtEl>
                                        <p:attrNameLst>
                                          <p:attrName>ppt_w</p:attrName>
                                        </p:attrNameLst>
                                      </p:cBhvr>
                                      <p:tavLst>
                                        <p:tav tm="0">
                                          <p:val>
                                            <p:strVal val="#ppt_w*0.70"/>
                                          </p:val>
                                        </p:tav>
                                        <p:tav tm="100000">
                                          <p:val>
                                            <p:strVal val="#ppt_w"/>
                                          </p:val>
                                        </p:tav>
                                      </p:tavLst>
                                    </p:anim>
                                    <p:anim calcmode="lin" valueType="num">
                                      <p:cBhvr>
                                        <p:cTn id="52" dur="1000" fill="hold"/>
                                        <p:tgtEl>
                                          <p:spTgt spid="307209"/>
                                        </p:tgtEl>
                                        <p:attrNameLst>
                                          <p:attrName>ppt_h</p:attrName>
                                        </p:attrNameLst>
                                      </p:cBhvr>
                                      <p:tavLst>
                                        <p:tav tm="0">
                                          <p:val>
                                            <p:strVal val="#ppt_h"/>
                                          </p:val>
                                        </p:tav>
                                        <p:tav tm="100000">
                                          <p:val>
                                            <p:strVal val="#ppt_h"/>
                                          </p:val>
                                        </p:tav>
                                      </p:tavLst>
                                    </p:anim>
                                    <p:animEffect transition="in" filter="fade">
                                      <p:cBhvr>
                                        <p:cTn id="53" dur="1000"/>
                                        <p:tgtEl>
                                          <p:spTgt spid="307209"/>
                                        </p:tgtEl>
                                      </p:cBhvr>
                                    </p:animEffect>
                                  </p:childTnLst>
                                </p:cTn>
                              </p:par>
                            </p:childTnLst>
                          </p:cTn>
                        </p:par>
                      </p:childTnLst>
                    </p:cTn>
                  </p:par>
                  <p:par>
                    <p:cTn id="54" fill="hold">
                      <p:stCondLst>
                        <p:cond delay="indefinite"/>
                      </p:stCondLst>
                      <p:childTnLst>
                        <p:par>
                          <p:cTn id="55" fill="hold">
                            <p:stCondLst>
                              <p:cond delay="0"/>
                            </p:stCondLst>
                            <p:childTnLst>
                              <p:par>
                                <p:cTn id="56" presetID="55" presetClass="entr" presetSubtype="0" fill="hold" nodeType="clickEffect">
                                  <p:stCondLst>
                                    <p:cond delay="0"/>
                                  </p:stCondLst>
                                  <p:childTnLst>
                                    <p:set>
                                      <p:cBhvr>
                                        <p:cTn id="57" dur="1" fill="hold">
                                          <p:stCondLst>
                                            <p:cond delay="0"/>
                                          </p:stCondLst>
                                        </p:cTn>
                                        <p:tgtEl>
                                          <p:spTgt spid="307203">
                                            <p:txEl>
                                              <p:pRg st="7" end="7"/>
                                            </p:txEl>
                                          </p:spTgt>
                                        </p:tgtEl>
                                        <p:attrNameLst>
                                          <p:attrName>style.visibility</p:attrName>
                                        </p:attrNameLst>
                                      </p:cBhvr>
                                      <p:to>
                                        <p:strVal val="visible"/>
                                      </p:to>
                                    </p:set>
                                    <p:anim calcmode="lin" valueType="num">
                                      <p:cBhvr>
                                        <p:cTn id="58" dur="1000" fill="hold"/>
                                        <p:tgtEl>
                                          <p:spTgt spid="307203">
                                            <p:txEl>
                                              <p:pRg st="7" end="7"/>
                                            </p:txEl>
                                          </p:spTgt>
                                        </p:tgtEl>
                                        <p:attrNameLst>
                                          <p:attrName>ppt_w</p:attrName>
                                        </p:attrNameLst>
                                      </p:cBhvr>
                                      <p:tavLst>
                                        <p:tav tm="0">
                                          <p:val>
                                            <p:strVal val="#ppt_w*0.70"/>
                                          </p:val>
                                        </p:tav>
                                        <p:tav tm="100000">
                                          <p:val>
                                            <p:strVal val="#ppt_w"/>
                                          </p:val>
                                        </p:tav>
                                      </p:tavLst>
                                    </p:anim>
                                    <p:anim calcmode="lin" valueType="num">
                                      <p:cBhvr>
                                        <p:cTn id="59" dur="1000" fill="hold"/>
                                        <p:tgtEl>
                                          <p:spTgt spid="307203">
                                            <p:txEl>
                                              <p:pRg st="7" end="7"/>
                                            </p:txEl>
                                          </p:spTgt>
                                        </p:tgtEl>
                                        <p:attrNameLst>
                                          <p:attrName>ppt_h</p:attrName>
                                        </p:attrNameLst>
                                      </p:cBhvr>
                                      <p:tavLst>
                                        <p:tav tm="0">
                                          <p:val>
                                            <p:strVal val="#ppt_h"/>
                                          </p:val>
                                        </p:tav>
                                        <p:tav tm="100000">
                                          <p:val>
                                            <p:strVal val="#ppt_h"/>
                                          </p:val>
                                        </p:tav>
                                      </p:tavLst>
                                    </p:anim>
                                    <p:animEffect transition="in" filter="fade">
                                      <p:cBhvr>
                                        <p:cTn id="60" dur="1000"/>
                                        <p:tgtEl>
                                          <p:spTgt spid="307203">
                                            <p:txEl>
                                              <p:pRg st="7" end="7"/>
                                            </p:txEl>
                                          </p:spTgt>
                                        </p:tgtEl>
                                      </p:cBhvr>
                                    </p:animEffect>
                                  </p:childTnLst>
                                </p:cTn>
                              </p:par>
                              <p:par>
                                <p:cTn id="61" presetID="55" presetClass="entr" presetSubtype="0" fill="hold" nodeType="withEffect">
                                  <p:stCondLst>
                                    <p:cond delay="0"/>
                                  </p:stCondLst>
                                  <p:childTnLst>
                                    <p:set>
                                      <p:cBhvr>
                                        <p:cTn id="62" dur="1" fill="hold">
                                          <p:stCondLst>
                                            <p:cond delay="0"/>
                                          </p:stCondLst>
                                        </p:cTn>
                                        <p:tgtEl>
                                          <p:spTgt spid="307208"/>
                                        </p:tgtEl>
                                        <p:attrNameLst>
                                          <p:attrName>style.visibility</p:attrName>
                                        </p:attrNameLst>
                                      </p:cBhvr>
                                      <p:to>
                                        <p:strVal val="visible"/>
                                      </p:to>
                                    </p:set>
                                    <p:anim calcmode="lin" valueType="num">
                                      <p:cBhvr>
                                        <p:cTn id="63" dur="1000" fill="hold"/>
                                        <p:tgtEl>
                                          <p:spTgt spid="307208"/>
                                        </p:tgtEl>
                                        <p:attrNameLst>
                                          <p:attrName>ppt_w</p:attrName>
                                        </p:attrNameLst>
                                      </p:cBhvr>
                                      <p:tavLst>
                                        <p:tav tm="0">
                                          <p:val>
                                            <p:strVal val="#ppt_w*0.70"/>
                                          </p:val>
                                        </p:tav>
                                        <p:tav tm="100000">
                                          <p:val>
                                            <p:strVal val="#ppt_w"/>
                                          </p:val>
                                        </p:tav>
                                      </p:tavLst>
                                    </p:anim>
                                    <p:anim calcmode="lin" valueType="num">
                                      <p:cBhvr>
                                        <p:cTn id="64" dur="1000" fill="hold"/>
                                        <p:tgtEl>
                                          <p:spTgt spid="307208"/>
                                        </p:tgtEl>
                                        <p:attrNameLst>
                                          <p:attrName>ppt_h</p:attrName>
                                        </p:attrNameLst>
                                      </p:cBhvr>
                                      <p:tavLst>
                                        <p:tav tm="0">
                                          <p:val>
                                            <p:strVal val="#ppt_h"/>
                                          </p:val>
                                        </p:tav>
                                        <p:tav tm="100000">
                                          <p:val>
                                            <p:strVal val="#ppt_h"/>
                                          </p:val>
                                        </p:tav>
                                      </p:tavLst>
                                    </p:anim>
                                    <p:animEffect transition="in" filter="fade">
                                      <p:cBhvr>
                                        <p:cTn id="65" dur="1000"/>
                                        <p:tgtEl>
                                          <p:spTgt spid="307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a:xfrm>
            <a:off x="468313" y="188913"/>
            <a:ext cx="8064500" cy="1425575"/>
          </a:xfrm>
          <a:solidFill>
            <a:schemeClr val="accent1"/>
          </a:solidFill>
          <a:ln>
            <a:solidFill>
              <a:schemeClr val="tx1"/>
            </a:solidFill>
            <a:miter lim="800000"/>
            <a:headEnd/>
            <a:tailEnd/>
          </a:ln>
        </p:spPr>
        <p:txBody>
          <a:bodyPr/>
          <a:lstStyle/>
          <a:p>
            <a:pPr eaLnBrk="1" hangingPunct="1">
              <a:defRPr/>
            </a:pPr>
            <a:r>
              <a:rPr lang="en-US" dirty="0" smtClean="0">
                <a:solidFill>
                  <a:schemeClr val="tx1"/>
                </a:solidFill>
                <a:latin typeface="Times" charset="0"/>
                <a:cs typeface="+mj-cs"/>
              </a:rPr>
              <a:t>Examples of Higgs as </a:t>
            </a:r>
            <a:br>
              <a:rPr lang="en-US" dirty="0" smtClean="0">
                <a:solidFill>
                  <a:schemeClr val="tx1"/>
                </a:solidFill>
                <a:latin typeface="Times" charset="0"/>
                <a:cs typeface="+mj-cs"/>
              </a:rPr>
            </a:br>
            <a:r>
              <a:rPr lang="en-US" dirty="0" smtClean="0">
                <a:solidFill>
                  <a:schemeClr val="tx1"/>
                </a:solidFill>
                <a:latin typeface="Times" charset="0"/>
                <a:cs typeface="+mj-cs"/>
              </a:rPr>
              <a:t>Pseudo-Goldstone Boson</a:t>
            </a:r>
          </a:p>
        </p:txBody>
      </p:sp>
      <p:sp>
        <p:nvSpPr>
          <p:cNvPr id="710659" name="Rectangle 3"/>
          <p:cNvSpPr>
            <a:spLocks noGrp="1" noChangeArrowheads="1"/>
          </p:cNvSpPr>
          <p:nvPr>
            <p:ph type="body" idx="1"/>
          </p:nvPr>
        </p:nvSpPr>
        <p:spPr>
          <a:xfrm>
            <a:off x="152400" y="1828800"/>
            <a:ext cx="3556000" cy="4724400"/>
          </a:xfrm>
          <a:solidFill>
            <a:schemeClr val="accent1"/>
          </a:solidFill>
          <a:ln>
            <a:solidFill>
              <a:schemeClr val="tx1"/>
            </a:solidFill>
            <a:miter lim="800000"/>
            <a:headEnd/>
            <a:tailEnd/>
          </a:ln>
        </p:spPr>
        <p:txBody>
          <a:bodyPr/>
          <a:lstStyle/>
          <a:p>
            <a:pPr eaLnBrk="1" hangingPunct="1">
              <a:lnSpc>
                <a:spcPct val="90000"/>
              </a:lnSpc>
              <a:defRPr/>
            </a:pPr>
            <a:r>
              <a:rPr lang="en-US" dirty="0" smtClean="0">
                <a:solidFill>
                  <a:srgbClr val="000000"/>
                </a:solidFill>
                <a:latin typeface="Times New Roman"/>
                <a:cs typeface="Times New Roman"/>
              </a:rPr>
              <a:t>Sample models:</a:t>
            </a:r>
            <a:endParaRPr lang="en-US" sz="4400" dirty="0" smtClean="0">
              <a:solidFill>
                <a:srgbClr val="000000"/>
              </a:solidFill>
              <a:latin typeface="Times New Roman"/>
              <a:cs typeface="Times New Roman"/>
            </a:endParaRPr>
          </a:p>
          <a:p>
            <a:pPr eaLnBrk="1" hangingPunct="1">
              <a:lnSpc>
                <a:spcPct val="90000"/>
              </a:lnSpc>
              <a:defRPr/>
            </a:pPr>
            <a:r>
              <a:rPr lang="en-US" dirty="0" smtClean="0">
                <a:solidFill>
                  <a:srgbClr val="000000"/>
                </a:solidFill>
                <a:latin typeface="Times New Roman"/>
                <a:cs typeface="Times New Roman"/>
              </a:rPr>
              <a:t>Dependences of couplings on model parameters:</a:t>
            </a:r>
          </a:p>
          <a:p>
            <a:pPr eaLnBrk="1" hangingPunct="1">
              <a:lnSpc>
                <a:spcPct val="90000"/>
              </a:lnSpc>
              <a:defRPr/>
            </a:pPr>
            <a:r>
              <a:rPr lang="en-US" b="1" dirty="0">
                <a:solidFill>
                  <a:srgbClr val="FF0000"/>
                </a:solidFill>
                <a:latin typeface="Times New Roman"/>
                <a:cs typeface="Times New Roman"/>
              </a:rPr>
              <a:t>To be measured!</a:t>
            </a:r>
          </a:p>
          <a:p>
            <a:pPr eaLnBrk="1" hangingPunct="1">
              <a:lnSpc>
                <a:spcPct val="90000"/>
              </a:lnSpc>
              <a:defRPr/>
            </a:pPr>
            <a:r>
              <a:rPr lang="en-US" dirty="0" smtClean="0">
                <a:solidFill>
                  <a:srgbClr val="000000"/>
                </a:solidFill>
                <a:latin typeface="Times New Roman"/>
                <a:cs typeface="Times New Roman"/>
              </a:rPr>
              <a:t>Translation to experimental parameters:</a:t>
            </a:r>
          </a:p>
          <a:p>
            <a:pPr marL="0" indent="0" eaLnBrk="1" hangingPunct="1">
              <a:lnSpc>
                <a:spcPct val="90000"/>
              </a:lnSpc>
              <a:buFontTx/>
              <a:buNone/>
              <a:defRPr/>
            </a:pPr>
            <a:r>
              <a:rPr lang="en-US" b="1" dirty="0" smtClean="0">
                <a:solidFill>
                  <a:srgbClr val="FF0000"/>
                </a:solidFill>
                <a:latin typeface="Times New Roman"/>
                <a:cs typeface="Times New Roman"/>
              </a:rPr>
              <a:t>	</a:t>
            </a:r>
            <a:r>
              <a:rPr lang="en-US" b="1" i="1" dirty="0" smtClean="0">
                <a:solidFill>
                  <a:srgbClr val="FF0000"/>
                </a:solidFill>
                <a:latin typeface="Times New Roman"/>
                <a:cs typeface="Times New Roman"/>
              </a:rPr>
              <a:t>a = </a:t>
            </a:r>
            <a:r>
              <a:rPr lang="en-US" b="1" i="1" dirty="0" err="1" smtClean="0">
                <a:solidFill>
                  <a:srgbClr val="FF0000"/>
                </a:solidFill>
                <a:latin typeface="Times New Roman"/>
                <a:cs typeface="Times New Roman"/>
              </a:rPr>
              <a:t>κ</a:t>
            </a:r>
            <a:r>
              <a:rPr lang="en-US" b="1" i="1" baseline="-25000" dirty="0" err="1" smtClean="0">
                <a:solidFill>
                  <a:srgbClr val="FF0000"/>
                </a:solidFill>
                <a:latin typeface="Times New Roman"/>
                <a:cs typeface="Times New Roman"/>
              </a:rPr>
              <a:t>V</a:t>
            </a:r>
            <a:r>
              <a:rPr lang="en-US" b="1" i="1" dirty="0" smtClean="0">
                <a:solidFill>
                  <a:srgbClr val="FF0000"/>
                </a:solidFill>
                <a:latin typeface="Times New Roman"/>
                <a:cs typeface="Times New Roman"/>
              </a:rPr>
              <a:t>, c = </a:t>
            </a:r>
            <a:r>
              <a:rPr lang="en-US" b="1" i="1" dirty="0" err="1" smtClean="0">
                <a:solidFill>
                  <a:srgbClr val="FF0000"/>
                </a:solidFill>
                <a:latin typeface="Times New Roman"/>
                <a:cs typeface="Times New Roman"/>
              </a:rPr>
              <a:t>κ</a:t>
            </a:r>
            <a:r>
              <a:rPr lang="en-US" b="1" i="1" baseline="-25000" dirty="0" err="1" smtClean="0">
                <a:solidFill>
                  <a:srgbClr val="FF0000"/>
                </a:solidFill>
                <a:latin typeface="Times New Roman"/>
                <a:cs typeface="Times New Roman"/>
              </a:rPr>
              <a:t>F</a:t>
            </a:r>
            <a:endParaRPr lang="en-US" b="1" i="1" baseline="-25000" dirty="0" smtClean="0">
              <a:solidFill>
                <a:srgbClr val="FF0000"/>
              </a:solidFill>
              <a:latin typeface="Times New Roman"/>
              <a:cs typeface="Times New Roman"/>
            </a:endParaRPr>
          </a:p>
        </p:txBody>
      </p:sp>
      <p:sp>
        <p:nvSpPr>
          <p:cNvPr id="97283" name="Rectangle 4"/>
          <p:cNvSpPr>
            <a:spLocks noChangeArrowheads="1"/>
          </p:cNvSpPr>
          <p:nvPr/>
        </p:nvSpPr>
        <p:spPr bwMode="auto">
          <a:xfrm>
            <a:off x="-315913" y="3895725"/>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endParaRPr lang="en-US" b="0"/>
          </a:p>
        </p:txBody>
      </p:sp>
      <p:pic>
        <p:nvPicPr>
          <p:cNvPr id="4" name="Picture 3" descr="PGB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3357563"/>
            <a:ext cx="5184775" cy="335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5" name="Picture 2" descr="PGB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1700213"/>
            <a:ext cx="5184775" cy="17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28601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710659">
                                            <p:txEl>
                                              <p:pRg st="1" end="1"/>
                                            </p:txEl>
                                          </p:spTgt>
                                        </p:tgtEl>
                                        <p:attrNameLst>
                                          <p:attrName>style.visibility</p:attrName>
                                        </p:attrNameLst>
                                      </p:cBhvr>
                                      <p:to>
                                        <p:strVal val="visible"/>
                                      </p:to>
                                    </p:set>
                                    <p:animEffect transition="in" filter="dissolve">
                                      <p:cBhvr>
                                        <p:cTn id="7" dur="500"/>
                                        <p:tgtEl>
                                          <p:spTgt spid="710659">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710659">
                                            <p:txEl>
                                              <p:pRg st="2" end="2"/>
                                            </p:txEl>
                                          </p:spTgt>
                                        </p:tgtEl>
                                        <p:attrNameLst>
                                          <p:attrName>style.visibility</p:attrName>
                                        </p:attrNameLst>
                                      </p:cBhvr>
                                      <p:to>
                                        <p:strVal val="visible"/>
                                      </p:to>
                                    </p:set>
                                    <p:animEffect transition="in" filter="dissolve">
                                      <p:cBhvr>
                                        <p:cTn id="15" dur="500"/>
                                        <p:tgtEl>
                                          <p:spTgt spid="71065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nodeType="clickEffect">
                                  <p:stCondLst>
                                    <p:cond delay="0"/>
                                  </p:stCondLst>
                                  <p:childTnLst>
                                    <p:set>
                                      <p:cBhvr>
                                        <p:cTn id="19" dur="1" fill="hold">
                                          <p:stCondLst>
                                            <p:cond delay="0"/>
                                          </p:stCondLst>
                                        </p:cTn>
                                        <p:tgtEl>
                                          <p:spTgt spid="710659">
                                            <p:txEl>
                                              <p:pRg st="3" end="3"/>
                                            </p:txEl>
                                          </p:spTgt>
                                        </p:tgtEl>
                                        <p:attrNameLst>
                                          <p:attrName>style.visibility</p:attrName>
                                        </p:attrNameLst>
                                      </p:cBhvr>
                                      <p:to>
                                        <p:strVal val="visible"/>
                                      </p:to>
                                    </p:set>
                                    <p:animEffect transition="in" filter="dissolve">
                                      <p:cBhvr>
                                        <p:cTn id="20" dur="500"/>
                                        <p:tgtEl>
                                          <p:spTgt spid="710659">
                                            <p:txEl>
                                              <p:pRg st="3" end="3"/>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710659">
                                            <p:txEl>
                                              <p:pRg st="4" end="4"/>
                                            </p:txEl>
                                          </p:spTgt>
                                        </p:tgtEl>
                                        <p:attrNameLst>
                                          <p:attrName>style.visibility</p:attrName>
                                        </p:attrNameLst>
                                      </p:cBhvr>
                                      <p:to>
                                        <p:strVal val="visible"/>
                                      </p:to>
                                    </p:set>
                                    <p:animEffect transition="in" filter="dissolve">
                                      <p:cBhvr>
                                        <p:cTn id="23" dur="500"/>
                                        <p:tgtEl>
                                          <p:spTgt spid="7106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115888"/>
            <a:ext cx="8928100" cy="1152525"/>
          </a:xfrm>
          <a:solidFill>
            <a:srgbClr val="BBE0E3"/>
          </a:solidFill>
          <a:ln>
            <a:solidFill>
              <a:srgbClr val="000000"/>
            </a:solidFill>
          </a:ln>
        </p:spPr>
        <p:txBody>
          <a:bodyPr/>
          <a:lstStyle/>
          <a:p>
            <a:pPr>
              <a:defRPr/>
            </a:pPr>
            <a:r>
              <a:rPr lang="en-US" dirty="0">
                <a:latin typeface="Times New Roman"/>
                <a:cs typeface="Times New Roman"/>
              </a:rPr>
              <a:t>Global Analysis of Higgs-like Models</a:t>
            </a:r>
          </a:p>
        </p:txBody>
      </p:sp>
      <p:sp>
        <p:nvSpPr>
          <p:cNvPr id="3" name="Content Placeholder 2"/>
          <p:cNvSpPr>
            <a:spLocks noGrp="1"/>
          </p:cNvSpPr>
          <p:nvPr>
            <p:ph idx="1"/>
          </p:nvPr>
        </p:nvSpPr>
        <p:spPr>
          <a:xfrm>
            <a:off x="395288" y="1412875"/>
            <a:ext cx="8353425" cy="5256213"/>
          </a:xfrm>
          <a:solidFill>
            <a:srgbClr val="BBE0E3"/>
          </a:solidFill>
          <a:ln>
            <a:solidFill>
              <a:srgbClr val="000000"/>
            </a:solidFill>
          </a:ln>
        </p:spPr>
        <p:txBody>
          <a:bodyPr/>
          <a:lstStyle/>
          <a:p>
            <a:pPr>
              <a:defRPr/>
            </a:pPr>
            <a:r>
              <a:rPr lang="en-US" dirty="0" smtClean="0">
                <a:latin typeface="Times New Roman"/>
                <a:cs typeface="Times New Roman"/>
              </a:rPr>
              <a:t>Rescale couplings: </a:t>
            </a:r>
            <a:r>
              <a:rPr lang="en-US" sz="2800" dirty="0" smtClean="0">
                <a:latin typeface="Times New Roman"/>
                <a:cs typeface="Times New Roman"/>
              </a:rPr>
              <a:t>to bosons by </a:t>
            </a:r>
            <a:r>
              <a:rPr lang="en-US" sz="2800" i="1" dirty="0" smtClean="0">
                <a:latin typeface="Times New Roman"/>
                <a:cs typeface="Times New Roman"/>
              </a:rPr>
              <a:t>a</a:t>
            </a:r>
            <a:r>
              <a:rPr lang="en-US" sz="2800" dirty="0" smtClean="0">
                <a:latin typeface="Times New Roman"/>
                <a:cs typeface="Times New Roman"/>
              </a:rPr>
              <a:t>, to fermions by </a:t>
            </a:r>
            <a:r>
              <a:rPr lang="en-US" sz="2800" i="1" dirty="0" smtClean="0">
                <a:latin typeface="Times New Roman"/>
                <a:cs typeface="Times New Roman"/>
              </a:rPr>
              <a:t>c</a:t>
            </a:r>
          </a:p>
          <a:p>
            <a:pPr>
              <a:defRPr/>
            </a:pPr>
            <a:endParaRPr lang="en-US" dirty="0" smtClean="0">
              <a:latin typeface="Times New Roman"/>
              <a:cs typeface="Times New Roman"/>
            </a:endParaRPr>
          </a:p>
          <a:p>
            <a:pPr>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a:latin typeface="Times New Roman"/>
              <a:cs typeface="Times New Roman"/>
            </a:endParaRPr>
          </a:p>
          <a:p>
            <a:pPr>
              <a:defRPr/>
            </a:pPr>
            <a:r>
              <a:rPr lang="en-US" dirty="0" smtClean="0">
                <a:latin typeface="Times New Roman"/>
                <a:cs typeface="Times New Roman"/>
              </a:rPr>
              <a:t>Standard Model: </a:t>
            </a:r>
            <a:r>
              <a:rPr lang="en-US" sz="2800" i="1" dirty="0" smtClean="0">
                <a:latin typeface="Times New Roman"/>
                <a:cs typeface="Times New Roman"/>
              </a:rPr>
              <a:t>a = c =</a:t>
            </a:r>
            <a:r>
              <a:rPr lang="en-US" sz="2800" dirty="0" smtClean="0">
                <a:latin typeface="Times New Roman"/>
                <a:cs typeface="Times New Roman"/>
              </a:rPr>
              <a:t> 1</a:t>
            </a:r>
            <a:endParaRPr lang="en-US" sz="2800" dirty="0">
              <a:latin typeface="Times New Roman"/>
              <a:cs typeface="Times New Roman"/>
            </a:endParaRPr>
          </a:p>
        </p:txBody>
      </p:sp>
      <p:sp>
        <p:nvSpPr>
          <p:cNvPr id="57347" name="Text Box 10"/>
          <p:cNvSpPr txBox="1">
            <a:spLocks noChangeArrowheads="1"/>
          </p:cNvSpPr>
          <p:nvPr/>
        </p:nvSpPr>
        <p:spPr bwMode="auto">
          <a:xfrm>
            <a:off x="6227763" y="6381750"/>
            <a:ext cx="2762250"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400" b="0">
                <a:solidFill>
                  <a:srgbClr val="FFFF00"/>
                </a:solidFill>
                <a:latin typeface="Times" charset="0"/>
              </a:rPr>
              <a:t>JE &amp; Tevong You, arXiv:1303.3879</a:t>
            </a:r>
          </a:p>
        </p:txBody>
      </p:sp>
      <p:pic>
        <p:nvPicPr>
          <p:cNvPr id="57348" name="Picture 3" descr="GLOBAL_bb.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989138"/>
            <a:ext cx="5553075" cy="416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9" name="TextBox 14"/>
          <p:cNvSpPr txBox="1">
            <a:spLocks noChangeArrowheads="1"/>
          </p:cNvSpPr>
          <p:nvPr/>
        </p:nvSpPr>
        <p:spPr bwMode="auto">
          <a:xfrm>
            <a:off x="611188" y="3789363"/>
            <a:ext cx="1216025"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b="0">
                <a:solidFill>
                  <a:srgbClr val="FFFF00"/>
                </a:solidFill>
              </a:rPr>
              <a:t>b bbar</a:t>
            </a:r>
          </a:p>
        </p:txBody>
      </p:sp>
      <p:pic>
        <p:nvPicPr>
          <p:cNvPr id="5" name="Picture 4" descr="GLOBAL_tautau.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3875" y="1989138"/>
            <a:ext cx="5514975" cy="413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4"/>
          <p:cNvSpPr txBox="1">
            <a:spLocks noChangeArrowheads="1"/>
          </p:cNvSpPr>
          <p:nvPr/>
        </p:nvSpPr>
        <p:spPr bwMode="auto">
          <a:xfrm>
            <a:off x="611188" y="3789363"/>
            <a:ext cx="120808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τ τ</a:t>
            </a:r>
          </a:p>
        </p:txBody>
      </p:sp>
      <p:pic>
        <p:nvPicPr>
          <p:cNvPr id="6" name="Picture 5" descr="GLOBAL_diphoto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1989138"/>
            <a:ext cx="5516562"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a:spLocks noChangeArrowheads="1"/>
          </p:cNvSpPr>
          <p:nvPr/>
        </p:nvSpPr>
        <p:spPr bwMode="auto">
          <a:xfrm>
            <a:off x="611188" y="3789363"/>
            <a:ext cx="127158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γ γ</a:t>
            </a:r>
          </a:p>
        </p:txBody>
      </p:sp>
      <p:pic>
        <p:nvPicPr>
          <p:cNvPr id="7" name="Picture 6" descr="GLOBAL_WW.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63713" y="1989138"/>
            <a:ext cx="5545137" cy="415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a:spLocks noChangeArrowheads="1"/>
          </p:cNvSpPr>
          <p:nvPr/>
        </p:nvSpPr>
        <p:spPr bwMode="auto">
          <a:xfrm>
            <a:off x="611188" y="3779838"/>
            <a:ext cx="1198562" cy="5857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W W</a:t>
            </a:r>
          </a:p>
        </p:txBody>
      </p:sp>
      <p:pic>
        <p:nvPicPr>
          <p:cNvPr id="8" name="Picture 7" descr="GLOBAL_ZZ.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a:spLocks noChangeArrowheads="1"/>
          </p:cNvSpPr>
          <p:nvPr/>
        </p:nvSpPr>
        <p:spPr bwMode="auto">
          <a:xfrm>
            <a:off x="684213" y="3789363"/>
            <a:ext cx="1150937"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Z Z</a:t>
            </a:r>
          </a:p>
        </p:txBody>
      </p:sp>
      <p:pic>
        <p:nvPicPr>
          <p:cNvPr id="9" name="Picture 8" descr="GLOBAL_Combination.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5" name="TextBox 14"/>
          <p:cNvSpPr txBox="1">
            <a:spLocks noChangeArrowheads="1"/>
          </p:cNvSpPr>
          <p:nvPr/>
        </p:nvSpPr>
        <p:spPr bwMode="auto">
          <a:xfrm>
            <a:off x="539750" y="3789363"/>
            <a:ext cx="1368425" cy="584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b="0">
                <a:solidFill>
                  <a:srgbClr val="FFFF00"/>
                </a:solidFill>
              </a:rPr>
              <a:t>Global</a:t>
            </a:r>
          </a:p>
        </p:txBody>
      </p:sp>
      <p:sp>
        <p:nvSpPr>
          <p:cNvPr id="18" name="Oval 17"/>
          <p:cNvSpPr>
            <a:spLocks noChangeArrowheads="1"/>
          </p:cNvSpPr>
          <p:nvPr/>
        </p:nvSpPr>
        <p:spPr bwMode="auto">
          <a:xfrm>
            <a:off x="3708400" y="2781300"/>
            <a:ext cx="1214438" cy="1152525"/>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9" name="Text Box 6"/>
          <p:cNvSpPr txBox="1">
            <a:spLocks noChangeArrowheads="1"/>
          </p:cNvSpPr>
          <p:nvPr/>
        </p:nvSpPr>
        <p:spPr bwMode="auto">
          <a:xfrm>
            <a:off x="5189538" y="3213100"/>
            <a:ext cx="2527300" cy="904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a:solidFill>
                  <a:srgbClr val="FFFF00"/>
                </a:solidFill>
              </a:rPr>
              <a:t>No evidence for</a:t>
            </a:r>
          </a:p>
          <a:p>
            <a:pPr algn="ctr" eaLnBrk="1" hangingPunct="1">
              <a:buFontTx/>
              <a:buNone/>
            </a:pPr>
            <a:r>
              <a:rPr lang="en-US" sz="2400" b="0">
                <a:solidFill>
                  <a:srgbClr val="FFFF00"/>
                </a:solidFill>
              </a:rPr>
              <a:t>deviation from SM</a:t>
            </a:r>
          </a:p>
        </p:txBody>
      </p:sp>
    </p:spTree>
    <p:extLst>
      <p:ext uri="{BB962C8B-B14F-4D97-AF65-F5344CB8AC3E}">
        <p14:creationId xmlns:p14="http://schemas.microsoft.com/office/powerpoint/2010/main" val="20905317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dissolve">
                                      <p:cBhvr>
                                        <p:cTn id="18" dur="500"/>
                                        <p:tgtEl>
                                          <p:spTgt spid="1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ssolve">
                                      <p:cBhvr>
                                        <p:cTn id="26" dur="500"/>
                                        <p:tgtEl>
                                          <p:spTgt spid="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9"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ssolve">
                                      <p:cBhvr>
                                        <p:cTn id="31" dur="500"/>
                                        <p:tgtEl>
                                          <p:spTgt spid="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dissolve">
                                      <p:cBhvr>
                                        <p:cTn id="34" dur="500"/>
                                        <p:tgtEl>
                                          <p:spTgt spid="17"/>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9"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dissolve">
                                      <p:cBhvr>
                                        <p:cTn id="39" dur="500"/>
                                        <p:tgtEl>
                                          <p:spTgt spid="9"/>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71685"/>
                                        </p:tgtEl>
                                        <p:attrNameLst>
                                          <p:attrName>style.visibility</p:attrName>
                                        </p:attrNameLst>
                                      </p:cBhvr>
                                      <p:to>
                                        <p:strVal val="visible"/>
                                      </p:to>
                                    </p:set>
                                    <p:animEffect transition="in" filter="dissolve">
                                      <p:cBhvr>
                                        <p:cTn id="42" dur="500"/>
                                        <p:tgtEl>
                                          <p:spTgt spid="7168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strVal val="#ppt_w*0.70"/>
                                          </p:val>
                                        </p:tav>
                                        <p:tav tm="100000">
                                          <p:val>
                                            <p:strVal val="#ppt_w"/>
                                          </p:val>
                                        </p:tav>
                                      </p:tavLst>
                                    </p:anim>
                                    <p:anim calcmode="lin" valueType="num">
                                      <p:cBhvr>
                                        <p:cTn id="48" dur="1000" fill="hold"/>
                                        <p:tgtEl>
                                          <p:spTgt spid="18"/>
                                        </p:tgtEl>
                                        <p:attrNameLst>
                                          <p:attrName>ppt_h</p:attrName>
                                        </p:attrNameLst>
                                      </p:cBhvr>
                                      <p:tavLst>
                                        <p:tav tm="0">
                                          <p:val>
                                            <p:strVal val="#ppt_h"/>
                                          </p:val>
                                        </p:tav>
                                        <p:tav tm="100000">
                                          <p:val>
                                            <p:strVal val="#ppt_h"/>
                                          </p:val>
                                        </p:tav>
                                      </p:tavLst>
                                    </p:anim>
                                    <p:animEffect transition="in" filter="fade">
                                      <p:cBhvr>
                                        <p:cTn id="49" dur="10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71685"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5" y="1412875"/>
            <a:ext cx="8713788" cy="5256213"/>
          </a:xfrm>
          <a:solidFill>
            <a:srgbClr val="BBE0E3"/>
          </a:solidFill>
          <a:ln>
            <a:solidFill>
              <a:srgbClr val="000000"/>
            </a:solidFill>
          </a:ln>
        </p:spPr>
        <p:txBody>
          <a:bodyPr/>
          <a:lstStyle/>
          <a:p>
            <a:pPr>
              <a:defRPr/>
            </a:pPr>
            <a:r>
              <a:rPr lang="en-US" dirty="0" smtClean="0">
                <a:latin typeface="Times New Roman"/>
                <a:cs typeface="Times New Roman"/>
              </a:rPr>
              <a:t>Rescale couplings: </a:t>
            </a:r>
            <a:r>
              <a:rPr lang="en-US" sz="2800" dirty="0" smtClean="0">
                <a:latin typeface="Times New Roman"/>
                <a:cs typeface="Times New Roman"/>
              </a:rPr>
              <a:t>to bosons by </a:t>
            </a:r>
            <a:r>
              <a:rPr lang="en-US" sz="2800" dirty="0" err="1" smtClean="0">
                <a:latin typeface="Times New Roman"/>
                <a:cs typeface="Times New Roman"/>
              </a:rPr>
              <a:t>κ</a:t>
            </a:r>
            <a:r>
              <a:rPr lang="en-US" sz="2800" baseline="-25000" dirty="0" err="1" smtClean="0">
                <a:latin typeface="Times New Roman"/>
                <a:cs typeface="Times New Roman"/>
              </a:rPr>
              <a:t>V</a:t>
            </a:r>
            <a:r>
              <a:rPr lang="en-US" sz="2800" dirty="0" smtClean="0">
                <a:latin typeface="Times New Roman"/>
                <a:cs typeface="Times New Roman"/>
              </a:rPr>
              <a:t>, to fermions by</a:t>
            </a:r>
            <a:r>
              <a:rPr lang="en-US" sz="2800" b="1" dirty="0" smtClean="0">
                <a:latin typeface="Times New Roman"/>
                <a:cs typeface="Times New Roman"/>
              </a:rPr>
              <a:t> </a:t>
            </a:r>
            <a:r>
              <a:rPr lang="en-US" sz="2800" dirty="0" err="1" smtClean="0">
                <a:latin typeface="Times New Roman"/>
                <a:cs typeface="Times New Roman"/>
              </a:rPr>
              <a:t>κ</a:t>
            </a:r>
            <a:r>
              <a:rPr lang="en-US" sz="2800" baseline="-25000" dirty="0" err="1" smtClean="0">
                <a:latin typeface="Times New Roman"/>
                <a:cs typeface="Times New Roman"/>
              </a:rPr>
              <a:t>f</a:t>
            </a:r>
            <a:endParaRPr lang="en-US" sz="2800" dirty="0" smtClean="0">
              <a:latin typeface="Times New Roman"/>
              <a:cs typeface="Times New Roman"/>
            </a:endParaRPr>
          </a:p>
          <a:p>
            <a:pPr>
              <a:defRPr/>
            </a:pPr>
            <a:r>
              <a:rPr lang="en-US" dirty="0" smtClean="0">
                <a:latin typeface="Times New Roman"/>
                <a:cs typeface="Times New Roman"/>
              </a:rPr>
              <a:t>Standard Model: </a:t>
            </a:r>
            <a:r>
              <a:rPr lang="en-US" i="1" dirty="0" err="1" smtClean="0">
                <a:solidFill>
                  <a:srgbClr val="FF0000"/>
                </a:solidFill>
                <a:latin typeface="Times New Roman"/>
                <a:cs typeface="Times New Roman"/>
              </a:rPr>
              <a:t>κ</a:t>
            </a:r>
            <a:r>
              <a:rPr lang="en-US" i="1" baseline="-25000" dirty="0" err="1" smtClean="0">
                <a:solidFill>
                  <a:srgbClr val="FF0000"/>
                </a:solidFill>
                <a:latin typeface="Times New Roman"/>
                <a:cs typeface="Times New Roman"/>
              </a:rPr>
              <a:t>V</a:t>
            </a:r>
            <a:r>
              <a:rPr lang="en-US" sz="2800" b="1" i="1" dirty="0" smtClean="0">
                <a:solidFill>
                  <a:srgbClr val="FF0000"/>
                </a:solidFill>
                <a:latin typeface="Times New Roman"/>
                <a:cs typeface="Times New Roman"/>
              </a:rPr>
              <a:t> = </a:t>
            </a:r>
            <a:r>
              <a:rPr lang="en-US" sz="2800" b="1" i="1" dirty="0" err="1" smtClean="0">
                <a:solidFill>
                  <a:srgbClr val="FF0000"/>
                </a:solidFill>
                <a:latin typeface="Times New Roman"/>
                <a:cs typeface="Times New Roman"/>
              </a:rPr>
              <a:t>κ</a:t>
            </a:r>
            <a:r>
              <a:rPr lang="en-US" sz="2800" b="1" i="1" baseline="-25000" dirty="0" err="1" smtClean="0">
                <a:solidFill>
                  <a:srgbClr val="FF0000"/>
                </a:solidFill>
                <a:latin typeface="Times New Roman"/>
                <a:cs typeface="Times New Roman"/>
              </a:rPr>
              <a:t>f</a:t>
            </a:r>
            <a:r>
              <a:rPr lang="en-US" sz="2800" b="1" i="1" dirty="0" smtClean="0">
                <a:solidFill>
                  <a:srgbClr val="FF0000"/>
                </a:solidFill>
                <a:latin typeface="Times New Roman"/>
                <a:cs typeface="Times New Roman"/>
              </a:rPr>
              <a:t> =</a:t>
            </a:r>
            <a:r>
              <a:rPr lang="en-US" sz="2800" b="1" dirty="0" smtClean="0">
                <a:solidFill>
                  <a:srgbClr val="FF0000"/>
                </a:solidFill>
                <a:latin typeface="Times New Roman"/>
                <a:cs typeface="Times New Roman"/>
              </a:rPr>
              <a:t> 1</a:t>
            </a:r>
          </a:p>
          <a:p>
            <a:pPr>
              <a:defRPr/>
            </a:pPr>
            <a:endParaRPr lang="en-US" sz="2800" b="1" dirty="0">
              <a:solidFill>
                <a:srgbClr val="FF0000"/>
              </a:solidFill>
              <a:latin typeface="Times New Roman"/>
              <a:cs typeface="Times New Roman"/>
            </a:endParaRPr>
          </a:p>
          <a:p>
            <a:pPr>
              <a:defRPr/>
            </a:pPr>
            <a:endParaRPr lang="en-US" sz="2800" b="1" dirty="0" smtClean="0">
              <a:solidFill>
                <a:srgbClr val="FF0000"/>
              </a:solidFill>
              <a:latin typeface="Times New Roman"/>
              <a:cs typeface="Times New Roman"/>
            </a:endParaRPr>
          </a:p>
          <a:p>
            <a:pPr>
              <a:defRPr/>
            </a:pPr>
            <a:endParaRPr lang="en-US" sz="2800" b="1" dirty="0">
              <a:solidFill>
                <a:srgbClr val="FF0000"/>
              </a:solidFill>
              <a:latin typeface="Times New Roman"/>
              <a:cs typeface="Times New Roman"/>
            </a:endParaRPr>
          </a:p>
          <a:p>
            <a:pPr>
              <a:defRPr/>
            </a:pPr>
            <a:endParaRPr lang="en-US" sz="2800" b="1" dirty="0" smtClean="0">
              <a:solidFill>
                <a:srgbClr val="FF0000"/>
              </a:solidFill>
              <a:latin typeface="Times New Roman"/>
              <a:cs typeface="Times New Roman"/>
            </a:endParaRPr>
          </a:p>
          <a:p>
            <a:pPr>
              <a:defRPr/>
            </a:pPr>
            <a:endParaRPr lang="en-US" sz="2800" b="1" dirty="0">
              <a:solidFill>
                <a:srgbClr val="FF0000"/>
              </a:solidFill>
              <a:latin typeface="Times New Roman"/>
              <a:cs typeface="Times New Roman"/>
            </a:endParaRPr>
          </a:p>
          <a:p>
            <a:pPr marL="0" indent="0">
              <a:buFontTx/>
              <a:buNone/>
              <a:defRPr/>
            </a:pPr>
            <a:endParaRPr lang="en-US" sz="2800" b="1" dirty="0">
              <a:solidFill>
                <a:srgbClr val="FF0000"/>
              </a:solidFill>
              <a:latin typeface="Times New Roman"/>
              <a:cs typeface="Times New Roman"/>
            </a:endParaRPr>
          </a:p>
          <a:p>
            <a:pPr>
              <a:defRPr/>
            </a:pPr>
            <a:r>
              <a:rPr lang="en-US" sz="2800" dirty="0" smtClean="0">
                <a:latin typeface="Times New Roman"/>
                <a:cs typeface="Times New Roman"/>
              </a:rPr>
              <a:t>Consistency between </a:t>
            </a:r>
            <a:r>
              <a:rPr lang="en-US" sz="2800" dirty="0">
                <a:latin typeface="Times New Roman"/>
                <a:cs typeface="Times New Roman"/>
              </a:rPr>
              <a:t>Higgs and </a:t>
            </a:r>
            <a:r>
              <a:rPr lang="en-US" sz="2800" dirty="0" smtClean="0">
                <a:latin typeface="Times New Roman"/>
                <a:cs typeface="Times New Roman"/>
              </a:rPr>
              <a:t>EW measurements</a:t>
            </a:r>
          </a:p>
          <a:p>
            <a:pPr>
              <a:defRPr/>
            </a:pPr>
            <a:r>
              <a:rPr lang="en-US" sz="2800" b="1" dirty="0" smtClean="0">
                <a:solidFill>
                  <a:srgbClr val="FF0000"/>
                </a:solidFill>
                <a:latin typeface="Times New Roman"/>
                <a:cs typeface="Times New Roman"/>
              </a:rPr>
              <a:t>Must tune composite models to look like SM</a:t>
            </a:r>
            <a:endParaRPr lang="en-US" sz="2800" b="1" dirty="0">
              <a:solidFill>
                <a:srgbClr val="FF0000"/>
              </a:solidFill>
              <a:latin typeface="Times New Roman"/>
              <a:cs typeface="Times New Roman"/>
            </a:endParaRPr>
          </a:p>
          <a:p>
            <a:pPr>
              <a:defRPr/>
            </a:pPr>
            <a:endParaRPr lang="en-US" sz="2800" dirty="0">
              <a:latin typeface="Times New Roman"/>
              <a:cs typeface="Times New Roman"/>
            </a:endParaRPr>
          </a:p>
        </p:txBody>
      </p:sp>
      <p:sp>
        <p:nvSpPr>
          <p:cNvPr id="100353" name="Title 1"/>
          <p:cNvSpPr>
            <a:spLocks noGrp="1"/>
          </p:cNvSpPr>
          <p:nvPr>
            <p:ph type="title"/>
          </p:nvPr>
        </p:nvSpPr>
        <p:spPr>
          <a:xfrm>
            <a:off x="107950" y="115888"/>
            <a:ext cx="8928100" cy="1152525"/>
          </a:xfrm>
          <a:solidFill>
            <a:srgbClr val="BBE0E3"/>
          </a:solidFill>
          <a:ln>
            <a:solidFill>
              <a:srgbClr val="000000"/>
            </a:solidFill>
            <a:miter lim="800000"/>
            <a:headEnd/>
            <a:tailEnd/>
          </a:ln>
        </p:spPr>
        <p:txBody>
          <a:bodyPr/>
          <a:lstStyle/>
          <a:p>
            <a:r>
              <a:rPr lang="en-US">
                <a:latin typeface="Times New Roman" charset="0"/>
                <a:ea typeface="ＭＳ Ｐゴシック" charset="0"/>
                <a:cs typeface="Times New Roman" charset="0"/>
              </a:rPr>
              <a:t>Global Analysis of Higgs-like Models</a:t>
            </a:r>
          </a:p>
        </p:txBody>
      </p:sp>
      <p:pic>
        <p:nvPicPr>
          <p:cNvPr id="2" name="Picture 1" descr="KFK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2259" y="2924944"/>
            <a:ext cx="5338293" cy="2448272"/>
          </a:xfrm>
          <a:prstGeom prst="rect">
            <a:avLst/>
          </a:prstGeom>
        </p:spPr>
      </p:pic>
      <p:pic>
        <p:nvPicPr>
          <p:cNvPr id="10" name="Picture 9" descr="kappasvscomposit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2620963"/>
            <a:ext cx="4554538"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Gfitterkappa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620963"/>
            <a:ext cx="4249738" cy="304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8985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Effect transition="in" filter="dissolve">
                                      <p:cBhvr>
                                        <p:cTn id="7" dur="500"/>
                                        <p:tgtEl>
                                          <p:spTgt spid="3">
                                            <p:txEl>
                                              <p:pRg st="8" end="8"/>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dissolve">
                                      <p:cBhvr>
                                        <p:cTn id="20" dur="500"/>
                                        <p:tgtEl>
                                          <p:spTgt spid="10"/>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Effect transition="in" filter="dissolve">
                                      <p:cBhvr>
                                        <p:cTn id="23"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1008062"/>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What is it ?</a:t>
            </a: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Does it have </a:t>
            </a:r>
            <a:r>
              <a:rPr lang="en-US" sz="2800" dirty="0">
                <a:latin typeface="Times New Roman"/>
                <a:cs typeface="Times New Roman"/>
              </a:rPr>
              <a:t>s</a:t>
            </a:r>
            <a:r>
              <a:rPr lang="en-US" sz="2800" dirty="0" smtClean="0">
                <a:latin typeface="Times New Roman"/>
                <a:cs typeface="Times New Roman"/>
              </a:rPr>
              <a:t>pin 0 or 2?</a:t>
            </a:r>
          </a:p>
          <a:p>
            <a:pPr lvl="1" eaLnBrk="1" hangingPunct="1">
              <a:defRPr/>
            </a:pPr>
            <a:r>
              <a:rPr lang="en-US" sz="2400" b="1" dirty="0" smtClean="0">
                <a:solidFill>
                  <a:srgbClr val="FF0000"/>
                </a:solidFill>
                <a:latin typeface="Times New Roman"/>
                <a:cs typeface="Times New Roman"/>
              </a:rPr>
              <a:t>Spin 2 strongly </a:t>
            </a:r>
            <a:r>
              <a:rPr lang="en-US" sz="2400" b="1" dirty="0" err="1" smtClean="0">
                <a:solidFill>
                  <a:srgbClr val="FF0000"/>
                </a:solidFill>
                <a:latin typeface="Times New Roman"/>
                <a:cs typeface="Times New Roman"/>
              </a:rPr>
              <a:t>disfavoured</a:t>
            </a: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Is it scalar or </a:t>
            </a:r>
            <a:r>
              <a:rPr lang="en-US" sz="2800" dirty="0" err="1" smtClean="0">
                <a:latin typeface="Times New Roman"/>
                <a:cs typeface="Times New Roman"/>
              </a:rPr>
              <a:t>pseudoscalar</a:t>
            </a:r>
            <a:r>
              <a:rPr lang="en-US" sz="2800" dirty="0" smtClean="0">
                <a:latin typeface="Times New Roman"/>
                <a:cs typeface="Times New Roman"/>
              </a:rPr>
              <a:t>?</a:t>
            </a:r>
          </a:p>
          <a:p>
            <a:pPr lvl="1" eaLnBrk="1" hangingPunct="1">
              <a:defRPr/>
            </a:pPr>
            <a:r>
              <a:rPr lang="en-US" sz="2400" b="1" dirty="0" err="1" smtClean="0">
                <a:solidFill>
                  <a:srgbClr val="FF0000"/>
                </a:solidFill>
                <a:latin typeface="Times New Roman"/>
                <a:cs typeface="Times New Roman"/>
              </a:rPr>
              <a:t>Pseudoscalar</a:t>
            </a:r>
            <a:r>
              <a:rPr lang="en-US" sz="2400" b="1" dirty="0" smtClean="0">
                <a:solidFill>
                  <a:srgbClr val="FF0000"/>
                </a:solidFill>
                <a:latin typeface="Times New Roman"/>
                <a:cs typeface="Times New Roman"/>
              </a:rPr>
              <a:t> </a:t>
            </a:r>
            <a:r>
              <a:rPr lang="en-US" sz="2400" b="1" dirty="0">
                <a:solidFill>
                  <a:srgbClr val="FF0000"/>
                </a:solidFill>
                <a:latin typeface="Times New Roman"/>
                <a:cs typeface="Times New Roman"/>
              </a:rPr>
              <a:t>strongly </a:t>
            </a:r>
            <a:r>
              <a:rPr lang="en-US" sz="2400" b="1" dirty="0" err="1">
                <a:solidFill>
                  <a:srgbClr val="FF0000"/>
                </a:solidFill>
                <a:latin typeface="Times New Roman"/>
                <a:cs typeface="Times New Roman"/>
              </a:rPr>
              <a:t>disfavoured</a:t>
            </a:r>
            <a:endParaRPr lang="en-US" sz="2400" b="1" dirty="0">
              <a:solidFill>
                <a:srgbClr val="FF0000"/>
              </a:solidFill>
              <a:latin typeface="Times New Roman"/>
              <a:cs typeface="Times New Roman"/>
            </a:endParaRPr>
          </a:p>
          <a:p>
            <a:pPr eaLnBrk="1" hangingPunct="1">
              <a:defRPr/>
            </a:pPr>
            <a:r>
              <a:rPr lang="en-US" sz="2800" dirty="0" smtClean="0">
                <a:latin typeface="Times New Roman"/>
                <a:cs typeface="Times New Roman"/>
              </a:rPr>
              <a:t>Is it elementary or composite?</a:t>
            </a:r>
          </a:p>
          <a:p>
            <a:pPr lvl="1" eaLnBrk="1" hangingPunct="1">
              <a:defRPr/>
            </a:pPr>
            <a:r>
              <a:rPr lang="en-US" sz="2400" b="1" dirty="0" smtClean="0">
                <a:solidFill>
                  <a:srgbClr val="FF0000"/>
                </a:solidFill>
                <a:latin typeface="Times New Roman"/>
                <a:cs typeface="Times New Roman"/>
              </a:rPr>
              <a:t>No significant deviations from Standard Model</a:t>
            </a:r>
          </a:p>
          <a:p>
            <a:pPr eaLnBrk="1" hangingPunct="1">
              <a:defRPr/>
            </a:pPr>
            <a:r>
              <a:rPr lang="en-US" sz="2800" dirty="0" smtClean="0">
                <a:latin typeface="Times New Roman"/>
                <a:cs typeface="Times New Roman"/>
              </a:rPr>
              <a:t>Does it couple to particle masses?</a:t>
            </a:r>
          </a:p>
          <a:p>
            <a:pPr lvl="1" eaLnBrk="1" hangingPunct="1">
              <a:defRPr/>
            </a:pP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Quantum (loop) corrections?</a:t>
            </a:r>
          </a:p>
          <a:p>
            <a:pPr lvl="1" eaLnBrk="1" hangingPunct="1">
              <a:defRPr/>
            </a:pP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What are its self-couplings?</a:t>
            </a:r>
          </a:p>
        </p:txBody>
      </p:sp>
    </p:spTree>
    <p:extLst>
      <p:ext uri="{BB962C8B-B14F-4D97-AF65-F5344CB8AC3E}">
        <p14:creationId xmlns:p14="http://schemas.microsoft.com/office/powerpoint/2010/main" val="33106694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dissolve">
                                      <p:cBhvr>
                                        <p:cTn id="7" dur="500"/>
                                        <p:tgtEl>
                                          <p:spTgt spid="3">
                                            <p:bg/>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ssolve">
                                      <p:cBhvr>
                                        <p:cTn id="10" dur="500"/>
                                        <p:tgtEl>
                                          <p:spTgt spid="3">
                                            <p:txEl>
                                              <p:pRg st="0" end="0"/>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dissolve">
                                      <p:cBhvr>
                                        <p:cTn id="16" dur="500"/>
                                        <p:tgtEl>
                                          <p:spTgt spid="3">
                                            <p:txEl>
                                              <p:pRg st="2" end="2"/>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dissolve">
                                      <p:cBhvr>
                                        <p:cTn id="19" dur="500"/>
                                        <p:tgtEl>
                                          <p:spTgt spid="3">
                                            <p:txEl>
                                              <p:pRg st="3" end="3"/>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dissolve">
                                      <p:cBhvr>
                                        <p:cTn id="30" dur="500"/>
                                        <p:tgtEl>
                                          <p:spTgt spid="3">
                                            <p:txEl>
                                              <p:pRg st="6" end="6"/>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dissolv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288" y="1412875"/>
            <a:ext cx="8353425" cy="5445125"/>
          </a:xfrm>
          <a:solidFill>
            <a:srgbClr val="BBE0E3"/>
          </a:solidFill>
          <a:ln>
            <a:solidFill>
              <a:srgbClr val="000000"/>
            </a:solidFill>
          </a:ln>
        </p:spPr>
        <p:txBody>
          <a:bodyPr/>
          <a:lstStyle/>
          <a:p>
            <a:pPr>
              <a:defRPr/>
            </a:pPr>
            <a:r>
              <a:rPr lang="en-US" dirty="0" smtClean="0">
                <a:latin typeface="Times New Roman"/>
                <a:cs typeface="Times New Roman"/>
              </a:rPr>
              <a:t>Do couplings scale ~ mass? With scale = v?</a:t>
            </a:r>
            <a:endParaRPr lang="en-US" sz="2800" i="1" dirty="0" smtClean="0">
              <a:latin typeface="Times New Roman"/>
              <a:cs typeface="Times New Roman"/>
            </a:endParaRPr>
          </a:p>
          <a:p>
            <a:pPr>
              <a:defRPr/>
            </a:pPr>
            <a:endParaRPr lang="en-US" dirty="0" smtClean="0">
              <a:latin typeface="Times New Roman"/>
              <a:cs typeface="Times New Roman"/>
            </a:endParaRPr>
          </a:p>
          <a:p>
            <a:pPr>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a:solidFill>
                <a:srgbClr val="FF0000"/>
              </a:solidFill>
              <a:latin typeface="Times New Roman"/>
              <a:cs typeface="Times New Roman"/>
            </a:endParaRPr>
          </a:p>
          <a:p>
            <a:pPr>
              <a:defRPr/>
            </a:pPr>
            <a:r>
              <a:rPr lang="en-US" b="1" dirty="0" smtClean="0">
                <a:solidFill>
                  <a:srgbClr val="FF0000"/>
                </a:solidFill>
                <a:latin typeface="Times New Roman"/>
                <a:cs typeface="Times New Roman"/>
              </a:rPr>
              <a:t>Red line = SM</a:t>
            </a:r>
            <a:r>
              <a:rPr lang="en-US" dirty="0" smtClean="0">
                <a:latin typeface="Times New Roman"/>
                <a:cs typeface="Times New Roman"/>
              </a:rPr>
              <a:t>, dashed line = best fit</a:t>
            </a:r>
            <a:endParaRPr lang="en-US" sz="2800" dirty="0">
              <a:latin typeface="Times New Roman"/>
              <a:cs typeface="Times New Roman"/>
            </a:endParaRPr>
          </a:p>
        </p:txBody>
      </p:sp>
      <p:pic>
        <p:nvPicPr>
          <p:cNvPr id="45058" name="Picture 5" descr="GLOBAL_Combination_Mepsilon_CouplingsVs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989138"/>
            <a:ext cx="556895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Title 1"/>
          <p:cNvSpPr>
            <a:spLocks noGrp="1"/>
          </p:cNvSpPr>
          <p:nvPr>
            <p:ph type="title"/>
          </p:nvPr>
        </p:nvSpPr>
        <p:spPr>
          <a:xfrm>
            <a:off x="107950" y="115888"/>
            <a:ext cx="8928100" cy="1152525"/>
          </a:xfrm>
          <a:solidFill>
            <a:srgbClr val="BBE0E3"/>
          </a:solidFill>
          <a:ln>
            <a:solidFill>
              <a:srgbClr val="000000"/>
            </a:solidFill>
            <a:miter lim="800000"/>
            <a:headEnd/>
            <a:tailEnd/>
          </a:ln>
        </p:spPr>
        <p:txBody>
          <a:bodyPr/>
          <a:lstStyle/>
          <a:p>
            <a:r>
              <a:rPr lang="en-US">
                <a:latin typeface="Times New Roman" charset="0"/>
                <a:ea typeface="ＭＳ Ｐゴシック" charset="0"/>
                <a:cs typeface="Times New Roman" charset="0"/>
              </a:rPr>
              <a:t>It Walks and Quacks like a Higgs</a:t>
            </a:r>
          </a:p>
        </p:txBody>
      </p:sp>
      <p:pic>
        <p:nvPicPr>
          <p:cNvPr id="2" name="Picture 1" descr="Mepsil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2204864"/>
            <a:ext cx="4968552" cy="3898961"/>
          </a:xfrm>
          <a:prstGeom prst="rect">
            <a:avLst/>
          </a:prstGeom>
        </p:spPr>
      </p:pic>
      <p:pic>
        <p:nvPicPr>
          <p:cNvPr id="45061" name="Picture 8" descr="Mepsilo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474913"/>
            <a:ext cx="2808312" cy="53070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6" descr="20120707_STP004_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16688" y="3068638"/>
            <a:ext cx="17907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Screen Shot 2012-08-19 at 17.54.37.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88125" y="4422775"/>
            <a:ext cx="1895475"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4" name="TextBox 14"/>
          <p:cNvSpPr txBox="1">
            <a:spLocks noChangeArrowheads="1"/>
          </p:cNvSpPr>
          <p:nvPr/>
        </p:nvSpPr>
        <p:spPr bwMode="auto">
          <a:xfrm>
            <a:off x="1258888" y="4149725"/>
            <a:ext cx="1295400" cy="11747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3200" b="0" dirty="0">
                <a:solidFill>
                  <a:srgbClr val="FFFF00"/>
                </a:solidFill>
                <a:latin typeface="Times New Roman" charset="0"/>
              </a:rPr>
              <a:t>Global</a:t>
            </a:r>
          </a:p>
          <a:p>
            <a:pPr algn="ctr" eaLnBrk="1" hangingPunct="1">
              <a:buNone/>
            </a:pPr>
            <a:r>
              <a:rPr lang="en-US" sz="3200" b="0" dirty="0">
                <a:solidFill>
                  <a:srgbClr val="FFFF00"/>
                </a:solidFill>
                <a:latin typeface="Times New Roman" charset="0"/>
              </a:rPr>
              <a:t>fit</a:t>
            </a:r>
          </a:p>
        </p:txBody>
      </p:sp>
      <p:sp>
        <p:nvSpPr>
          <p:cNvPr id="16" name="TextBox 15"/>
          <p:cNvSpPr txBox="1">
            <a:spLocks noChangeArrowheads="1"/>
          </p:cNvSpPr>
          <p:nvPr/>
        </p:nvSpPr>
        <p:spPr bwMode="auto">
          <a:xfrm>
            <a:off x="684213" y="6084888"/>
            <a:ext cx="6767512" cy="584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3200" dirty="0">
                <a:solidFill>
                  <a:srgbClr val="333399"/>
                </a:solidFill>
                <a:latin typeface="Times New Roman" charset="0"/>
                <a:cs typeface="Times New Roman" charset="0"/>
              </a:rPr>
              <a:t>Blue</a:t>
            </a:r>
            <a:r>
              <a:rPr lang="en-US" sz="3200" b="0" dirty="0">
                <a:latin typeface="Times New Roman" charset="0"/>
                <a:cs typeface="Times New Roman" charset="0"/>
              </a:rPr>
              <a:t> dashed line = Standard Model</a:t>
            </a:r>
            <a:endParaRPr lang="en-US" sz="3200" b="0" dirty="0"/>
          </a:p>
        </p:txBody>
      </p:sp>
      <p:sp>
        <p:nvSpPr>
          <p:cNvPr id="15" name="Text Box 5"/>
          <p:cNvSpPr txBox="1">
            <a:spLocks noChangeArrowheads="1"/>
          </p:cNvSpPr>
          <p:nvPr/>
        </p:nvSpPr>
        <p:spPr bwMode="auto">
          <a:xfrm>
            <a:off x="5148064" y="5898758"/>
            <a:ext cx="163728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600" b="0" dirty="0" smtClean="0">
                <a:solidFill>
                  <a:srgbClr val="FFFF00"/>
                </a:solidFill>
              </a:rPr>
              <a:t>JE &amp; </a:t>
            </a:r>
            <a:r>
              <a:rPr lang="en-US" sz="1600" b="0" dirty="0" err="1" smtClean="0">
                <a:solidFill>
                  <a:srgbClr val="FFFF00"/>
                </a:solidFill>
              </a:rPr>
              <a:t>Tevong</a:t>
            </a:r>
            <a:r>
              <a:rPr lang="en-US" sz="1600" b="0" dirty="0" smtClean="0">
                <a:solidFill>
                  <a:srgbClr val="FFFF00"/>
                </a:solidFill>
              </a:rPr>
              <a:t> You</a:t>
            </a:r>
            <a:endParaRPr lang="en-US" sz="1600" b="0" dirty="0">
              <a:solidFill>
                <a:srgbClr val="FFFF00"/>
              </a:solidFill>
            </a:endParaRPr>
          </a:p>
        </p:txBody>
      </p:sp>
    </p:spTree>
    <p:extLst>
      <p:ext uri="{BB962C8B-B14F-4D97-AF65-F5344CB8AC3E}">
        <p14:creationId xmlns:p14="http://schemas.microsoft.com/office/powerpoint/2010/main" val="42696802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p:tgtEl>
                                          <p:spTgt spid="8"/>
                                        </p:tgtEl>
                                        <p:attrNameLst>
                                          <p:attrName>ppt_x</p:attrName>
                                        </p:attrNameLst>
                                      </p:cBhvr>
                                      <p:tavLst>
                                        <p:tav tm="0">
                                          <p:val>
                                            <p:strVal val="#ppt_x+#ppt_w*1.125000"/>
                                          </p:val>
                                        </p:tav>
                                        <p:tav tm="100000">
                                          <p:val>
                                            <p:strVal val="#ppt_x"/>
                                          </p:val>
                                        </p:tav>
                                      </p:tavLst>
                                    </p:anim>
                                    <p:animEffect transition="in" filter="wipe(left)">
                                      <p:cBhvr>
                                        <p:cTn id="8" dur="1000"/>
                                        <p:tgtEl>
                                          <p:spTgt spid="8"/>
                                        </p:tgtEl>
                                      </p:cBhvr>
                                    </p:animEffect>
                                  </p:childTnLst>
                                </p:cTn>
                              </p:par>
                            </p:childTnLst>
                          </p:cTn>
                        </p:par>
                        <p:par>
                          <p:cTn id="9" fill="hold" nodeType="afterGroup">
                            <p:stCondLst>
                              <p:cond delay="1000"/>
                            </p:stCondLst>
                            <p:childTnLst>
                              <p:par>
                                <p:cTn id="10" presetID="1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Right)">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par>
                                <p:cTn id="18" presetID="1" presetClass="exit"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hidden"/>
                                      </p:to>
                                    </p:set>
                                  </p:childTnLst>
                                </p:cTn>
                              </p:par>
                              <p:par>
                                <p:cTn id="20" presetID="9"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a:xfrm>
            <a:off x="457200" y="115888"/>
            <a:ext cx="8229600" cy="1143000"/>
          </a:xfrm>
          <a:solidFill>
            <a:srgbClr val="BBE0E3"/>
          </a:solidFill>
          <a:ln>
            <a:solidFill>
              <a:srgbClr val="000000"/>
            </a:solidFill>
            <a:miter lim="800000"/>
            <a:headEnd/>
            <a:tailEnd/>
          </a:ln>
        </p:spPr>
        <p:txBody>
          <a:bodyPr/>
          <a:lstStyle/>
          <a:p>
            <a:r>
              <a:rPr lang="en-US">
                <a:latin typeface="Times New Roman" charset="0"/>
                <a:ea typeface="ＭＳ Ｐゴシック" charset="0"/>
                <a:cs typeface="Times New Roman" charset="0"/>
              </a:rPr>
              <a:t>Flavour-Changing Couplings?</a:t>
            </a:r>
          </a:p>
        </p:txBody>
      </p:sp>
      <p:sp>
        <p:nvSpPr>
          <p:cNvPr id="3" name="Content Placeholder 2"/>
          <p:cNvSpPr>
            <a:spLocks noGrp="1"/>
          </p:cNvSpPr>
          <p:nvPr>
            <p:ph idx="1"/>
          </p:nvPr>
        </p:nvSpPr>
        <p:spPr>
          <a:xfrm>
            <a:off x="241300" y="1441450"/>
            <a:ext cx="8723313" cy="5257800"/>
          </a:xfrm>
          <a:solidFill>
            <a:srgbClr val="BBE0E3"/>
          </a:solidFill>
          <a:ln>
            <a:solidFill>
              <a:srgbClr val="000000"/>
            </a:solidFill>
            <a:miter lim="800000"/>
            <a:headEnd/>
            <a:tailEnd/>
          </a:ln>
        </p:spPr>
        <p:txBody>
          <a:bodyPr/>
          <a:lstStyle/>
          <a:p>
            <a:r>
              <a:rPr lang="en-US">
                <a:latin typeface="Times New Roman" charset="0"/>
                <a:ea typeface="ＭＳ Ｐゴシック" charset="0"/>
                <a:cs typeface="Times New Roman" charset="0"/>
              </a:rPr>
              <a:t>Upper limits from FCNC, EDMs, …</a:t>
            </a:r>
          </a:p>
          <a:p>
            <a:endParaRPr lang="en-US">
              <a:latin typeface="Times New Roman" charset="0"/>
              <a:ea typeface="ＭＳ Ｐゴシック" charset="0"/>
              <a:cs typeface="Times New Roman" charset="0"/>
            </a:endParaRPr>
          </a:p>
          <a:p>
            <a:endParaRPr lang="en-US">
              <a:latin typeface="Times New Roman" charset="0"/>
              <a:ea typeface="ＭＳ Ｐゴシック" charset="0"/>
              <a:cs typeface="Times New Roman" charset="0"/>
            </a:endParaRPr>
          </a:p>
          <a:p>
            <a:endParaRPr lang="en-US">
              <a:latin typeface="Times New Roman" charset="0"/>
              <a:ea typeface="ＭＳ Ｐゴシック" charset="0"/>
              <a:cs typeface="Times New Roman" charset="0"/>
            </a:endParaRPr>
          </a:p>
          <a:p>
            <a:r>
              <a:rPr lang="en-US">
                <a:latin typeface="Times New Roman" charset="0"/>
                <a:ea typeface="ＭＳ Ｐゴシック" charset="0"/>
                <a:cs typeface="Times New Roman" charset="0"/>
              </a:rPr>
              <a:t>Quark FCNC bounds exclude observability of quark-flavour-violating </a:t>
            </a:r>
            <a:r>
              <a:rPr lang="en-US" i="1">
                <a:latin typeface="Times New Roman" charset="0"/>
                <a:ea typeface="ＭＳ Ｐゴシック" charset="0"/>
                <a:cs typeface="Times New Roman" charset="0"/>
              </a:rPr>
              <a:t>h</a:t>
            </a:r>
            <a:r>
              <a:rPr lang="en-US">
                <a:latin typeface="Times New Roman" charset="0"/>
                <a:ea typeface="ＭＳ Ｐゴシック" charset="0"/>
                <a:cs typeface="Times New Roman" charset="0"/>
              </a:rPr>
              <a:t> decays</a:t>
            </a:r>
          </a:p>
          <a:p>
            <a:r>
              <a:rPr lang="en-US">
                <a:latin typeface="Times New Roman" charset="0"/>
                <a:ea typeface="ＭＳ Ｐゴシック" charset="0"/>
                <a:cs typeface="Times New Roman" charset="0"/>
              </a:rPr>
              <a:t>Lepton-flavour-violating </a:t>
            </a:r>
            <a:r>
              <a:rPr lang="en-US" i="1">
                <a:latin typeface="Times New Roman" charset="0"/>
                <a:ea typeface="ＭＳ Ｐゴシック" charset="0"/>
                <a:cs typeface="Times New Roman" charset="0"/>
              </a:rPr>
              <a:t>h</a:t>
            </a:r>
            <a:r>
              <a:rPr lang="en-US">
                <a:latin typeface="Times New Roman" charset="0"/>
                <a:ea typeface="ＭＳ Ｐゴシック" charset="0"/>
                <a:cs typeface="Times New Roman" charset="0"/>
              </a:rPr>
              <a:t> decays could be large:</a:t>
            </a:r>
          </a:p>
          <a:p>
            <a:pPr>
              <a:buFontTx/>
              <a:buNone/>
            </a:pPr>
            <a:r>
              <a:rPr lang="en-US">
                <a:latin typeface="Times New Roman" charset="0"/>
                <a:ea typeface="ＭＳ Ｐゴシック" charset="0"/>
                <a:cs typeface="Times New Roman" charset="0"/>
              </a:rPr>
              <a:t>	</a:t>
            </a:r>
            <a:r>
              <a:rPr lang="en-US" b="1">
                <a:solidFill>
                  <a:srgbClr val="FF0000"/>
                </a:solidFill>
                <a:latin typeface="Times New Roman" charset="0"/>
                <a:ea typeface="ＭＳ Ｐゴシック" charset="0"/>
                <a:cs typeface="Times New Roman" charset="0"/>
              </a:rPr>
              <a:t>BR(τμ) or BR(τe) could be O(10)%</a:t>
            </a:r>
          </a:p>
          <a:p>
            <a:pPr>
              <a:buFontTx/>
              <a:buNone/>
            </a:pPr>
            <a:r>
              <a:rPr lang="en-US">
                <a:latin typeface="Times New Roman" charset="0"/>
                <a:ea typeface="ＭＳ Ｐゴシック" charset="0"/>
                <a:cs typeface="Times New Roman" charset="0"/>
              </a:rPr>
              <a:t>					</a:t>
            </a:r>
            <a:r>
              <a:rPr lang="en-US" sz="2800">
                <a:latin typeface="Times New Roman" charset="0"/>
                <a:ea typeface="ＭＳ Ｐゴシック" charset="0"/>
                <a:cs typeface="Times New Roman" charset="0"/>
              </a:rPr>
              <a:t>B    BR(μe) must be &lt; 2 </a:t>
            </a:r>
            <a:r>
              <a:rPr lang="en-US" sz="2800">
                <a:latin typeface="Zapf Dingbats" charset="0"/>
                <a:ea typeface="ＭＳ Ｐゴシック" charset="0"/>
                <a:cs typeface="Zapf Dingbats" charset="0"/>
                <a:sym typeface="Zapf Dingbats" charset="0"/>
              </a:rPr>
              <a:t>✕</a:t>
            </a:r>
            <a:r>
              <a:rPr lang="en-US" sz="2800">
                <a:latin typeface="Times New Roman" charset="0"/>
                <a:ea typeface="ＭＳ Ｐゴシック" charset="0"/>
                <a:cs typeface="Times New Roman" charset="0"/>
                <a:sym typeface="Zapf Dingbats" charset="0"/>
              </a:rPr>
              <a:t> 10</a:t>
            </a:r>
            <a:r>
              <a:rPr lang="en-US" sz="2800" baseline="30000">
                <a:latin typeface="Times New Roman" charset="0"/>
                <a:ea typeface="ＭＳ Ｐゴシック" charset="0"/>
                <a:cs typeface="Times New Roman" charset="0"/>
                <a:sym typeface="Zapf Dingbats" charset="0"/>
              </a:rPr>
              <a:t>-5</a:t>
            </a:r>
            <a:endParaRPr lang="en-US" sz="2800" baseline="30000">
              <a:latin typeface="Times New Roman" charset="0"/>
              <a:ea typeface="ＭＳ Ｐゴシック" charset="0"/>
              <a:cs typeface="Times New Roman" charset="0"/>
            </a:endParaRPr>
          </a:p>
        </p:txBody>
      </p:sp>
      <p:pic>
        <p:nvPicPr>
          <p:cNvPr id="107523" name="Picture 3" descr="BEIfi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1974850"/>
            <a:ext cx="5257800" cy="190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1"/>
          <p:cNvSpPr txBox="1">
            <a:spLocks noChangeArrowheads="1"/>
          </p:cNvSpPr>
          <p:nvPr/>
        </p:nvSpPr>
        <p:spPr bwMode="auto">
          <a:xfrm>
            <a:off x="153988" y="6227763"/>
            <a:ext cx="4130675" cy="36988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None/>
              <a:defRPr/>
            </a:pPr>
            <a:r>
              <a:rPr lang="en-US" sz="1800" b="0" dirty="0" err="1">
                <a:solidFill>
                  <a:srgbClr val="FFFF00"/>
                </a:solidFill>
                <a:latin typeface="Times New Roman"/>
                <a:cs typeface="Times New Roman"/>
              </a:rPr>
              <a:t>Blankenburg</a:t>
            </a:r>
            <a:r>
              <a:rPr lang="en-US" sz="1800" b="0" dirty="0">
                <a:solidFill>
                  <a:srgbClr val="FFFF00"/>
                </a:solidFill>
                <a:latin typeface="Times New Roman"/>
                <a:cs typeface="Times New Roman"/>
              </a:rPr>
              <a:t>, JE, </a:t>
            </a:r>
            <a:r>
              <a:rPr lang="en-US" sz="1800" b="0" dirty="0" err="1">
                <a:solidFill>
                  <a:srgbClr val="FFFF00"/>
                </a:solidFill>
                <a:latin typeface="Times New Roman"/>
                <a:cs typeface="Times New Roman"/>
              </a:rPr>
              <a:t>Isidori</a:t>
            </a:r>
            <a:r>
              <a:rPr lang="en-US" sz="1800" b="0" dirty="0">
                <a:solidFill>
                  <a:srgbClr val="FFFF00"/>
                </a:solidFill>
                <a:latin typeface="Times New Roman"/>
                <a:cs typeface="Times New Roman"/>
              </a:rPr>
              <a:t>: arXiv:1202.5704</a:t>
            </a:r>
          </a:p>
        </p:txBody>
      </p:sp>
    </p:spTree>
    <p:extLst>
      <p:ext uri="{BB962C8B-B14F-4D97-AF65-F5344CB8AC3E}">
        <p14:creationId xmlns:p14="http://schemas.microsoft.com/office/powerpoint/2010/main" val="13735922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500"/>
                                        <p:tgtEl>
                                          <p:spTgt spid="3">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dissolve">
                                      <p:cBhvr>
                                        <p:cTn id="12" dur="500"/>
                                        <p:tgtEl>
                                          <p:spTgt spid="3">
                                            <p:txEl>
                                              <p:pRg st="5" end="5"/>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dissolve">
                                      <p:cBhvr>
                                        <p:cTn id="1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a:spLocks noChangeArrowheads="1"/>
          </p:cNvSpPr>
          <p:nvPr/>
        </p:nvSpPr>
        <p:spPr bwMode="auto">
          <a:xfrm>
            <a:off x="0" y="5981700"/>
            <a:ext cx="5364018" cy="904863"/>
          </a:xfrm>
          <a:prstGeom prst="rect">
            <a:avLst/>
          </a:prstGeom>
          <a:solidFill>
            <a:schemeClr val="accent1"/>
          </a:solidFill>
          <a:ln w="9525">
            <a:solidFill>
              <a:schemeClr val="tx1"/>
            </a:solid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endParaRPr lang="en-US" sz="2400" b="0" dirty="0">
              <a:latin typeface="Times New Roman" charset="0"/>
              <a:cs typeface="Times New Roman" charset="0"/>
            </a:endParaRPr>
          </a:p>
          <a:p>
            <a:pPr eaLnBrk="1" hangingPunct="1">
              <a:buNone/>
            </a:pPr>
            <a:r>
              <a:rPr lang="en-US" sz="2400" b="0" dirty="0">
                <a:latin typeface="Times New Roman" charset="0"/>
                <a:cs typeface="Times New Roman" charset="0"/>
              </a:rPr>
              <a:t>Also: BR(</a:t>
            </a:r>
            <a:r>
              <a:rPr lang="en-US" sz="2400" b="0" dirty="0" err="1">
                <a:latin typeface="Times New Roman" charset="0"/>
                <a:cs typeface="Times New Roman" charset="0"/>
              </a:rPr>
              <a:t>eτ</a:t>
            </a:r>
            <a:r>
              <a:rPr lang="en-US" sz="2400" b="0" dirty="0">
                <a:latin typeface="Times New Roman" charset="0"/>
                <a:cs typeface="Times New Roman" charset="0"/>
              </a:rPr>
              <a:t>) &lt; 0.69%, BR(</a:t>
            </a:r>
            <a:r>
              <a:rPr lang="en-US" sz="2400" b="0" dirty="0" err="1">
                <a:latin typeface="Times New Roman" charset="0"/>
                <a:cs typeface="Times New Roman" charset="0"/>
              </a:rPr>
              <a:t>eμ</a:t>
            </a:r>
            <a:r>
              <a:rPr lang="en-US" sz="2400" b="0" dirty="0">
                <a:latin typeface="Times New Roman" charset="0"/>
                <a:cs typeface="Times New Roman" charset="0"/>
              </a:rPr>
              <a:t>) &lt;  0.036% </a:t>
            </a:r>
          </a:p>
        </p:txBody>
      </p:sp>
      <p:pic>
        <p:nvPicPr>
          <p:cNvPr id="109570" name="Picture 2" descr="CMSmutau.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214438"/>
            <a:ext cx="4256087" cy="472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TLASmutau.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1196975"/>
            <a:ext cx="441960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572" name="Title 1"/>
          <p:cNvSpPr>
            <a:spLocks noGrp="1"/>
          </p:cNvSpPr>
          <p:nvPr>
            <p:ph type="title"/>
          </p:nvPr>
        </p:nvSpPr>
        <p:spPr>
          <a:xfrm>
            <a:off x="312738" y="115888"/>
            <a:ext cx="8507412" cy="1143000"/>
          </a:xfrm>
          <a:solidFill>
            <a:srgbClr val="BBE0E3"/>
          </a:solidFill>
          <a:ln>
            <a:solidFill>
              <a:srgbClr val="000000"/>
            </a:solidFill>
            <a:miter lim="800000"/>
            <a:headEnd/>
            <a:tailEnd/>
          </a:ln>
        </p:spPr>
        <p:txBody>
          <a:bodyPr/>
          <a:lstStyle/>
          <a:p>
            <a:r>
              <a:rPr lang="en-US" dirty="0" err="1">
                <a:latin typeface="Times New Roman" charset="0"/>
                <a:ea typeface="ＭＳ Ｐゴシック" charset="0"/>
                <a:cs typeface="Times New Roman" charset="0"/>
              </a:rPr>
              <a:t>Flavour</a:t>
            </a:r>
            <a:r>
              <a:rPr lang="en-US" dirty="0">
                <a:latin typeface="Times New Roman" charset="0"/>
                <a:ea typeface="ＭＳ Ｐゴシック" charset="0"/>
                <a:cs typeface="Times New Roman" charset="0"/>
              </a:rPr>
              <a:t>-Changing Higgs </a:t>
            </a:r>
            <a:r>
              <a:rPr lang="en-US" dirty="0" smtClean="0">
                <a:latin typeface="Times New Roman" charset="0"/>
                <a:ea typeface="ＭＳ Ｐゴシック" charset="0"/>
                <a:cs typeface="Times New Roman" charset="0"/>
              </a:rPr>
              <a:t>Coupling?</a:t>
            </a:r>
            <a:endParaRPr lang="en-US" dirty="0">
              <a:latin typeface="Times New Roman" charset="0"/>
              <a:ea typeface="ＭＳ Ｐゴシック" charset="0"/>
              <a:cs typeface="Times New Roman" charset="0"/>
            </a:endParaRPr>
          </a:p>
        </p:txBody>
      </p:sp>
      <p:sp>
        <p:nvSpPr>
          <p:cNvPr id="5" name="Oval 4"/>
          <p:cNvSpPr>
            <a:spLocks noChangeArrowheads="1"/>
          </p:cNvSpPr>
          <p:nvPr/>
        </p:nvSpPr>
        <p:spPr bwMode="auto">
          <a:xfrm>
            <a:off x="1331913" y="4797425"/>
            <a:ext cx="790575" cy="765175"/>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6" name="Oval 5"/>
          <p:cNvSpPr>
            <a:spLocks noChangeArrowheads="1"/>
          </p:cNvSpPr>
          <p:nvPr/>
        </p:nvSpPr>
        <p:spPr bwMode="auto">
          <a:xfrm>
            <a:off x="6659563" y="4321175"/>
            <a:ext cx="792162" cy="763588"/>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pic>
        <p:nvPicPr>
          <p:cNvPr id="109575" name="Picture 10" descr="CMSBR.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47738" y="6021388"/>
            <a:ext cx="3263900" cy="3556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13" name="Picture 12" descr="ATLASBR.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08625" y="6092825"/>
            <a:ext cx="3384550" cy="368300"/>
          </a:xfrm>
          <a:prstGeom prst="rect">
            <a:avLst/>
          </a:prstGeom>
          <a:noFill/>
          <a:ln w="28575">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20568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dissolve">
                                      <p:cBhvr>
                                        <p:cTn id="14" dur="500"/>
                                        <p:tgtEl>
                                          <p:spTgt spid="9"/>
                                        </p:tgtEl>
                                      </p:cBhvr>
                                    </p:animEffect>
                                  </p:childTnLst>
                                </p:cTn>
                              </p:par>
                              <p:par>
                                <p:cTn id="15" presetID="9"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dissolv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Title 1"/>
          <p:cNvSpPr>
            <a:spLocks noGrp="1"/>
          </p:cNvSpPr>
          <p:nvPr>
            <p:ph type="title"/>
          </p:nvPr>
        </p:nvSpPr>
        <p:spPr>
          <a:xfrm>
            <a:off x="312738" y="115888"/>
            <a:ext cx="8507412" cy="1143000"/>
          </a:xfrm>
          <a:solidFill>
            <a:srgbClr val="BBE0E3"/>
          </a:solidFill>
          <a:ln>
            <a:solidFill>
              <a:srgbClr val="000000"/>
            </a:solidFill>
            <a:miter lim="800000"/>
            <a:headEnd/>
            <a:tailEnd/>
          </a:ln>
        </p:spPr>
        <p:txBody>
          <a:bodyPr/>
          <a:lstStyle/>
          <a:p>
            <a:r>
              <a:rPr lang="en-US" dirty="0" err="1">
                <a:latin typeface="Times New Roman" charset="0"/>
                <a:ea typeface="ＭＳ Ｐゴシック" charset="0"/>
                <a:cs typeface="Times New Roman" charset="0"/>
              </a:rPr>
              <a:t>Flavour</a:t>
            </a:r>
            <a:r>
              <a:rPr lang="en-US" dirty="0">
                <a:latin typeface="Times New Roman" charset="0"/>
                <a:ea typeface="ＭＳ Ｐゴシック" charset="0"/>
                <a:cs typeface="Times New Roman" charset="0"/>
              </a:rPr>
              <a:t>-Changing Higgs </a:t>
            </a:r>
            <a:r>
              <a:rPr lang="en-US" dirty="0" smtClean="0">
                <a:latin typeface="Times New Roman" charset="0"/>
                <a:ea typeface="ＭＳ Ｐゴシック" charset="0"/>
                <a:cs typeface="Times New Roman" charset="0"/>
              </a:rPr>
              <a:t>Coupling?</a:t>
            </a:r>
            <a:endParaRPr lang="en-US" dirty="0">
              <a:latin typeface="Times New Roman" charset="0"/>
              <a:ea typeface="ＭＳ Ｐゴシック" charset="0"/>
              <a:cs typeface="Times New Roman" charset="0"/>
            </a:endParaRPr>
          </a:p>
        </p:txBody>
      </p:sp>
      <p:pic>
        <p:nvPicPr>
          <p:cNvPr id="2" name="Picture 1" descr="Hmutau.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308151"/>
            <a:ext cx="8873976" cy="5426421"/>
          </a:xfrm>
          <a:prstGeom prst="rect">
            <a:avLst/>
          </a:prstGeom>
        </p:spPr>
      </p:pic>
      <p:sp>
        <p:nvSpPr>
          <p:cNvPr id="14" name="TextBox 13"/>
          <p:cNvSpPr txBox="1">
            <a:spLocks noChangeArrowheads="1"/>
          </p:cNvSpPr>
          <p:nvPr/>
        </p:nvSpPr>
        <p:spPr bwMode="auto">
          <a:xfrm>
            <a:off x="5580112" y="2175247"/>
            <a:ext cx="3031599" cy="461665"/>
          </a:xfrm>
          <a:prstGeom prst="rect">
            <a:avLst/>
          </a:prstGeom>
          <a:solidFill>
            <a:srgbClr val="FF0000"/>
          </a:solidFill>
          <a:ln w="9525">
            <a:noFill/>
            <a:miter lim="800000"/>
            <a:headEnd/>
            <a:tailEnd/>
          </a:ln>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smtClean="0">
                <a:solidFill>
                  <a:srgbClr val="FFFF00"/>
                </a:solidFill>
                <a:latin typeface="Times New Roman" charset="0"/>
                <a:cs typeface="Times New Roman" charset="0"/>
              </a:rPr>
              <a:t>Update from 2015 data</a:t>
            </a:r>
            <a:endParaRPr lang="en-US" sz="2400" b="0" dirty="0">
              <a:solidFill>
                <a:srgbClr val="FFFF00"/>
              </a:solidFill>
              <a:latin typeface="Times New Roman" charset="0"/>
              <a:cs typeface="Times New Roman" charset="0"/>
            </a:endParaRPr>
          </a:p>
        </p:txBody>
      </p:sp>
    </p:spTree>
    <p:extLst>
      <p:ext uri="{BB962C8B-B14F-4D97-AF65-F5344CB8AC3E}">
        <p14:creationId xmlns:p14="http://schemas.microsoft.com/office/powerpoint/2010/main" val="32490545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1008062"/>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What is it ?</a:t>
            </a: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Does it have </a:t>
            </a:r>
            <a:r>
              <a:rPr lang="en-US" sz="2800" dirty="0">
                <a:latin typeface="Times New Roman"/>
                <a:cs typeface="Times New Roman"/>
              </a:rPr>
              <a:t>s</a:t>
            </a:r>
            <a:r>
              <a:rPr lang="en-US" sz="2800" dirty="0" smtClean="0">
                <a:latin typeface="Times New Roman"/>
                <a:cs typeface="Times New Roman"/>
              </a:rPr>
              <a:t>pin 0 or 2?</a:t>
            </a:r>
          </a:p>
          <a:p>
            <a:pPr lvl="1" eaLnBrk="1" hangingPunct="1">
              <a:defRPr/>
            </a:pPr>
            <a:r>
              <a:rPr lang="en-US" sz="2400" b="1" dirty="0" smtClean="0">
                <a:solidFill>
                  <a:srgbClr val="FF0000"/>
                </a:solidFill>
                <a:latin typeface="Times New Roman"/>
                <a:cs typeface="Times New Roman"/>
              </a:rPr>
              <a:t>Spin 2 </a:t>
            </a:r>
            <a:r>
              <a:rPr lang="en-US" sz="2400" b="1" dirty="0">
                <a:solidFill>
                  <a:srgbClr val="FF0000"/>
                </a:solidFill>
                <a:latin typeface="Times New Roman"/>
                <a:cs typeface="Times New Roman"/>
              </a:rPr>
              <a:t>strongly </a:t>
            </a:r>
            <a:r>
              <a:rPr lang="en-US" sz="2400" b="1" dirty="0" err="1" smtClean="0">
                <a:solidFill>
                  <a:srgbClr val="FF0000"/>
                </a:solidFill>
                <a:latin typeface="Times New Roman"/>
                <a:cs typeface="Times New Roman"/>
              </a:rPr>
              <a:t>disfavoured</a:t>
            </a: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Is it scalar or </a:t>
            </a:r>
            <a:r>
              <a:rPr lang="en-US" sz="2800" dirty="0" err="1" smtClean="0">
                <a:latin typeface="Times New Roman"/>
                <a:cs typeface="Times New Roman"/>
              </a:rPr>
              <a:t>pseudoscalar</a:t>
            </a:r>
            <a:r>
              <a:rPr lang="en-US" sz="2800" dirty="0" smtClean="0">
                <a:latin typeface="Times New Roman"/>
                <a:cs typeface="Times New Roman"/>
              </a:rPr>
              <a:t>?</a:t>
            </a:r>
          </a:p>
          <a:p>
            <a:pPr lvl="1" eaLnBrk="1" hangingPunct="1">
              <a:defRPr/>
            </a:pPr>
            <a:r>
              <a:rPr lang="en-US" sz="2400" b="1" dirty="0" err="1" smtClean="0">
                <a:solidFill>
                  <a:srgbClr val="FF0000"/>
                </a:solidFill>
                <a:latin typeface="Times New Roman"/>
                <a:cs typeface="Times New Roman"/>
              </a:rPr>
              <a:t>Pseudoscalar</a:t>
            </a:r>
            <a:r>
              <a:rPr lang="en-US" sz="2400" b="1" dirty="0" smtClean="0">
                <a:solidFill>
                  <a:srgbClr val="FF0000"/>
                </a:solidFill>
                <a:latin typeface="Times New Roman"/>
                <a:cs typeface="Times New Roman"/>
              </a:rPr>
              <a:t> </a:t>
            </a:r>
            <a:r>
              <a:rPr lang="en-US" sz="2400" b="1" dirty="0">
                <a:solidFill>
                  <a:srgbClr val="FF0000"/>
                </a:solidFill>
                <a:latin typeface="Times New Roman"/>
                <a:cs typeface="Times New Roman"/>
              </a:rPr>
              <a:t>strongly </a:t>
            </a:r>
            <a:r>
              <a:rPr lang="en-US" sz="2400" b="1" dirty="0" err="1" smtClean="0">
                <a:solidFill>
                  <a:srgbClr val="FF0000"/>
                </a:solidFill>
                <a:latin typeface="Times New Roman"/>
                <a:cs typeface="Times New Roman"/>
              </a:rPr>
              <a:t>disfavoured</a:t>
            </a: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Is it elementary or composite?</a:t>
            </a:r>
          </a:p>
          <a:p>
            <a:pPr lvl="1" eaLnBrk="1" hangingPunct="1">
              <a:defRPr/>
            </a:pPr>
            <a:r>
              <a:rPr lang="en-US" sz="2400" b="1" dirty="0" smtClean="0">
                <a:solidFill>
                  <a:srgbClr val="FF0000"/>
                </a:solidFill>
                <a:latin typeface="Times New Roman"/>
                <a:cs typeface="Times New Roman"/>
              </a:rPr>
              <a:t>No significant deviations from Standard Model</a:t>
            </a:r>
          </a:p>
          <a:p>
            <a:pPr eaLnBrk="1" hangingPunct="1">
              <a:defRPr/>
            </a:pPr>
            <a:r>
              <a:rPr lang="en-US" sz="2800" dirty="0" smtClean="0">
                <a:latin typeface="Times New Roman"/>
                <a:cs typeface="Times New Roman"/>
              </a:rPr>
              <a:t>Does it couple to particle masses?</a:t>
            </a:r>
          </a:p>
          <a:p>
            <a:pPr lvl="1" eaLnBrk="1" hangingPunct="1">
              <a:defRPr/>
            </a:pPr>
            <a:r>
              <a:rPr lang="en-US" sz="2400" b="1" i="1" dirty="0">
                <a:solidFill>
                  <a:srgbClr val="FF0000"/>
                </a:solidFill>
                <a:latin typeface="Times New Roman"/>
                <a:cs typeface="Times New Roman"/>
              </a:rPr>
              <a:t>P</a:t>
            </a:r>
            <a:r>
              <a:rPr lang="en-US" sz="2400" b="1" i="1" dirty="0" smtClean="0">
                <a:solidFill>
                  <a:srgbClr val="FF0000"/>
                </a:solidFill>
                <a:latin typeface="Times New Roman"/>
                <a:cs typeface="Times New Roman"/>
              </a:rPr>
              <a:t>rima facie </a:t>
            </a:r>
            <a:r>
              <a:rPr lang="en-US" sz="2400" b="1" dirty="0" smtClean="0">
                <a:solidFill>
                  <a:srgbClr val="FF0000"/>
                </a:solidFill>
                <a:latin typeface="Times New Roman"/>
                <a:cs typeface="Times New Roman"/>
              </a:rPr>
              <a:t>evidence that it does</a:t>
            </a:r>
          </a:p>
          <a:p>
            <a:pPr eaLnBrk="1" hangingPunct="1">
              <a:defRPr/>
            </a:pPr>
            <a:r>
              <a:rPr lang="en-US" sz="2800" dirty="0" smtClean="0">
                <a:latin typeface="Times New Roman"/>
                <a:cs typeface="Times New Roman"/>
              </a:rPr>
              <a:t>Quantum (loop) corrections?</a:t>
            </a:r>
          </a:p>
          <a:p>
            <a:pPr lvl="1" eaLnBrk="1" hangingPunct="1">
              <a:defRPr/>
            </a:pPr>
            <a:endParaRPr lang="en-US" sz="2400" dirty="0" smtClean="0">
              <a:latin typeface="Times New Roman"/>
              <a:cs typeface="Times New Roman"/>
            </a:endParaRPr>
          </a:p>
          <a:p>
            <a:pPr eaLnBrk="1" hangingPunct="1">
              <a:defRPr/>
            </a:pPr>
            <a:r>
              <a:rPr lang="en-US" sz="2800" dirty="0" smtClean="0">
                <a:latin typeface="Times New Roman"/>
                <a:cs typeface="Times New Roman"/>
              </a:rPr>
              <a:t>What are its self-couplings?</a:t>
            </a:r>
          </a:p>
        </p:txBody>
      </p:sp>
    </p:spTree>
    <p:extLst>
      <p:ext uri="{BB962C8B-B14F-4D97-AF65-F5344CB8AC3E}">
        <p14:creationId xmlns:p14="http://schemas.microsoft.com/office/powerpoint/2010/main" val="283385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dissolv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dissolve">
                                      <p:cBhvr>
                                        <p:cTn id="33" dur="500"/>
                                        <p:tgtEl>
                                          <p:spTgt spid="3">
                                            <p:txEl>
                                              <p:pRg st="8" end="8"/>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animEffect transition="in" filter="dissolve">
                                      <p:cBhvr>
                                        <p:cTn id="3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680" y="188913"/>
            <a:ext cx="8686800" cy="1008062"/>
          </a:xfrm>
          <a:solidFill>
            <a:srgbClr val="BBE0E3"/>
          </a:solidFill>
          <a:ln>
            <a:solidFill>
              <a:srgbClr val="000000"/>
            </a:solidFill>
          </a:ln>
        </p:spPr>
        <p:txBody>
          <a:bodyPr/>
          <a:lstStyle/>
          <a:p>
            <a:pPr eaLnBrk="1" hangingPunct="1">
              <a:defRPr/>
            </a:pPr>
            <a:r>
              <a:rPr lang="en-US" sz="4000" dirty="0" smtClean="0">
                <a:latin typeface="Times New Roman"/>
                <a:cs typeface="Times New Roman"/>
              </a:rPr>
              <a:t>Triangle Diagrams for </a:t>
            </a:r>
            <a:r>
              <a:rPr lang="en-US" sz="4000" dirty="0" err="1" smtClean="0">
                <a:latin typeface="Times New Roman"/>
                <a:cs typeface="Times New Roman"/>
              </a:rPr>
              <a:t>gg</a:t>
            </a:r>
            <a:r>
              <a:rPr lang="en-US" sz="4000" dirty="0" smtClean="0">
                <a:latin typeface="Times New Roman"/>
                <a:cs typeface="Times New Roman"/>
              </a:rPr>
              <a:t> </a:t>
            </a:r>
            <a:r>
              <a:rPr lang="en-US" sz="4000" dirty="0" smtClean="0">
                <a:latin typeface="Wingdings"/>
                <a:ea typeface="Wingdings"/>
                <a:cs typeface="Wingdings"/>
                <a:sym typeface="Wingdings"/>
              </a:rPr>
              <a:t></a:t>
            </a:r>
            <a:r>
              <a:rPr lang="en-US" sz="4000" dirty="0" smtClean="0">
                <a:latin typeface="Times New Roman"/>
                <a:cs typeface="Times New Roman"/>
              </a:rPr>
              <a:t>Spin-0 </a:t>
            </a:r>
            <a:r>
              <a:rPr lang="en-US" sz="4000" dirty="0" smtClean="0">
                <a:latin typeface="Wingdings"/>
                <a:ea typeface="Wingdings"/>
                <a:cs typeface="Wingdings"/>
                <a:sym typeface="Wingdings"/>
              </a:rPr>
              <a:t></a:t>
            </a:r>
            <a:r>
              <a:rPr lang="en-US" sz="4000" dirty="0" err="1" smtClean="0">
                <a:latin typeface="Times New Roman"/>
                <a:ea typeface="Wingdings"/>
                <a:cs typeface="Times New Roman"/>
                <a:sym typeface="Wingdings"/>
              </a:rPr>
              <a:t>γ</a:t>
            </a:r>
            <a:r>
              <a:rPr lang="en-US" sz="4000" dirty="0" err="1" smtClean="0">
                <a:latin typeface="Times New Roman"/>
                <a:ea typeface="Lucida Grande"/>
                <a:cs typeface="Times New Roman"/>
                <a:sym typeface="Wingdings"/>
              </a:rPr>
              <a:t>γ</a:t>
            </a:r>
            <a:endParaRPr lang="en-US" sz="4000" dirty="0" smtClean="0">
              <a:latin typeface="Times New Roman"/>
              <a:cs typeface="Times New Roman"/>
            </a:endParaRP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Effective vertices:</a:t>
            </a:r>
          </a:p>
          <a:p>
            <a:pPr eaLnBrk="1" hangingPunct="1">
              <a:defRPr/>
            </a:pPr>
            <a:endParaRPr lang="en-US" sz="2800" dirty="0">
              <a:latin typeface="Times New Roman"/>
              <a:cs typeface="Times New Roman"/>
            </a:endParaRPr>
          </a:p>
          <a:p>
            <a:pPr eaLnBrk="1" hangingPunct="1">
              <a:defRPr/>
            </a:pPr>
            <a:endParaRPr lang="en-US" sz="2800" dirty="0" smtClean="0">
              <a:latin typeface="Times New Roman"/>
              <a:cs typeface="Times New Roman"/>
            </a:endParaRPr>
          </a:p>
          <a:p>
            <a:pPr eaLnBrk="1" hangingPunct="1">
              <a:defRPr/>
            </a:pPr>
            <a:r>
              <a:rPr lang="en-US" sz="2800" dirty="0" smtClean="0">
                <a:latin typeface="Times New Roman"/>
                <a:cs typeface="Times New Roman"/>
              </a:rPr>
              <a:t>Decay rates:</a:t>
            </a:r>
          </a:p>
          <a:p>
            <a:pPr eaLnBrk="1" hangingPunct="1">
              <a:defRPr/>
            </a:pPr>
            <a:endParaRPr lang="en-US" sz="2800" dirty="0">
              <a:latin typeface="Times New Roman"/>
              <a:cs typeface="Times New Roman"/>
            </a:endParaRPr>
          </a:p>
          <a:p>
            <a:pPr marL="0" indent="0" eaLnBrk="1" hangingPunct="1">
              <a:buNone/>
              <a:defRPr/>
            </a:pPr>
            <a:endParaRPr lang="en-US" sz="2800" dirty="0">
              <a:latin typeface="Times New Roman"/>
              <a:cs typeface="Times New Roman"/>
            </a:endParaRPr>
          </a:p>
          <a:p>
            <a:pPr eaLnBrk="1" hangingPunct="1">
              <a:defRPr/>
            </a:pPr>
            <a:r>
              <a:rPr lang="en-US" sz="2800" dirty="0" smtClean="0">
                <a:latin typeface="Times New Roman"/>
                <a:cs typeface="Times New Roman"/>
              </a:rPr>
              <a:t>Vertex</a:t>
            </a:r>
          </a:p>
          <a:p>
            <a:pPr marL="0" indent="0" eaLnBrk="1" hangingPunct="1">
              <a:buNone/>
              <a:defRPr/>
            </a:pPr>
            <a:r>
              <a:rPr lang="en-US" sz="2800" dirty="0">
                <a:latin typeface="Times New Roman"/>
                <a:cs typeface="Times New Roman"/>
              </a:rPr>
              <a:t> </a:t>
            </a:r>
            <a:r>
              <a:rPr lang="en-US" sz="2800" dirty="0" smtClean="0">
                <a:latin typeface="Times New Roman"/>
                <a:cs typeface="Times New Roman"/>
              </a:rPr>
              <a:t>   form factors:</a:t>
            </a:r>
          </a:p>
          <a:p>
            <a:pPr eaLnBrk="1" hangingPunct="1">
              <a:defRPr/>
            </a:pPr>
            <a:endParaRPr lang="en-US" sz="2800" dirty="0">
              <a:latin typeface="Times New Roman"/>
              <a:cs typeface="Times New Roman"/>
            </a:endParaRPr>
          </a:p>
          <a:p>
            <a:pPr eaLnBrk="1" hangingPunct="1">
              <a:defRPr/>
            </a:pPr>
            <a:r>
              <a:rPr lang="en-US" sz="2800" dirty="0" smtClean="0">
                <a:latin typeface="Times New Roman"/>
                <a:cs typeface="Times New Roman"/>
              </a:rPr>
              <a:t>Vanish for fermion mass &lt;&lt; spin-0 mass</a:t>
            </a:r>
          </a:p>
        </p:txBody>
      </p:sp>
      <p:pic>
        <p:nvPicPr>
          <p:cNvPr id="4" name="Picture 3" descr="effLH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5032" y="1484784"/>
            <a:ext cx="5121424" cy="1144560"/>
          </a:xfrm>
          <a:prstGeom prst="rect">
            <a:avLst/>
          </a:prstGeom>
        </p:spPr>
      </p:pic>
      <p:pic>
        <p:nvPicPr>
          <p:cNvPr id="5" name="Picture 4" descr="formfactor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0690" y="4509120"/>
            <a:ext cx="5895766" cy="1466593"/>
          </a:xfrm>
          <a:prstGeom prst="rect">
            <a:avLst/>
          </a:prstGeom>
        </p:spPr>
      </p:pic>
      <p:pic>
        <p:nvPicPr>
          <p:cNvPr id="9" name="Picture 8" descr="Decayrate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1800" y="2708921"/>
            <a:ext cx="5904656" cy="1758624"/>
          </a:xfrm>
          <a:prstGeom prst="rect">
            <a:avLst/>
          </a:prstGeom>
        </p:spPr>
      </p:pic>
    </p:spTree>
    <p:extLst>
      <p:ext uri="{BB962C8B-B14F-4D97-AF65-F5344CB8AC3E}">
        <p14:creationId xmlns:p14="http://schemas.microsoft.com/office/powerpoint/2010/main" val="390245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dissolve">
                                      <p:cBhvr>
                                        <p:cTn id="18" dur="500"/>
                                        <p:tgtEl>
                                          <p:spTgt spid="3">
                                            <p:txEl>
                                              <p:pRg st="7" end="7"/>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dissolve">
                                      <p:cBhvr>
                                        <p:cTn id="2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Summary of the Standard Model</a:t>
            </a:r>
          </a:p>
        </p:txBody>
      </p:sp>
      <p:sp>
        <p:nvSpPr>
          <p:cNvPr id="228355" name="Rectangle 3"/>
          <p:cNvSpPr>
            <a:spLocks noGrp="1" noChangeArrowheads="1"/>
          </p:cNvSpPr>
          <p:nvPr>
            <p:ph type="body" idx="1"/>
          </p:nvPr>
        </p:nvSpPr>
        <p:spPr>
          <a:xfrm>
            <a:off x="228600" y="1600200"/>
            <a:ext cx="8686800" cy="4953000"/>
          </a:xfrm>
          <a:solidFill>
            <a:srgbClr val="BBE0E3"/>
          </a:solidFill>
          <a:ln>
            <a:solidFill>
              <a:srgbClr val="000000"/>
            </a:solidFill>
          </a:ln>
        </p:spPr>
        <p:txBody>
          <a:bodyPr/>
          <a:lstStyle/>
          <a:p>
            <a:pPr eaLnBrk="1" hangingPunct="1">
              <a:defRPr/>
            </a:pPr>
            <a:r>
              <a:rPr lang="en-US" sz="2400" smtClean="0">
                <a:solidFill>
                  <a:srgbClr val="000000"/>
                </a:solidFill>
                <a:latin typeface="Times New Roman" charset="0"/>
                <a:cs typeface="+mn-cs"/>
              </a:rPr>
              <a:t>Particles and SU(3</a:t>
            </a:r>
            <a:r>
              <a:rPr lang="en-US" sz="2400" smtClean="0">
                <a:solidFill>
                  <a:srgbClr val="000000"/>
                </a:solidFill>
                <a:latin typeface="Times New Roman" charset="0"/>
                <a:cs typeface="Arial" charset="0"/>
              </a:rPr>
              <a:t>)</a:t>
            </a:r>
            <a:r>
              <a:rPr lang="en-US" sz="2400" smtClean="0">
                <a:solidFill>
                  <a:srgbClr val="000000"/>
                </a:solidFill>
                <a:latin typeface="Times New Roman" charset="0"/>
                <a:cs typeface="+mn-cs"/>
              </a:rPr>
              <a:t> </a:t>
            </a:r>
            <a:r>
              <a:rPr lang="en-US" sz="2400" smtClean="0">
                <a:solidFill>
                  <a:srgbClr val="000000"/>
                </a:solidFill>
                <a:latin typeface="Times New Roman" charset="0"/>
                <a:cs typeface="Times New Roman" charset="0"/>
              </a:rPr>
              <a:t>×</a:t>
            </a:r>
            <a:r>
              <a:rPr lang="en-US" sz="2400" smtClean="0">
                <a:solidFill>
                  <a:srgbClr val="000000"/>
                </a:solidFill>
                <a:latin typeface="Times New Roman" charset="0"/>
                <a:cs typeface="+mn-cs"/>
              </a:rPr>
              <a:t> SU(2</a:t>
            </a:r>
            <a:r>
              <a:rPr lang="en-US" sz="2400" smtClean="0">
                <a:solidFill>
                  <a:srgbClr val="000000"/>
                </a:solidFill>
                <a:latin typeface="Times New Roman" charset="0"/>
                <a:cs typeface="Arial" charset="0"/>
              </a:rPr>
              <a:t>)</a:t>
            </a:r>
            <a:r>
              <a:rPr lang="en-US" sz="2400" smtClean="0">
                <a:solidFill>
                  <a:srgbClr val="000000"/>
                </a:solidFill>
                <a:latin typeface="Times New Roman" charset="0"/>
                <a:cs typeface="+mn-cs"/>
              </a:rPr>
              <a:t> </a:t>
            </a:r>
            <a:r>
              <a:rPr lang="en-US" sz="2400" smtClean="0">
                <a:solidFill>
                  <a:srgbClr val="000000"/>
                </a:solidFill>
                <a:latin typeface="Times New Roman" charset="0"/>
                <a:cs typeface="Times New Roman" charset="0"/>
              </a:rPr>
              <a:t>×</a:t>
            </a:r>
            <a:r>
              <a:rPr lang="en-US" sz="2400" smtClean="0">
                <a:solidFill>
                  <a:srgbClr val="000000"/>
                </a:solidFill>
                <a:latin typeface="Times New Roman" charset="0"/>
                <a:cs typeface="+mn-cs"/>
              </a:rPr>
              <a:t> U(1</a:t>
            </a:r>
            <a:r>
              <a:rPr lang="en-US" sz="2400" smtClean="0">
                <a:solidFill>
                  <a:srgbClr val="000000"/>
                </a:solidFill>
                <a:latin typeface="Times New Roman" charset="0"/>
                <a:cs typeface="Arial" charset="0"/>
              </a:rPr>
              <a:t>) quantum numbers:</a:t>
            </a:r>
          </a:p>
          <a:p>
            <a:pPr eaLnBrk="1" hangingPunct="1">
              <a:defRPr/>
            </a:pPr>
            <a:endParaRPr lang="en-US" sz="2400" smtClean="0">
              <a:solidFill>
                <a:srgbClr val="000000"/>
              </a:solidFill>
              <a:latin typeface="Times New Roman" charset="0"/>
              <a:cs typeface="Arial" charset="0"/>
            </a:endParaRPr>
          </a:p>
          <a:p>
            <a:pPr eaLnBrk="1" hangingPunct="1">
              <a:defRPr/>
            </a:pPr>
            <a:endParaRPr lang="en-US" sz="2400" smtClean="0">
              <a:solidFill>
                <a:srgbClr val="000000"/>
              </a:solidFill>
              <a:latin typeface="Times New Roman" charset="0"/>
              <a:cs typeface="Arial" charset="0"/>
            </a:endParaRPr>
          </a:p>
          <a:p>
            <a:pPr eaLnBrk="1" hangingPunct="1">
              <a:defRPr/>
            </a:pPr>
            <a:endParaRPr lang="en-US" sz="2400" smtClean="0">
              <a:solidFill>
                <a:srgbClr val="000000"/>
              </a:solidFill>
              <a:latin typeface="Times New Roman" charset="0"/>
              <a:cs typeface="Arial" charset="0"/>
            </a:endParaRPr>
          </a:p>
          <a:p>
            <a:pPr eaLnBrk="1" hangingPunct="1">
              <a:defRPr/>
            </a:pPr>
            <a:endParaRPr lang="en-US" sz="2400" smtClean="0">
              <a:solidFill>
                <a:srgbClr val="000000"/>
              </a:solidFill>
              <a:latin typeface="Times New Roman" charset="0"/>
              <a:cs typeface="Arial" charset="0"/>
            </a:endParaRPr>
          </a:p>
          <a:p>
            <a:pPr eaLnBrk="1" hangingPunct="1">
              <a:defRPr/>
            </a:pPr>
            <a:endParaRPr lang="en-US" sz="2400" smtClean="0">
              <a:solidFill>
                <a:srgbClr val="000000"/>
              </a:solidFill>
              <a:latin typeface="Times New Roman" charset="0"/>
              <a:cs typeface="Arial" charset="0"/>
            </a:endParaRPr>
          </a:p>
          <a:p>
            <a:pPr eaLnBrk="1" hangingPunct="1">
              <a:defRPr/>
            </a:pPr>
            <a:endParaRPr lang="en-US" sz="2400" smtClean="0">
              <a:solidFill>
                <a:srgbClr val="000000"/>
              </a:solidFill>
              <a:latin typeface="Times New Roman" charset="0"/>
              <a:cs typeface="Arial" charset="0"/>
            </a:endParaRPr>
          </a:p>
          <a:p>
            <a:pPr eaLnBrk="1" hangingPunct="1">
              <a:defRPr/>
            </a:pPr>
            <a:r>
              <a:rPr lang="en-US" sz="2400" smtClean="0">
                <a:solidFill>
                  <a:srgbClr val="000000"/>
                </a:solidFill>
                <a:latin typeface="Times New Roman" charset="0"/>
                <a:cs typeface="Arial" charset="0"/>
              </a:rPr>
              <a:t>Lagrangian:				gauge interactions</a:t>
            </a:r>
          </a:p>
          <a:p>
            <a:pPr eaLnBrk="1" hangingPunct="1">
              <a:buFontTx/>
              <a:buNone/>
              <a:defRPr/>
            </a:pPr>
            <a:r>
              <a:rPr lang="en-US" sz="2400" smtClean="0">
                <a:solidFill>
                  <a:srgbClr val="000000"/>
                </a:solidFill>
                <a:latin typeface="Times New Roman" charset="0"/>
                <a:cs typeface="Arial" charset="0"/>
              </a:rPr>
              <a:t>						matter fermions</a:t>
            </a:r>
          </a:p>
          <a:p>
            <a:pPr eaLnBrk="1" hangingPunct="1">
              <a:buFontTx/>
              <a:buNone/>
              <a:defRPr/>
            </a:pPr>
            <a:r>
              <a:rPr lang="en-US" sz="2400" smtClean="0">
                <a:solidFill>
                  <a:srgbClr val="000000"/>
                </a:solidFill>
                <a:latin typeface="Times New Roman" charset="0"/>
                <a:cs typeface="Arial" charset="0"/>
              </a:rPr>
              <a:t>	 					Yukawa interactions </a:t>
            </a:r>
          </a:p>
          <a:p>
            <a:pPr eaLnBrk="1" hangingPunct="1">
              <a:buFontTx/>
              <a:buNone/>
              <a:defRPr/>
            </a:pPr>
            <a:r>
              <a:rPr lang="en-US" sz="2400" smtClean="0">
                <a:solidFill>
                  <a:srgbClr val="000000"/>
                </a:solidFill>
                <a:latin typeface="Times New Roman" charset="0"/>
                <a:cs typeface="Arial" charset="0"/>
              </a:rPr>
              <a:t>	 					Higgs potential</a:t>
            </a:r>
          </a:p>
        </p:txBody>
      </p:sp>
      <p:pic>
        <p:nvPicPr>
          <p:cNvPr id="2283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352800"/>
            <a:ext cx="152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2835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2068513"/>
            <a:ext cx="5961063" cy="2570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22835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4724400"/>
            <a:ext cx="2514600" cy="170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 name="Text Box 4"/>
          <p:cNvSpPr txBox="1">
            <a:spLocks noChangeArrowheads="1"/>
          </p:cNvSpPr>
          <p:nvPr/>
        </p:nvSpPr>
        <p:spPr bwMode="auto">
          <a:xfrm>
            <a:off x="7445368" y="5589240"/>
            <a:ext cx="1663136" cy="9048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buFontTx/>
              <a:buNone/>
              <a:defRPr/>
            </a:pPr>
            <a:r>
              <a:rPr lang="en-US" sz="2400" b="0" dirty="0" smtClean="0">
                <a:solidFill>
                  <a:srgbClr val="FFFF00"/>
                </a:solidFill>
                <a:cs typeface="Times New Roman" charset="0"/>
              </a:rPr>
              <a:t>Untested</a:t>
            </a:r>
          </a:p>
          <a:p>
            <a:pPr algn="ctr">
              <a:buFontTx/>
              <a:buNone/>
              <a:defRPr/>
            </a:pPr>
            <a:r>
              <a:rPr lang="en-US" sz="2400" b="0" dirty="0">
                <a:solidFill>
                  <a:srgbClr val="FFFF00"/>
                </a:solidFill>
                <a:cs typeface="Times New Roman" charset="0"/>
              </a:rPr>
              <a:t>b</a:t>
            </a:r>
            <a:r>
              <a:rPr lang="en-US" sz="2400" b="0" dirty="0" smtClean="0">
                <a:solidFill>
                  <a:srgbClr val="FFFF00"/>
                </a:solidFill>
                <a:cs typeface="Times New Roman" charset="0"/>
              </a:rPr>
              <a:t>efore 2012</a:t>
            </a:r>
            <a:endParaRPr lang="en-US" sz="2400" b="0" dirty="0">
              <a:solidFill>
                <a:srgbClr val="FFFF00"/>
              </a:solidFill>
              <a:cs typeface="Times New Roman" charset="0"/>
            </a:endParaRPr>
          </a:p>
        </p:txBody>
      </p:sp>
    </p:spTree>
    <p:extLst>
      <p:ext uri="{BB962C8B-B14F-4D97-AF65-F5344CB8AC3E}">
        <p14:creationId xmlns:p14="http://schemas.microsoft.com/office/powerpoint/2010/main" val="32145368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228358"/>
                                        </p:tgtEl>
                                        <p:attrNameLst>
                                          <p:attrName>style.visibility</p:attrName>
                                        </p:attrNameLst>
                                      </p:cBhvr>
                                      <p:to>
                                        <p:strVal val="visible"/>
                                      </p:to>
                                    </p:set>
                                    <p:anim calcmode="lin" valueType="num">
                                      <p:cBhvr>
                                        <p:cTn id="7" dur="1000" fill="hold"/>
                                        <p:tgtEl>
                                          <p:spTgt spid="228358"/>
                                        </p:tgtEl>
                                        <p:attrNameLst>
                                          <p:attrName>ppt_w</p:attrName>
                                        </p:attrNameLst>
                                      </p:cBhvr>
                                      <p:tavLst>
                                        <p:tav tm="0">
                                          <p:val>
                                            <p:strVal val="#ppt_w*0.70"/>
                                          </p:val>
                                        </p:tav>
                                        <p:tav tm="100000">
                                          <p:val>
                                            <p:strVal val="#ppt_w"/>
                                          </p:val>
                                        </p:tav>
                                      </p:tavLst>
                                    </p:anim>
                                    <p:anim calcmode="lin" valueType="num">
                                      <p:cBhvr>
                                        <p:cTn id="8" dur="1000" fill="hold"/>
                                        <p:tgtEl>
                                          <p:spTgt spid="228358"/>
                                        </p:tgtEl>
                                        <p:attrNameLst>
                                          <p:attrName>ppt_h</p:attrName>
                                        </p:attrNameLst>
                                      </p:cBhvr>
                                      <p:tavLst>
                                        <p:tav tm="0">
                                          <p:val>
                                            <p:strVal val="#ppt_h"/>
                                          </p:val>
                                        </p:tav>
                                        <p:tav tm="100000">
                                          <p:val>
                                            <p:strVal val="#ppt_h"/>
                                          </p:val>
                                        </p:tav>
                                      </p:tavLst>
                                    </p:anim>
                                    <p:animEffect transition="in" filter="fade">
                                      <p:cBhvr>
                                        <p:cTn id="9" dur="1000"/>
                                        <p:tgtEl>
                                          <p:spTgt spid="228358"/>
                                        </p:tgtEl>
                                      </p:cBhvr>
                                    </p:animEffect>
                                  </p:childTnLst>
                                </p:cTn>
                              </p:par>
                              <p:par>
                                <p:cTn id="10" presetID="55" presetClass="entr" presetSubtype="0" fill="hold" nodeType="withEffect">
                                  <p:stCondLst>
                                    <p:cond delay="0"/>
                                  </p:stCondLst>
                                  <p:childTnLst>
                                    <p:set>
                                      <p:cBhvr>
                                        <p:cTn id="11" dur="1" fill="hold">
                                          <p:stCondLst>
                                            <p:cond delay="0"/>
                                          </p:stCondLst>
                                        </p:cTn>
                                        <p:tgtEl>
                                          <p:spTgt spid="228355">
                                            <p:txEl>
                                              <p:pRg st="7" end="7"/>
                                            </p:txEl>
                                          </p:spTgt>
                                        </p:tgtEl>
                                        <p:attrNameLst>
                                          <p:attrName>style.visibility</p:attrName>
                                        </p:attrNameLst>
                                      </p:cBhvr>
                                      <p:to>
                                        <p:strVal val="visible"/>
                                      </p:to>
                                    </p:set>
                                    <p:anim calcmode="lin" valueType="num">
                                      <p:cBhvr>
                                        <p:cTn id="12" dur="1000" fill="hold"/>
                                        <p:tgtEl>
                                          <p:spTgt spid="228355">
                                            <p:txEl>
                                              <p:pRg st="7" end="7"/>
                                            </p:txEl>
                                          </p:spTgt>
                                        </p:tgtEl>
                                        <p:attrNameLst>
                                          <p:attrName>ppt_w</p:attrName>
                                        </p:attrNameLst>
                                      </p:cBhvr>
                                      <p:tavLst>
                                        <p:tav tm="0">
                                          <p:val>
                                            <p:strVal val="#ppt_w*0.70"/>
                                          </p:val>
                                        </p:tav>
                                        <p:tav tm="100000">
                                          <p:val>
                                            <p:strVal val="#ppt_w"/>
                                          </p:val>
                                        </p:tav>
                                      </p:tavLst>
                                    </p:anim>
                                    <p:anim calcmode="lin" valueType="num">
                                      <p:cBhvr>
                                        <p:cTn id="13" dur="1000" fill="hold"/>
                                        <p:tgtEl>
                                          <p:spTgt spid="228355">
                                            <p:txEl>
                                              <p:pRg st="7" end="7"/>
                                            </p:txEl>
                                          </p:spTgt>
                                        </p:tgtEl>
                                        <p:attrNameLst>
                                          <p:attrName>ppt_h</p:attrName>
                                        </p:attrNameLst>
                                      </p:cBhvr>
                                      <p:tavLst>
                                        <p:tav tm="0">
                                          <p:val>
                                            <p:strVal val="#ppt_h"/>
                                          </p:val>
                                        </p:tav>
                                        <p:tav tm="100000">
                                          <p:val>
                                            <p:strVal val="#ppt_h"/>
                                          </p:val>
                                        </p:tav>
                                      </p:tavLst>
                                    </p:anim>
                                    <p:animEffect transition="in" filter="fade">
                                      <p:cBhvr>
                                        <p:cTn id="14" dur="1000"/>
                                        <p:tgtEl>
                                          <p:spTgt spid="228355">
                                            <p:txEl>
                                              <p:pRg st="7" end="7"/>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228355">
                                            <p:txEl>
                                              <p:pRg st="8" end="8"/>
                                            </p:txEl>
                                          </p:spTgt>
                                        </p:tgtEl>
                                        <p:attrNameLst>
                                          <p:attrName>style.visibility</p:attrName>
                                        </p:attrNameLst>
                                      </p:cBhvr>
                                      <p:to>
                                        <p:strVal val="visible"/>
                                      </p:to>
                                    </p:set>
                                    <p:anim calcmode="lin" valueType="num">
                                      <p:cBhvr>
                                        <p:cTn id="17" dur="1000" fill="hold"/>
                                        <p:tgtEl>
                                          <p:spTgt spid="228355">
                                            <p:txEl>
                                              <p:pRg st="8" end="8"/>
                                            </p:txEl>
                                          </p:spTgt>
                                        </p:tgtEl>
                                        <p:attrNameLst>
                                          <p:attrName>ppt_w</p:attrName>
                                        </p:attrNameLst>
                                      </p:cBhvr>
                                      <p:tavLst>
                                        <p:tav tm="0">
                                          <p:val>
                                            <p:strVal val="#ppt_w*0.70"/>
                                          </p:val>
                                        </p:tav>
                                        <p:tav tm="100000">
                                          <p:val>
                                            <p:strVal val="#ppt_w"/>
                                          </p:val>
                                        </p:tav>
                                      </p:tavLst>
                                    </p:anim>
                                    <p:anim calcmode="lin" valueType="num">
                                      <p:cBhvr>
                                        <p:cTn id="18" dur="1000" fill="hold"/>
                                        <p:tgtEl>
                                          <p:spTgt spid="228355">
                                            <p:txEl>
                                              <p:pRg st="8" end="8"/>
                                            </p:txEl>
                                          </p:spTgt>
                                        </p:tgtEl>
                                        <p:attrNameLst>
                                          <p:attrName>ppt_h</p:attrName>
                                        </p:attrNameLst>
                                      </p:cBhvr>
                                      <p:tavLst>
                                        <p:tav tm="0">
                                          <p:val>
                                            <p:strVal val="#ppt_h"/>
                                          </p:val>
                                        </p:tav>
                                        <p:tav tm="100000">
                                          <p:val>
                                            <p:strVal val="#ppt_h"/>
                                          </p:val>
                                        </p:tav>
                                      </p:tavLst>
                                    </p:anim>
                                    <p:animEffect transition="in" filter="fade">
                                      <p:cBhvr>
                                        <p:cTn id="19" dur="1000"/>
                                        <p:tgtEl>
                                          <p:spTgt spid="228355">
                                            <p:txEl>
                                              <p:pRg st="8" end="8"/>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228355">
                                            <p:txEl>
                                              <p:pRg st="9" end="9"/>
                                            </p:txEl>
                                          </p:spTgt>
                                        </p:tgtEl>
                                        <p:attrNameLst>
                                          <p:attrName>style.visibility</p:attrName>
                                        </p:attrNameLst>
                                      </p:cBhvr>
                                      <p:to>
                                        <p:strVal val="visible"/>
                                      </p:to>
                                    </p:set>
                                    <p:anim calcmode="lin" valueType="num">
                                      <p:cBhvr>
                                        <p:cTn id="22" dur="1000" fill="hold"/>
                                        <p:tgtEl>
                                          <p:spTgt spid="228355">
                                            <p:txEl>
                                              <p:pRg st="9" end="9"/>
                                            </p:txEl>
                                          </p:spTgt>
                                        </p:tgtEl>
                                        <p:attrNameLst>
                                          <p:attrName>ppt_w</p:attrName>
                                        </p:attrNameLst>
                                      </p:cBhvr>
                                      <p:tavLst>
                                        <p:tav tm="0">
                                          <p:val>
                                            <p:strVal val="#ppt_w*0.70"/>
                                          </p:val>
                                        </p:tav>
                                        <p:tav tm="100000">
                                          <p:val>
                                            <p:strVal val="#ppt_w"/>
                                          </p:val>
                                        </p:tav>
                                      </p:tavLst>
                                    </p:anim>
                                    <p:anim calcmode="lin" valueType="num">
                                      <p:cBhvr>
                                        <p:cTn id="23" dur="1000" fill="hold"/>
                                        <p:tgtEl>
                                          <p:spTgt spid="228355">
                                            <p:txEl>
                                              <p:pRg st="9" end="9"/>
                                            </p:txEl>
                                          </p:spTgt>
                                        </p:tgtEl>
                                        <p:attrNameLst>
                                          <p:attrName>ppt_h</p:attrName>
                                        </p:attrNameLst>
                                      </p:cBhvr>
                                      <p:tavLst>
                                        <p:tav tm="0">
                                          <p:val>
                                            <p:strVal val="#ppt_h"/>
                                          </p:val>
                                        </p:tav>
                                        <p:tav tm="100000">
                                          <p:val>
                                            <p:strVal val="#ppt_h"/>
                                          </p:val>
                                        </p:tav>
                                      </p:tavLst>
                                    </p:anim>
                                    <p:animEffect transition="in" filter="fade">
                                      <p:cBhvr>
                                        <p:cTn id="24" dur="1000"/>
                                        <p:tgtEl>
                                          <p:spTgt spid="228355">
                                            <p:txEl>
                                              <p:pRg st="9" end="9"/>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228355">
                                            <p:txEl>
                                              <p:pRg st="10" end="10"/>
                                            </p:txEl>
                                          </p:spTgt>
                                        </p:tgtEl>
                                        <p:attrNameLst>
                                          <p:attrName>style.visibility</p:attrName>
                                        </p:attrNameLst>
                                      </p:cBhvr>
                                      <p:to>
                                        <p:strVal val="visible"/>
                                      </p:to>
                                    </p:set>
                                    <p:anim calcmode="lin" valueType="num">
                                      <p:cBhvr>
                                        <p:cTn id="27" dur="1000" fill="hold"/>
                                        <p:tgtEl>
                                          <p:spTgt spid="228355">
                                            <p:txEl>
                                              <p:pRg st="10" end="10"/>
                                            </p:txEl>
                                          </p:spTgt>
                                        </p:tgtEl>
                                        <p:attrNameLst>
                                          <p:attrName>ppt_w</p:attrName>
                                        </p:attrNameLst>
                                      </p:cBhvr>
                                      <p:tavLst>
                                        <p:tav tm="0">
                                          <p:val>
                                            <p:strVal val="#ppt_w*0.70"/>
                                          </p:val>
                                        </p:tav>
                                        <p:tav tm="100000">
                                          <p:val>
                                            <p:strVal val="#ppt_w"/>
                                          </p:val>
                                        </p:tav>
                                      </p:tavLst>
                                    </p:anim>
                                    <p:anim calcmode="lin" valueType="num">
                                      <p:cBhvr>
                                        <p:cTn id="28" dur="1000" fill="hold"/>
                                        <p:tgtEl>
                                          <p:spTgt spid="228355">
                                            <p:txEl>
                                              <p:pRg st="10" end="10"/>
                                            </p:txEl>
                                          </p:spTgt>
                                        </p:tgtEl>
                                        <p:attrNameLst>
                                          <p:attrName>ppt_h</p:attrName>
                                        </p:attrNameLst>
                                      </p:cBhvr>
                                      <p:tavLst>
                                        <p:tav tm="0">
                                          <p:val>
                                            <p:strVal val="#ppt_h"/>
                                          </p:val>
                                        </p:tav>
                                        <p:tav tm="100000">
                                          <p:val>
                                            <p:strVal val="#ppt_h"/>
                                          </p:val>
                                        </p:tav>
                                      </p:tavLst>
                                    </p:anim>
                                    <p:animEffect transition="in" filter="fade">
                                      <p:cBhvr>
                                        <p:cTn id="29" dur="1000"/>
                                        <p:tgtEl>
                                          <p:spTgt spid="228355">
                                            <p:txEl>
                                              <p:pRg st="10" end="1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680" y="188913"/>
            <a:ext cx="8686800" cy="1008062"/>
          </a:xfrm>
          <a:solidFill>
            <a:srgbClr val="BBE0E3"/>
          </a:solidFill>
          <a:ln>
            <a:solidFill>
              <a:srgbClr val="000000"/>
            </a:solidFill>
          </a:ln>
        </p:spPr>
        <p:txBody>
          <a:bodyPr/>
          <a:lstStyle/>
          <a:p>
            <a:pPr eaLnBrk="1" hangingPunct="1">
              <a:defRPr/>
            </a:pPr>
            <a:r>
              <a:rPr lang="en-US" sz="4000" dirty="0" smtClean="0">
                <a:latin typeface="Times New Roman"/>
                <a:cs typeface="Times New Roman"/>
              </a:rPr>
              <a:t>Triangle Diagrams for </a:t>
            </a:r>
            <a:r>
              <a:rPr lang="en-US" sz="4000" dirty="0" err="1" smtClean="0">
                <a:latin typeface="Times New Roman"/>
                <a:cs typeface="Times New Roman"/>
              </a:rPr>
              <a:t>gg</a:t>
            </a:r>
            <a:r>
              <a:rPr lang="en-US" sz="4000" dirty="0" smtClean="0">
                <a:latin typeface="Times New Roman"/>
                <a:cs typeface="Times New Roman"/>
              </a:rPr>
              <a:t> </a:t>
            </a:r>
            <a:r>
              <a:rPr lang="en-US" sz="4000" dirty="0" smtClean="0">
                <a:latin typeface="Wingdings"/>
                <a:ea typeface="Wingdings"/>
                <a:cs typeface="Wingdings"/>
                <a:sym typeface="Wingdings"/>
              </a:rPr>
              <a:t></a:t>
            </a:r>
            <a:r>
              <a:rPr lang="en-US" sz="4000" dirty="0" smtClean="0">
                <a:latin typeface="Times New Roman"/>
                <a:cs typeface="Times New Roman"/>
              </a:rPr>
              <a:t>Spin-0 </a:t>
            </a:r>
            <a:r>
              <a:rPr lang="en-US" sz="4000" dirty="0" smtClean="0">
                <a:latin typeface="Wingdings"/>
                <a:ea typeface="Wingdings"/>
                <a:cs typeface="Wingdings"/>
                <a:sym typeface="Wingdings"/>
              </a:rPr>
              <a:t></a:t>
            </a:r>
            <a:r>
              <a:rPr lang="en-US" sz="4000" dirty="0" err="1" smtClean="0">
                <a:latin typeface="Times New Roman"/>
                <a:ea typeface="Wingdings"/>
                <a:cs typeface="Times New Roman"/>
                <a:sym typeface="Wingdings"/>
              </a:rPr>
              <a:t>γ</a:t>
            </a:r>
            <a:r>
              <a:rPr lang="en-US" sz="4000" dirty="0" err="1" smtClean="0">
                <a:latin typeface="Times New Roman"/>
                <a:ea typeface="Lucida Grande"/>
                <a:cs typeface="Times New Roman"/>
                <a:sym typeface="Wingdings"/>
              </a:rPr>
              <a:t>γ</a:t>
            </a:r>
            <a:endParaRPr lang="en-US" sz="4000" dirty="0" smtClean="0">
              <a:latin typeface="Times New Roman"/>
              <a:cs typeface="Times New Roman"/>
            </a:endParaRP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Form factors for triangle diagrams</a:t>
            </a:r>
          </a:p>
          <a:p>
            <a:pPr eaLnBrk="1" hangingPunct="1">
              <a:defRPr/>
            </a:pPr>
            <a:endParaRPr lang="en-US" sz="2800" dirty="0">
              <a:latin typeface="Times New Roman"/>
              <a:cs typeface="Times New Roman"/>
            </a:endParaRPr>
          </a:p>
          <a:p>
            <a:pPr eaLnBrk="1" hangingPunct="1">
              <a:defRPr/>
            </a:pPr>
            <a:endParaRPr lang="en-US" sz="2800" dirty="0" smtClean="0">
              <a:latin typeface="Times New Roman"/>
              <a:cs typeface="Times New Roman"/>
            </a:endParaRPr>
          </a:p>
          <a:p>
            <a:pPr eaLnBrk="1" hangingPunct="1">
              <a:defRPr/>
            </a:pPr>
            <a:endParaRPr lang="en-US" sz="2800" dirty="0">
              <a:latin typeface="Times New Roman"/>
              <a:cs typeface="Times New Roman"/>
            </a:endParaRPr>
          </a:p>
          <a:p>
            <a:pPr eaLnBrk="1" hangingPunct="1">
              <a:defRPr/>
            </a:pPr>
            <a:endParaRPr lang="en-US" sz="2800" dirty="0" smtClean="0">
              <a:latin typeface="Times New Roman"/>
              <a:cs typeface="Times New Roman"/>
            </a:endParaRPr>
          </a:p>
          <a:p>
            <a:pPr eaLnBrk="1" hangingPunct="1">
              <a:defRPr/>
            </a:pPr>
            <a:endParaRPr lang="en-US" sz="2800" dirty="0">
              <a:latin typeface="Times New Roman"/>
              <a:cs typeface="Times New Roman"/>
            </a:endParaRPr>
          </a:p>
          <a:p>
            <a:pPr eaLnBrk="1" hangingPunct="1">
              <a:defRPr/>
            </a:pPr>
            <a:endParaRPr lang="en-US" sz="2800" dirty="0" smtClean="0">
              <a:latin typeface="Times New Roman"/>
              <a:cs typeface="Times New Roman"/>
            </a:endParaRPr>
          </a:p>
          <a:p>
            <a:pPr eaLnBrk="1" hangingPunct="1">
              <a:defRPr/>
            </a:pPr>
            <a:endParaRPr lang="en-US" sz="2800" dirty="0">
              <a:latin typeface="Times New Roman"/>
              <a:cs typeface="Times New Roman"/>
            </a:endParaRPr>
          </a:p>
          <a:p>
            <a:pPr eaLnBrk="1" hangingPunct="1">
              <a:defRPr/>
            </a:pPr>
            <a:endParaRPr lang="en-US" sz="2800" dirty="0" smtClean="0">
              <a:latin typeface="Times New Roman"/>
              <a:cs typeface="Times New Roman"/>
            </a:endParaRPr>
          </a:p>
          <a:p>
            <a:pPr eaLnBrk="1" hangingPunct="1">
              <a:defRPr/>
            </a:pPr>
            <a:r>
              <a:rPr lang="en-US" sz="2800" dirty="0" smtClean="0">
                <a:latin typeface="Times New Roman"/>
                <a:cs typeface="Times New Roman"/>
              </a:rPr>
              <a:t>Vanish for </a:t>
            </a:r>
            <a:r>
              <a:rPr lang="en-US" sz="2800" dirty="0">
                <a:latin typeface="Times New Roman"/>
                <a:cs typeface="Times New Roman"/>
              </a:rPr>
              <a:t>fermion mass &lt;&lt; spin-0 mass</a:t>
            </a:r>
          </a:p>
          <a:p>
            <a:pPr eaLnBrk="1" hangingPunct="1">
              <a:defRPr/>
            </a:pPr>
            <a:endParaRPr lang="en-US" sz="2800" dirty="0" smtClean="0">
              <a:latin typeface="Times New Roman"/>
              <a:cs typeface="Times New Roman"/>
            </a:endParaRPr>
          </a:p>
        </p:txBody>
      </p:sp>
      <p:pic>
        <p:nvPicPr>
          <p:cNvPr id="6" name="Picture 5" descr="fromfactorpix.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1" y="1941500"/>
            <a:ext cx="7439613" cy="4079788"/>
          </a:xfrm>
          <a:prstGeom prst="rect">
            <a:avLst/>
          </a:prstGeom>
        </p:spPr>
      </p:pic>
    </p:spTree>
    <p:extLst>
      <p:ext uri="{BB962C8B-B14F-4D97-AF65-F5344CB8AC3E}">
        <p14:creationId xmlns:p14="http://schemas.microsoft.com/office/powerpoint/2010/main" val="42591274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dissolve">
                                      <p:cBhvr>
                                        <p:cTn id="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950" y="115888"/>
            <a:ext cx="8928100" cy="1152525"/>
          </a:xfrm>
          <a:solidFill>
            <a:srgbClr val="BBE0E3"/>
          </a:solidFill>
          <a:ln>
            <a:solidFill>
              <a:srgbClr val="000000"/>
            </a:solidFill>
          </a:ln>
        </p:spPr>
        <p:txBody>
          <a:bodyPr/>
          <a:lstStyle/>
          <a:p>
            <a:pPr>
              <a:defRPr/>
            </a:pPr>
            <a:r>
              <a:rPr lang="en-US" dirty="0" smtClean="0">
                <a:latin typeface="Times New Roman"/>
                <a:cs typeface="Times New Roman"/>
              </a:rPr>
              <a:t>Loop Corrections ?</a:t>
            </a:r>
            <a:endParaRPr lang="en-US" dirty="0">
              <a:latin typeface="Times New Roman"/>
              <a:cs typeface="Times New Roman"/>
            </a:endParaRPr>
          </a:p>
        </p:txBody>
      </p:sp>
      <p:sp>
        <p:nvSpPr>
          <p:cNvPr id="3" name="Content Placeholder 2"/>
          <p:cNvSpPr>
            <a:spLocks noGrp="1"/>
          </p:cNvSpPr>
          <p:nvPr>
            <p:ph idx="1"/>
          </p:nvPr>
        </p:nvSpPr>
        <p:spPr>
          <a:xfrm>
            <a:off x="179512" y="1412875"/>
            <a:ext cx="8785671" cy="5256213"/>
          </a:xfrm>
          <a:solidFill>
            <a:srgbClr val="BBE0E3"/>
          </a:solidFill>
          <a:ln>
            <a:solidFill>
              <a:srgbClr val="000000"/>
            </a:solidFill>
          </a:ln>
        </p:spPr>
        <p:txBody>
          <a:bodyPr/>
          <a:lstStyle/>
          <a:p>
            <a:pPr>
              <a:defRPr/>
            </a:pPr>
            <a:r>
              <a:rPr lang="en-US" dirty="0" smtClean="0">
                <a:latin typeface="Times New Roman"/>
                <a:cs typeface="Times New Roman"/>
              </a:rPr>
              <a:t>Combination of data on </a:t>
            </a:r>
            <a:r>
              <a:rPr lang="en-US" dirty="0" err="1" smtClean="0">
                <a:latin typeface="Times New Roman"/>
                <a:cs typeface="Times New Roman"/>
              </a:rPr>
              <a:t>γγ</a:t>
            </a:r>
            <a:r>
              <a:rPr lang="en-US" dirty="0" smtClean="0">
                <a:latin typeface="Times New Roman"/>
                <a:cs typeface="Times New Roman"/>
              </a:rPr>
              <a:t>, gluon-gluon couplings</a:t>
            </a:r>
            <a:endParaRPr lang="en-US" sz="2800" i="1" dirty="0" smtClean="0">
              <a:latin typeface="Times New Roman"/>
              <a:cs typeface="Times New Roman"/>
            </a:endParaRPr>
          </a:p>
          <a:p>
            <a:pPr>
              <a:defRPr/>
            </a:pPr>
            <a:endParaRPr lang="en-US" dirty="0" smtClean="0">
              <a:latin typeface="Times New Roman"/>
              <a:cs typeface="Times New Roman"/>
            </a:endParaRPr>
          </a:p>
          <a:p>
            <a:pPr>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smtClean="0">
              <a:latin typeface="Times New Roman"/>
              <a:cs typeface="Times New Roman"/>
            </a:endParaRPr>
          </a:p>
          <a:p>
            <a:pPr marL="0" indent="0">
              <a:buFontTx/>
              <a:buNone/>
              <a:defRPr/>
            </a:pPr>
            <a:endParaRPr lang="en-US" dirty="0">
              <a:latin typeface="Times New Roman"/>
              <a:cs typeface="Times New Roman"/>
            </a:endParaRPr>
          </a:p>
          <a:p>
            <a:pPr marL="0" indent="0">
              <a:buFontTx/>
              <a:buNone/>
              <a:defRPr/>
            </a:pPr>
            <a:endParaRPr lang="en-US" dirty="0">
              <a:latin typeface="Times New Roman"/>
              <a:cs typeface="Times New Roman"/>
            </a:endParaRPr>
          </a:p>
          <a:p>
            <a:pPr>
              <a:defRPr/>
            </a:pPr>
            <a:r>
              <a:rPr lang="en-US" dirty="0" smtClean="0">
                <a:latin typeface="Times New Roman"/>
                <a:cs typeface="Times New Roman"/>
              </a:rPr>
              <a:t>Loop diagrams ~ Standard Model?</a:t>
            </a:r>
            <a:endParaRPr lang="en-US" sz="2800" dirty="0">
              <a:latin typeface="Times New Roman"/>
              <a:cs typeface="Times New Roman"/>
            </a:endParaRPr>
          </a:p>
        </p:txBody>
      </p:sp>
      <p:pic>
        <p:nvPicPr>
          <p:cNvPr id="64515" name="Picture 5" descr="GLOBAL_Combination_cgammac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25613" y="1989138"/>
            <a:ext cx="5583237" cy="418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6" name="Text Box 10"/>
          <p:cNvSpPr txBox="1">
            <a:spLocks noChangeArrowheads="1"/>
          </p:cNvSpPr>
          <p:nvPr/>
        </p:nvSpPr>
        <p:spPr bwMode="auto">
          <a:xfrm>
            <a:off x="6272213" y="5876925"/>
            <a:ext cx="2813050"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400" b="0">
                <a:solidFill>
                  <a:srgbClr val="FFFF00"/>
                </a:solidFill>
                <a:latin typeface="Times" charset="0"/>
              </a:rPr>
              <a:t>JE &amp; Tevong You,  arXiv:1303.3879</a:t>
            </a:r>
          </a:p>
        </p:txBody>
      </p:sp>
    </p:spTree>
    <p:extLst>
      <p:ext uri="{BB962C8B-B14F-4D97-AF65-F5344CB8AC3E}">
        <p14:creationId xmlns:p14="http://schemas.microsoft.com/office/powerpoint/2010/main" val="117801139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188913"/>
            <a:ext cx="4103687" cy="1008062"/>
          </a:xfrm>
          <a:prstGeom prst="rect">
            <a:avLst/>
          </a:prstGeom>
          <a:solidFill>
            <a:srgbClr val="BBE0E3"/>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eaLnBrk="1" hangingPunct="1">
              <a:buFontTx/>
              <a:buNone/>
              <a:defRPr/>
            </a:pPr>
            <a:r>
              <a:rPr lang="en-US" sz="6000" b="0" dirty="0" smtClean="0">
                <a:latin typeface="Times New Roman"/>
                <a:cs typeface="Times New Roman"/>
              </a:rPr>
              <a:t>What is it ?</a:t>
            </a:r>
          </a:p>
        </p:txBody>
      </p:sp>
      <p:sp>
        <p:nvSpPr>
          <p:cNvPr id="3" name="Content Placeholder 2"/>
          <p:cNvSpPr>
            <a:spLocks noGrp="1"/>
          </p:cNvSpPr>
          <p:nvPr>
            <p:ph idx="1"/>
          </p:nvPr>
        </p:nvSpPr>
        <p:spPr>
          <a:xfrm>
            <a:off x="468313" y="1412875"/>
            <a:ext cx="8229600" cy="5329238"/>
          </a:xfrm>
          <a:solidFill>
            <a:srgbClr val="BBE0E3"/>
          </a:solidFill>
          <a:ln>
            <a:solidFill>
              <a:srgbClr val="000000"/>
            </a:solidFill>
          </a:ln>
        </p:spPr>
        <p:txBody>
          <a:bodyPr/>
          <a:lstStyle/>
          <a:p>
            <a:pPr eaLnBrk="1" hangingPunct="1">
              <a:defRPr/>
            </a:pPr>
            <a:r>
              <a:rPr lang="en-US" sz="2800" dirty="0" smtClean="0">
                <a:latin typeface="Times New Roman"/>
                <a:cs typeface="Times New Roman"/>
              </a:rPr>
              <a:t>Does it have </a:t>
            </a:r>
            <a:r>
              <a:rPr lang="en-US" sz="2800" dirty="0">
                <a:latin typeface="Times New Roman"/>
                <a:cs typeface="Times New Roman"/>
              </a:rPr>
              <a:t>s</a:t>
            </a:r>
            <a:r>
              <a:rPr lang="en-US" sz="2800" dirty="0" smtClean="0">
                <a:latin typeface="Times New Roman"/>
                <a:cs typeface="Times New Roman"/>
              </a:rPr>
              <a:t>pin 0 or 2?</a:t>
            </a:r>
          </a:p>
          <a:p>
            <a:pPr lvl="1" eaLnBrk="1" hangingPunct="1">
              <a:defRPr/>
            </a:pPr>
            <a:r>
              <a:rPr lang="en-US" sz="2400" b="1" dirty="0" smtClean="0">
                <a:solidFill>
                  <a:srgbClr val="FF0000"/>
                </a:solidFill>
                <a:latin typeface="Times New Roman"/>
                <a:cs typeface="Times New Roman"/>
              </a:rPr>
              <a:t>Spin 2 </a:t>
            </a:r>
            <a:r>
              <a:rPr lang="en-US" sz="2400" b="1" dirty="0">
                <a:solidFill>
                  <a:srgbClr val="FF0000"/>
                </a:solidFill>
                <a:latin typeface="Times New Roman"/>
                <a:cs typeface="Times New Roman"/>
              </a:rPr>
              <a:t>strongly </a:t>
            </a:r>
            <a:r>
              <a:rPr lang="en-US" sz="2400" b="1" dirty="0" err="1">
                <a:solidFill>
                  <a:srgbClr val="FF0000"/>
                </a:solidFill>
                <a:latin typeface="Times New Roman"/>
                <a:cs typeface="Times New Roman"/>
              </a:rPr>
              <a:t>disfavoured</a:t>
            </a:r>
            <a:endParaRPr lang="en-US" sz="2400" b="1" dirty="0" smtClean="0">
              <a:solidFill>
                <a:srgbClr val="FF0000"/>
              </a:solidFill>
              <a:latin typeface="Times New Roman"/>
              <a:cs typeface="Times New Roman"/>
            </a:endParaRPr>
          </a:p>
          <a:p>
            <a:pPr eaLnBrk="1" hangingPunct="1">
              <a:defRPr/>
            </a:pPr>
            <a:r>
              <a:rPr lang="en-US" sz="2800" dirty="0" smtClean="0">
                <a:latin typeface="Times New Roman"/>
                <a:cs typeface="Times New Roman"/>
              </a:rPr>
              <a:t>Is it scalar or </a:t>
            </a:r>
            <a:r>
              <a:rPr lang="en-US" sz="2800" dirty="0" err="1" smtClean="0">
                <a:latin typeface="Times New Roman"/>
                <a:cs typeface="Times New Roman"/>
              </a:rPr>
              <a:t>pseudoscalar</a:t>
            </a:r>
            <a:r>
              <a:rPr lang="en-US" sz="2800" dirty="0" smtClean="0">
                <a:latin typeface="Times New Roman"/>
                <a:cs typeface="Times New Roman"/>
              </a:rPr>
              <a:t>?</a:t>
            </a:r>
          </a:p>
          <a:p>
            <a:pPr lvl="1" eaLnBrk="1" hangingPunct="1">
              <a:defRPr/>
            </a:pPr>
            <a:r>
              <a:rPr lang="en-US" sz="2400" b="1" dirty="0" err="1" smtClean="0">
                <a:solidFill>
                  <a:srgbClr val="FF0000"/>
                </a:solidFill>
                <a:latin typeface="Times New Roman"/>
                <a:cs typeface="Times New Roman"/>
              </a:rPr>
              <a:t>Pseudoscalar</a:t>
            </a:r>
            <a:r>
              <a:rPr lang="en-US" sz="2400" b="1" dirty="0" smtClean="0">
                <a:solidFill>
                  <a:srgbClr val="FF0000"/>
                </a:solidFill>
                <a:latin typeface="Times New Roman"/>
                <a:cs typeface="Times New Roman"/>
              </a:rPr>
              <a:t> </a:t>
            </a:r>
            <a:r>
              <a:rPr lang="en-US" sz="2400" b="1" dirty="0" err="1" smtClean="0">
                <a:solidFill>
                  <a:srgbClr val="FF0000"/>
                </a:solidFill>
                <a:latin typeface="Times New Roman"/>
                <a:cs typeface="Times New Roman"/>
              </a:rPr>
              <a:t>disfavoured</a:t>
            </a:r>
            <a:endParaRPr lang="en-US" sz="2400" b="1" dirty="0">
              <a:solidFill>
                <a:srgbClr val="FF0000"/>
              </a:solidFill>
              <a:latin typeface="Times New Roman"/>
              <a:cs typeface="Times New Roman"/>
            </a:endParaRPr>
          </a:p>
          <a:p>
            <a:pPr eaLnBrk="1" hangingPunct="1">
              <a:defRPr/>
            </a:pPr>
            <a:r>
              <a:rPr lang="en-US" sz="2800" dirty="0" smtClean="0">
                <a:latin typeface="Times New Roman"/>
                <a:cs typeface="Times New Roman"/>
              </a:rPr>
              <a:t>Is it elementary or composite?</a:t>
            </a:r>
          </a:p>
          <a:p>
            <a:pPr lvl="1" eaLnBrk="1" hangingPunct="1">
              <a:defRPr/>
            </a:pPr>
            <a:r>
              <a:rPr lang="en-US" sz="2400" b="1" dirty="0" smtClean="0">
                <a:solidFill>
                  <a:srgbClr val="FF0000"/>
                </a:solidFill>
                <a:latin typeface="Times New Roman"/>
                <a:cs typeface="Times New Roman"/>
              </a:rPr>
              <a:t>No significant deviations from Standard Model</a:t>
            </a:r>
          </a:p>
          <a:p>
            <a:pPr eaLnBrk="1" hangingPunct="1">
              <a:defRPr/>
            </a:pPr>
            <a:r>
              <a:rPr lang="en-US" sz="2800" dirty="0" smtClean="0">
                <a:latin typeface="Times New Roman"/>
                <a:cs typeface="Times New Roman"/>
              </a:rPr>
              <a:t>Does it couple to particle masses?</a:t>
            </a:r>
          </a:p>
          <a:p>
            <a:pPr lvl="1" eaLnBrk="1" hangingPunct="1">
              <a:defRPr/>
            </a:pPr>
            <a:r>
              <a:rPr lang="en-US" sz="2400" b="1" dirty="0">
                <a:solidFill>
                  <a:srgbClr val="FF0000"/>
                </a:solidFill>
                <a:latin typeface="Times New Roman"/>
                <a:cs typeface="Times New Roman"/>
              </a:rPr>
              <a:t>P</a:t>
            </a:r>
            <a:r>
              <a:rPr lang="en-US" sz="2400" b="1" i="1" dirty="0" smtClean="0">
                <a:solidFill>
                  <a:srgbClr val="FF0000"/>
                </a:solidFill>
                <a:latin typeface="Times New Roman"/>
                <a:cs typeface="Times New Roman"/>
              </a:rPr>
              <a:t>rima facie </a:t>
            </a:r>
            <a:r>
              <a:rPr lang="en-US" sz="2400" b="1" dirty="0" smtClean="0">
                <a:solidFill>
                  <a:srgbClr val="FF0000"/>
                </a:solidFill>
                <a:latin typeface="Times New Roman"/>
                <a:cs typeface="Times New Roman"/>
              </a:rPr>
              <a:t>evidence that it does</a:t>
            </a:r>
          </a:p>
          <a:p>
            <a:pPr eaLnBrk="1" hangingPunct="1">
              <a:defRPr/>
            </a:pPr>
            <a:r>
              <a:rPr lang="en-US" sz="2800" dirty="0" smtClean="0">
                <a:latin typeface="Times New Roman"/>
                <a:cs typeface="Times New Roman"/>
              </a:rPr>
              <a:t>Quantum (loop) corrections?</a:t>
            </a:r>
          </a:p>
          <a:p>
            <a:pPr lvl="1" eaLnBrk="1" hangingPunct="1">
              <a:defRPr/>
            </a:pPr>
            <a:r>
              <a:rPr lang="en-US" sz="2400" b="1" dirty="0" err="1" smtClean="0">
                <a:solidFill>
                  <a:srgbClr val="FF0000"/>
                </a:solidFill>
                <a:latin typeface="Times New Roman"/>
                <a:cs typeface="Times New Roman"/>
              </a:rPr>
              <a:t>γγ</a:t>
            </a:r>
            <a:r>
              <a:rPr lang="en-US" sz="2400" b="1" dirty="0" smtClean="0">
                <a:solidFill>
                  <a:srgbClr val="FF0000"/>
                </a:solidFill>
                <a:latin typeface="Times New Roman"/>
                <a:cs typeface="Times New Roman"/>
              </a:rPr>
              <a:t>, </a:t>
            </a:r>
            <a:r>
              <a:rPr lang="en-US" sz="2400" b="1" dirty="0" err="1" smtClean="0">
                <a:solidFill>
                  <a:srgbClr val="FF0000"/>
                </a:solidFill>
                <a:latin typeface="Times New Roman"/>
                <a:cs typeface="Times New Roman"/>
              </a:rPr>
              <a:t>gg</a:t>
            </a:r>
            <a:r>
              <a:rPr lang="en-US" sz="2400" b="1" dirty="0" smtClean="0">
                <a:solidFill>
                  <a:srgbClr val="FF0000"/>
                </a:solidFill>
                <a:latin typeface="Times New Roman"/>
                <a:cs typeface="Times New Roman"/>
              </a:rPr>
              <a:t> couplings ~ Standard Model</a:t>
            </a:r>
          </a:p>
          <a:p>
            <a:pPr eaLnBrk="1" hangingPunct="1">
              <a:defRPr/>
            </a:pPr>
            <a:r>
              <a:rPr lang="en-US" sz="2800" dirty="0" smtClean="0">
                <a:latin typeface="Times New Roman"/>
                <a:cs typeface="Times New Roman"/>
              </a:rPr>
              <a:t>What are its self-couplings?</a:t>
            </a:r>
            <a:endParaRPr lang="en-US" sz="2800" b="1" dirty="0" smtClean="0">
              <a:solidFill>
                <a:srgbClr val="FF0000"/>
              </a:solidFill>
              <a:latin typeface="Times New Roman"/>
              <a:cs typeface="Times New Roman"/>
            </a:endParaRPr>
          </a:p>
        </p:txBody>
      </p:sp>
      <p:pic>
        <p:nvPicPr>
          <p:cNvPr id="6" name="Picture 5" descr="PDGH.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6136" y="72008"/>
            <a:ext cx="4058806" cy="3212976"/>
          </a:xfrm>
          <a:prstGeom prst="rect">
            <a:avLst/>
          </a:prstGeom>
          <a:ln>
            <a:solidFill>
              <a:schemeClr val="tx1"/>
            </a:solidFill>
          </a:ln>
        </p:spPr>
      </p:pic>
    </p:spTree>
    <p:extLst>
      <p:ext uri="{BB962C8B-B14F-4D97-AF65-F5344CB8AC3E}">
        <p14:creationId xmlns:p14="http://schemas.microsoft.com/office/powerpoint/2010/main" val="23688401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dissolve">
                                      <p:cBhvr>
                                        <p:cTn id="17" dur="500"/>
                                        <p:tgtEl>
                                          <p:spTgt spid="3">
                                            <p:txEl>
                                              <p:pRg st="5" end="5"/>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dissolve">
                                      <p:cBhvr>
                                        <p:cTn id="22" dur="500"/>
                                        <p:tgtEl>
                                          <p:spTgt spid="3">
                                            <p:txEl>
                                              <p:pRg st="7" end="7"/>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Effect transition="in" filter="dissolve">
                                      <p:cBhvr>
                                        <p:cTn id="3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Text Box 10"/>
          <p:cNvSpPr txBox="1">
            <a:spLocks noChangeArrowheads="1"/>
          </p:cNvSpPr>
          <p:nvPr/>
        </p:nvSpPr>
        <p:spPr bwMode="auto">
          <a:xfrm>
            <a:off x="2916238" y="6434138"/>
            <a:ext cx="3167062"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400" b="0" dirty="0">
                <a:solidFill>
                  <a:srgbClr val="FFFF00"/>
                </a:solidFill>
                <a:latin typeface="Times" charset="0"/>
              </a:rPr>
              <a:t>[</a:t>
            </a:r>
            <a:r>
              <a:rPr lang="en-US" sz="1400" b="0" dirty="0" smtClean="0">
                <a:solidFill>
                  <a:srgbClr val="FFFF00"/>
                </a:solidFill>
                <a:latin typeface="Times" charset="0"/>
              </a:rPr>
              <a:t>1</a:t>
            </a:r>
            <a:r>
              <a:rPr lang="en-US" sz="1400" b="0" dirty="0">
                <a:solidFill>
                  <a:srgbClr val="FFFF00"/>
                </a:solidFill>
                <a:latin typeface="Times" charset="0"/>
              </a:rPr>
              <a:t>] = JE &amp; </a:t>
            </a:r>
            <a:r>
              <a:rPr lang="en-US" sz="1400" b="0" dirty="0" err="1">
                <a:solidFill>
                  <a:srgbClr val="FFFF00"/>
                </a:solidFill>
                <a:latin typeface="Times" charset="0"/>
              </a:rPr>
              <a:t>Tevong</a:t>
            </a:r>
            <a:r>
              <a:rPr lang="en-US" sz="1400" b="0" dirty="0">
                <a:solidFill>
                  <a:srgbClr val="FFFF00"/>
                </a:solidFill>
                <a:latin typeface="Times" charset="0"/>
              </a:rPr>
              <a:t> You, arXiv:1303.3879</a:t>
            </a:r>
          </a:p>
        </p:txBody>
      </p:sp>
      <p:pic>
        <p:nvPicPr>
          <p:cNvPr id="77826" name="Picture 3" descr="Higgs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700" y="765175"/>
            <a:ext cx="9151938" cy="51435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7827" name="Title 1"/>
          <p:cNvSpPr>
            <a:spLocks noGrp="1"/>
          </p:cNvSpPr>
          <p:nvPr>
            <p:ph type="title"/>
          </p:nvPr>
        </p:nvSpPr>
        <p:spPr>
          <a:xfrm>
            <a:off x="457200" y="188913"/>
            <a:ext cx="8229600" cy="1008062"/>
          </a:xfrm>
          <a:solidFill>
            <a:srgbClr val="BBE0E3"/>
          </a:solidFill>
          <a:ln>
            <a:solidFill>
              <a:srgbClr val="000000"/>
            </a:solidFill>
            <a:miter lim="800000"/>
            <a:headEnd/>
            <a:tailEnd/>
          </a:ln>
        </p:spPr>
        <p:txBody>
          <a:bodyPr/>
          <a:lstStyle/>
          <a:p>
            <a:pPr algn="ctr" eaLnBrk="1" hangingPunct="1"/>
            <a:r>
              <a:rPr lang="en-US" sz="6000">
                <a:solidFill>
                  <a:srgbClr val="000000"/>
                </a:solidFill>
                <a:latin typeface="Times New Roman" charset="0"/>
                <a:ea typeface="ＭＳ Ｐゴシック" charset="0"/>
                <a:cs typeface="Times New Roman" charset="0"/>
              </a:rPr>
              <a:t>Dixit Swedish Academy</a:t>
            </a:r>
          </a:p>
        </p:txBody>
      </p:sp>
      <p:sp>
        <p:nvSpPr>
          <p:cNvPr id="77828" name="Content Placeholder 2"/>
          <p:cNvSpPr>
            <a:spLocks noGrp="1"/>
          </p:cNvSpPr>
          <p:nvPr>
            <p:ph idx="1"/>
          </p:nvPr>
        </p:nvSpPr>
        <p:spPr>
          <a:xfrm>
            <a:off x="468313" y="4418013"/>
            <a:ext cx="8229600" cy="1943100"/>
          </a:xfrm>
          <a:solidFill>
            <a:srgbClr val="BBE0E3"/>
          </a:solidFill>
          <a:ln>
            <a:solidFill>
              <a:srgbClr val="000000"/>
            </a:solidFill>
            <a:miter lim="800000"/>
            <a:headEnd/>
            <a:tailEnd/>
          </a:ln>
        </p:spPr>
        <p:txBody>
          <a:bodyPr/>
          <a:lstStyle/>
          <a:p>
            <a:pPr marL="0" indent="0" algn="ctr">
              <a:buFontTx/>
              <a:buNone/>
            </a:pPr>
            <a:r>
              <a:rPr lang="en-US" i="1">
                <a:solidFill>
                  <a:srgbClr val="000000"/>
                </a:solidFill>
                <a:latin typeface="Times New Roman" charset="0"/>
                <a:ea typeface="ＭＳ Ｐゴシック" charset="0"/>
                <a:cs typeface="Times New Roman" charset="0"/>
              </a:rPr>
              <a:t>Today we believe that “Beyond any reasonable doubt, it is a Higgs boson.” [1]</a:t>
            </a:r>
          </a:p>
          <a:p>
            <a:pPr marL="0" indent="0" algn="ctr">
              <a:buFontTx/>
              <a:buNone/>
            </a:pPr>
            <a:r>
              <a:rPr lang="en-US" sz="2400">
                <a:solidFill>
                  <a:srgbClr val="000000"/>
                </a:solidFill>
                <a:latin typeface="Times New Roman" charset="0"/>
                <a:ea typeface="ＭＳ Ｐゴシック" charset="0"/>
                <a:cs typeface="Times New Roman" charset="0"/>
              </a:rPr>
              <a:t>http://www.nobelprize.org/nobel_prizes/physics/laureates/2013/advanced-physicsprize2013.pdf</a:t>
            </a:r>
          </a:p>
        </p:txBody>
      </p:sp>
    </p:spTree>
    <p:extLst>
      <p:ext uri="{BB962C8B-B14F-4D97-AF65-F5344CB8AC3E}">
        <p14:creationId xmlns:p14="http://schemas.microsoft.com/office/powerpoint/2010/main" val="2744320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0420"/>
                                        </p:tgtEl>
                                        <p:attrNameLst>
                                          <p:attrName>style.visibility</p:attrName>
                                        </p:attrNameLst>
                                      </p:cBhvr>
                                      <p:to>
                                        <p:strVal val="visible"/>
                                      </p:to>
                                    </p:set>
                                    <p:animEffect transition="in" filter="dissolve">
                                      <p:cBhvr>
                                        <p:cTn id="7" dur="500"/>
                                        <p:tgtEl>
                                          <p:spTgt spid="604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a:xfrm>
            <a:off x="107950" y="260127"/>
            <a:ext cx="8891588" cy="936625"/>
          </a:xfrm>
          <a:solidFill>
            <a:srgbClr val="BBE0E3"/>
          </a:solidFill>
          <a:ln>
            <a:solidFill>
              <a:srgbClr val="000000"/>
            </a:solidFill>
            <a:miter lim="800000"/>
            <a:headEnd/>
            <a:tailEnd/>
          </a:ln>
        </p:spPr>
        <p:txBody>
          <a:bodyPr/>
          <a:lstStyle/>
          <a:p>
            <a:pPr eaLnBrk="1" hangingPunct="1"/>
            <a:r>
              <a:rPr lang="en-US" sz="3600" dirty="0" smtClean="0">
                <a:latin typeface="Times New Roman" charset="0"/>
                <a:ea typeface="ＭＳ Ｐゴシック" charset="0"/>
                <a:cs typeface="Times New Roman" charset="0"/>
              </a:rPr>
              <a:t>Standard Model Effective Field Theory</a:t>
            </a:r>
            <a:endParaRPr lang="en-US" sz="3600" dirty="0">
              <a:latin typeface="Times New Roman" charset="0"/>
              <a:ea typeface="ＭＳ Ｐゴシック" charset="0"/>
              <a:cs typeface="Times New Roman" charset="0"/>
            </a:endParaRPr>
          </a:p>
        </p:txBody>
      </p:sp>
      <p:sp>
        <p:nvSpPr>
          <p:cNvPr id="3" name="Content Placeholder 2"/>
          <p:cNvSpPr>
            <a:spLocks noGrp="1"/>
          </p:cNvSpPr>
          <p:nvPr>
            <p:ph idx="1"/>
          </p:nvPr>
        </p:nvSpPr>
        <p:spPr>
          <a:xfrm>
            <a:off x="71438" y="1268413"/>
            <a:ext cx="8964612" cy="5445125"/>
          </a:xfrm>
          <a:solidFill>
            <a:srgbClr val="BBE0E3"/>
          </a:solidFill>
          <a:ln>
            <a:solidFill>
              <a:srgbClr val="000000"/>
            </a:solidFill>
            <a:miter lim="800000"/>
            <a:headEnd/>
            <a:tailEnd/>
          </a:ln>
        </p:spPr>
        <p:txBody>
          <a:bodyPr/>
          <a:lstStyle/>
          <a:p>
            <a:pPr eaLnBrk="1" hangingPunct="1"/>
            <a:r>
              <a:rPr lang="en-US" dirty="0">
                <a:latin typeface="Times New Roman" charset="0"/>
                <a:ea typeface="ＭＳ Ｐゴシック" charset="0"/>
                <a:cs typeface="Times New Roman" charset="0"/>
              </a:rPr>
              <a:t>Higher-dimensional operators as relics of higher-energy </a:t>
            </a:r>
            <a:r>
              <a:rPr lang="en-US" dirty="0" smtClean="0">
                <a:latin typeface="Times New Roman" charset="0"/>
                <a:ea typeface="ＭＳ Ｐゴシック" charset="0"/>
                <a:cs typeface="Times New Roman" charset="0"/>
              </a:rPr>
              <a:t>physics, e.g., dimension 6:</a:t>
            </a:r>
            <a:endParaRPr lang="en-US" dirty="0">
              <a:latin typeface="Times New Roman" charset="0"/>
              <a:ea typeface="ＭＳ Ｐゴシック" charset="0"/>
              <a:cs typeface="Times New Roman" charset="0"/>
            </a:endParaRPr>
          </a:p>
          <a:p>
            <a:pPr eaLnBrk="1" hangingPunct="1"/>
            <a:endParaRPr lang="en-US" sz="1600" dirty="0">
              <a:latin typeface="Times New Roman" charset="0"/>
              <a:ea typeface="ＭＳ Ｐゴシック" charset="0"/>
              <a:cs typeface="Times New Roman" charset="0"/>
            </a:endParaRPr>
          </a:p>
          <a:p>
            <a:pPr eaLnBrk="1" hangingPunct="1"/>
            <a:r>
              <a:rPr lang="en-US" dirty="0">
                <a:latin typeface="Times New Roman" charset="0"/>
                <a:ea typeface="ＭＳ Ｐゴシック" charset="0"/>
                <a:cs typeface="Times New Roman" charset="0"/>
              </a:rPr>
              <a:t>Operators constrained by SU(2) × U(1) symmetry:</a:t>
            </a: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r>
              <a:rPr lang="en-US" dirty="0">
                <a:latin typeface="Times New Roman" charset="0"/>
                <a:ea typeface="ＭＳ Ｐゴシック" charset="0"/>
                <a:cs typeface="Times New Roman" charset="0"/>
              </a:rPr>
              <a:t>Constrain with precision EW, Higgs data, TGCs ...</a:t>
            </a: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b="1" dirty="0">
              <a:solidFill>
                <a:srgbClr val="FF0000"/>
              </a:solidFill>
              <a:latin typeface="Times New Roman" charset="0"/>
              <a:ea typeface="ＭＳ Ｐゴシック" charset="0"/>
              <a:cs typeface="Times New Roman" charset="0"/>
            </a:endParaRPr>
          </a:p>
          <a:p>
            <a:pPr eaLnBrk="1" hangingPunct="1"/>
            <a:endParaRPr lang="en-US" sz="2400" b="1" dirty="0">
              <a:solidFill>
                <a:srgbClr val="FF0000"/>
              </a:solidFill>
              <a:latin typeface="Times New Roman" charset="0"/>
              <a:ea typeface="ＭＳ Ｐゴシック" charset="0"/>
              <a:cs typeface="Times New Roman" charset="0"/>
            </a:endParaRPr>
          </a:p>
          <a:p>
            <a:pPr eaLnBrk="1" hangingPunct="1"/>
            <a:endParaRPr lang="en-US" b="1" dirty="0">
              <a:solidFill>
                <a:srgbClr val="FF0000"/>
              </a:solidFill>
              <a:latin typeface="Times New Roman" charset="0"/>
              <a:ea typeface="ＭＳ Ｐゴシック" charset="0"/>
              <a:cs typeface="Times New Roman" charset="0"/>
            </a:endParaRPr>
          </a:p>
        </p:txBody>
      </p:sp>
      <p:pic>
        <p:nvPicPr>
          <p:cNvPr id="110595" name="Picture 3" descr="CEGG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55705" y="1844675"/>
            <a:ext cx="1944687"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SY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3213100"/>
            <a:ext cx="8247062" cy="290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36512" y="44624"/>
            <a:ext cx="9241132" cy="46166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buFontTx/>
              <a:buNone/>
              <a:defRPr/>
            </a:pPr>
            <a:r>
              <a:rPr lang="en-US" sz="2400" b="0" dirty="0" smtClean="0">
                <a:solidFill>
                  <a:srgbClr val="FFFF00"/>
                </a:solidFill>
                <a:cs typeface="Times New Roman" charset="0"/>
              </a:rPr>
              <a:t>Assuming H(125) is SM-like: Model-independent search for new physics</a:t>
            </a:r>
            <a:endParaRPr lang="en-US" sz="2400" b="0" dirty="0">
              <a:solidFill>
                <a:srgbClr val="FFFF00"/>
              </a:solidFill>
              <a:cs typeface="Times New Roman" charset="0"/>
            </a:endParaRPr>
          </a:p>
        </p:txBody>
      </p:sp>
    </p:spTree>
    <p:extLst>
      <p:ext uri="{BB962C8B-B14F-4D97-AF65-F5344CB8AC3E}">
        <p14:creationId xmlns:p14="http://schemas.microsoft.com/office/powerpoint/2010/main" val="27575749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animEffect transition="in" filter="dissolve">
                                      <p:cBhvr>
                                        <p:cTn id="1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a:xfrm>
            <a:off x="107950" y="44450"/>
            <a:ext cx="6048226" cy="936625"/>
          </a:xfrm>
          <a:solidFill>
            <a:srgbClr val="BBE0E3"/>
          </a:solidFill>
          <a:ln>
            <a:solidFill>
              <a:srgbClr val="000000"/>
            </a:solidFill>
            <a:miter lim="800000"/>
            <a:headEnd/>
            <a:tailEnd/>
          </a:ln>
        </p:spPr>
        <p:txBody>
          <a:bodyPr/>
          <a:lstStyle/>
          <a:p>
            <a:pPr eaLnBrk="1" hangingPunct="1"/>
            <a:r>
              <a:rPr lang="en-US" sz="4000">
                <a:latin typeface="Times New Roman" charset="0"/>
                <a:ea typeface="ＭＳ Ｐゴシック" charset="0"/>
                <a:cs typeface="Times New Roman" charset="0"/>
              </a:rPr>
              <a:t>Electroweak Precision Data</a:t>
            </a:r>
          </a:p>
        </p:txBody>
      </p:sp>
      <p:sp>
        <p:nvSpPr>
          <p:cNvPr id="3" name="Content Placeholder 2"/>
          <p:cNvSpPr>
            <a:spLocks noGrp="1"/>
          </p:cNvSpPr>
          <p:nvPr>
            <p:ph idx="1"/>
          </p:nvPr>
        </p:nvSpPr>
        <p:spPr>
          <a:xfrm>
            <a:off x="71438" y="1123950"/>
            <a:ext cx="8964612" cy="5445125"/>
          </a:xfrm>
          <a:solidFill>
            <a:srgbClr val="BBE0E3"/>
          </a:solidFill>
          <a:ln>
            <a:solidFill>
              <a:srgbClr val="000000"/>
            </a:solidFill>
            <a:miter lim="800000"/>
            <a:headEnd/>
            <a:tailEnd/>
          </a:ln>
        </p:spPr>
        <p:txBody>
          <a:bodyPr/>
          <a:lstStyle/>
          <a:p>
            <a:pPr eaLnBrk="1" hangingPunct="1"/>
            <a:r>
              <a:rPr lang="en-US" sz="2800" dirty="0">
                <a:latin typeface="Times New Roman" charset="0"/>
                <a:ea typeface="ＭＳ Ｐゴシック" charset="0"/>
                <a:cs typeface="Times New Roman" charset="0"/>
              </a:rPr>
              <a:t>Operators affecting oblique </a:t>
            </a:r>
            <a:r>
              <a:rPr lang="en-US" sz="2800" dirty="0" smtClean="0">
                <a:latin typeface="Times New Roman" charset="0"/>
                <a:ea typeface="ＭＳ Ｐゴシック" charset="0"/>
                <a:cs typeface="Times New Roman" charset="0"/>
              </a:rPr>
              <a:t>parameters</a:t>
            </a:r>
            <a:endParaRPr lang="en-US" sz="2800"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r>
              <a:rPr lang="en-US" sz="2800" dirty="0">
                <a:latin typeface="Times New Roman" charset="0"/>
                <a:ea typeface="ＭＳ Ｐゴシック" charset="0"/>
                <a:cs typeface="Times New Roman" charset="0"/>
              </a:rPr>
              <a:t>Also other electroweak tests</a:t>
            </a:r>
          </a:p>
          <a:p>
            <a:pPr eaLnBrk="1" hangingPunct="1"/>
            <a:r>
              <a:rPr lang="en-US" sz="2800" dirty="0">
                <a:latin typeface="Times New Roman" charset="0"/>
                <a:ea typeface="ＭＳ Ｐゴシック" charset="0"/>
                <a:cs typeface="Times New Roman" charset="0"/>
              </a:rPr>
              <a:t>Constraints from LEP et al. data</a:t>
            </a:r>
          </a:p>
          <a:p>
            <a:pPr eaLnBrk="1" hangingPunct="1"/>
            <a:endParaRPr lang="en-US" dirty="0">
              <a:latin typeface="Times New Roman" charset="0"/>
              <a:ea typeface="ＭＳ Ｐゴシック" charset="0"/>
              <a:cs typeface="Times New Roman" charset="0"/>
            </a:endParaRPr>
          </a:p>
          <a:p>
            <a:pPr eaLnBrk="1" hangingPunct="1"/>
            <a:endParaRPr lang="en-US" dirty="0">
              <a:latin typeface="Times New Roman" charset="0"/>
              <a:ea typeface="ＭＳ Ｐゴシック" charset="0"/>
              <a:cs typeface="Times New Roman" charset="0"/>
            </a:endParaRPr>
          </a:p>
          <a:p>
            <a:pPr eaLnBrk="1" hangingPunct="1"/>
            <a:endParaRPr lang="en-US" b="1" dirty="0">
              <a:solidFill>
                <a:srgbClr val="FF0000"/>
              </a:solidFill>
              <a:latin typeface="Times New Roman" charset="0"/>
              <a:ea typeface="ＭＳ Ｐゴシック" charset="0"/>
              <a:cs typeface="Times New Roman" charset="0"/>
            </a:endParaRPr>
          </a:p>
          <a:p>
            <a:pPr eaLnBrk="1" hangingPunct="1"/>
            <a:endParaRPr lang="en-US" b="1" dirty="0">
              <a:solidFill>
                <a:srgbClr val="FF0000"/>
              </a:solidFill>
              <a:latin typeface="Times New Roman" charset="0"/>
              <a:ea typeface="ＭＳ Ｐゴシック" charset="0"/>
              <a:cs typeface="Times New Roman" charset="0"/>
            </a:endParaRPr>
          </a:p>
          <a:p>
            <a:pPr eaLnBrk="1" hangingPunct="1"/>
            <a:endParaRPr lang="en-US" b="1" dirty="0">
              <a:solidFill>
                <a:srgbClr val="FF0000"/>
              </a:solidFill>
              <a:latin typeface="Times New Roman" charset="0"/>
              <a:ea typeface="ＭＳ Ｐゴシック" charset="0"/>
              <a:cs typeface="Times New Roman" charset="0"/>
            </a:endParaRPr>
          </a:p>
        </p:txBody>
      </p:sp>
      <p:sp>
        <p:nvSpPr>
          <p:cNvPr id="12" name="Text Box 10"/>
          <p:cNvSpPr txBox="1">
            <a:spLocks noChangeArrowheads="1"/>
          </p:cNvSpPr>
          <p:nvPr/>
        </p:nvSpPr>
        <p:spPr bwMode="auto">
          <a:xfrm>
            <a:off x="5435600" y="6165850"/>
            <a:ext cx="3313113"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buNone/>
            </a:pPr>
            <a:r>
              <a:rPr lang="en-US" sz="1400" b="0" dirty="0">
                <a:solidFill>
                  <a:srgbClr val="FFFF00"/>
                </a:solidFill>
                <a:latin typeface="Times" charset="0"/>
              </a:rPr>
              <a:t>J</a:t>
            </a:r>
            <a:r>
              <a:rPr lang="en-US" sz="1400" b="0" dirty="0" smtClean="0">
                <a:solidFill>
                  <a:srgbClr val="FFFF00"/>
                </a:solidFill>
                <a:latin typeface="Times" charset="0"/>
              </a:rPr>
              <a:t>E</a:t>
            </a:r>
            <a:r>
              <a:rPr lang="en-US" sz="1400" b="0" dirty="0">
                <a:solidFill>
                  <a:srgbClr val="FFFF00"/>
                </a:solidFill>
                <a:latin typeface="Times" charset="0"/>
              </a:rPr>
              <a:t>, </a:t>
            </a:r>
            <a:r>
              <a:rPr lang="en-US" sz="1400" b="0" dirty="0" err="1">
                <a:solidFill>
                  <a:srgbClr val="FFFF00"/>
                </a:solidFill>
                <a:latin typeface="Times" charset="0"/>
              </a:rPr>
              <a:t>Sanz</a:t>
            </a:r>
            <a:r>
              <a:rPr lang="en-US" sz="1400" b="0" dirty="0">
                <a:solidFill>
                  <a:srgbClr val="FFFF00"/>
                </a:solidFill>
                <a:latin typeface="Times" charset="0"/>
              </a:rPr>
              <a:t> &amp; </a:t>
            </a:r>
            <a:r>
              <a:rPr lang="en-US" sz="1400" b="0" dirty="0" err="1">
                <a:solidFill>
                  <a:srgbClr val="FFFF00"/>
                </a:solidFill>
                <a:latin typeface="Times" charset="0"/>
              </a:rPr>
              <a:t>Tevong</a:t>
            </a:r>
            <a:r>
              <a:rPr lang="en-US" sz="1400" b="0" dirty="0">
                <a:solidFill>
                  <a:srgbClr val="FFFF00"/>
                </a:solidFill>
                <a:latin typeface="Times" charset="0"/>
              </a:rPr>
              <a:t> You, arXiv:1410.7703</a:t>
            </a:r>
          </a:p>
        </p:txBody>
      </p:sp>
      <p:pic>
        <p:nvPicPr>
          <p:cNvPr id="111620" name="Picture 3" descr="EWPTdim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00213"/>
            <a:ext cx="6048672" cy="529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ESY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088" y="3284538"/>
            <a:ext cx="7332662"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0"/>
          <p:cNvSpPr txBox="1">
            <a:spLocks noChangeArrowheads="1"/>
          </p:cNvSpPr>
          <p:nvPr/>
        </p:nvSpPr>
        <p:spPr bwMode="auto">
          <a:xfrm>
            <a:off x="2843213" y="3595688"/>
            <a:ext cx="1152525" cy="63402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buNone/>
            </a:pPr>
            <a:r>
              <a:rPr lang="en-US" sz="1600" b="0" dirty="0" err="1">
                <a:solidFill>
                  <a:srgbClr val="FFFF00"/>
                </a:solidFill>
                <a:latin typeface="Times" charset="0"/>
              </a:rPr>
              <a:t>Leptonic</a:t>
            </a:r>
            <a:endParaRPr lang="en-US" sz="1600" b="0" dirty="0">
              <a:solidFill>
                <a:srgbClr val="FFFF00"/>
              </a:solidFill>
              <a:latin typeface="Times" charset="0"/>
            </a:endParaRPr>
          </a:p>
          <a:p>
            <a:pPr algn="ctr">
              <a:buNone/>
            </a:pPr>
            <a:r>
              <a:rPr lang="en-US" sz="1600" b="0" dirty="0">
                <a:solidFill>
                  <a:srgbClr val="FFFF00"/>
                </a:solidFill>
                <a:latin typeface="Times" charset="0"/>
              </a:rPr>
              <a:t>observables</a:t>
            </a:r>
          </a:p>
        </p:txBody>
      </p:sp>
      <p:sp>
        <p:nvSpPr>
          <p:cNvPr id="9" name="Text Box 10"/>
          <p:cNvSpPr txBox="1">
            <a:spLocks noChangeArrowheads="1"/>
          </p:cNvSpPr>
          <p:nvPr/>
        </p:nvSpPr>
        <p:spPr bwMode="auto">
          <a:xfrm>
            <a:off x="5435600" y="3595688"/>
            <a:ext cx="1152525" cy="634020"/>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buNone/>
            </a:pPr>
            <a:r>
              <a:rPr lang="en-US" sz="1600" b="0" dirty="0">
                <a:solidFill>
                  <a:srgbClr val="FFFF00"/>
                </a:solidFill>
                <a:latin typeface="Times" charset="0"/>
              </a:rPr>
              <a:t>+ </a:t>
            </a:r>
            <a:r>
              <a:rPr lang="en-US" sz="1600" b="0" dirty="0" err="1">
                <a:solidFill>
                  <a:srgbClr val="FFFF00"/>
                </a:solidFill>
                <a:latin typeface="Times" charset="0"/>
              </a:rPr>
              <a:t>hadronic</a:t>
            </a:r>
            <a:endParaRPr lang="en-US" sz="1600" b="0" dirty="0">
              <a:solidFill>
                <a:srgbClr val="FFFF00"/>
              </a:solidFill>
              <a:latin typeface="Times" charset="0"/>
            </a:endParaRPr>
          </a:p>
          <a:p>
            <a:pPr algn="ctr">
              <a:buNone/>
            </a:pPr>
            <a:r>
              <a:rPr lang="en-US" sz="1600" b="0" dirty="0">
                <a:solidFill>
                  <a:srgbClr val="FFFF00"/>
                </a:solidFill>
                <a:latin typeface="Times" charset="0"/>
              </a:rPr>
              <a:t>observables</a:t>
            </a:r>
          </a:p>
        </p:txBody>
      </p:sp>
      <p:sp>
        <p:nvSpPr>
          <p:cNvPr id="10" name="Content Placeholder 2"/>
          <p:cNvSpPr txBox="1">
            <a:spLocks/>
          </p:cNvSpPr>
          <p:nvPr/>
        </p:nvSpPr>
        <p:spPr bwMode="auto">
          <a:xfrm>
            <a:off x="468313" y="6092825"/>
            <a:ext cx="4175695" cy="720725"/>
          </a:xfrm>
          <a:prstGeom prst="rect">
            <a:avLst/>
          </a:prstGeom>
          <a:solidFill>
            <a:srgbClr val="BBE0E3"/>
          </a:solidFill>
          <a:ln w="9525">
            <a:solidFill>
              <a:srgbClr val="000000"/>
            </a:solidFill>
            <a:miter lim="800000"/>
            <a:headEnd/>
            <a:tailEnd/>
          </a:ln>
          <a:extLst>
            <a:ext uri="{FAA26D3D-D897-4be2-8F04-BA451C77F1D7}">
              <ma14:placeholderFlag xmlns:ma14="http://schemas.microsoft.com/office/mac/drawingml/2011/main" val="1"/>
            </a:ext>
          </a:extLst>
        </p:spPr>
        <p:txBody>
          <a:bodyPr/>
          <a:lstStyle>
            <a:lvl1pPr marL="342900" indent="-342900"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marL="0" indent="0" algn="ctr" eaLnBrk="1" hangingPunct="1">
              <a:spcBef>
                <a:spcPct val="20000"/>
              </a:spcBef>
              <a:buNone/>
            </a:pPr>
            <a:r>
              <a:rPr lang="en-US" sz="1800" dirty="0">
                <a:solidFill>
                  <a:srgbClr val="008000"/>
                </a:solidFill>
                <a:latin typeface="Times New Roman" charset="0"/>
                <a:cs typeface="Times New Roman" charset="0"/>
              </a:rPr>
              <a:t>Fits to individual dimension-6 operators</a:t>
            </a:r>
          </a:p>
          <a:p>
            <a:pPr marL="0" indent="0" algn="ctr" eaLnBrk="1" hangingPunct="1">
              <a:spcBef>
                <a:spcPct val="20000"/>
              </a:spcBef>
              <a:buNone/>
            </a:pPr>
            <a:r>
              <a:rPr lang="en-US" sz="1800" dirty="0">
                <a:solidFill>
                  <a:srgbClr val="FF0000"/>
                </a:solidFill>
                <a:latin typeface="Times New Roman" charset="0"/>
                <a:cs typeface="Times New Roman" charset="0"/>
              </a:rPr>
              <a:t>Global fit to dimension-6 operators</a:t>
            </a:r>
          </a:p>
          <a:p>
            <a:pPr algn="ctr" eaLnBrk="1" hangingPunct="1">
              <a:spcBef>
                <a:spcPct val="20000"/>
              </a:spcBef>
              <a:buFontTx/>
              <a:buChar char="•"/>
            </a:pPr>
            <a:endParaRPr lang="en-US" sz="1800" dirty="0">
              <a:solidFill>
                <a:srgbClr val="FF0000"/>
              </a:solidFill>
              <a:latin typeface="Times New Roman" charset="0"/>
              <a:cs typeface="Times New Roman" charset="0"/>
            </a:endParaRPr>
          </a:p>
          <a:p>
            <a:pPr algn="ctr" eaLnBrk="1" hangingPunct="1">
              <a:spcBef>
                <a:spcPct val="20000"/>
              </a:spcBef>
              <a:buFontTx/>
              <a:buChar char="•"/>
            </a:pPr>
            <a:endParaRPr lang="en-US" sz="1800" dirty="0">
              <a:solidFill>
                <a:srgbClr val="FF0000"/>
              </a:solidFill>
              <a:latin typeface="Times New Roman" charset="0"/>
              <a:cs typeface="Times New Roman" charset="0"/>
            </a:endParaRPr>
          </a:p>
          <a:p>
            <a:pPr algn="ctr" eaLnBrk="1" hangingPunct="1">
              <a:spcBef>
                <a:spcPct val="20000"/>
              </a:spcBef>
              <a:buFontTx/>
              <a:buChar char="•"/>
            </a:pPr>
            <a:endParaRPr lang="en-US" sz="1800" dirty="0">
              <a:solidFill>
                <a:srgbClr val="FF0000"/>
              </a:solidFill>
              <a:latin typeface="Times New Roman" charset="0"/>
              <a:cs typeface="Times New Roman" charset="0"/>
            </a:endParaRPr>
          </a:p>
        </p:txBody>
      </p:sp>
    </p:spTree>
    <p:extLst>
      <p:ext uri="{BB962C8B-B14F-4D97-AF65-F5344CB8AC3E}">
        <p14:creationId xmlns:p14="http://schemas.microsoft.com/office/powerpoint/2010/main" val="4274321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0">
                                            <p:bg/>
                                          </p:spTgt>
                                        </p:tgtEl>
                                        <p:attrNameLst>
                                          <p:attrName>style.visibility</p:attrName>
                                        </p:attrNameLst>
                                      </p:cBhvr>
                                      <p:to>
                                        <p:strVal val="visible"/>
                                      </p:to>
                                    </p:set>
                                    <p:animEffect transition="in" filter="dissolve">
                                      <p:cBhvr>
                                        <p:cTn id="24" dur="500"/>
                                        <p:tgtEl>
                                          <p:spTgt spid="10">
                                            <p:bg/>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dissolve">
                                      <p:cBhvr>
                                        <p:cTn id="27" dur="500"/>
                                        <p:tgtEl>
                                          <p:spTgt spid="10">
                                            <p:txEl>
                                              <p:pRg st="0" end="0"/>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Effect transition="in" filter="dissolve">
                                      <p:cBhvr>
                                        <p:cTn id="30"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9" grpId="0" animBg="1"/>
      <p:bldP spid="10" grpId="0" build="allAtOnce"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323850" y="333375"/>
            <a:ext cx="8351838" cy="863600"/>
          </a:xfrm>
          <a:solidFill>
            <a:srgbClr val="BBE0E3"/>
          </a:solidFill>
          <a:ln>
            <a:solidFill>
              <a:srgbClr val="000000"/>
            </a:solidFill>
            <a:miter lim="800000"/>
            <a:headEnd/>
            <a:tailEnd/>
          </a:ln>
        </p:spPr>
        <p:txBody>
          <a:bodyPr/>
          <a:lstStyle/>
          <a:p>
            <a:pPr eaLnBrk="1" hangingPunct="1"/>
            <a:r>
              <a:rPr lang="en-US" sz="4000" dirty="0">
                <a:latin typeface="Times New Roman" charset="0"/>
                <a:ea typeface="ＭＳ Ｐゴシック" charset="0"/>
                <a:cs typeface="Times New Roman" charset="0"/>
              </a:rPr>
              <a:t>Fits including </a:t>
            </a:r>
            <a:r>
              <a:rPr lang="en-US" sz="4000" dirty="0" smtClean="0">
                <a:latin typeface="Times New Roman" charset="0"/>
                <a:ea typeface="ＭＳ Ｐゴシック" charset="0"/>
                <a:cs typeface="Times New Roman" charset="0"/>
              </a:rPr>
              <a:t>Higgs Production</a:t>
            </a:r>
            <a:endParaRPr lang="en-US" sz="4000" dirty="0">
              <a:latin typeface="Times New Roman" charset="0"/>
              <a:ea typeface="ＭＳ Ｐゴシック" charset="0"/>
              <a:cs typeface="Times New Roman" charset="0"/>
            </a:endParaRPr>
          </a:p>
        </p:txBody>
      </p:sp>
      <p:pic>
        <p:nvPicPr>
          <p:cNvPr id="116738" name="Picture 6" descr="ESY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1389063"/>
            <a:ext cx="5832475" cy="50323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6739" name="Content Placeholder 2"/>
          <p:cNvSpPr>
            <a:spLocks noGrp="1"/>
          </p:cNvSpPr>
          <p:nvPr>
            <p:ph idx="1"/>
          </p:nvPr>
        </p:nvSpPr>
        <p:spPr>
          <a:xfrm>
            <a:off x="71438" y="1916113"/>
            <a:ext cx="3132137" cy="3313112"/>
          </a:xfrm>
          <a:solidFill>
            <a:srgbClr val="BBE0E3"/>
          </a:solidFill>
          <a:ln>
            <a:solidFill>
              <a:srgbClr val="000000"/>
            </a:solidFill>
            <a:miter lim="800000"/>
            <a:headEnd/>
            <a:tailEnd/>
          </a:ln>
        </p:spPr>
        <p:txBody>
          <a:bodyPr/>
          <a:lstStyle/>
          <a:p>
            <a:pPr eaLnBrk="1" hangingPunct="1"/>
            <a:r>
              <a:rPr lang="en-US">
                <a:latin typeface="Times New Roman" charset="0"/>
                <a:ea typeface="ＭＳ Ｐゴシック" charset="0"/>
                <a:cs typeface="Times New Roman" charset="0"/>
              </a:rPr>
              <a:t>Using signal strengths &amp; VH kinematics in global fit</a:t>
            </a:r>
          </a:p>
          <a:p>
            <a:pPr eaLnBrk="1" hangingPunct="1"/>
            <a:r>
              <a:rPr lang="en-US" b="1">
                <a:solidFill>
                  <a:srgbClr val="008000"/>
                </a:solidFill>
                <a:latin typeface="Times New Roman" charset="0"/>
                <a:ea typeface="ＭＳ Ｐゴシック" charset="0"/>
                <a:cs typeface="Times New Roman" charset="0"/>
              </a:rPr>
              <a:t>Single-parameter fits</a:t>
            </a:r>
          </a:p>
        </p:txBody>
      </p:sp>
      <p:sp>
        <p:nvSpPr>
          <p:cNvPr id="116740" name="Text Box 10"/>
          <p:cNvSpPr txBox="1">
            <a:spLocks noChangeArrowheads="1"/>
          </p:cNvSpPr>
          <p:nvPr/>
        </p:nvSpPr>
        <p:spPr bwMode="auto">
          <a:xfrm>
            <a:off x="5580063" y="6381750"/>
            <a:ext cx="3279775"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buNone/>
            </a:pPr>
            <a:r>
              <a:rPr lang="en-US" sz="1400" b="0" dirty="0">
                <a:solidFill>
                  <a:srgbClr val="FFFF00"/>
                </a:solidFill>
                <a:latin typeface="Times" charset="0"/>
              </a:rPr>
              <a:t>JE, </a:t>
            </a:r>
            <a:r>
              <a:rPr lang="en-US" sz="1400" b="0" dirty="0" err="1">
                <a:solidFill>
                  <a:srgbClr val="FFFF00"/>
                </a:solidFill>
                <a:latin typeface="Times" charset="0"/>
              </a:rPr>
              <a:t>Sanz</a:t>
            </a:r>
            <a:r>
              <a:rPr lang="en-US" sz="1400" b="0" dirty="0">
                <a:solidFill>
                  <a:srgbClr val="FFFF00"/>
                </a:solidFill>
                <a:latin typeface="Times" charset="0"/>
              </a:rPr>
              <a:t> &amp; </a:t>
            </a:r>
            <a:r>
              <a:rPr lang="en-US" sz="1400" b="0" dirty="0" err="1">
                <a:solidFill>
                  <a:srgbClr val="FFFF00"/>
                </a:solidFill>
                <a:latin typeface="Times" charset="0"/>
              </a:rPr>
              <a:t>Tevong</a:t>
            </a:r>
            <a:r>
              <a:rPr lang="en-US" sz="1400" b="0" dirty="0">
                <a:solidFill>
                  <a:srgbClr val="FFFF00"/>
                </a:solidFill>
                <a:latin typeface="Times" charset="0"/>
              </a:rPr>
              <a:t> You, arXiv:</a:t>
            </a:r>
            <a:r>
              <a:rPr lang="en-US" sz="1400" b="0" dirty="0">
                <a:solidFill>
                  <a:srgbClr val="FFFF00"/>
                </a:solidFill>
                <a:latin typeface="Times New Roman" charset="0"/>
              </a:rPr>
              <a:t>1404.3667</a:t>
            </a:r>
            <a:endParaRPr lang="en-US" sz="1400" b="0" dirty="0">
              <a:solidFill>
                <a:srgbClr val="FFFF00"/>
              </a:solidFill>
              <a:latin typeface="Times" charset="0"/>
            </a:endParaRPr>
          </a:p>
        </p:txBody>
      </p:sp>
    </p:spTree>
    <p:extLst>
      <p:ext uri="{BB962C8B-B14F-4D97-AF65-F5344CB8AC3E}">
        <p14:creationId xmlns:p14="http://schemas.microsoft.com/office/powerpoint/2010/main" val="262061892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a:xfrm>
            <a:off x="107950" y="188913"/>
            <a:ext cx="4751388" cy="1368425"/>
          </a:xfrm>
          <a:solidFill>
            <a:srgbClr val="BBE0E3"/>
          </a:solidFill>
          <a:ln>
            <a:solidFill>
              <a:srgbClr val="000000"/>
            </a:solidFill>
            <a:miter lim="800000"/>
            <a:headEnd/>
            <a:tailEnd/>
          </a:ln>
        </p:spPr>
        <p:txBody>
          <a:bodyPr/>
          <a:lstStyle/>
          <a:p>
            <a:pPr eaLnBrk="1" hangingPunct="1"/>
            <a:r>
              <a:rPr lang="en-US" sz="4000">
                <a:latin typeface="Times New Roman" charset="0"/>
                <a:ea typeface="ＭＳ Ｐゴシック" charset="0"/>
                <a:cs typeface="Times New Roman" charset="0"/>
              </a:rPr>
              <a:t>Global Fits including</a:t>
            </a:r>
            <a:br>
              <a:rPr lang="en-US" sz="4000">
                <a:latin typeface="Times New Roman" charset="0"/>
                <a:ea typeface="ＭＳ Ｐゴシック" charset="0"/>
                <a:cs typeface="Times New Roman" charset="0"/>
              </a:rPr>
            </a:br>
            <a:r>
              <a:rPr lang="en-US" sz="4000">
                <a:latin typeface="Times New Roman" charset="0"/>
                <a:ea typeface="ＭＳ Ｐゴシック" charset="0"/>
                <a:cs typeface="Times New Roman" charset="0"/>
              </a:rPr>
              <a:t>LHC TGCs</a:t>
            </a:r>
          </a:p>
        </p:txBody>
      </p:sp>
      <p:pic>
        <p:nvPicPr>
          <p:cNvPr id="118786" name="Picture 3" descr="ESYfinal.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7950" y="1700213"/>
            <a:ext cx="47593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87" name="Text Box 10"/>
          <p:cNvSpPr txBox="1">
            <a:spLocks noChangeArrowheads="1"/>
          </p:cNvSpPr>
          <p:nvPr/>
        </p:nvSpPr>
        <p:spPr bwMode="auto">
          <a:xfrm>
            <a:off x="971550" y="6381750"/>
            <a:ext cx="3279775" cy="307975"/>
          </a:xfrm>
          <a:prstGeom prst="rect">
            <a:avLst/>
          </a:prstGeom>
          <a:solidFill>
            <a:srgbClr val="FF00FF"/>
          </a:solidFill>
          <a:ln>
            <a:noFill/>
          </a:ln>
          <a:extLst/>
        </p:spPr>
        <p:txBody>
          <a:bodyPr>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a:buNone/>
            </a:pPr>
            <a:r>
              <a:rPr lang="en-US" sz="1400" b="0" dirty="0">
                <a:solidFill>
                  <a:srgbClr val="FFFF00"/>
                </a:solidFill>
                <a:latin typeface="Times" charset="0"/>
              </a:rPr>
              <a:t>JE, </a:t>
            </a:r>
            <a:r>
              <a:rPr lang="en-US" sz="1400" b="0" dirty="0" err="1">
                <a:solidFill>
                  <a:srgbClr val="FFFF00"/>
                </a:solidFill>
                <a:latin typeface="Times" charset="0"/>
              </a:rPr>
              <a:t>Sanz</a:t>
            </a:r>
            <a:r>
              <a:rPr lang="en-US" sz="1400" b="0" dirty="0">
                <a:solidFill>
                  <a:srgbClr val="FFFF00"/>
                </a:solidFill>
                <a:latin typeface="Times" charset="0"/>
              </a:rPr>
              <a:t> &amp; </a:t>
            </a:r>
            <a:r>
              <a:rPr lang="en-US" sz="1400" b="0" dirty="0" err="1">
                <a:solidFill>
                  <a:srgbClr val="FFFF00"/>
                </a:solidFill>
                <a:latin typeface="Times" charset="0"/>
              </a:rPr>
              <a:t>Tevong</a:t>
            </a:r>
            <a:r>
              <a:rPr lang="en-US" sz="1400" b="0" dirty="0">
                <a:solidFill>
                  <a:srgbClr val="FFFF00"/>
                </a:solidFill>
                <a:latin typeface="Times" charset="0"/>
              </a:rPr>
              <a:t> You, arXiv:1410.7703</a:t>
            </a:r>
          </a:p>
        </p:txBody>
      </p:sp>
      <p:sp>
        <p:nvSpPr>
          <p:cNvPr id="118788" name="Content Placeholder 2"/>
          <p:cNvSpPr>
            <a:spLocks noGrp="1"/>
          </p:cNvSpPr>
          <p:nvPr>
            <p:ph idx="1"/>
          </p:nvPr>
        </p:nvSpPr>
        <p:spPr>
          <a:xfrm>
            <a:off x="4787900" y="3716338"/>
            <a:ext cx="4176713" cy="2736850"/>
          </a:xfrm>
          <a:solidFill>
            <a:srgbClr val="BBE0E3"/>
          </a:solidFill>
          <a:ln>
            <a:solidFill>
              <a:srgbClr val="000000"/>
            </a:solidFill>
            <a:miter lim="800000"/>
            <a:headEnd/>
            <a:tailEnd/>
          </a:ln>
        </p:spPr>
        <p:txBody>
          <a:bodyPr/>
          <a:lstStyle/>
          <a:p>
            <a:pPr eaLnBrk="1" hangingPunct="1"/>
            <a:r>
              <a:rPr lang="en-US" sz="2800" b="1">
                <a:solidFill>
                  <a:srgbClr val="000090"/>
                </a:solidFill>
                <a:latin typeface="Times New Roman" charset="0"/>
                <a:ea typeface="ＭＳ Ｐゴシック" charset="0"/>
                <a:cs typeface="Times New Roman" charset="0"/>
              </a:rPr>
              <a:t>Associated production</a:t>
            </a:r>
          </a:p>
          <a:p>
            <a:pPr eaLnBrk="1" hangingPunct="1"/>
            <a:r>
              <a:rPr lang="en-US" sz="2800" b="1">
                <a:solidFill>
                  <a:srgbClr val="FF0000"/>
                </a:solidFill>
                <a:latin typeface="Times New Roman" charset="0"/>
                <a:ea typeface="ＭＳ Ｐゴシック" charset="0"/>
                <a:cs typeface="Times New Roman" charset="0"/>
              </a:rPr>
              <a:t>LHC Triple-gauge couplings</a:t>
            </a:r>
          </a:p>
          <a:p>
            <a:pPr eaLnBrk="1" hangingPunct="1"/>
            <a:r>
              <a:rPr lang="en-US" sz="2800">
                <a:latin typeface="Times New Roman" charset="0"/>
                <a:ea typeface="ＭＳ Ｐゴシック" charset="0"/>
                <a:cs typeface="Times New Roman" charset="0"/>
              </a:rPr>
              <a:t>Global combination</a:t>
            </a:r>
          </a:p>
          <a:p>
            <a:pPr eaLnBrk="1" hangingPunct="1"/>
            <a:r>
              <a:rPr lang="en-US" sz="2800" b="1">
                <a:solidFill>
                  <a:srgbClr val="008000"/>
                </a:solidFill>
                <a:latin typeface="Times New Roman" charset="0"/>
                <a:ea typeface="ＭＳ Ｐゴシック" charset="0"/>
                <a:cs typeface="Times New Roman" charset="0"/>
              </a:rPr>
              <a:t>Individual operators</a:t>
            </a:r>
            <a:endParaRPr lang="en-US" sz="2800" b="1">
              <a:solidFill>
                <a:srgbClr val="FF0000"/>
              </a:solidFill>
              <a:latin typeface="Times New Roman" charset="0"/>
              <a:ea typeface="ＭＳ Ｐゴシック" charset="0"/>
              <a:cs typeface="Times New Roman" charset="0"/>
            </a:endParaRPr>
          </a:p>
          <a:p>
            <a:pPr eaLnBrk="1" hangingPunct="1"/>
            <a:endParaRPr lang="en-US" sz="2800" b="1">
              <a:solidFill>
                <a:srgbClr val="FF0000"/>
              </a:solidFill>
              <a:latin typeface="Times New Roman" charset="0"/>
              <a:ea typeface="ＭＳ Ｐゴシック" charset="0"/>
              <a:cs typeface="Times New Roman" charset="0"/>
            </a:endParaRPr>
          </a:p>
          <a:p>
            <a:pPr eaLnBrk="1" hangingPunct="1"/>
            <a:endParaRPr lang="en-US" sz="2800" b="1">
              <a:solidFill>
                <a:srgbClr val="FF0000"/>
              </a:solidFill>
              <a:latin typeface="Times New Roman" charset="0"/>
              <a:ea typeface="ＭＳ Ｐゴシック" charset="0"/>
              <a:cs typeface="Times New Roman" charset="0"/>
            </a:endParaRPr>
          </a:p>
        </p:txBody>
      </p:sp>
      <p:pic>
        <p:nvPicPr>
          <p:cNvPr id="118789" name="Picture 4" descr="Falkowski.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258763"/>
            <a:ext cx="3619500"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80801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914400" y="274638"/>
            <a:ext cx="7772400" cy="868362"/>
          </a:xfrm>
        </p:spPr>
        <p:txBody>
          <a:bodyPr/>
          <a:lstStyle/>
          <a:p>
            <a:r>
              <a:rPr lang="en-US">
                <a:latin typeface="Arial" charset="0"/>
                <a:ea typeface="ＭＳ Ｐゴシック" charset="0"/>
                <a:cs typeface="ＭＳ Ｐゴシック" charset="0"/>
              </a:rPr>
              <a:t>Introduction</a:t>
            </a:r>
          </a:p>
        </p:txBody>
      </p:sp>
      <p:pic>
        <p:nvPicPr>
          <p:cNvPr id="41986" name="Content Placeholder 5" descr="20120707_woc544.png"/>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36513" y="-34925"/>
            <a:ext cx="9180513" cy="6921500"/>
          </a:xfrm>
        </p:spPr>
      </p:pic>
      <p:pic>
        <p:nvPicPr>
          <p:cNvPr id="4" name="Picture 3" descr="outingHigg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3722688"/>
            <a:ext cx="4148138" cy="287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YoungHiggs.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3716338"/>
            <a:ext cx="2224087" cy="288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2"/>
          <p:cNvSpPr txBox="1">
            <a:spLocks noChangeArrowheads="1"/>
          </p:cNvSpPr>
          <p:nvPr/>
        </p:nvSpPr>
        <p:spPr bwMode="auto">
          <a:xfrm>
            <a:off x="0" y="-26988"/>
            <a:ext cx="9144000" cy="1223963"/>
          </a:xfrm>
          <a:prstGeom prst="rect">
            <a:avLst/>
          </a:prstGeom>
          <a:solidFill>
            <a:srgbClr val="BBE0E3"/>
          </a:solidFill>
          <a:ln>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a:lstStyle>
          <a:p>
            <a:pPr>
              <a:buNone/>
              <a:defRPr/>
            </a:pPr>
            <a:r>
              <a:rPr lang="en-US" sz="3200" b="0" dirty="0" smtClean="0">
                <a:latin typeface="Times New Roman" charset="0"/>
              </a:rPr>
              <a:t>Standard Model Particles:</a:t>
            </a:r>
          </a:p>
          <a:p>
            <a:pPr>
              <a:buNone/>
              <a:defRPr/>
            </a:pPr>
            <a:r>
              <a:rPr lang="en-US" b="0" dirty="0" smtClean="0">
                <a:latin typeface="Times New Roman" charset="0"/>
              </a:rPr>
              <a:t>Years from Proposal to Discovery</a:t>
            </a:r>
            <a:endParaRPr lang="en-US" b="0" dirty="0">
              <a:latin typeface="Times New Roman" charset="0"/>
            </a:endParaRPr>
          </a:p>
        </p:txBody>
      </p:sp>
      <p:sp>
        <p:nvSpPr>
          <p:cNvPr id="2" name="TextBox 1"/>
          <p:cNvSpPr txBox="1"/>
          <p:nvPr/>
        </p:nvSpPr>
        <p:spPr>
          <a:xfrm>
            <a:off x="6326002" y="1412776"/>
            <a:ext cx="2737624" cy="1384995"/>
          </a:xfrm>
          <a:prstGeom prst="rect">
            <a:avLst/>
          </a:prstGeom>
          <a:solidFill>
            <a:srgbClr val="FF0000"/>
          </a:solidFill>
        </p:spPr>
        <p:txBody>
          <a:bodyPr wrap="none" rtlCol="0">
            <a:spAutoFit/>
          </a:bodyPr>
          <a:lstStyle/>
          <a:p>
            <a:pPr algn="ctr">
              <a:buNone/>
            </a:pPr>
            <a:r>
              <a:rPr lang="en-US" sz="2800" b="0" dirty="0" smtClean="0">
                <a:solidFill>
                  <a:srgbClr val="FFFF00"/>
                </a:solidFill>
                <a:latin typeface="Times New Roman"/>
                <a:cs typeface="Times New Roman"/>
              </a:rPr>
              <a:t>Lovers of physics</a:t>
            </a:r>
          </a:p>
          <a:p>
            <a:pPr algn="ctr">
              <a:buNone/>
            </a:pPr>
            <a:r>
              <a:rPr lang="en-US" sz="2800" b="0" dirty="0" smtClean="0">
                <a:solidFill>
                  <a:srgbClr val="FFFF00"/>
                </a:solidFill>
                <a:latin typeface="Times New Roman"/>
                <a:cs typeface="Times New Roman"/>
              </a:rPr>
              <a:t>Beyond the SM:</a:t>
            </a:r>
          </a:p>
          <a:p>
            <a:pPr algn="ctr">
              <a:buNone/>
            </a:pPr>
            <a:r>
              <a:rPr lang="en-US" sz="2800" b="0" dirty="0">
                <a:solidFill>
                  <a:srgbClr val="FFFF00"/>
                </a:solidFill>
                <a:latin typeface="Times New Roman"/>
                <a:cs typeface="Times New Roman"/>
              </a:rPr>
              <a:t>b</a:t>
            </a:r>
            <a:r>
              <a:rPr lang="en-US" sz="2800" b="0" dirty="0" smtClean="0">
                <a:solidFill>
                  <a:srgbClr val="FFFF00"/>
                </a:solidFill>
                <a:latin typeface="Times New Roman"/>
                <a:cs typeface="Times New Roman"/>
              </a:rPr>
              <a:t>e patient!</a:t>
            </a:r>
            <a:endParaRPr lang="en-US" sz="2800" b="0" dirty="0">
              <a:solidFill>
                <a:srgbClr val="FFFF00"/>
              </a:solidFill>
              <a:latin typeface="Times New Roman"/>
              <a:cs typeface="Times New Roman"/>
            </a:endParaRPr>
          </a:p>
        </p:txBody>
      </p:sp>
    </p:spTree>
    <p:extLst>
      <p:ext uri="{BB962C8B-B14F-4D97-AF65-F5344CB8AC3E}">
        <p14:creationId xmlns:p14="http://schemas.microsoft.com/office/powerpoint/2010/main" val="10390877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xit" presetSubtype="0" fill="hold" nodeType="clickEffect">
                                  <p:stCondLst>
                                    <p:cond delay="0"/>
                                  </p:stCondLst>
                                  <p:childTnLst>
                                    <p:set>
                                      <p:cBhvr>
                                        <p:cTn id="11" dur="1" fill="hold">
                                          <p:stCondLst>
                                            <p:cond delay="0"/>
                                          </p:stCondLst>
                                        </p:cTn>
                                        <p:tgtEl>
                                          <p:spTgt spid="3"/>
                                        </p:tgtEl>
                                        <p:attrNameLst>
                                          <p:attrName>style.visibility</p:attrName>
                                        </p:attrNameLst>
                                      </p:cBhvr>
                                      <p:to>
                                        <p:strVal val="hidden"/>
                                      </p:to>
                                    </p:set>
                                  </p:childTnLst>
                                </p:cTn>
                              </p:par>
                              <p:par>
                                <p:cTn id="12" presetID="9"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dissolv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he-World-Is-Not-Enough-post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5795" name="Rectangle 3"/>
          <p:cNvSpPr>
            <a:spLocks noGrp="1" noChangeArrowheads="1"/>
          </p:cNvSpPr>
          <p:nvPr>
            <p:ph type="body" idx="4294967295"/>
          </p:nvPr>
        </p:nvSpPr>
        <p:spPr>
          <a:xfrm>
            <a:off x="4140200" y="404813"/>
            <a:ext cx="4897438" cy="3960812"/>
          </a:xfrm>
          <a:solidFill>
            <a:srgbClr val="BBE0E3"/>
          </a:solidFill>
        </p:spPr>
        <p:txBody>
          <a:bodyPr/>
          <a:lstStyle/>
          <a:p>
            <a:pPr eaLnBrk="1" hangingPunct="1">
              <a:lnSpc>
                <a:spcPct val="90000"/>
              </a:lnSpc>
            </a:pPr>
            <a:r>
              <a:rPr lang="fr-FR" sz="2800" dirty="0" smtClean="0">
                <a:latin typeface="Times New Roman" charset="0"/>
                <a:ea typeface="ＭＳ Ｐゴシック" charset="0"/>
              </a:rPr>
              <a:t>« </a:t>
            </a:r>
            <a:r>
              <a:rPr lang="fr-FR" sz="2800" dirty="0" err="1" smtClean="0">
                <a:latin typeface="Times New Roman" charset="0"/>
                <a:ea typeface="ＭＳ Ｐゴシック" charset="0"/>
                <a:cs typeface="ＭＳ Ｐゴシック" charset="0"/>
              </a:rPr>
              <a:t>Empty</a:t>
            </a:r>
            <a:r>
              <a:rPr lang="fr-FR" sz="2800" dirty="0" smtClean="0">
                <a:latin typeface="Times New Roman" charset="0"/>
                <a:ea typeface="ＭＳ Ｐゴシック" charset="0"/>
                <a:cs typeface="ＭＳ Ｐゴシック" charset="0"/>
              </a:rPr>
              <a:t> » </a:t>
            </a:r>
            <a:r>
              <a:rPr lang="fr-FR" sz="2800" dirty="0" err="1" smtClean="0">
                <a:latin typeface="Times New Roman" charset="0"/>
                <a:ea typeface="ＭＳ Ｐゴシック" charset="0"/>
                <a:cs typeface="ＭＳ Ｐゴシック" charset="0"/>
              </a:rPr>
              <a:t>space</a:t>
            </a:r>
            <a:r>
              <a:rPr lang="fr-FR" sz="2800" dirty="0" smtClean="0">
                <a:latin typeface="Times New Roman" charset="0"/>
                <a:ea typeface="ＭＳ Ｐゴシック" charset="0"/>
                <a:cs typeface="ＭＳ Ｐゴシック" charset="0"/>
              </a:rPr>
              <a:t> </a:t>
            </a:r>
            <a:r>
              <a:rPr lang="fr-FR" sz="2800" dirty="0" err="1" smtClean="0">
                <a:latin typeface="Times New Roman" charset="0"/>
                <a:ea typeface="ＭＳ Ｐゴシック" charset="0"/>
                <a:cs typeface="ＭＳ Ｐゴシック" charset="0"/>
              </a:rPr>
              <a:t>is</a:t>
            </a:r>
            <a:r>
              <a:rPr lang="fr-FR" sz="2800" dirty="0" smtClean="0">
                <a:latin typeface="Times New Roman" charset="0"/>
                <a:ea typeface="ＭＳ Ｐゴシック" charset="0"/>
                <a:cs typeface="ＭＳ Ｐゴシック" charset="0"/>
              </a:rPr>
              <a:t> </a:t>
            </a:r>
            <a:r>
              <a:rPr lang="fr-FR" sz="2800" dirty="0" err="1" smtClean="0">
                <a:latin typeface="Times New Roman" charset="0"/>
                <a:ea typeface="ＭＳ Ｐゴシック" charset="0"/>
                <a:cs typeface="ＭＳ Ｐゴシック" charset="0"/>
              </a:rPr>
              <a:t>unstable</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err="1">
                <a:latin typeface="Times New Roman" charset="0"/>
                <a:ea typeface="ＭＳ Ｐゴシック" charset="0"/>
                <a:cs typeface="ＭＳ Ｐゴシック" charset="0"/>
              </a:rPr>
              <a:t>Dark</a:t>
            </a:r>
            <a:r>
              <a:rPr lang="fr-FR" sz="2800" dirty="0">
                <a:latin typeface="Times New Roman" charset="0"/>
                <a:ea typeface="ＭＳ Ｐゴシック" charset="0"/>
                <a:cs typeface="ＭＳ Ｐゴシック" charset="0"/>
              </a:rPr>
              <a:t> </a:t>
            </a:r>
            <a:r>
              <a:rPr lang="fr-FR" sz="2800" dirty="0" err="1">
                <a:latin typeface="Times New Roman" charset="0"/>
                <a:ea typeface="ＭＳ Ｐゴシック" charset="0"/>
                <a:cs typeface="ＭＳ Ｐゴシック" charset="0"/>
              </a:rPr>
              <a:t>matter</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err="1" smtClean="0">
                <a:latin typeface="Times New Roman" charset="0"/>
                <a:ea typeface="ＭＳ Ｐゴシック" charset="0"/>
                <a:cs typeface="ＭＳ Ｐゴシック" charset="0"/>
              </a:rPr>
              <a:t>Origin</a:t>
            </a:r>
            <a:r>
              <a:rPr lang="fr-FR" sz="2800" dirty="0" smtClean="0">
                <a:latin typeface="Times New Roman" charset="0"/>
                <a:ea typeface="ＭＳ Ｐゴシック" charset="0"/>
                <a:cs typeface="ＭＳ Ｐゴシック" charset="0"/>
              </a:rPr>
              <a:t> of </a:t>
            </a:r>
            <a:r>
              <a:rPr lang="fr-FR" sz="2800" dirty="0" err="1" smtClean="0">
                <a:latin typeface="Times New Roman" charset="0"/>
                <a:ea typeface="ＭＳ Ｐゴシック" charset="0"/>
                <a:cs typeface="ＭＳ Ｐゴシック" charset="0"/>
              </a:rPr>
              <a:t>matter</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smtClean="0">
                <a:latin typeface="Times New Roman" charset="0"/>
                <a:ea typeface="ＭＳ Ｐゴシック" charset="0"/>
              </a:rPr>
              <a:t>M</a:t>
            </a:r>
            <a:r>
              <a:rPr lang="fr-FR" sz="2800" dirty="0" smtClean="0">
                <a:latin typeface="Times New Roman" charset="0"/>
                <a:ea typeface="ＭＳ Ｐゴシック" charset="0"/>
                <a:cs typeface="ＭＳ Ｐゴシック" charset="0"/>
              </a:rPr>
              <a:t>asses of neutrinos</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err="1" smtClean="0">
                <a:latin typeface="Times New Roman" charset="0"/>
                <a:ea typeface="ＭＳ Ｐゴシック" charset="0"/>
              </a:rPr>
              <a:t>Hierarchy</a:t>
            </a:r>
            <a:r>
              <a:rPr lang="fr-FR" sz="2800" dirty="0" smtClean="0">
                <a:latin typeface="Times New Roman" charset="0"/>
                <a:ea typeface="ＭＳ Ｐゴシック" charset="0"/>
              </a:rPr>
              <a:t> </a:t>
            </a:r>
            <a:r>
              <a:rPr lang="fr-FR" sz="2800" dirty="0" err="1" smtClean="0">
                <a:latin typeface="Times New Roman" charset="0"/>
                <a:ea typeface="ＭＳ Ｐゴシック" charset="0"/>
              </a:rPr>
              <a:t>problem</a:t>
            </a:r>
            <a:endParaRPr lang="fr-FR" sz="2800" dirty="0">
              <a:latin typeface="Times New Roman" charset="0"/>
              <a:ea typeface="ＭＳ Ｐゴシック" charset="0"/>
            </a:endParaRPr>
          </a:p>
          <a:p>
            <a:pPr eaLnBrk="1" hangingPunct="1">
              <a:lnSpc>
                <a:spcPct val="90000"/>
              </a:lnSpc>
            </a:pPr>
            <a:r>
              <a:rPr lang="fr-FR" sz="2800" dirty="0" smtClean="0">
                <a:latin typeface="Times New Roman" charset="0"/>
                <a:ea typeface="ＭＳ Ｐゴシック" charset="0"/>
                <a:cs typeface="ＭＳ Ｐゴシック" charset="0"/>
              </a:rPr>
              <a:t>Inflation</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smtClean="0">
                <a:latin typeface="Times New Roman" charset="0"/>
                <a:ea typeface="ＭＳ Ｐゴシック" charset="0"/>
                <a:cs typeface="ＭＳ Ｐゴシック" charset="0"/>
              </a:rPr>
              <a:t>Quantum </a:t>
            </a:r>
            <a:r>
              <a:rPr lang="fr-FR" sz="2800" dirty="0" err="1">
                <a:latin typeface="Times New Roman" charset="0"/>
                <a:ea typeface="ＭＳ Ｐゴシック" charset="0"/>
                <a:cs typeface="ＭＳ Ｐゴシック" charset="0"/>
              </a:rPr>
              <a:t>gravity</a:t>
            </a:r>
            <a:endParaRPr lang="fr-FR" sz="2800" dirty="0">
              <a:latin typeface="Times New Roman" charset="0"/>
              <a:ea typeface="ＭＳ Ｐゴシック" charset="0"/>
              <a:cs typeface="ＭＳ Ｐゴシック" charset="0"/>
            </a:endParaRPr>
          </a:p>
          <a:p>
            <a:pPr eaLnBrk="1" hangingPunct="1">
              <a:lnSpc>
                <a:spcPct val="90000"/>
              </a:lnSpc>
            </a:pPr>
            <a:r>
              <a:rPr lang="fr-FR" sz="2800" dirty="0">
                <a:latin typeface="Times New Roman" charset="0"/>
                <a:ea typeface="ＭＳ Ｐゴシック" charset="0"/>
                <a:cs typeface="ＭＳ Ｐゴシック" charset="0"/>
              </a:rPr>
              <a:t>…</a:t>
            </a:r>
          </a:p>
        </p:txBody>
      </p:sp>
      <p:sp>
        <p:nvSpPr>
          <p:cNvPr id="8" name="Rectangle 2"/>
          <p:cNvSpPr txBox="1">
            <a:spLocks noChangeArrowheads="1"/>
          </p:cNvSpPr>
          <p:nvPr/>
        </p:nvSpPr>
        <p:spPr bwMode="auto">
          <a:xfrm>
            <a:off x="2699792" y="4581128"/>
            <a:ext cx="3384376" cy="368300"/>
          </a:xfrm>
          <a:prstGeom prst="rect">
            <a:avLst/>
          </a:prstGeom>
          <a:solidFill>
            <a:schemeClr val="tx1"/>
          </a:solidFill>
          <a:ln w="9525">
            <a:solidFill>
              <a:schemeClr val="tx1"/>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fr-FR" sz="1600" b="0" i="1" baseline="30000" dirty="0">
                <a:solidFill>
                  <a:srgbClr val="FFFF00"/>
                </a:solidFill>
                <a:latin typeface="BlairMdITC TT-Medium" charset="0"/>
                <a:cs typeface="BlairMdITC TT-Medium" charset="0"/>
              </a:rPr>
              <a:t>The</a:t>
            </a:r>
            <a:r>
              <a:rPr lang="fr-FR" sz="1600" b="0" i="1" dirty="0">
                <a:solidFill>
                  <a:srgbClr val="FFFF00"/>
                </a:solidFill>
                <a:latin typeface="BlairMdITC TT-Medium" charset="0"/>
                <a:cs typeface="BlairMdITC TT-Medium" charset="0"/>
              </a:rPr>
              <a:t> </a:t>
            </a:r>
            <a:r>
              <a:rPr lang="fr-FR" sz="1800" b="0" i="1" dirty="0">
                <a:solidFill>
                  <a:srgbClr val="FFFF00"/>
                </a:solidFill>
                <a:latin typeface="BlairMdITC TT-Medium" charset="0"/>
                <a:cs typeface="BlairMdITC TT-Medium" charset="0"/>
              </a:rPr>
              <a:t>Standard </a:t>
            </a:r>
            <a:r>
              <a:rPr lang="fr-FR" sz="1800" b="0" i="1" dirty="0" smtClean="0">
                <a:solidFill>
                  <a:srgbClr val="FFFF00"/>
                </a:solidFill>
                <a:latin typeface="BlairMdITC TT-Medium" charset="0"/>
                <a:cs typeface="BlairMdITC TT-Medium" charset="0"/>
              </a:rPr>
              <a:t>Model</a:t>
            </a:r>
            <a:endParaRPr lang="fr-FR" sz="1800" b="0" i="1" dirty="0">
              <a:solidFill>
                <a:srgbClr val="FFFF00"/>
              </a:solidFill>
              <a:latin typeface="BlairMdITC TT-Medium" charset="0"/>
              <a:cs typeface="BlairMdITC TT-Medium" charset="0"/>
            </a:endParaRPr>
          </a:p>
        </p:txBody>
      </p:sp>
      <p:pic>
        <p:nvPicPr>
          <p:cNvPr id="48134" name="Picture 4" descr="Higg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31950" y="71438"/>
            <a:ext cx="995363"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8100392" y="404664"/>
            <a:ext cx="928560" cy="461665"/>
          </a:xfrm>
          <a:prstGeom prst="rect">
            <a:avLst/>
          </a:prstGeom>
          <a:solidFill>
            <a:srgbClr val="008000"/>
          </a:solidFill>
        </p:spPr>
        <p:txBody>
          <a:bodyPr wrap="none" rtlCol="0">
            <a:spAutoFit/>
          </a:bodyPr>
          <a:lstStyle/>
          <a:p>
            <a:pPr>
              <a:buNone/>
            </a:pPr>
            <a:r>
              <a:rPr lang="en-US" sz="2400" b="0" dirty="0" smtClean="0">
                <a:solidFill>
                  <a:srgbClr val="FFFF00"/>
                </a:solidFill>
              </a:rPr>
              <a:t>Run 2</a:t>
            </a:r>
            <a:endParaRPr lang="en-US" sz="2400" b="0" dirty="0">
              <a:solidFill>
                <a:srgbClr val="FFFF00"/>
              </a:solidFill>
            </a:endParaRPr>
          </a:p>
        </p:txBody>
      </p:sp>
      <p:sp>
        <p:nvSpPr>
          <p:cNvPr id="9" name="TextBox 8"/>
          <p:cNvSpPr txBox="1"/>
          <p:nvPr/>
        </p:nvSpPr>
        <p:spPr>
          <a:xfrm>
            <a:off x="8100392" y="879103"/>
            <a:ext cx="928560" cy="461665"/>
          </a:xfrm>
          <a:prstGeom prst="rect">
            <a:avLst/>
          </a:prstGeom>
          <a:solidFill>
            <a:srgbClr val="008000"/>
          </a:solidFill>
        </p:spPr>
        <p:txBody>
          <a:bodyPr wrap="none" rtlCol="0">
            <a:spAutoFit/>
          </a:bodyPr>
          <a:lstStyle/>
          <a:p>
            <a:pPr>
              <a:buNone/>
            </a:pPr>
            <a:r>
              <a:rPr lang="en-US" sz="2400" b="0" dirty="0" smtClean="0">
                <a:solidFill>
                  <a:srgbClr val="FFFF00"/>
                </a:solidFill>
              </a:rPr>
              <a:t>Run 2</a:t>
            </a:r>
            <a:endParaRPr lang="en-US" sz="2400" b="0" dirty="0">
              <a:solidFill>
                <a:srgbClr val="FFFF00"/>
              </a:solidFill>
            </a:endParaRPr>
          </a:p>
        </p:txBody>
      </p:sp>
      <p:sp>
        <p:nvSpPr>
          <p:cNvPr id="10" name="TextBox 9"/>
          <p:cNvSpPr txBox="1"/>
          <p:nvPr/>
        </p:nvSpPr>
        <p:spPr>
          <a:xfrm>
            <a:off x="8100392" y="1311151"/>
            <a:ext cx="928560" cy="461665"/>
          </a:xfrm>
          <a:prstGeom prst="rect">
            <a:avLst/>
          </a:prstGeom>
          <a:solidFill>
            <a:srgbClr val="008000"/>
          </a:solidFill>
        </p:spPr>
        <p:txBody>
          <a:bodyPr wrap="none" rtlCol="0">
            <a:spAutoFit/>
          </a:bodyPr>
          <a:lstStyle/>
          <a:p>
            <a:pPr>
              <a:buNone/>
            </a:pPr>
            <a:r>
              <a:rPr lang="en-US" sz="2400" b="0" dirty="0" smtClean="0">
                <a:solidFill>
                  <a:srgbClr val="FFFF00"/>
                </a:solidFill>
              </a:rPr>
              <a:t>Run 2</a:t>
            </a:r>
            <a:endParaRPr lang="en-US" sz="2400" b="0" dirty="0">
              <a:solidFill>
                <a:srgbClr val="FFFF00"/>
              </a:solidFill>
            </a:endParaRPr>
          </a:p>
        </p:txBody>
      </p:sp>
      <p:sp>
        <p:nvSpPr>
          <p:cNvPr id="11" name="TextBox 10"/>
          <p:cNvSpPr txBox="1"/>
          <p:nvPr/>
        </p:nvSpPr>
        <p:spPr>
          <a:xfrm>
            <a:off x="8107936" y="2276872"/>
            <a:ext cx="928560" cy="461665"/>
          </a:xfrm>
          <a:prstGeom prst="rect">
            <a:avLst/>
          </a:prstGeom>
          <a:solidFill>
            <a:srgbClr val="008000"/>
          </a:solidFill>
        </p:spPr>
        <p:txBody>
          <a:bodyPr wrap="none" rtlCol="0">
            <a:spAutoFit/>
          </a:bodyPr>
          <a:lstStyle/>
          <a:p>
            <a:pPr>
              <a:buNone/>
            </a:pPr>
            <a:r>
              <a:rPr lang="en-US" sz="2400" b="0" dirty="0" smtClean="0">
                <a:solidFill>
                  <a:srgbClr val="FFFF00"/>
                </a:solidFill>
              </a:rPr>
              <a:t>Run 2</a:t>
            </a:r>
            <a:endParaRPr lang="en-US" sz="2400" b="0" dirty="0">
              <a:solidFill>
                <a:srgbClr val="FFFF00"/>
              </a:solidFill>
            </a:endParaRPr>
          </a:p>
        </p:txBody>
      </p:sp>
      <p:sp>
        <p:nvSpPr>
          <p:cNvPr id="14" name="TextBox 13"/>
          <p:cNvSpPr txBox="1"/>
          <p:nvPr/>
        </p:nvSpPr>
        <p:spPr>
          <a:xfrm>
            <a:off x="8100392" y="404664"/>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sp>
        <p:nvSpPr>
          <p:cNvPr id="15" name="TextBox 14"/>
          <p:cNvSpPr txBox="1"/>
          <p:nvPr/>
        </p:nvSpPr>
        <p:spPr>
          <a:xfrm>
            <a:off x="8100392" y="879103"/>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sp>
        <p:nvSpPr>
          <p:cNvPr id="16" name="TextBox 15"/>
          <p:cNvSpPr txBox="1"/>
          <p:nvPr/>
        </p:nvSpPr>
        <p:spPr>
          <a:xfrm>
            <a:off x="8100392" y="1311151"/>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sp>
        <p:nvSpPr>
          <p:cNvPr id="17" name="TextBox 16"/>
          <p:cNvSpPr txBox="1"/>
          <p:nvPr/>
        </p:nvSpPr>
        <p:spPr>
          <a:xfrm>
            <a:off x="8110746" y="2276872"/>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sp>
        <p:nvSpPr>
          <p:cNvPr id="18" name="TextBox 17"/>
          <p:cNvSpPr txBox="1"/>
          <p:nvPr/>
        </p:nvSpPr>
        <p:spPr>
          <a:xfrm>
            <a:off x="8110746" y="2751311"/>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sp>
        <p:nvSpPr>
          <p:cNvPr id="19" name="TextBox 18"/>
          <p:cNvSpPr txBox="1"/>
          <p:nvPr/>
        </p:nvSpPr>
        <p:spPr>
          <a:xfrm>
            <a:off x="8110746" y="3212976"/>
            <a:ext cx="966931" cy="461665"/>
          </a:xfrm>
          <a:prstGeom prst="rect">
            <a:avLst/>
          </a:prstGeom>
          <a:solidFill>
            <a:srgbClr val="FF0000"/>
          </a:solidFill>
        </p:spPr>
        <p:txBody>
          <a:bodyPr wrap="none" rtlCol="0">
            <a:spAutoFit/>
          </a:bodyPr>
          <a:lstStyle/>
          <a:p>
            <a:pPr>
              <a:buNone/>
            </a:pPr>
            <a:r>
              <a:rPr lang="en-US" sz="2400" b="0" dirty="0" smtClean="0">
                <a:solidFill>
                  <a:srgbClr val="FFFF00"/>
                </a:solidFill>
              </a:rPr>
              <a:t>SUSY</a:t>
            </a:r>
            <a:endParaRPr lang="en-US" sz="2400" b="0" dirty="0">
              <a:solidFill>
                <a:srgbClr val="FFFF00"/>
              </a:solidFill>
            </a:endParaRPr>
          </a:p>
        </p:txBody>
      </p:sp>
      <p:pic>
        <p:nvPicPr>
          <p:cNvPr id="20" name="Picture 19" descr="Fabiol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016330">
            <a:off x="350158" y="685428"/>
            <a:ext cx="889000" cy="2095500"/>
          </a:xfrm>
          <a:prstGeom prst="rect">
            <a:avLst/>
          </a:prstGeom>
        </p:spPr>
      </p:pic>
    </p:spTree>
    <p:extLst>
      <p:ext uri="{BB962C8B-B14F-4D97-AF65-F5344CB8AC3E}">
        <p14:creationId xmlns:p14="http://schemas.microsoft.com/office/powerpoint/2010/main" val="1073312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5" presetClass="entr" presetSubtype="0" fill="hold" nodeType="clickEffect">
                                  <p:stCondLst>
                                    <p:cond delay="0"/>
                                  </p:stCondLst>
                                  <p:childTnLst>
                                    <p:set>
                                      <p:cBhvr>
                                        <p:cTn id="11" dur="1" fill="hold">
                                          <p:stCondLst>
                                            <p:cond delay="0"/>
                                          </p:stCondLst>
                                        </p:cTn>
                                        <p:tgtEl>
                                          <p:spTgt spid="48134"/>
                                        </p:tgtEl>
                                        <p:attrNameLst>
                                          <p:attrName>style.visibility</p:attrName>
                                        </p:attrNameLst>
                                      </p:cBhvr>
                                      <p:to>
                                        <p:strVal val="visible"/>
                                      </p:to>
                                    </p:set>
                                    <p:anim calcmode="lin" valueType="num">
                                      <p:cBhvr>
                                        <p:cTn id="12" dur="500" decel="50000" fill="hold">
                                          <p:stCondLst>
                                            <p:cond delay="0"/>
                                          </p:stCondLst>
                                        </p:cTn>
                                        <p:tgtEl>
                                          <p:spTgt spid="4813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813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8134"/>
                                        </p:tgtEl>
                                        <p:attrNameLst>
                                          <p:attrName>ppt_w</p:attrName>
                                        </p:attrNameLst>
                                      </p:cBhvr>
                                      <p:tavLst>
                                        <p:tav tm="0">
                                          <p:val>
                                            <p:strVal val="#ppt_w*.05"/>
                                          </p:val>
                                        </p:tav>
                                        <p:tav tm="100000">
                                          <p:val>
                                            <p:strVal val="#ppt_w"/>
                                          </p:val>
                                        </p:tav>
                                      </p:tavLst>
                                    </p:anim>
                                    <p:anim calcmode="lin" valueType="num">
                                      <p:cBhvr>
                                        <p:cTn id="15" dur="1000" fill="hold"/>
                                        <p:tgtEl>
                                          <p:spTgt spid="4813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813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813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813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8134"/>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80">
                                          <p:stCondLst>
                                            <p:cond delay="0"/>
                                          </p:stCondLst>
                                        </p:cTn>
                                        <p:tgtEl>
                                          <p:spTgt spid="20"/>
                                        </p:tgtEl>
                                      </p:cBhvr>
                                    </p:animEffect>
                                    <p:anim calcmode="lin" valueType="num">
                                      <p:cBhvr>
                                        <p:cTn id="25"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30" dur="26">
                                          <p:stCondLst>
                                            <p:cond delay="650"/>
                                          </p:stCondLst>
                                        </p:cTn>
                                        <p:tgtEl>
                                          <p:spTgt spid="20"/>
                                        </p:tgtEl>
                                      </p:cBhvr>
                                      <p:to x="100000" y="60000"/>
                                    </p:animScale>
                                    <p:animScale>
                                      <p:cBhvr>
                                        <p:cTn id="31" dur="166" decel="50000">
                                          <p:stCondLst>
                                            <p:cond delay="676"/>
                                          </p:stCondLst>
                                        </p:cTn>
                                        <p:tgtEl>
                                          <p:spTgt spid="20"/>
                                        </p:tgtEl>
                                      </p:cBhvr>
                                      <p:to x="100000" y="100000"/>
                                    </p:animScale>
                                    <p:animScale>
                                      <p:cBhvr>
                                        <p:cTn id="32" dur="26">
                                          <p:stCondLst>
                                            <p:cond delay="1312"/>
                                          </p:stCondLst>
                                        </p:cTn>
                                        <p:tgtEl>
                                          <p:spTgt spid="20"/>
                                        </p:tgtEl>
                                      </p:cBhvr>
                                      <p:to x="100000" y="80000"/>
                                    </p:animScale>
                                    <p:animScale>
                                      <p:cBhvr>
                                        <p:cTn id="33" dur="166" decel="50000">
                                          <p:stCondLst>
                                            <p:cond delay="1338"/>
                                          </p:stCondLst>
                                        </p:cTn>
                                        <p:tgtEl>
                                          <p:spTgt spid="20"/>
                                        </p:tgtEl>
                                      </p:cBhvr>
                                      <p:to x="100000" y="100000"/>
                                    </p:animScale>
                                    <p:animScale>
                                      <p:cBhvr>
                                        <p:cTn id="34" dur="26">
                                          <p:stCondLst>
                                            <p:cond delay="1642"/>
                                          </p:stCondLst>
                                        </p:cTn>
                                        <p:tgtEl>
                                          <p:spTgt spid="20"/>
                                        </p:tgtEl>
                                      </p:cBhvr>
                                      <p:to x="100000" y="90000"/>
                                    </p:animScale>
                                    <p:animScale>
                                      <p:cBhvr>
                                        <p:cTn id="35" dur="166" decel="50000">
                                          <p:stCondLst>
                                            <p:cond delay="1668"/>
                                          </p:stCondLst>
                                        </p:cTn>
                                        <p:tgtEl>
                                          <p:spTgt spid="20"/>
                                        </p:tgtEl>
                                      </p:cBhvr>
                                      <p:to x="100000" y="100000"/>
                                    </p:animScale>
                                    <p:animScale>
                                      <p:cBhvr>
                                        <p:cTn id="36" dur="26">
                                          <p:stCondLst>
                                            <p:cond delay="1808"/>
                                          </p:stCondLst>
                                        </p:cTn>
                                        <p:tgtEl>
                                          <p:spTgt spid="20"/>
                                        </p:tgtEl>
                                      </p:cBhvr>
                                      <p:to x="100000" y="95000"/>
                                    </p:animScale>
                                    <p:animScale>
                                      <p:cBhvr>
                                        <p:cTn id="37" dur="166" decel="50000">
                                          <p:stCondLst>
                                            <p:cond delay="1834"/>
                                          </p:stCondLst>
                                        </p:cTn>
                                        <p:tgtEl>
                                          <p:spTgt spid="20"/>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38" presetClass="entr" presetSubtype="0" accel="50000" fill="hold" grpId="0" nodeType="clickEffect">
                                  <p:stCondLst>
                                    <p:cond delay="0"/>
                                  </p:stCondLst>
                                  <p:iterate type="lt">
                                    <p:tmPct val="50000"/>
                                  </p:iterate>
                                  <p:childTnLst>
                                    <p:set>
                                      <p:cBhvr>
                                        <p:cTn id="41" dur="1" fill="hold">
                                          <p:stCondLst>
                                            <p:cond delay="0"/>
                                          </p:stCondLst>
                                        </p:cTn>
                                        <p:tgtEl>
                                          <p:spTgt spid="8"/>
                                        </p:tgtEl>
                                        <p:attrNameLst>
                                          <p:attrName>style.visibility</p:attrName>
                                        </p:attrNameLst>
                                      </p:cBhvr>
                                      <p:to>
                                        <p:strVal val="visible"/>
                                      </p:to>
                                    </p:set>
                                    <p:set>
                                      <p:cBhvr>
                                        <p:cTn id="42" dur="227" fill="hold">
                                          <p:stCondLst>
                                            <p:cond delay="0"/>
                                          </p:stCondLst>
                                        </p:cTn>
                                        <p:tgtEl>
                                          <p:spTgt spid="8"/>
                                        </p:tgtEl>
                                        <p:attrNameLst>
                                          <p:attrName>style.rotation</p:attrName>
                                        </p:attrNameLst>
                                      </p:cBhvr>
                                      <p:to>
                                        <p:strVal val="-45.0"/>
                                      </p:to>
                                    </p:set>
                                    <p:anim calcmode="lin" valueType="num">
                                      <p:cBhvr>
                                        <p:cTn id="43" dur="227" fill="hold">
                                          <p:stCondLst>
                                            <p:cond delay="227"/>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44" dur="227"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45" dur="78" decel="50000" autoRev="1" fill="hold">
                                          <p:stCondLst>
                                            <p:cond delay="227"/>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46" dur="68" fill="hold">
                                          <p:stCondLst>
                                            <p:cond delay="432"/>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545795">
                                            <p:bg/>
                                          </p:spTgt>
                                        </p:tgtEl>
                                        <p:attrNameLst>
                                          <p:attrName>style.visibility</p:attrName>
                                        </p:attrNameLst>
                                      </p:cBhvr>
                                      <p:to>
                                        <p:strVal val="visible"/>
                                      </p:to>
                                    </p:set>
                                    <p:animEffect transition="in" filter="dissolve">
                                      <p:cBhvr>
                                        <p:cTn id="51" dur="500"/>
                                        <p:tgtEl>
                                          <p:spTgt spid="545795">
                                            <p:bg/>
                                          </p:spTgt>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545795">
                                            <p:txEl>
                                              <p:pRg st="0" end="0"/>
                                            </p:txEl>
                                          </p:spTgt>
                                        </p:tgtEl>
                                        <p:attrNameLst>
                                          <p:attrName>style.visibility</p:attrName>
                                        </p:attrNameLst>
                                      </p:cBhvr>
                                      <p:to>
                                        <p:strVal val="visible"/>
                                      </p:to>
                                    </p:set>
                                    <p:animEffect transition="in" filter="dissolve">
                                      <p:cBhvr>
                                        <p:cTn id="54" dur="500"/>
                                        <p:tgtEl>
                                          <p:spTgt spid="545795">
                                            <p:txEl>
                                              <p:pRg st="0" end="0"/>
                                            </p:txEl>
                                          </p:spTgt>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9" presetClass="entr" presetSubtype="0" fill="hold" grpId="0" nodeType="clickEffect">
                                  <p:stCondLst>
                                    <p:cond delay="0"/>
                                  </p:stCondLst>
                                  <p:childTnLst>
                                    <p:set>
                                      <p:cBhvr>
                                        <p:cTn id="58" dur="1" fill="hold">
                                          <p:stCondLst>
                                            <p:cond delay="0"/>
                                          </p:stCondLst>
                                        </p:cTn>
                                        <p:tgtEl>
                                          <p:spTgt spid="545795">
                                            <p:txEl>
                                              <p:pRg st="1" end="1"/>
                                            </p:txEl>
                                          </p:spTgt>
                                        </p:tgtEl>
                                        <p:attrNameLst>
                                          <p:attrName>style.visibility</p:attrName>
                                        </p:attrNameLst>
                                      </p:cBhvr>
                                      <p:to>
                                        <p:strVal val="visible"/>
                                      </p:to>
                                    </p:set>
                                    <p:animEffect transition="in" filter="dissolve">
                                      <p:cBhvr>
                                        <p:cTn id="59" dur="500"/>
                                        <p:tgtEl>
                                          <p:spTgt spid="545795">
                                            <p:txEl>
                                              <p:pRg st="1" end="1"/>
                                            </p:txEl>
                                          </p:spTgt>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545795">
                                            <p:txEl>
                                              <p:pRg st="2" end="2"/>
                                            </p:txEl>
                                          </p:spTgt>
                                        </p:tgtEl>
                                        <p:attrNameLst>
                                          <p:attrName>style.visibility</p:attrName>
                                        </p:attrNameLst>
                                      </p:cBhvr>
                                      <p:to>
                                        <p:strVal val="visible"/>
                                      </p:to>
                                    </p:set>
                                    <p:animEffect transition="in" filter="dissolve">
                                      <p:cBhvr>
                                        <p:cTn id="64" dur="500"/>
                                        <p:tgtEl>
                                          <p:spTgt spid="545795">
                                            <p:txEl>
                                              <p:pRg st="2" end="2"/>
                                            </p:txEl>
                                          </p:spTgt>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545795">
                                            <p:txEl>
                                              <p:pRg st="3" end="3"/>
                                            </p:txEl>
                                          </p:spTgt>
                                        </p:tgtEl>
                                        <p:attrNameLst>
                                          <p:attrName>style.visibility</p:attrName>
                                        </p:attrNameLst>
                                      </p:cBhvr>
                                      <p:to>
                                        <p:strVal val="visible"/>
                                      </p:to>
                                    </p:set>
                                    <p:animEffect transition="in" filter="dissolve">
                                      <p:cBhvr>
                                        <p:cTn id="69" dur="500"/>
                                        <p:tgtEl>
                                          <p:spTgt spid="545795">
                                            <p:txEl>
                                              <p:pRg st="3" end="3"/>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545795">
                                            <p:txEl>
                                              <p:pRg st="4" end="4"/>
                                            </p:txEl>
                                          </p:spTgt>
                                        </p:tgtEl>
                                        <p:attrNameLst>
                                          <p:attrName>style.visibility</p:attrName>
                                        </p:attrNameLst>
                                      </p:cBhvr>
                                      <p:to>
                                        <p:strVal val="visible"/>
                                      </p:to>
                                    </p:set>
                                    <p:animEffect transition="in" filter="dissolve">
                                      <p:cBhvr>
                                        <p:cTn id="74" dur="500"/>
                                        <p:tgtEl>
                                          <p:spTgt spid="545795">
                                            <p:txEl>
                                              <p:pRg st="4" end="4"/>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545795">
                                            <p:txEl>
                                              <p:pRg st="5" end="5"/>
                                            </p:txEl>
                                          </p:spTgt>
                                        </p:tgtEl>
                                        <p:attrNameLst>
                                          <p:attrName>style.visibility</p:attrName>
                                        </p:attrNameLst>
                                      </p:cBhvr>
                                      <p:to>
                                        <p:strVal val="visible"/>
                                      </p:to>
                                    </p:set>
                                    <p:animEffect transition="in" filter="dissolve">
                                      <p:cBhvr>
                                        <p:cTn id="79" dur="500"/>
                                        <p:tgtEl>
                                          <p:spTgt spid="545795">
                                            <p:txEl>
                                              <p:pRg st="5" end="5"/>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9" presetClass="entr" presetSubtype="0" fill="hold" grpId="0" nodeType="clickEffect">
                                  <p:stCondLst>
                                    <p:cond delay="0"/>
                                  </p:stCondLst>
                                  <p:childTnLst>
                                    <p:set>
                                      <p:cBhvr>
                                        <p:cTn id="83" dur="1" fill="hold">
                                          <p:stCondLst>
                                            <p:cond delay="0"/>
                                          </p:stCondLst>
                                        </p:cTn>
                                        <p:tgtEl>
                                          <p:spTgt spid="545795">
                                            <p:txEl>
                                              <p:pRg st="6" end="6"/>
                                            </p:txEl>
                                          </p:spTgt>
                                        </p:tgtEl>
                                        <p:attrNameLst>
                                          <p:attrName>style.visibility</p:attrName>
                                        </p:attrNameLst>
                                      </p:cBhvr>
                                      <p:to>
                                        <p:strVal val="visible"/>
                                      </p:to>
                                    </p:set>
                                    <p:animEffect transition="in" filter="dissolve">
                                      <p:cBhvr>
                                        <p:cTn id="84" dur="500"/>
                                        <p:tgtEl>
                                          <p:spTgt spid="545795">
                                            <p:txEl>
                                              <p:pRg st="6" end="6"/>
                                            </p:txEl>
                                          </p:spTgt>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9" presetClass="entr" presetSubtype="0" fill="hold" grpId="0" nodeType="clickEffect">
                                  <p:stCondLst>
                                    <p:cond delay="0"/>
                                  </p:stCondLst>
                                  <p:childTnLst>
                                    <p:set>
                                      <p:cBhvr>
                                        <p:cTn id="88" dur="1" fill="hold">
                                          <p:stCondLst>
                                            <p:cond delay="0"/>
                                          </p:stCondLst>
                                        </p:cTn>
                                        <p:tgtEl>
                                          <p:spTgt spid="545795">
                                            <p:txEl>
                                              <p:pRg st="7" end="7"/>
                                            </p:txEl>
                                          </p:spTgt>
                                        </p:tgtEl>
                                        <p:attrNameLst>
                                          <p:attrName>style.visibility</p:attrName>
                                        </p:attrNameLst>
                                      </p:cBhvr>
                                      <p:to>
                                        <p:strVal val="visible"/>
                                      </p:to>
                                    </p:set>
                                    <p:animEffect transition="in" filter="dissolve">
                                      <p:cBhvr>
                                        <p:cTn id="89" dur="500"/>
                                        <p:tgtEl>
                                          <p:spTgt spid="545795">
                                            <p:txEl>
                                              <p:pRg st="7" end="7"/>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2" presetClass="entr" presetSubtype="2" fill="hold" grpId="0" nodeType="clickEffect">
                                  <p:stCondLst>
                                    <p:cond delay="0"/>
                                  </p:stCondLst>
                                  <p:childTnLst>
                                    <p:set>
                                      <p:cBhvr>
                                        <p:cTn id="93" dur="1" fill="hold">
                                          <p:stCondLst>
                                            <p:cond delay="0"/>
                                          </p:stCondLst>
                                        </p:cTn>
                                        <p:tgtEl>
                                          <p:spTgt spid="2"/>
                                        </p:tgtEl>
                                        <p:attrNameLst>
                                          <p:attrName>style.visibility</p:attrName>
                                        </p:attrNameLst>
                                      </p:cBhvr>
                                      <p:to>
                                        <p:strVal val="visible"/>
                                      </p:to>
                                    </p:set>
                                    <p:anim calcmode="lin" valueType="num">
                                      <p:cBhvr additive="base">
                                        <p:cTn id="94" dur="500" fill="hold"/>
                                        <p:tgtEl>
                                          <p:spTgt spid="2"/>
                                        </p:tgtEl>
                                        <p:attrNameLst>
                                          <p:attrName>ppt_x</p:attrName>
                                        </p:attrNameLst>
                                      </p:cBhvr>
                                      <p:tavLst>
                                        <p:tav tm="0">
                                          <p:val>
                                            <p:strVal val="1+#ppt_w/2"/>
                                          </p:val>
                                        </p:tav>
                                        <p:tav tm="100000">
                                          <p:val>
                                            <p:strVal val="#ppt_x"/>
                                          </p:val>
                                        </p:tav>
                                      </p:tavLst>
                                    </p:anim>
                                    <p:anim calcmode="lin" valueType="num">
                                      <p:cBhvr additive="base">
                                        <p:cTn id="95" dur="500" fill="hold"/>
                                        <p:tgtEl>
                                          <p:spTgt spid="2"/>
                                        </p:tgtEl>
                                        <p:attrNameLst>
                                          <p:attrName>ppt_y</p:attrName>
                                        </p:attrNameLst>
                                      </p:cBhvr>
                                      <p:tavLst>
                                        <p:tav tm="0">
                                          <p:val>
                                            <p:strVal val="#ppt_y"/>
                                          </p:val>
                                        </p:tav>
                                        <p:tav tm="100000">
                                          <p:val>
                                            <p:strVal val="#ppt_y"/>
                                          </p:val>
                                        </p:tav>
                                      </p:tavLst>
                                    </p:anim>
                                  </p:childTnLst>
                                </p:cTn>
                              </p:par>
                            </p:childTnLst>
                          </p:cTn>
                        </p:par>
                        <p:par>
                          <p:cTn id="96" fill="hold">
                            <p:stCondLst>
                              <p:cond delay="500"/>
                            </p:stCondLst>
                            <p:childTnLst>
                              <p:par>
                                <p:cTn id="97" presetID="2" presetClass="entr" presetSubtype="2" fill="hold" grpId="0" nodeType="afterEffect">
                                  <p:stCondLst>
                                    <p:cond delay="0"/>
                                  </p:stCondLst>
                                  <p:childTnLst>
                                    <p:set>
                                      <p:cBhvr>
                                        <p:cTn id="98" dur="1" fill="hold">
                                          <p:stCondLst>
                                            <p:cond delay="0"/>
                                          </p:stCondLst>
                                        </p:cTn>
                                        <p:tgtEl>
                                          <p:spTgt spid="9"/>
                                        </p:tgtEl>
                                        <p:attrNameLst>
                                          <p:attrName>style.visibility</p:attrName>
                                        </p:attrNameLst>
                                      </p:cBhvr>
                                      <p:to>
                                        <p:strVal val="visible"/>
                                      </p:to>
                                    </p:set>
                                    <p:anim calcmode="lin" valueType="num">
                                      <p:cBhvr additive="base">
                                        <p:cTn id="99" dur="500" fill="hold"/>
                                        <p:tgtEl>
                                          <p:spTgt spid="9"/>
                                        </p:tgtEl>
                                        <p:attrNameLst>
                                          <p:attrName>ppt_x</p:attrName>
                                        </p:attrNameLst>
                                      </p:cBhvr>
                                      <p:tavLst>
                                        <p:tav tm="0">
                                          <p:val>
                                            <p:strVal val="1+#ppt_w/2"/>
                                          </p:val>
                                        </p:tav>
                                        <p:tav tm="100000">
                                          <p:val>
                                            <p:strVal val="#ppt_x"/>
                                          </p:val>
                                        </p:tav>
                                      </p:tavLst>
                                    </p:anim>
                                    <p:anim calcmode="lin" valueType="num">
                                      <p:cBhvr additive="base">
                                        <p:cTn id="100" dur="500" fill="hold"/>
                                        <p:tgtEl>
                                          <p:spTgt spid="9"/>
                                        </p:tgtEl>
                                        <p:attrNameLst>
                                          <p:attrName>ppt_y</p:attrName>
                                        </p:attrNameLst>
                                      </p:cBhvr>
                                      <p:tavLst>
                                        <p:tav tm="0">
                                          <p:val>
                                            <p:strVal val="#ppt_y"/>
                                          </p:val>
                                        </p:tav>
                                        <p:tav tm="100000">
                                          <p:val>
                                            <p:strVal val="#ppt_y"/>
                                          </p:val>
                                        </p:tav>
                                      </p:tavLst>
                                    </p:anim>
                                  </p:childTnLst>
                                </p:cTn>
                              </p:par>
                            </p:childTnLst>
                          </p:cTn>
                        </p:par>
                        <p:par>
                          <p:cTn id="101" fill="hold">
                            <p:stCondLst>
                              <p:cond delay="1000"/>
                            </p:stCondLst>
                            <p:childTnLst>
                              <p:par>
                                <p:cTn id="102" presetID="2" presetClass="entr" presetSubtype="2" fill="hold" grpId="0" nodeType="afterEffect">
                                  <p:stCondLst>
                                    <p:cond delay="0"/>
                                  </p:stCondLst>
                                  <p:childTnLst>
                                    <p:set>
                                      <p:cBhvr>
                                        <p:cTn id="103" dur="1" fill="hold">
                                          <p:stCondLst>
                                            <p:cond delay="0"/>
                                          </p:stCondLst>
                                        </p:cTn>
                                        <p:tgtEl>
                                          <p:spTgt spid="10"/>
                                        </p:tgtEl>
                                        <p:attrNameLst>
                                          <p:attrName>style.visibility</p:attrName>
                                        </p:attrNameLst>
                                      </p:cBhvr>
                                      <p:to>
                                        <p:strVal val="visible"/>
                                      </p:to>
                                    </p:set>
                                    <p:anim calcmode="lin" valueType="num">
                                      <p:cBhvr additive="base">
                                        <p:cTn id="104" dur="500" fill="hold"/>
                                        <p:tgtEl>
                                          <p:spTgt spid="10"/>
                                        </p:tgtEl>
                                        <p:attrNameLst>
                                          <p:attrName>ppt_x</p:attrName>
                                        </p:attrNameLst>
                                      </p:cBhvr>
                                      <p:tavLst>
                                        <p:tav tm="0">
                                          <p:val>
                                            <p:strVal val="1+#ppt_w/2"/>
                                          </p:val>
                                        </p:tav>
                                        <p:tav tm="100000">
                                          <p:val>
                                            <p:strVal val="#ppt_x"/>
                                          </p:val>
                                        </p:tav>
                                      </p:tavLst>
                                    </p:anim>
                                    <p:anim calcmode="lin" valueType="num">
                                      <p:cBhvr additive="base">
                                        <p:cTn id="105" dur="500" fill="hold"/>
                                        <p:tgtEl>
                                          <p:spTgt spid="10"/>
                                        </p:tgtEl>
                                        <p:attrNameLst>
                                          <p:attrName>ppt_y</p:attrName>
                                        </p:attrNameLst>
                                      </p:cBhvr>
                                      <p:tavLst>
                                        <p:tav tm="0">
                                          <p:val>
                                            <p:strVal val="#ppt_y"/>
                                          </p:val>
                                        </p:tav>
                                        <p:tav tm="100000">
                                          <p:val>
                                            <p:strVal val="#ppt_y"/>
                                          </p:val>
                                        </p:tav>
                                      </p:tavLst>
                                    </p:anim>
                                  </p:childTnLst>
                                </p:cTn>
                              </p:par>
                            </p:childTnLst>
                          </p:cTn>
                        </p:par>
                        <p:par>
                          <p:cTn id="106" fill="hold">
                            <p:stCondLst>
                              <p:cond delay="1500"/>
                            </p:stCondLst>
                            <p:childTnLst>
                              <p:par>
                                <p:cTn id="107" presetID="2" presetClass="entr" presetSubtype="2" fill="hold" grpId="0" nodeType="afterEffect">
                                  <p:stCondLst>
                                    <p:cond delay="0"/>
                                  </p:stCondLst>
                                  <p:childTnLst>
                                    <p:set>
                                      <p:cBhvr>
                                        <p:cTn id="108" dur="1" fill="hold">
                                          <p:stCondLst>
                                            <p:cond delay="0"/>
                                          </p:stCondLst>
                                        </p:cTn>
                                        <p:tgtEl>
                                          <p:spTgt spid="11"/>
                                        </p:tgtEl>
                                        <p:attrNameLst>
                                          <p:attrName>style.visibility</p:attrName>
                                        </p:attrNameLst>
                                      </p:cBhvr>
                                      <p:to>
                                        <p:strVal val="visible"/>
                                      </p:to>
                                    </p:set>
                                    <p:anim calcmode="lin" valueType="num">
                                      <p:cBhvr additive="base">
                                        <p:cTn id="109" dur="500" fill="hold"/>
                                        <p:tgtEl>
                                          <p:spTgt spid="11"/>
                                        </p:tgtEl>
                                        <p:attrNameLst>
                                          <p:attrName>ppt_x</p:attrName>
                                        </p:attrNameLst>
                                      </p:cBhvr>
                                      <p:tavLst>
                                        <p:tav tm="0">
                                          <p:val>
                                            <p:strVal val="1+#ppt_w/2"/>
                                          </p:val>
                                        </p:tav>
                                        <p:tav tm="100000">
                                          <p:val>
                                            <p:strVal val="#ppt_x"/>
                                          </p:val>
                                        </p:tav>
                                      </p:tavLst>
                                    </p:anim>
                                    <p:anim calcmode="lin" valueType="num">
                                      <p:cBhvr additive="base">
                                        <p:cTn id="11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2" fill="hold" grpId="0" nodeType="clickEffect">
                                  <p:stCondLst>
                                    <p:cond delay="0"/>
                                  </p:stCondLst>
                                  <p:childTnLst>
                                    <p:set>
                                      <p:cBhvr>
                                        <p:cTn id="114" dur="1" fill="hold">
                                          <p:stCondLst>
                                            <p:cond delay="0"/>
                                          </p:stCondLst>
                                        </p:cTn>
                                        <p:tgtEl>
                                          <p:spTgt spid="14"/>
                                        </p:tgtEl>
                                        <p:attrNameLst>
                                          <p:attrName>style.visibility</p:attrName>
                                        </p:attrNameLst>
                                      </p:cBhvr>
                                      <p:to>
                                        <p:strVal val="visible"/>
                                      </p:to>
                                    </p:set>
                                    <p:anim calcmode="lin" valueType="num">
                                      <p:cBhvr additive="base">
                                        <p:cTn id="115" dur="500" fill="hold"/>
                                        <p:tgtEl>
                                          <p:spTgt spid="14"/>
                                        </p:tgtEl>
                                        <p:attrNameLst>
                                          <p:attrName>ppt_x</p:attrName>
                                        </p:attrNameLst>
                                      </p:cBhvr>
                                      <p:tavLst>
                                        <p:tav tm="0">
                                          <p:val>
                                            <p:strVal val="1+#ppt_w/2"/>
                                          </p:val>
                                        </p:tav>
                                        <p:tav tm="100000">
                                          <p:val>
                                            <p:strVal val="#ppt_x"/>
                                          </p:val>
                                        </p:tav>
                                      </p:tavLst>
                                    </p:anim>
                                    <p:anim calcmode="lin" valueType="num">
                                      <p:cBhvr additive="base">
                                        <p:cTn id="116" dur="500" fill="hold"/>
                                        <p:tgtEl>
                                          <p:spTgt spid="14"/>
                                        </p:tgtEl>
                                        <p:attrNameLst>
                                          <p:attrName>ppt_y</p:attrName>
                                        </p:attrNameLst>
                                      </p:cBhvr>
                                      <p:tavLst>
                                        <p:tav tm="0">
                                          <p:val>
                                            <p:strVal val="#ppt_y"/>
                                          </p:val>
                                        </p:tav>
                                        <p:tav tm="100000">
                                          <p:val>
                                            <p:strVal val="#ppt_y"/>
                                          </p:val>
                                        </p:tav>
                                      </p:tavLst>
                                    </p:anim>
                                  </p:childTnLst>
                                </p:cTn>
                              </p:par>
                            </p:childTnLst>
                          </p:cTn>
                        </p:par>
                        <p:par>
                          <p:cTn id="117" fill="hold">
                            <p:stCondLst>
                              <p:cond delay="500"/>
                            </p:stCondLst>
                            <p:childTnLst>
                              <p:par>
                                <p:cTn id="118" presetID="2" presetClass="entr" presetSubtype="2" fill="hold" grpId="0" nodeType="afterEffect">
                                  <p:stCondLst>
                                    <p:cond delay="0"/>
                                  </p:stCondLst>
                                  <p:childTnLst>
                                    <p:set>
                                      <p:cBhvr>
                                        <p:cTn id="119" dur="1" fill="hold">
                                          <p:stCondLst>
                                            <p:cond delay="0"/>
                                          </p:stCondLst>
                                        </p:cTn>
                                        <p:tgtEl>
                                          <p:spTgt spid="15"/>
                                        </p:tgtEl>
                                        <p:attrNameLst>
                                          <p:attrName>style.visibility</p:attrName>
                                        </p:attrNameLst>
                                      </p:cBhvr>
                                      <p:to>
                                        <p:strVal val="visible"/>
                                      </p:to>
                                    </p:set>
                                    <p:anim calcmode="lin" valueType="num">
                                      <p:cBhvr additive="base">
                                        <p:cTn id="120" dur="500" fill="hold"/>
                                        <p:tgtEl>
                                          <p:spTgt spid="15"/>
                                        </p:tgtEl>
                                        <p:attrNameLst>
                                          <p:attrName>ppt_x</p:attrName>
                                        </p:attrNameLst>
                                      </p:cBhvr>
                                      <p:tavLst>
                                        <p:tav tm="0">
                                          <p:val>
                                            <p:strVal val="1+#ppt_w/2"/>
                                          </p:val>
                                        </p:tav>
                                        <p:tav tm="100000">
                                          <p:val>
                                            <p:strVal val="#ppt_x"/>
                                          </p:val>
                                        </p:tav>
                                      </p:tavLst>
                                    </p:anim>
                                    <p:anim calcmode="lin" valueType="num">
                                      <p:cBhvr additive="base">
                                        <p:cTn id="121" dur="500" fill="hold"/>
                                        <p:tgtEl>
                                          <p:spTgt spid="15"/>
                                        </p:tgtEl>
                                        <p:attrNameLst>
                                          <p:attrName>ppt_y</p:attrName>
                                        </p:attrNameLst>
                                      </p:cBhvr>
                                      <p:tavLst>
                                        <p:tav tm="0">
                                          <p:val>
                                            <p:strVal val="#ppt_y"/>
                                          </p:val>
                                        </p:tav>
                                        <p:tav tm="100000">
                                          <p:val>
                                            <p:strVal val="#ppt_y"/>
                                          </p:val>
                                        </p:tav>
                                      </p:tavLst>
                                    </p:anim>
                                  </p:childTnLst>
                                </p:cTn>
                              </p:par>
                            </p:childTnLst>
                          </p:cTn>
                        </p:par>
                        <p:par>
                          <p:cTn id="122" fill="hold">
                            <p:stCondLst>
                              <p:cond delay="1000"/>
                            </p:stCondLst>
                            <p:childTnLst>
                              <p:par>
                                <p:cTn id="123" presetID="2" presetClass="entr" presetSubtype="2" fill="hold" grpId="0" nodeType="afterEffect">
                                  <p:stCondLst>
                                    <p:cond delay="0"/>
                                  </p:stCondLst>
                                  <p:childTnLst>
                                    <p:set>
                                      <p:cBhvr>
                                        <p:cTn id="124" dur="1" fill="hold">
                                          <p:stCondLst>
                                            <p:cond delay="0"/>
                                          </p:stCondLst>
                                        </p:cTn>
                                        <p:tgtEl>
                                          <p:spTgt spid="16"/>
                                        </p:tgtEl>
                                        <p:attrNameLst>
                                          <p:attrName>style.visibility</p:attrName>
                                        </p:attrNameLst>
                                      </p:cBhvr>
                                      <p:to>
                                        <p:strVal val="visible"/>
                                      </p:to>
                                    </p:set>
                                    <p:anim calcmode="lin" valueType="num">
                                      <p:cBhvr additive="base">
                                        <p:cTn id="125" dur="500" fill="hold"/>
                                        <p:tgtEl>
                                          <p:spTgt spid="16"/>
                                        </p:tgtEl>
                                        <p:attrNameLst>
                                          <p:attrName>ppt_x</p:attrName>
                                        </p:attrNameLst>
                                      </p:cBhvr>
                                      <p:tavLst>
                                        <p:tav tm="0">
                                          <p:val>
                                            <p:strVal val="1+#ppt_w/2"/>
                                          </p:val>
                                        </p:tav>
                                        <p:tav tm="100000">
                                          <p:val>
                                            <p:strVal val="#ppt_x"/>
                                          </p:val>
                                        </p:tav>
                                      </p:tavLst>
                                    </p:anim>
                                    <p:anim calcmode="lin" valueType="num">
                                      <p:cBhvr additive="base">
                                        <p:cTn id="126" dur="500" fill="hold"/>
                                        <p:tgtEl>
                                          <p:spTgt spid="16"/>
                                        </p:tgtEl>
                                        <p:attrNameLst>
                                          <p:attrName>ppt_y</p:attrName>
                                        </p:attrNameLst>
                                      </p:cBhvr>
                                      <p:tavLst>
                                        <p:tav tm="0">
                                          <p:val>
                                            <p:strVal val="#ppt_y"/>
                                          </p:val>
                                        </p:tav>
                                        <p:tav tm="100000">
                                          <p:val>
                                            <p:strVal val="#ppt_y"/>
                                          </p:val>
                                        </p:tav>
                                      </p:tavLst>
                                    </p:anim>
                                  </p:childTnLst>
                                </p:cTn>
                              </p:par>
                            </p:childTnLst>
                          </p:cTn>
                        </p:par>
                        <p:par>
                          <p:cTn id="127" fill="hold">
                            <p:stCondLst>
                              <p:cond delay="1500"/>
                            </p:stCondLst>
                            <p:childTnLst>
                              <p:par>
                                <p:cTn id="128" presetID="2" presetClass="entr" presetSubtype="2" fill="hold" grpId="0" nodeType="afterEffect">
                                  <p:stCondLst>
                                    <p:cond delay="0"/>
                                  </p:stCondLst>
                                  <p:childTnLst>
                                    <p:set>
                                      <p:cBhvr>
                                        <p:cTn id="129" dur="1" fill="hold">
                                          <p:stCondLst>
                                            <p:cond delay="0"/>
                                          </p:stCondLst>
                                        </p:cTn>
                                        <p:tgtEl>
                                          <p:spTgt spid="17"/>
                                        </p:tgtEl>
                                        <p:attrNameLst>
                                          <p:attrName>style.visibility</p:attrName>
                                        </p:attrNameLst>
                                      </p:cBhvr>
                                      <p:to>
                                        <p:strVal val="visible"/>
                                      </p:to>
                                    </p:set>
                                    <p:anim calcmode="lin" valueType="num">
                                      <p:cBhvr additive="base">
                                        <p:cTn id="130" dur="500" fill="hold"/>
                                        <p:tgtEl>
                                          <p:spTgt spid="17"/>
                                        </p:tgtEl>
                                        <p:attrNameLst>
                                          <p:attrName>ppt_x</p:attrName>
                                        </p:attrNameLst>
                                      </p:cBhvr>
                                      <p:tavLst>
                                        <p:tav tm="0">
                                          <p:val>
                                            <p:strVal val="1+#ppt_w/2"/>
                                          </p:val>
                                        </p:tav>
                                        <p:tav tm="100000">
                                          <p:val>
                                            <p:strVal val="#ppt_x"/>
                                          </p:val>
                                        </p:tav>
                                      </p:tavLst>
                                    </p:anim>
                                    <p:anim calcmode="lin" valueType="num">
                                      <p:cBhvr additive="base">
                                        <p:cTn id="131" dur="500" fill="hold"/>
                                        <p:tgtEl>
                                          <p:spTgt spid="17"/>
                                        </p:tgtEl>
                                        <p:attrNameLst>
                                          <p:attrName>ppt_y</p:attrName>
                                        </p:attrNameLst>
                                      </p:cBhvr>
                                      <p:tavLst>
                                        <p:tav tm="0">
                                          <p:val>
                                            <p:strVal val="#ppt_y"/>
                                          </p:val>
                                        </p:tav>
                                        <p:tav tm="100000">
                                          <p:val>
                                            <p:strVal val="#ppt_y"/>
                                          </p:val>
                                        </p:tav>
                                      </p:tavLst>
                                    </p:anim>
                                  </p:childTnLst>
                                </p:cTn>
                              </p:par>
                            </p:childTnLst>
                          </p:cTn>
                        </p:par>
                        <p:par>
                          <p:cTn id="132" fill="hold">
                            <p:stCondLst>
                              <p:cond delay="2000"/>
                            </p:stCondLst>
                            <p:childTnLst>
                              <p:par>
                                <p:cTn id="133" presetID="2" presetClass="entr" presetSubtype="2"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 calcmode="lin" valueType="num">
                                      <p:cBhvr additive="base">
                                        <p:cTn id="135" dur="500" fill="hold"/>
                                        <p:tgtEl>
                                          <p:spTgt spid="18"/>
                                        </p:tgtEl>
                                        <p:attrNameLst>
                                          <p:attrName>ppt_x</p:attrName>
                                        </p:attrNameLst>
                                      </p:cBhvr>
                                      <p:tavLst>
                                        <p:tav tm="0">
                                          <p:val>
                                            <p:strVal val="1+#ppt_w/2"/>
                                          </p:val>
                                        </p:tav>
                                        <p:tav tm="100000">
                                          <p:val>
                                            <p:strVal val="#ppt_x"/>
                                          </p:val>
                                        </p:tav>
                                      </p:tavLst>
                                    </p:anim>
                                    <p:anim calcmode="lin" valueType="num">
                                      <p:cBhvr additive="base">
                                        <p:cTn id="136" dur="500" fill="hold"/>
                                        <p:tgtEl>
                                          <p:spTgt spid="18"/>
                                        </p:tgtEl>
                                        <p:attrNameLst>
                                          <p:attrName>ppt_y</p:attrName>
                                        </p:attrNameLst>
                                      </p:cBhvr>
                                      <p:tavLst>
                                        <p:tav tm="0">
                                          <p:val>
                                            <p:strVal val="#ppt_y"/>
                                          </p:val>
                                        </p:tav>
                                        <p:tav tm="100000">
                                          <p:val>
                                            <p:strVal val="#ppt_y"/>
                                          </p:val>
                                        </p:tav>
                                      </p:tavLst>
                                    </p:anim>
                                  </p:childTnLst>
                                </p:cTn>
                              </p:par>
                            </p:childTnLst>
                          </p:cTn>
                        </p:par>
                        <p:par>
                          <p:cTn id="137" fill="hold">
                            <p:stCondLst>
                              <p:cond delay="2500"/>
                            </p:stCondLst>
                            <p:childTnLst>
                              <p:par>
                                <p:cTn id="138" presetID="2" presetClass="entr" presetSubtype="2" fill="hold" grpId="0" nodeType="afterEffect">
                                  <p:stCondLst>
                                    <p:cond delay="0"/>
                                  </p:stCondLst>
                                  <p:childTnLst>
                                    <p:set>
                                      <p:cBhvr>
                                        <p:cTn id="139" dur="1" fill="hold">
                                          <p:stCondLst>
                                            <p:cond delay="0"/>
                                          </p:stCondLst>
                                        </p:cTn>
                                        <p:tgtEl>
                                          <p:spTgt spid="19"/>
                                        </p:tgtEl>
                                        <p:attrNameLst>
                                          <p:attrName>style.visibility</p:attrName>
                                        </p:attrNameLst>
                                      </p:cBhvr>
                                      <p:to>
                                        <p:strVal val="visible"/>
                                      </p:to>
                                    </p:set>
                                    <p:anim calcmode="lin" valueType="num">
                                      <p:cBhvr additive="base">
                                        <p:cTn id="140" dur="500" fill="hold"/>
                                        <p:tgtEl>
                                          <p:spTgt spid="19"/>
                                        </p:tgtEl>
                                        <p:attrNameLst>
                                          <p:attrName>ppt_x</p:attrName>
                                        </p:attrNameLst>
                                      </p:cBhvr>
                                      <p:tavLst>
                                        <p:tav tm="0">
                                          <p:val>
                                            <p:strVal val="1+#ppt_w/2"/>
                                          </p:val>
                                        </p:tav>
                                        <p:tav tm="100000">
                                          <p:val>
                                            <p:strVal val="#ppt_x"/>
                                          </p:val>
                                        </p:tav>
                                      </p:tavLst>
                                    </p:anim>
                                    <p:anim calcmode="lin" valueType="num">
                                      <p:cBhvr additive="base">
                                        <p:cTn id="14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5795" grpId="0" build="p" animBg="1"/>
      <p:bldP spid="8" grpId="0" animBg="1"/>
      <p:bldP spid="2" grpId="0" animBg="1"/>
      <p:bldP spid="9" grpId="0" animBg="1"/>
      <p:bldP spid="10" grpId="0" animBg="1"/>
      <p:bldP spid="11" grpId="0" animBg="1"/>
      <p:bldP spid="14" grpId="0" animBg="1"/>
      <p:bldP spid="15" grpId="0" animBg="1"/>
      <p:bldP spid="16" grpId="0" animBg="1"/>
      <p:bldP spid="17" grpId="0" animBg="1"/>
      <p:bldP spid="18" grpId="0" animBg="1"/>
      <p:bldP spid="1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115888"/>
            <a:ext cx="8229600" cy="1441450"/>
          </a:xfrm>
          <a:solidFill>
            <a:srgbClr val="BBE0E3"/>
          </a:solidFill>
          <a:ln>
            <a:solidFill>
              <a:srgbClr val="000000"/>
            </a:solidFill>
            <a:miter lim="800000"/>
            <a:headEnd/>
            <a:tailEnd/>
          </a:ln>
        </p:spPr>
        <p:txBody>
          <a:bodyPr/>
          <a:lstStyle/>
          <a:p>
            <a:pPr eaLnBrk="1" hangingPunct="1">
              <a:defRPr/>
            </a:pPr>
            <a:r>
              <a:rPr lang="en-US" dirty="0">
                <a:latin typeface="Times New Roman" charset="0"/>
                <a:ea typeface="ＭＳ Ｐゴシック" charset="0"/>
                <a:cs typeface="Times New Roman" charset="0"/>
              </a:rPr>
              <a:t>A Phenomenological Profile </a:t>
            </a:r>
            <a:r>
              <a:rPr lang="en-US" dirty="0" smtClean="0">
                <a:latin typeface="Times New Roman" charset="0"/>
                <a:ea typeface="ＭＳ Ｐゴシック" charset="0"/>
                <a:cs typeface="Times New Roman" charset="0"/>
              </a:rPr>
              <a:t/>
            </a:r>
            <a:br>
              <a:rPr lang="en-US" dirty="0" smtClean="0">
                <a:latin typeface="Times New Roman" charset="0"/>
                <a:ea typeface="ＭＳ Ｐゴシック" charset="0"/>
                <a:cs typeface="Times New Roman" charset="0"/>
              </a:rPr>
            </a:br>
            <a:r>
              <a:rPr lang="en-US" dirty="0" smtClean="0">
                <a:latin typeface="Times New Roman" charset="0"/>
                <a:ea typeface="ＭＳ Ｐゴシック" charset="0"/>
                <a:cs typeface="Times New Roman" charset="0"/>
              </a:rPr>
              <a:t>of </a:t>
            </a:r>
            <a:r>
              <a:rPr lang="en-US" dirty="0">
                <a:latin typeface="Times New Roman" charset="0"/>
                <a:ea typeface="ＭＳ Ｐゴシック" charset="0"/>
                <a:cs typeface="Times New Roman" charset="0"/>
              </a:rPr>
              <a:t>the Higgs Boson</a:t>
            </a:r>
          </a:p>
        </p:txBody>
      </p:sp>
      <p:sp>
        <p:nvSpPr>
          <p:cNvPr id="28674" name="Content Placeholder 2"/>
          <p:cNvSpPr>
            <a:spLocks noGrp="1"/>
          </p:cNvSpPr>
          <p:nvPr>
            <p:ph idx="1"/>
          </p:nvPr>
        </p:nvSpPr>
        <p:spPr>
          <a:xfrm>
            <a:off x="107950" y="1700213"/>
            <a:ext cx="8713788" cy="4824412"/>
          </a:xfrm>
          <a:solidFill>
            <a:srgbClr val="BBE0E3"/>
          </a:solidFill>
          <a:ln>
            <a:solidFill>
              <a:srgbClr val="000000"/>
            </a:solidFill>
            <a:miter lim="800000"/>
            <a:headEnd/>
            <a:tailEnd/>
          </a:ln>
        </p:spPr>
        <p:txBody>
          <a:bodyPr/>
          <a:lstStyle/>
          <a:p>
            <a:pPr eaLnBrk="1" hangingPunct="1">
              <a:defRPr/>
            </a:pPr>
            <a:r>
              <a:rPr lang="en-US" dirty="0" smtClean="0">
                <a:latin typeface="Times New Roman" charset="0"/>
                <a:ea typeface="ＭＳ Ｐゴシック" charset="0"/>
                <a:cs typeface="Times New Roman" charset="0"/>
              </a:rPr>
              <a:t>First </a:t>
            </a:r>
            <a:r>
              <a:rPr lang="en-US" dirty="0">
                <a:latin typeface="Times New Roman" charset="0"/>
                <a:ea typeface="ＭＳ Ｐゴシック" charset="0"/>
                <a:cs typeface="Times New Roman" charset="0"/>
              </a:rPr>
              <a:t>attempt at systematic survey</a:t>
            </a:r>
          </a:p>
        </p:txBody>
      </p:sp>
      <p:pic>
        <p:nvPicPr>
          <p:cNvPr id="86019" name="Picture 1" descr="Profil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2276475"/>
            <a:ext cx="6251575" cy="2305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8" descr="Snapshot 2010-11-20 18-48-03.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6863" y="4652963"/>
            <a:ext cx="8307387" cy="17653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115265" y="107920"/>
            <a:ext cx="1005403" cy="584776"/>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smtClean="0">
                <a:solidFill>
                  <a:srgbClr val="FFFF00"/>
                </a:solidFill>
                <a:cs typeface="Times New Roman" charset="0"/>
              </a:rPr>
              <a:t>1975</a:t>
            </a:r>
            <a:endParaRPr lang="en-US" b="0" dirty="0">
              <a:solidFill>
                <a:srgbClr val="FFFF00"/>
              </a:solidFill>
              <a:cs typeface="Times New Roman" charset="0"/>
            </a:endParaRPr>
          </a:p>
        </p:txBody>
      </p:sp>
    </p:spTree>
    <p:extLst>
      <p:ext uri="{BB962C8B-B14F-4D97-AF65-F5344CB8AC3E}">
        <p14:creationId xmlns:p14="http://schemas.microsoft.com/office/powerpoint/2010/main" val="3762113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395536" y="228600"/>
            <a:ext cx="8352928" cy="1143000"/>
          </a:xfrm>
          <a:solidFill>
            <a:schemeClr val="accent1"/>
          </a:solidFill>
          <a:ln>
            <a:solidFill>
              <a:schemeClr val="tx1"/>
            </a:solidFill>
            <a:miter lim="800000"/>
            <a:headEnd/>
            <a:tailEnd/>
          </a:ln>
        </p:spPr>
        <p:txBody>
          <a:bodyPr/>
          <a:lstStyle/>
          <a:p>
            <a:pPr eaLnBrk="1" hangingPunct="1">
              <a:defRPr/>
            </a:pPr>
            <a:r>
              <a:rPr lang="en-US" sz="4000" dirty="0" smtClean="0">
                <a:solidFill>
                  <a:schemeClr val="tx1"/>
                </a:solidFill>
                <a:latin typeface="Times New Roman" charset="0"/>
                <a:cs typeface="Times New Roman" charset="0"/>
              </a:rPr>
              <a:t>What lies beyond the Standard Model?</a:t>
            </a:r>
            <a:endParaRPr lang="en-US" sz="4000" dirty="0" smtClean="0">
              <a:solidFill>
                <a:schemeClr val="tx1"/>
              </a:solidFill>
              <a:latin typeface="Times New Roman" charset="0"/>
              <a:cs typeface="+mj-cs"/>
            </a:endParaRPr>
          </a:p>
        </p:txBody>
      </p:sp>
      <p:sp>
        <p:nvSpPr>
          <p:cNvPr id="874499" name="Rectangle 3"/>
          <p:cNvSpPr>
            <a:spLocks noGrp="1" noChangeArrowheads="1"/>
          </p:cNvSpPr>
          <p:nvPr>
            <p:ph type="body" idx="1"/>
          </p:nvPr>
        </p:nvSpPr>
        <p:spPr>
          <a:xfrm>
            <a:off x="323850" y="1556792"/>
            <a:ext cx="8496300" cy="1528762"/>
          </a:xfrm>
          <a:solidFill>
            <a:srgbClr val="000066"/>
          </a:solidFill>
          <a:ln>
            <a:solidFill>
              <a:schemeClr val="tx1"/>
            </a:solidFill>
            <a:miter lim="800000"/>
            <a:headEnd/>
            <a:tailEnd/>
          </a:ln>
        </p:spPr>
        <p:txBody>
          <a:bodyPr/>
          <a:lstStyle/>
          <a:p>
            <a:pPr marL="0" indent="0" algn="ctr" eaLnBrk="1" hangingPunct="1">
              <a:lnSpc>
                <a:spcPct val="90000"/>
              </a:lnSpc>
              <a:buFontTx/>
              <a:buNone/>
              <a:defRPr/>
            </a:pPr>
            <a:r>
              <a:rPr lang="en-US" sz="9600" dirty="0" err="1" smtClean="0">
                <a:solidFill>
                  <a:srgbClr val="FFFF00"/>
                </a:solidFill>
                <a:latin typeface="Times New Roman" charset="0"/>
                <a:cs typeface="+mn-cs"/>
              </a:rPr>
              <a:t>Supersymmetry</a:t>
            </a:r>
            <a:endParaRPr lang="en-US" sz="9600" dirty="0" smtClean="0">
              <a:solidFill>
                <a:srgbClr val="FFFF00"/>
              </a:solidFill>
              <a:latin typeface="Times New Roman" charset="0"/>
              <a:cs typeface="+mn-cs"/>
            </a:endParaRPr>
          </a:p>
        </p:txBody>
      </p:sp>
      <p:sp>
        <p:nvSpPr>
          <p:cNvPr id="4" name="Content Placeholder 2"/>
          <p:cNvSpPr txBox="1">
            <a:spLocks/>
          </p:cNvSpPr>
          <p:nvPr/>
        </p:nvSpPr>
        <p:spPr bwMode="auto">
          <a:xfrm>
            <a:off x="683568" y="3284984"/>
            <a:ext cx="7776864" cy="3456384"/>
          </a:xfrm>
          <a:prstGeom prst="rect">
            <a:avLst/>
          </a:prstGeom>
          <a:solidFill>
            <a:srgbClr val="BBE0E3"/>
          </a:solidFill>
          <a:ln>
            <a:solidFill>
              <a:srgbClr val="000000"/>
            </a:solidFill>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defRPr/>
            </a:pPr>
            <a:r>
              <a:rPr lang="en-US" dirty="0" smtClean="0">
                <a:solidFill>
                  <a:srgbClr val="FF0000"/>
                </a:solidFill>
                <a:latin typeface="Times New Roman"/>
                <a:cs typeface="Times New Roman"/>
              </a:rPr>
              <a:t>Stabilize electroweak vacuum</a:t>
            </a:r>
          </a:p>
          <a:p>
            <a:pPr>
              <a:defRPr/>
            </a:pPr>
            <a:r>
              <a:rPr lang="en-US" dirty="0" smtClean="0">
                <a:solidFill>
                  <a:srgbClr val="FF0000"/>
                </a:solidFill>
                <a:latin typeface="Times New Roman"/>
                <a:cs typeface="Times New Roman"/>
              </a:rPr>
              <a:t>Successful </a:t>
            </a:r>
            <a:r>
              <a:rPr lang="en-US" dirty="0">
                <a:solidFill>
                  <a:srgbClr val="FF0000"/>
                </a:solidFill>
                <a:latin typeface="Times New Roman"/>
                <a:cs typeface="Times New Roman"/>
              </a:rPr>
              <a:t>prediction for Higgs mass</a:t>
            </a:r>
          </a:p>
          <a:p>
            <a:pPr lvl="1">
              <a:defRPr/>
            </a:pPr>
            <a:r>
              <a:rPr lang="en-US" dirty="0">
                <a:solidFill>
                  <a:srgbClr val="FF0000"/>
                </a:solidFill>
                <a:latin typeface="Times New Roman"/>
                <a:cs typeface="Times New Roman"/>
              </a:rPr>
              <a:t>Should be &lt; 130 </a:t>
            </a:r>
            <a:r>
              <a:rPr lang="en-US" dirty="0" err="1">
                <a:solidFill>
                  <a:srgbClr val="FF0000"/>
                </a:solidFill>
                <a:latin typeface="Times New Roman"/>
                <a:cs typeface="Times New Roman"/>
              </a:rPr>
              <a:t>GeV</a:t>
            </a:r>
            <a:r>
              <a:rPr lang="en-US" dirty="0">
                <a:solidFill>
                  <a:srgbClr val="FF0000"/>
                </a:solidFill>
                <a:latin typeface="Times New Roman"/>
                <a:cs typeface="Times New Roman"/>
              </a:rPr>
              <a:t> in simple models</a:t>
            </a:r>
          </a:p>
          <a:p>
            <a:pPr>
              <a:defRPr/>
            </a:pPr>
            <a:r>
              <a:rPr lang="en-US" dirty="0">
                <a:solidFill>
                  <a:srgbClr val="FF0000"/>
                </a:solidFill>
                <a:latin typeface="Times New Roman"/>
                <a:cs typeface="Times New Roman"/>
              </a:rPr>
              <a:t>Successful predictions for couplings</a:t>
            </a:r>
          </a:p>
          <a:p>
            <a:pPr lvl="1">
              <a:defRPr/>
            </a:pPr>
            <a:r>
              <a:rPr lang="en-US" dirty="0">
                <a:solidFill>
                  <a:srgbClr val="FF0000"/>
                </a:solidFill>
                <a:latin typeface="Times New Roman"/>
                <a:cs typeface="Times New Roman"/>
              </a:rPr>
              <a:t>Should be within few % of SM values</a:t>
            </a:r>
          </a:p>
          <a:p>
            <a:pPr>
              <a:defRPr/>
            </a:pPr>
            <a:r>
              <a:rPr lang="en-US" b="0" dirty="0" smtClean="0">
                <a:latin typeface="Times New Roman"/>
                <a:cs typeface="Times New Roman"/>
              </a:rPr>
              <a:t>Naturalness, GUTs, string, </a:t>
            </a:r>
            <a:r>
              <a:rPr lang="en-US" b="0" dirty="0">
                <a:latin typeface="Times New Roman"/>
                <a:cs typeface="Times New Roman"/>
              </a:rPr>
              <a:t>…, </a:t>
            </a:r>
            <a:r>
              <a:rPr lang="en-US" dirty="0">
                <a:latin typeface="Times New Roman"/>
                <a:cs typeface="Times New Roman"/>
              </a:rPr>
              <a:t>dark </a:t>
            </a:r>
            <a:r>
              <a:rPr lang="en-US" dirty="0" smtClean="0">
                <a:latin typeface="Times New Roman"/>
                <a:cs typeface="Times New Roman"/>
              </a:rPr>
              <a:t>matter</a:t>
            </a:r>
          </a:p>
          <a:p>
            <a:pPr>
              <a:defRPr/>
            </a:pPr>
            <a:endParaRPr lang="en-US" b="0" dirty="0" smtClean="0">
              <a:latin typeface="Times New Roman"/>
              <a:cs typeface="Times New Roman"/>
            </a:endParaRPr>
          </a:p>
          <a:p>
            <a:pPr>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smtClean="0">
              <a:latin typeface="Times New Roman"/>
              <a:cs typeface="Times New Roman"/>
            </a:endParaRPr>
          </a:p>
          <a:p>
            <a:pPr marL="0" indent="0">
              <a:buFontTx/>
              <a:buNone/>
              <a:defRPr/>
            </a:pPr>
            <a:endParaRPr lang="en-US" b="0" dirty="0">
              <a:latin typeface="Times New Roman"/>
              <a:cs typeface="Times New Roman"/>
            </a:endParaRPr>
          </a:p>
        </p:txBody>
      </p:sp>
      <p:sp>
        <p:nvSpPr>
          <p:cNvPr id="2" name="TextBox 1"/>
          <p:cNvSpPr txBox="1"/>
          <p:nvPr/>
        </p:nvSpPr>
        <p:spPr>
          <a:xfrm>
            <a:off x="6516216" y="3068960"/>
            <a:ext cx="2364950" cy="904863"/>
          </a:xfrm>
          <a:prstGeom prst="rect">
            <a:avLst/>
          </a:prstGeom>
          <a:solidFill>
            <a:srgbClr val="FF0000"/>
          </a:solidFill>
        </p:spPr>
        <p:txBody>
          <a:bodyPr wrap="none" rtlCol="0">
            <a:spAutoFit/>
          </a:bodyPr>
          <a:lstStyle/>
          <a:p>
            <a:pPr algn="ctr">
              <a:buNone/>
            </a:pPr>
            <a:r>
              <a:rPr lang="en-US" sz="2400" b="0" dirty="0" smtClean="0">
                <a:solidFill>
                  <a:srgbClr val="FFFF00"/>
                </a:solidFill>
              </a:rPr>
              <a:t>New motivations</a:t>
            </a:r>
          </a:p>
          <a:p>
            <a:pPr algn="ctr">
              <a:buNone/>
            </a:pPr>
            <a:r>
              <a:rPr lang="en-US" sz="2400" b="0" dirty="0" smtClean="0">
                <a:solidFill>
                  <a:srgbClr val="FFFF00"/>
                </a:solidFill>
              </a:rPr>
              <a:t>From LHC Run 1</a:t>
            </a:r>
            <a:endParaRPr lang="en-US" sz="2400" b="0" dirty="0">
              <a:solidFill>
                <a:srgbClr val="FFFF00"/>
              </a:solidFill>
            </a:endParaRPr>
          </a:p>
        </p:txBody>
      </p:sp>
    </p:spTree>
    <p:extLst>
      <p:ext uri="{BB962C8B-B14F-4D97-AF65-F5344CB8AC3E}">
        <p14:creationId xmlns:p14="http://schemas.microsoft.com/office/powerpoint/2010/main" val="8041323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74499">
                                            <p:bg/>
                                          </p:spTgt>
                                        </p:tgtEl>
                                        <p:attrNameLst>
                                          <p:attrName>style.visibility</p:attrName>
                                        </p:attrNameLst>
                                      </p:cBhvr>
                                      <p:to>
                                        <p:strVal val="visible"/>
                                      </p:to>
                                    </p:set>
                                    <p:anim calcmode="lin" valueType="num">
                                      <p:cBhvr>
                                        <p:cTn id="7" dur="1000" fill="hold"/>
                                        <p:tgtEl>
                                          <p:spTgt spid="874499">
                                            <p:bg/>
                                          </p:spTgt>
                                        </p:tgtEl>
                                        <p:attrNameLst>
                                          <p:attrName>ppt_w</p:attrName>
                                        </p:attrNameLst>
                                      </p:cBhvr>
                                      <p:tavLst>
                                        <p:tav tm="0">
                                          <p:val>
                                            <p:fltVal val="0"/>
                                          </p:val>
                                        </p:tav>
                                        <p:tav tm="100000">
                                          <p:val>
                                            <p:strVal val="#ppt_w"/>
                                          </p:val>
                                        </p:tav>
                                      </p:tavLst>
                                    </p:anim>
                                    <p:anim calcmode="lin" valueType="num">
                                      <p:cBhvr>
                                        <p:cTn id="8" dur="1000" fill="hold"/>
                                        <p:tgtEl>
                                          <p:spTgt spid="874499">
                                            <p:bg/>
                                          </p:spTgt>
                                        </p:tgtEl>
                                        <p:attrNameLst>
                                          <p:attrName>ppt_h</p:attrName>
                                        </p:attrNameLst>
                                      </p:cBhvr>
                                      <p:tavLst>
                                        <p:tav tm="0">
                                          <p:val>
                                            <p:fltVal val="0"/>
                                          </p:val>
                                        </p:tav>
                                        <p:tav tm="100000">
                                          <p:val>
                                            <p:strVal val="#ppt_h"/>
                                          </p:val>
                                        </p:tav>
                                      </p:tavLst>
                                    </p:anim>
                                    <p:anim calcmode="lin" valueType="num">
                                      <p:cBhvr>
                                        <p:cTn id="9" dur="1000" fill="hold"/>
                                        <p:tgtEl>
                                          <p:spTgt spid="874499">
                                            <p:bg/>
                                          </p:spTgt>
                                        </p:tgtEl>
                                        <p:attrNameLst>
                                          <p:attrName>style.rotation</p:attrName>
                                        </p:attrNameLst>
                                      </p:cBhvr>
                                      <p:tavLst>
                                        <p:tav tm="0">
                                          <p:val>
                                            <p:fltVal val="90"/>
                                          </p:val>
                                        </p:tav>
                                        <p:tav tm="100000">
                                          <p:val>
                                            <p:fltVal val="0"/>
                                          </p:val>
                                        </p:tav>
                                      </p:tavLst>
                                    </p:anim>
                                    <p:animEffect transition="in" filter="fade">
                                      <p:cBhvr>
                                        <p:cTn id="10" dur="1000"/>
                                        <p:tgtEl>
                                          <p:spTgt spid="874499">
                                            <p:bg/>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74499">
                                            <p:txEl>
                                              <p:pRg st="0" end="0"/>
                                            </p:txEl>
                                          </p:spTgt>
                                        </p:tgtEl>
                                        <p:attrNameLst>
                                          <p:attrName>style.visibility</p:attrName>
                                        </p:attrNameLst>
                                      </p:cBhvr>
                                      <p:to>
                                        <p:strVal val="visible"/>
                                      </p:to>
                                    </p:set>
                                    <p:anim calcmode="lin" valueType="num">
                                      <p:cBhvr>
                                        <p:cTn id="13" dur="1000" fill="hold"/>
                                        <p:tgtEl>
                                          <p:spTgt spid="874499">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874499">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874499">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87449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par>
                                <p:cTn id="22" presetID="9" presetClass="entr" presetSubtype="0" fill="hold"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dissolve">
                                      <p:cBhvr>
                                        <p:cTn id="24" dur="500"/>
                                        <p:tgtEl>
                                          <p:spTgt spid="4">
                                            <p:txEl>
                                              <p:pRg st="0" end="0"/>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dissolve">
                                      <p:cBhvr>
                                        <p:cTn id="27" dur="500"/>
                                        <p:tgtEl>
                                          <p:spTgt spid="4">
                                            <p:txEl>
                                              <p:pRg st="1" end="1"/>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dissolve">
                                      <p:cBhvr>
                                        <p:cTn id="30" dur="500"/>
                                        <p:tgtEl>
                                          <p:spTgt spid="4">
                                            <p:txEl>
                                              <p:pRg st="2" end="2"/>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dissolve">
                                      <p:cBhvr>
                                        <p:cTn id="33" dur="500"/>
                                        <p:tgtEl>
                                          <p:spTgt spid="4">
                                            <p:txEl>
                                              <p:pRg st="3" end="3"/>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dissolve">
                                      <p:cBhvr>
                                        <p:cTn id="36" dur="500"/>
                                        <p:tgtEl>
                                          <p:spTgt spid="4">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dissolve">
                                      <p:cBhvr>
                                        <p:cTn id="41" dur="500"/>
                                        <p:tgtEl>
                                          <p:spTgt spid="2"/>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4">
                                            <p:txEl>
                                              <p:pRg st="5" end="5"/>
                                            </p:txEl>
                                          </p:spTgt>
                                        </p:tgtEl>
                                        <p:attrNameLst>
                                          <p:attrName>style.visibility</p:attrName>
                                        </p:attrNameLst>
                                      </p:cBhvr>
                                      <p:to>
                                        <p:strVal val="visible"/>
                                      </p:to>
                                    </p:set>
                                    <p:animEffect transition="in" filter="dissolve">
                                      <p:cBhvr>
                                        <p:cTn id="4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499" grpId="0" build="p" animBg="1"/>
      <p:bldP spid="4" grpId="0" animBg="1"/>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6" name="Rectangle 2"/>
          <p:cNvSpPr>
            <a:spLocks noGrp="1" noChangeArrowheads="1"/>
          </p:cNvSpPr>
          <p:nvPr>
            <p:ph type="title"/>
          </p:nvPr>
        </p:nvSpPr>
        <p:spPr>
          <a:xfrm>
            <a:off x="398463" y="260350"/>
            <a:ext cx="8277225" cy="1143000"/>
          </a:xfrm>
          <a:solidFill>
            <a:schemeClr val="accent1"/>
          </a:solidFill>
          <a:ln>
            <a:solidFill>
              <a:schemeClr val="tx1"/>
            </a:solidFill>
            <a:miter lim="800000"/>
            <a:headEnd/>
            <a:tailEnd/>
          </a:ln>
        </p:spPr>
        <p:txBody>
          <a:bodyPr/>
          <a:lstStyle/>
          <a:p>
            <a:pPr eaLnBrk="1" hangingPunct="1">
              <a:defRPr/>
            </a:pPr>
            <a:r>
              <a:rPr lang="en-US" sz="4000" smtClean="0">
                <a:solidFill>
                  <a:srgbClr val="000000"/>
                </a:solidFill>
                <a:latin typeface="Times New Roman" charset="0"/>
                <a:cs typeface="+mj-cs"/>
              </a:rPr>
              <a:t>Theoretical Constraints on Higgs Mass</a:t>
            </a:r>
          </a:p>
        </p:txBody>
      </p:sp>
      <p:sp>
        <p:nvSpPr>
          <p:cNvPr id="538627" name="Rectangle 3"/>
          <p:cNvSpPr>
            <a:spLocks noGrp="1" noChangeArrowheads="1"/>
          </p:cNvSpPr>
          <p:nvPr>
            <p:ph type="body" idx="1"/>
          </p:nvPr>
        </p:nvSpPr>
        <p:spPr>
          <a:xfrm>
            <a:off x="228600" y="1600200"/>
            <a:ext cx="8686800" cy="4876800"/>
          </a:xfrm>
          <a:solidFill>
            <a:srgbClr val="BBE0E3"/>
          </a:solidFill>
          <a:ln>
            <a:solidFill>
              <a:schemeClr val="tx1"/>
            </a:solidFill>
            <a:miter lim="800000"/>
            <a:headEnd/>
            <a:tailEnd/>
          </a:ln>
        </p:spPr>
        <p:txBody>
          <a:bodyPr/>
          <a:lstStyle/>
          <a:p>
            <a:pPr eaLnBrk="1" hangingPunct="1">
              <a:lnSpc>
                <a:spcPct val="90000"/>
              </a:lnSpc>
              <a:defRPr/>
            </a:pPr>
            <a:r>
              <a:rPr lang="en-US" dirty="0" smtClean="0">
                <a:latin typeface="Times New Roman" charset="0"/>
                <a:ea typeface="ＭＳ Ｐゴシック" charset="0"/>
                <a:cs typeface="Times New Roman" charset="0"/>
              </a:rPr>
              <a:t>Large </a:t>
            </a:r>
            <a:r>
              <a:rPr lang="en-US" dirty="0" err="1" smtClean="0">
                <a:latin typeface="Times New Roman" charset="0"/>
                <a:ea typeface="ＭＳ Ｐゴシック" charset="0"/>
                <a:cs typeface="Times New Roman" charset="0"/>
              </a:rPr>
              <a:t>M</a:t>
            </a:r>
            <a:r>
              <a:rPr lang="en-US" baseline="-25000" dirty="0" err="1" smtClean="0">
                <a:latin typeface="Times New Roman" charset="0"/>
                <a:ea typeface="ＭＳ Ｐゴシック" charset="0"/>
                <a:cs typeface="Times New Roman" charset="0"/>
              </a:rPr>
              <a:t>h</a:t>
            </a:r>
            <a:r>
              <a:rPr lang="en-US" dirty="0" smtClean="0">
                <a:latin typeface="Times New Roman" charset="0"/>
                <a:ea typeface="ＭＳ Ｐゴシック" charset="0"/>
                <a:cs typeface="Times New Roman" charset="0"/>
              </a:rPr>
              <a:t> </a:t>
            </a:r>
            <a:r>
              <a:rPr lang="en-US" dirty="0">
                <a:latin typeface="Times New Roman" charset="0"/>
                <a:ea typeface="ＭＳ Ｐゴシック" charset="0"/>
                <a:cs typeface="Times New Roman" charset="0"/>
              </a:rPr>
              <a:t>→ large self-coupling → blow up at </a:t>
            </a:r>
            <a:r>
              <a:rPr lang="en-US" dirty="0" smtClean="0">
                <a:latin typeface="Times New Roman" charset="0"/>
                <a:ea typeface="ＭＳ Ｐゴシック" charset="0"/>
                <a:cs typeface="Times New Roman" charset="0"/>
              </a:rPr>
              <a:t>low-energy </a:t>
            </a:r>
            <a:r>
              <a:rPr lang="en-US" dirty="0">
                <a:latin typeface="Times New Roman" charset="0"/>
                <a:ea typeface="ＭＳ Ｐゴシック" charset="0"/>
                <a:cs typeface="Times New Roman" charset="0"/>
              </a:rPr>
              <a:t>scale </a:t>
            </a:r>
            <a:r>
              <a:rPr lang="el-GR" dirty="0">
                <a:latin typeface="Times New Roman" charset="0"/>
                <a:ea typeface="ＭＳ Ｐゴシック" charset="0"/>
                <a:cs typeface="Times New Roman" charset="0"/>
              </a:rPr>
              <a:t>Λ</a:t>
            </a:r>
            <a:r>
              <a:rPr lang="en-US" dirty="0">
                <a:latin typeface="Times New Roman" charset="0"/>
                <a:ea typeface="ＭＳ Ｐゴシック" charset="0"/>
                <a:cs typeface="Times New Roman" charset="0"/>
              </a:rPr>
              <a:t> due to </a:t>
            </a:r>
          </a:p>
          <a:p>
            <a:pPr eaLnBrk="1" hangingPunct="1">
              <a:lnSpc>
                <a:spcPct val="90000"/>
              </a:lnSpc>
              <a:buFontTx/>
              <a:buNone/>
              <a:defRPr/>
            </a:pPr>
            <a:r>
              <a:rPr lang="en-US" dirty="0">
                <a:latin typeface="Times New Roman" charset="0"/>
                <a:ea typeface="ＭＳ Ｐゴシック" charset="0"/>
                <a:cs typeface="Times New Roman" charset="0"/>
              </a:rPr>
              <a:t>	renormalization</a:t>
            </a:r>
          </a:p>
          <a:p>
            <a:pPr eaLnBrk="1" hangingPunct="1">
              <a:lnSpc>
                <a:spcPct val="90000"/>
              </a:lnSpc>
              <a:defRPr/>
            </a:pPr>
            <a:r>
              <a:rPr lang="en-US" dirty="0">
                <a:latin typeface="Times New Roman" charset="0"/>
                <a:ea typeface="ＭＳ Ｐゴシック" charset="0"/>
                <a:cs typeface="Times New Roman" charset="0"/>
              </a:rPr>
              <a:t>Small: renormalization </a:t>
            </a:r>
          </a:p>
          <a:p>
            <a:pPr eaLnBrk="1" hangingPunct="1">
              <a:lnSpc>
                <a:spcPct val="90000"/>
              </a:lnSpc>
              <a:buFontTx/>
              <a:buNone/>
              <a:defRPr/>
            </a:pPr>
            <a:r>
              <a:rPr lang="en-US" dirty="0">
                <a:latin typeface="Times New Roman" charset="0"/>
                <a:ea typeface="ＭＳ Ｐゴシック" charset="0"/>
                <a:cs typeface="Times New Roman" charset="0"/>
              </a:rPr>
              <a:t>	due to t quark drives </a:t>
            </a:r>
          </a:p>
          <a:p>
            <a:pPr eaLnBrk="1" hangingPunct="1">
              <a:lnSpc>
                <a:spcPct val="90000"/>
              </a:lnSpc>
              <a:buFontTx/>
              <a:buNone/>
              <a:defRPr/>
            </a:pPr>
            <a:r>
              <a:rPr lang="en-US" dirty="0">
                <a:latin typeface="Times New Roman" charset="0"/>
                <a:ea typeface="ＭＳ Ｐゴシック" charset="0"/>
                <a:cs typeface="Times New Roman" charset="0"/>
              </a:rPr>
              <a:t>	quartic coupling &lt; 0</a:t>
            </a:r>
          </a:p>
          <a:p>
            <a:pPr eaLnBrk="1" hangingPunct="1">
              <a:lnSpc>
                <a:spcPct val="90000"/>
              </a:lnSpc>
              <a:buFontTx/>
              <a:buNone/>
              <a:defRPr/>
            </a:pPr>
            <a:r>
              <a:rPr lang="en-US" dirty="0">
                <a:latin typeface="Times New Roman" charset="0"/>
                <a:ea typeface="ＭＳ Ｐゴシック" charset="0"/>
                <a:cs typeface="Times New Roman" charset="0"/>
              </a:rPr>
              <a:t>	at some scale </a:t>
            </a:r>
            <a:r>
              <a:rPr lang="el-GR" dirty="0">
                <a:latin typeface="Times New Roman" charset="0"/>
                <a:ea typeface="ＭＳ Ｐゴシック" charset="0"/>
                <a:cs typeface="Times New Roman" charset="0"/>
              </a:rPr>
              <a:t>Λ</a:t>
            </a:r>
            <a:endParaRPr lang="en-US" dirty="0">
              <a:latin typeface="Times New Roman" charset="0"/>
              <a:ea typeface="ＭＳ Ｐゴシック" charset="0"/>
              <a:cs typeface="Times New Roman" charset="0"/>
            </a:endParaRPr>
          </a:p>
          <a:p>
            <a:pPr eaLnBrk="1" hangingPunct="1">
              <a:lnSpc>
                <a:spcPct val="90000"/>
              </a:lnSpc>
              <a:buFontTx/>
              <a:buNone/>
              <a:defRPr/>
            </a:pPr>
            <a:r>
              <a:rPr lang="en-US" dirty="0">
                <a:latin typeface="Times New Roman" charset="0"/>
                <a:ea typeface="ＭＳ Ｐゴシック" charset="0"/>
                <a:cs typeface="Times New Roman" charset="0"/>
              </a:rPr>
              <a:t>	→ vacuum unstable</a:t>
            </a:r>
            <a:endParaRPr lang="el-GR" dirty="0">
              <a:latin typeface="Times New Roman" charset="0"/>
              <a:ea typeface="ＭＳ Ｐゴシック" charset="0"/>
              <a:cs typeface="Times New Roman" charset="0"/>
            </a:endParaRPr>
          </a:p>
          <a:p>
            <a:pPr eaLnBrk="1" hangingPunct="1">
              <a:lnSpc>
                <a:spcPct val="90000"/>
              </a:lnSpc>
              <a:defRPr/>
            </a:pPr>
            <a:r>
              <a:rPr lang="en-US" dirty="0" smtClean="0">
                <a:latin typeface="Times New Roman" charset="0"/>
                <a:ea typeface="ＭＳ Ｐゴシック" charset="0"/>
                <a:cs typeface="Times New Roman" charset="0"/>
              </a:rPr>
              <a:t>Vacuum could be stabilized by </a:t>
            </a:r>
            <a:r>
              <a:rPr lang="en-US" b="1" dirty="0" err="1">
                <a:solidFill>
                  <a:srgbClr val="FF0000"/>
                </a:solidFill>
                <a:latin typeface="Times New Roman" charset="0"/>
                <a:ea typeface="ＭＳ Ｐゴシック" charset="0"/>
                <a:cs typeface="Times New Roman" charset="0"/>
              </a:rPr>
              <a:t>S</a:t>
            </a:r>
            <a:r>
              <a:rPr lang="en-US" b="1" dirty="0" err="1" smtClean="0">
                <a:solidFill>
                  <a:srgbClr val="FF0000"/>
                </a:solidFill>
                <a:latin typeface="Times New Roman" charset="0"/>
                <a:ea typeface="ＭＳ Ｐゴシック" charset="0"/>
                <a:cs typeface="Times New Roman" charset="0"/>
              </a:rPr>
              <a:t>upersymmetry</a:t>
            </a:r>
            <a:endParaRPr lang="en-US" b="1" dirty="0">
              <a:solidFill>
                <a:srgbClr val="FF0000"/>
              </a:solidFill>
              <a:latin typeface="Times New Roman" charset="0"/>
              <a:ea typeface="ＭＳ Ｐゴシック" charset="0"/>
              <a:cs typeface="Times New Roman" charset="0"/>
            </a:endParaRPr>
          </a:p>
        </p:txBody>
      </p:sp>
      <p:sp>
        <p:nvSpPr>
          <p:cNvPr id="31747" name="Text Box 10"/>
          <p:cNvSpPr txBox="1">
            <a:spLocks noChangeArrowheads="1"/>
          </p:cNvSpPr>
          <p:nvPr/>
        </p:nvSpPr>
        <p:spPr bwMode="auto">
          <a:xfrm>
            <a:off x="3419475" y="6381750"/>
            <a:ext cx="5611813"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400" b="0">
                <a:solidFill>
                  <a:srgbClr val="FFFF00"/>
                </a:solidFill>
                <a:latin typeface="Times" charset="0"/>
              </a:rPr>
              <a:t>Degrassi, Di Vita, Elias-Miro, Giudice, Isodori &amp; Strumia, arXiv:1205.6497</a:t>
            </a:r>
          </a:p>
        </p:txBody>
      </p:sp>
      <p:pic>
        <p:nvPicPr>
          <p:cNvPr id="4" name="Picture 3" descr="runninglambda.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313" y="2138363"/>
            <a:ext cx="45085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Landau.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2133600"/>
            <a:ext cx="3671887"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G1.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32363" y="2205038"/>
            <a:ext cx="3887787"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6407723" y="2276475"/>
            <a:ext cx="2146742" cy="104028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buFontTx/>
              <a:buNone/>
              <a:defRPr/>
            </a:pPr>
            <a:r>
              <a:rPr lang="en-US" sz="2800" b="0" dirty="0">
                <a:solidFill>
                  <a:srgbClr val="FFFF00"/>
                </a:solidFill>
                <a:cs typeface="Times New Roman" charset="0"/>
              </a:rPr>
              <a:t>Instability @</a:t>
            </a:r>
          </a:p>
          <a:p>
            <a:pPr algn="ctr">
              <a:buFontTx/>
              <a:buNone/>
              <a:defRPr/>
            </a:pPr>
            <a:r>
              <a:rPr lang="en-US" sz="2800" b="0" dirty="0" smtClean="0">
                <a:solidFill>
                  <a:srgbClr val="FFFF00"/>
                </a:solidFill>
                <a:cs typeface="Times New Roman" charset="0"/>
              </a:rPr>
              <a:t>10</a:t>
            </a:r>
            <a:r>
              <a:rPr lang="en-US" sz="2800" b="0" baseline="30000" dirty="0" smtClean="0">
                <a:solidFill>
                  <a:srgbClr val="FFFF00"/>
                </a:solidFill>
                <a:cs typeface="Times New Roman" charset="0"/>
              </a:rPr>
              <a:t>11.1±1.3</a:t>
            </a:r>
            <a:r>
              <a:rPr lang="en-US" sz="2800" b="0" dirty="0" smtClean="0">
                <a:solidFill>
                  <a:srgbClr val="FFFF00"/>
                </a:solidFill>
                <a:cs typeface="Times New Roman" charset="0"/>
              </a:rPr>
              <a:t> </a:t>
            </a:r>
            <a:r>
              <a:rPr lang="en-US" sz="2800" b="0" dirty="0" err="1">
                <a:solidFill>
                  <a:srgbClr val="FFFF00"/>
                </a:solidFill>
                <a:cs typeface="Times New Roman" charset="0"/>
              </a:rPr>
              <a:t>GeV</a:t>
            </a:r>
            <a:endParaRPr lang="en-US" sz="2800" b="0" dirty="0">
              <a:solidFill>
                <a:srgbClr val="FFFF00"/>
              </a:solidFill>
              <a:cs typeface="Times New Roman" charset="0"/>
            </a:endParaRPr>
          </a:p>
        </p:txBody>
      </p:sp>
    </p:spTree>
    <p:extLst>
      <p:ext uri="{BB962C8B-B14F-4D97-AF65-F5344CB8AC3E}">
        <p14:creationId xmlns:p14="http://schemas.microsoft.com/office/powerpoint/2010/main" val="11610047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nodeType="clickEffect">
                                  <p:stCondLst>
                                    <p:cond delay="0"/>
                                  </p:stCondLst>
                                  <p:childTnLst>
                                    <p:animEffect transition="out" filter="dissolve">
                                      <p:cBhvr>
                                        <p:cTn id="6" dur="500"/>
                                        <p:tgtEl>
                                          <p:spTgt spid="538627">
                                            <p:txEl>
                                              <p:pRg st="0" end="0"/>
                                            </p:txEl>
                                          </p:spTgt>
                                        </p:tgtEl>
                                      </p:cBhvr>
                                    </p:animEffect>
                                    <p:set>
                                      <p:cBhvr>
                                        <p:cTn id="7" dur="1" fill="hold">
                                          <p:stCondLst>
                                            <p:cond delay="499"/>
                                          </p:stCondLst>
                                        </p:cTn>
                                        <p:tgtEl>
                                          <p:spTgt spid="538627">
                                            <p:txEl>
                                              <p:pRg st="0" end="0"/>
                                            </p:txEl>
                                          </p:spTgt>
                                        </p:tgtEl>
                                        <p:attrNameLst>
                                          <p:attrName>style.visibility</p:attrName>
                                        </p:attrNameLst>
                                      </p:cBhvr>
                                      <p:to>
                                        <p:strVal val="hidden"/>
                                      </p:to>
                                    </p:set>
                                  </p:childTnLst>
                                </p:cTn>
                              </p:par>
                              <p:par>
                                <p:cTn id="8" presetID="9" presetClass="exit" presetSubtype="0" fill="hold" nodeType="withEffect">
                                  <p:stCondLst>
                                    <p:cond delay="0"/>
                                  </p:stCondLst>
                                  <p:childTnLst>
                                    <p:animEffect transition="out" filter="dissolve">
                                      <p:cBhvr>
                                        <p:cTn id="9" dur="500"/>
                                        <p:tgtEl>
                                          <p:spTgt spid="538627">
                                            <p:txEl>
                                              <p:pRg st="1" end="1"/>
                                            </p:txEl>
                                          </p:spTgt>
                                        </p:tgtEl>
                                      </p:cBhvr>
                                    </p:animEffect>
                                    <p:set>
                                      <p:cBhvr>
                                        <p:cTn id="10" dur="1" fill="hold">
                                          <p:stCondLst>
                                            <p:cond delay="499"/>
                                          </p:stCondLst>
                                        </p:cTn>
                                        <p:tgtEl>
                                          <p:spTgt spid="538627">
                                            <p:txEl>
                                              <p:pRg st="1" end="1"/>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par>
                                <p:cTn id="13" presetID="9"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par>
                                <p:cTn id="16" presetID="55" presetClass="entr" presetSubtype="0" fill="hold" nodeType="withEffect">
                                  <p:stCondLst>
                                    <p:cond delay="0"/>
                                  </p:stCondLst>
                                  <p:childTnLst>
                                    <p:set>
                                      <p:cBhvr>
                                        <p:cTn id="17" dur="1" fill="hold">
                                          <p:stCondLst>
                                            <p:cond delay="0"/>
                                          </p:stCondLst>
                                        </p:cTn>
                                        <p:tgtEl>
                                          <p:spTgt spid="538627">
                                            <p:txEl>
                                              <p:pRg st="2" end="2"/>
                                            </p:txEl>
                                          </p:spTgt>
                                        </p:tgtEl>
                                        <p:attrNameLst>
                                          <p:attrName>style.visibility</p:attrName>
                                        </p:attrNameLst>
                                      </p:cBhvr>
                                      <p:to>
                                        <p:strVal val="visible"/>
                                      </p:to>
                                    </p:set>
                                    <p:anim calcmode="lin" valueType="num">
                                      <p:cBhvr>
                                        <p:cTn id="18" dur="1000" fill="hold"/>
                                        <p:tgtEl>
                                          <p:spTgt spid="538627">
                                            <p:txEl>
                                              <p:pRg st="2" end="2"/>
                                            </p:txEl>
                                          </p:spTgt>
                                        </p:tgtEl>
                                        <p:attrNameLst>
                                          <p:attrName>ppt_w</p:attrName>
                                        </p:attrNameLst>
                                      </p:cBhvr>
                                      <p:tavLst>
                                        <p:tav tm="0">
                                          <p:val>
                                            <p:strVal val="#ppt_w*0.70"/>
                                          </p:val>
                                        </p:tav>
                                        <p:tav tm="100000">
                                          <p:val>
                                            <p:strVal val="#ppt_w"/>
                                          </p:val>
                                        </p:tav>
                                      </p:tavLst>
                                    </p:anim>
                                    <p:anim calcmode="lin" valueType="num">
                                      <p:cBhvr>
                                        <p:cTn id="19" dur="1000" fill="hold"/>
                                        <p:tgtEl>
                                          <p:spTgt spid="538627">
                                            <p:txEl>
                                              <p:pRg st="2" end="2"/>
                                            </p:txEl>
                                          </p:spTgt>
                                        </p:tgtEl>
                                        <p:attrNameLst>
                                          <p:attrName>ppt_h</p:attrName>
                                        </p:attrNameLst>
                                      </p:cBhvr>
                                      <p:tavLst>
                                        <p:tav tm="0">
                                          <p:val>
                                            <p:strVal val="#ppt_h"/>
                                          </p:val>
                                        </p:tav>
                                        <p:tav tm="100000">
                                          <p:val>
                                            <p:strVal val="#ppt_h"/>
                                          </p:val>
                                        </p:tav>
                                      </p:tavLst>
                                    </p:anim>
                                    <p:animEffect transition="in" filter="fade">
                                      <p:cBhvr>
                                        <p:cTn id="20" dur="1000"/>
                                        <p:tgtEl>
                                          <p:spTgt spid="538627">
                                            <p:txEl>
                                              <p:pRg st="2" end="2"/>
                                            </p:txEl>
                                          </p:spTgt>
                                        </p:tgtEl>
                                      </p:cBhvr>
                                    </p:animEffect>
                                  </p:childTnLst>
                                </p:cTn>
                              </p:par>
                              <p:par>
                                <p:cTn id="21" presetID="55" presetClass="entr" presetSubtype="0" fill="hold" nodeType="withEffect">
                                  <p:stCondLst>
                                    <p:cond delay="0"/>
                                  </p:stCondLst>
                                  <p:childTnLst>
                                    <p:set>
                                      <p:cBhvr>
                                        <p:cTn id="22" dur="1" fill="hold">
                                          <p:stCondLst>
                                            <p:cond delay="0"/>
                                          </p:stCondLst>
                                        </p:cTn>
                                        <p:tgtEl>
                                          <p:spTgt spid="538627">
                                            <p:txEl>
                                              <p:pRg st="3" end="3"/>
                                            </p:txEl>
                                          </p:spTgt>
                                        </p:tgtEl>
                                        <p:attrNameLst>
                                          <p:attrName>style.visibility</p:attrName>
                                        </p:attrNameLst>
                                      </p:cBhvr>
                                      <p:to>
                                        <p:strVal val="visible"/>
                                      </p:to>
                                    </p:set>
                                    <p:anim calcmode="lin" valueType="num">
                                      <p:cBhvr>
                                        <p:cTn id="23" dur="1000" fill="hold"/>
                                        <p:tgtEl>
                                          <p:spTgt spid="538627">
                                            <p:txEl>
                                              <p:pRg st="3" end="3"/>
                                            </p:txEl>
                                          </p:spTgt>
                                        </p:tgtEl>
                                        <p:attrNameLst>
                                          <p:attrName>ppt_w</p:attrName>
                                        </p:attrNameLst>
                                      </p:cBhvr>
                                      <p:tavLst>
                                        <p:tav tm="0">
                                          <p:val>
                                            <p:strVal val="#ppt_w*0.70"/>
                                          </p:val>
                                        </p:tav>
                                        <p:tav tm="100000">
                                          <p:val>
                                            <p:strVal val="#ppt_w"/>
                                          </p:val>
                                        </p:tav>
                                      </p:tavLst>
                                    </p:anim>
                                    <p:anim calcmode="lin" valueType="num">
                                      <p:cBhvr>
                                        <p:cTn id="24" dur="1000" fill="hold"/>
                                        <p:tgtEl>
                                          <p:spTgt spid="538627">
                                            <p:txEl>
                                              <p:pRg st="3" end="3"/>
                                            </p:txEl>
                                          </p:spTgt>
                                        </p:tgtEl>
                                        <p:attrNameLst>
                                          <p:attrName>ppt_h</p:attrName>
                                        </p:attrNameLst>
                                      </p:cBhvr>
                                      <p:tavLst>
                                        <p:tav tm="0">
                                          <p:val>
                                            <p:strVal val="#ppt_h"/>
                                          </p:val>
                                        </p:tav>
                                        <p:tav tm="100000">
                                          <p:val>
                                            <p:strVal val="#ppt_h"/>
                                          </p:val>
                                        </p:tav>
                                      </p:tavLst>
                                    </p:anim>
                                    <p:animEffect transition="in" filter="fade">
                                      <p:cBhvr>
                                        <p:cTn id="25" dur="1000"/>
                                        <p:tgtEl>
                                          <p:spTgt spid="538627">
                                            <p:txEl>
                                              <p:pRg st="3" end="3"/>
                                            </p:txEl>
                                          </p:spTgt>
                                        </p:tgtEl>
                                      </p:cBhvr>
                                    </p:animEffect>
                                  </p:childTnLst>
                                </p:cTn>
                              </p:par>
                              <p:par>
                                <p:cTn id="26" presetID="55" presetClass="entr" presetSubtype="0" fill="hold" nodeType="withEffect">
                                  <p:stCondLst>
                                    <p:cond delay="0"/>
                                  </p:stCondLst>
                                  <p:childTnLst>
                                    <p:set>
                                      <p:cBhvr>
                                        <p:cTn id="27" dur="1" fill="hold">
                                          <p:stCondLst>
                                            <p:cond delay="0"/>
                                          </p:stCondLst>
                                        </p:cTn>
                                        <p:tgtEl>
                                          <p:spTgt spid="538627">
                                            <p:txEl>
                                              <p:pRg st="4" end="4"/>
                                            </p:txEl>
                                          </p:spTgt>
                                        </p:tgtEl>
                                        <p:attrNameLst>
                                          <p:attrName>style.visibility</p:attrName>
                                        </p:attrNameLst>
                                      </p:cBhvr>
                                      <p:to>
                                        <p:strVal val="visible"/>
                                      </p:to>
                                    </p:set>
                                    <p:anim calcmode="lin" valueType="num">
                                      <p:cBhvr>
                                        <p:cTn id="28" dur="1000" fill="hold"/>
                                        <p:tgtEl>
                                          <p:spTgt spid="538627">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538627">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538627">
                                            <p:txEl>
                                              <p:pRg st="4" end="4"/>
                                            </p:txEl>
                                          </p:spTgt>
                                        </p:tgtEl>
                                      </p:cBhvr>
                                    </p:animEffect>
                                  </p:childTnLst>
                                </p:cTn>
                              </p:par>
                              <p:par>
                                <p:cTn id="31" presetID="55" presetClass="entr" presetSubtype="0" fill="hold" nodeType="withEffect">
                                  <p:stCondLst>
                                    <p:cond delay="0"/>
                                  </p:stCondLst>
                                  <p:childTnLst>
                                    <p:set>
                                      <p:cBhvr>
                                        <p:cTn id="32" dur="1" fill="hold">
                                          <p:stCondLst>
                                            <p:cond delay="0"/>
                                          </p:stCondLst>
                                        </p:cTn>
                                        <p:tgtEl>
                                          <p:spTgt spid="538627">
                                            <p:txEl>
                                              <p:pRg st="5" end="5"/>
                                            </p:txEl>
                                          </p:spTgt>
                                        </p:tgtEl>
                                        <p:attrNameLst>
                                          <p:attrName>style.visibility</p:attrName>
                                        </p:attrNameLst>
                                      </p:cBhvr>
                                      <p:to>
                                        <p:strVal val="visible"/>
                                      </p:to>
                                    </p:set>
                                    <p:anim calcmode="lin" valueType="num">
                                      <p:cBhvr>
                                        <p:cTn id="33" dur="1000" fill="hold"/>
                                        <p:tgtEl>
                                          <p:spTgt spid="538627">
                                            <p:txEl>
                                              <p:pRg st="5" end="5"/>
                                            </p:txEl>
                                          </p:spTgt>
                                        </p:tgtEl>
                                        <p:attrNameLst>
                                          <p:attrName>ppt_w</p:attrName>
                                        </p:attrNameLst>
                                      </p:cBhvr>
                                      <p:tavLst>
                                        <p:tav tm="0">
                                          <p:val>
                                            <p:strVal val="#ppt_w*0.70"/>
                                          </p:val>
                                        </p:tav>
                                        <p:tav tm="100000">
                                          <p:val>
                                            <p:strVal val="#ppt_w"/>
                                          </p:val>
                                        </p:tav>
                                      </p:tavLst>
                                    </p:anim>
                                    <p:anim calcmode="lin" valueType="num">
                                      <p:cBhvr>
                                        <p:cTn id="34" dur="1000" fill="hold"/>
                                        <p:tgtEl>
                                          <p:spTgt spid="538627">
                                            <p:txEl>
                                              <p:pRg st="5" end="5"/>
                                            </p:txEl>
                                          </p:spTgt>
                                        </p:tgtEl>
                                        <p:attrNameLst>
                                          <p:attrName>ppt_h</p:attrName>
                                        </p:attrNameLst>
                                      </p:cBhvr>
                                      <p:tavLst>
                                        <p:tav tm="0">
                                          <p:val>
                                            <p:strVal val="#ppt_h"/>
                                          </p:val>
                                        </p:tav>
                                        <p:tav tm="100000">
                                          <p:val>
                                            <p:strVal val="#ppt_h"/>
                                          </p:val>
                                        </p:tav>
                                      </p:tavLst>
                                    </p:anim>
                                    <p:animEffect transition="in" filter="fade">
                                      <p:cBhvr>
                                        <p:cTn id="35" dur="1000"/>
                                        <p:tgtEl>
                                          <p:spTgt spid="538627">
                                            <p:txEl>
                                              <p:pRg st="5" end="5"/>
                                            </p:txEl>
                                          </p:spTgt>
                                        </p:tgtEl>
                                      </p:cBhvr>
                                    </p:animEffect>
                                  </p:childTnLst>
                                </p:cTn>
                              </p:par>
                              <p:par>
                                <p:cTn id="36" presetID="55" presetClass="entr" presetSubtype="0" fill="hold" nodeType="withEffect">
                                  <p:stCondLst>
                                    <p:cond delay="0"/>
                                  </p:stCondLst>
                                  <p:childTnLst>
                                    <p:set>
                                      <p:cBhvr>
                                        <p:cTn id="37" dur="1" fill="hold">
                                          <p:stCondLst>
                                            <p:cond delay="0"/>
                                          </p:stCondLst>
                                        </p:cTn>
                                        <p:tgtEl>
                                          <p:spTgt spid="538627">
                                            <p:txEl>
                                              <p:pRg st="6" end="6"/>
                                            </p:txEl>
                                          </p:spTgt>
                                        </p:tgtEl>
                                        <p:attrNameLst>
                                          <p:attrName>style.visibility</p:attrName>
                                        </p:attrNameLst>
                                      </p:cBhvr>
                                      <p:to>
                                        <p:strVal val="visible"/>
                                      </p:to>
                                    </p:set>
                                    <p:anim calcmode="lin" valueType="num">
                                      <p:cBhvr>
                                        <p:cTn id="38" dur="1000" fill="hold"/>
                                        <p:tgtEl>
                                          <p:spTgt spid="538627">
                                            <p:txEl>
                                              <p:pRg st="6" end="6"/>
                                            </p:txEl>
                                          </p:spTgt>
                                        </p:tgtEl>
                                        <p:attrNameLst>
                                          <p:attrName>ppt_w</p:attrName>
                                        </p:attrNameLst>
                                      </p:cBhvr>
                                      <p:tavLst>
                                        <p:tav tm="0">
                                          <p:val>
                                            <p:strVal val="#ppt_w*0.70"/>
                                          </p:val>
                                        </p:tav>
                                        <p:tav tm="100000">
                                          <p:val>
                                            <p:strVal val="#ppt_w"/>
                                          </p:val>
                                        </p:tav>
                                      </p:tavLst>
                                    </p:anim>
                                    <p:anim calcmode="lin" valueType="num">
                                      <p:cBhvr>
                                        <p:cTn id="39" dur="1000" fill="hold"/>
                                        <p:tgtEl>
                                          <p:spTgt spid="538627">
                                            <p:txEl>
                                              <p:pRg st="6" end="6"/>
                                            </p:txEl>
                                          </p:spTgt>
                                        </p:tgtEl>
                                        <p:attrNameLst>
                                          <p:attrName>ppt_h</p:attrName>
                                        </p:attrNameLst>
                                      </p:cBhvr>
                                      <p:tavLst>
                                        <p:tav tm="0">
                                          <p:val>
                                            <p:strVal val="#ppt_h"/>
                                          </p:val>
                                        </p:tav>
                                        <p:tav tm="100000">
                                          <p:val>
                                            <p:strVal val="#ppt_h"/>
                                          </p:val>
                                        </p:tav>
                                      </p:tavLst>
                                    </p:anim>
                                    <p:animEffect transition="in" filter="fade">
                                      <p:cBhvr>
                                        <p:cTn id="40" dur="1000"/>
                                        <p:tgtEl>
                                          <p:spTgt spid="538627">
                                            <p:txEl>
                                              <p:pRg st="6" end="6"/>
                                            </p:txEl>
                                          </p:spTgt>
                                        </p:tgtEl>
                                      </p:cBhvr>
                                    </p:animEffect>
                                  </p:childTnLst>
                                </p:cTn>
                              </p:par>
                              <p:par>
                                <p:cTn id="41" presetID="9"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dissolve">
                                      <p:cBhvr>
                                        <p:cTn id="43" dur="500"/>
                                        <p:tgtEl>
                                          <p:spTgt spid="9"/>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55" presetClass="entr" presetSubtype="0" fill="hold" nodeType="clickEffect">
                                  <p:stCondLst>
                                    <p:cond delay="0"/>
                                  </p:stCondLst>
                                  <p:childTnLst>
                                    <p:set>
                                      <p:cBhvr>
                                        <p:cTn id="51" dur="1" fill="hold">
                                          <p:stCondLst>
                                            <p:cond delay="0"/>
                                          </p:stCondLst>
                                        </p:cTn>
                                        <p:tgtEl>
                                          <p:spTgt spid="538627">
                                            <p:txEl>
                                              <p:pRg st="7" end="7"/>
                                            </p:txEl>
                                          </p:spTgt>
                                        </p:tgtEl>
                                        <p:attrNameLst>
                                          <p:attrName>style.visibility</p:attrName>
                                        </p:attrNameLst>
                                      </p:cBhvr>
                                      <p:to>
                                        <p:strVal val="visible"/>
                                      </p:to>
                                    </p:set>
                                    <p:anim calcmode="lin" valueType="num">
                                      <p:cBhvr>
                                        <p:cTn id="52" dur="1000" fill="hold"/>
                                        <p:tgtEl>
                                          <p:spTgt spid="538627">
                                            <p:txEl>
                                              <p:pRg st="7" end="7"/>
                                            </p:txEl>
                                          </p:spTgt>
                                        </p:tgtEl>
                                        <p:attrNameLst>
                                          <p:attrName>ppt_w</p:attrName>
                                        </p:attrNameLst>
                                      </p:cBhvr>
                                      <p:tavLst>
                                        <p:tav tm="0">
                                          <p:val>
                                            <p:strVal val="#ppt_w*0.70"/>
                                          </p:val>
                                        </p:tav>
                                        <p:tav tm="100000">
                                          <p:val>
                                            <p:strVal val="#ppt_w"/>
                                          </p:val>
                                        </p:tav>
                                      </p:tavLst>
                                    </p:anim>
                                    <p:anim calcmode="lin" valueType="num">
                                      <p:cBhvr>
                                        <p:cTn id="53" dur="1000" fill="hold"/>
                                        <p:tgtEl>
                                          <p:spTgt spid="538627">
                                            <p:txEl>
                                              <p:pRg st="7" end="7"/>
                                            </p:txEl>
                                          </p:spTgt>
                                        </p:tgtEl>
                                        <p:attrNameLst>
                                          <p:attrName>ppt_h</p:attrName>
                                        </p:attrNameLst>
                                      </p:cBhvr>
                                      <p:tavLst>
                                        <p:tav tm="0">
                                          <p:val>
                                            <p:strVal val="#ppt_h"/>
                                          </p:val>
                                        </p:tav>
                                        <p:tav tm="100000">
                                          <p:val>
                                            <p:strVal val="#ppt_h"/>
                                          </p:val>
                                        </p:tav>
                                      </p:tavLst>
                                    </p:anim>
                                    <p:animEffect transition="in" filter="fade">
                                      <p:cBhvr>
                                        <p:cTn id="54" dur="1000"/>
                                        <p:tgtEl>
                                          <p:spTgt spid="53862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7" name="Rectangle 3"/>
          <p:cNvSpPr>
            <a:spLocks noGrp="1" noChangeArrowheads="1"/>
          </p:cNvSpPr>
          <p:nvPr>
            <p:ph type="body" idx="1"/>
          </p:nvPr>
        </p:nvSpPr>
        <p:spPr>
          <a:xfrm>
            <a:off x="107950" y="1341438"/>
            <a:ext cx="8856663" cy="5400675"/>
          </a:xfrm>
          <a:solidFill>
            <a:srgbClr val="BBE0E3"/>
          </a:solidFill>
          <a:ln>
            <a:solidFill>
              <a:schemeClr val="tx1"/>
            </a:solidFill>
            <a:miter lim="800000"/>
            <a:headEnd/>
            <a:tailEnd/>
          </a:ln>
        </p:spPr>
        <p:txBody>
          <a:bodyPr/>
          <a:lstStyle/>
          <a:p>
            <a:pPr eaLnBrk="1" hangingPunct="1">
              <a:lnSpc>
                <a:spcPct val="90000"/>
              </a:lnSpc>
              <a:defRPr/>
            </a:pPr>
            <a:r>
              <a:rPr lang="en-US" dirty="0" smtClean="0">
                <a:latin typeface="Times New Roman" charset="0"/>
                <a:ea typeface="ＭＳ Ｐゴシック" charset="0"/>
                <a:cs typeface="Times New Roman" charset="0"/>
              </a:rPr>
              <a:t>Very sensitive to </a:t>
            </a:r>
            <a:r>
              <a:rPr lang="en-US" dirty="0" err="1" smtClean="0">
                <a:latin typeface="Times New Roman" charset="0"/>
                <a:ea typeface="ＭＳ Ｐゴシック" charset="0"/>
                <a:cs typeface="Times New Roman" charset="0"/>
              </a:rPr>
              <a:t>m</a:t>
            </a:r>
            <a:r>
              <a:rPr lang="en-US" baseline="-25000" dirty="0" err="1" smtClean="0">
                <a:latin typeface="Times New Roman" charset="0"/>
                <a:ea typeface="ＭＳ Ｐゴシック" charset="0"/>
                <a:cs typeface="Times New Roman" charset="0"/>
              </a:rPr>
              <a:t>t</a:t>
            </a:r>
            <a:r>
              <a:rPr lang="en-US" dirty="0" smtClean="0">
                <a:latin typeface="Times New Roman" charset="0"/>
                <a:ea typeface="ＭＳ Ｐゴシック" charset="0"/>
                <a:cs typeface="Times New Roman" charset="0"/>
              </a:rPr>
              <a:t> as well as M</a:t>
            </a:r>
            <a:r>
              <a:rPr lang="en-US" baseline="-25000" dirty="0" smtClean="0">
                <a:latin typeface="Times New Roman" charset="0"/>
                <a:ea typeface="ＭＳ Ｐゴシック" charset="0"/>
                <a:cs typeface="Times New Roman" charset="0"/>
              </a:rPr>
              <a:t>H</a:t>
            </a:r>
            <a:endParaRPr lang="en-US" dirty="0" smtClean="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eaLnBrk="1" hangingPunct="1">
              <a:lnSpc>
                <a:spcPct val="90000"/>
              </a:lnSpc>
              <a:defRPr/>
            </a:pPr>
            <a:endParaRPr lang="en-US" dirty="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eaLnBrk="1" hangingPunct="1">
              <a:lnSpc>
                <a:spcPct val="90000"/>
              </a:lnSpc>
              <a:defRPr/>
            </a:pPr>
            <a:endParaRPr lang="en-US" dirty="0">
              <a:latin typeface="Times New Roman" charset="0"/>
              <a:ea typeface="ＭＳ Ｐゴシック" charset="0"/>
              <a:cs typeface="Times New Roman" charset="0"/>
            </a:endParaRPr>
          </a:p>
          <a:p>
            <a:pPr eaLnBrk="1" hangingPunct="1">
              <a:lnSpc>
                <a:spcPct val="90000"/>
              </a:lnSpc>
              <a:defRPr/>
            </a:pPr>
            <a:endParaRPr lang="en-US" dirty="0" smtClean="0">
              <a:latin typeface="Times New Roman" charset="0"/>
              <a:ea typeface="ＭＳ Ｐゴシック" charset="0"/>
              <a:cs typeface="Times New Roman" charset="0"/>
            </a:endParaRPr>
          </a:p>
          <a:p>
            <a:pPr marL="0" indent="0" eaLnBrk="1" hangingPunct="1">
              <a:lnSpc>
                <a:spcPct val="90000"/>
              </a:lnSpc>
              <a:buFontTx/>
              <a:buNone/>
              <a:defRPr/>
            </a:pPr>
            <a:endParaRPr lang="en-US" dirty="0" smtClean="0">
              <a:latin typeface="Times New Roman" charset="0"/>
              <a:ea typeface="ＭＳ Ｐゴシック" charset="0"/>
              <a:cs typeface="Times New Roman" charset="0"/>
            </a:endParaRPr>
          </a:p>
          <a:p>
            <a:pPr eaLnBrk="1" hangingPunct="1">
              <a:lnSpc>
                <a:spcPct val="90000"/>
              </a:lnSpc>
              <a:defRPr/>
            </a:pPr>
            <a:r>
              <a:rPr lang="en-US" dirty="0" smtClean="0">
                <a:latin typeface="Times New Roman" charset="0"/>
                <a:ea typeface="ＭＳ Ｐゴシック" charset="0"/>
                <a:cs typeface="Times New Roman" charset="0"/>
              </a:rPr>
              <a:t>Instability scale:</a:t>
            </a:r>
          </a:p>
          <a:p>
            <a:pPr eaLnBrk="1" hangingPunct="1">
              <a:lnSpc>
                <a:spcPct val="90000"/>
              </a:lnSpc>
              <a:defRPr/>
            </a:pPr>
            <a:endParaRPr lang="en-US" dirty="0">
              <a:latin typeface="Times New Roman" charset="0"/>
              <a:ea typeface="ＭＳ Ｐゴシック" charset="0"/>
              <a:cs typeface="Times New Roman" charset="0"/>
            </a:endParaRPr>
          </a:p>
          <a:p>
            <a:pPr marL="0" indent="0" eaLnBrk="1" hangingPunct="1">
              <a:lnSpc>
                <a:spcPct val="90000"/>
              </a:lnSpc>
              <a:buFontTx/>
              <a:buNone/>
              <a:defRPr/>
            </a:pPr>
            <a:r>
              <a:rPr lang="en-US" b="1" dirty="0" err="1" smtClean="0">
                <a:solidFill>
                  <a:srgbClr val="008000"/>
                </a:solidFill>
                <a:latin typeface="Times New Roman" charset="0"/>
                <a:ea typeface="ＭＳ Ｐゴシック" charset="0"/>
                <a:cs typeface="Times New Roman" charset="0"/>
              </a:rPr>
              <a:t>m</a:t>
            </a:r>
            <a:r>
              <a:rPr lang="en-US" b="1" baseline="-25000" dirty="0" err="1" smtClean="0">
                <a:solidFill>
                  <a:srgbClr val="008000"/>
                </a:solidFill>
                <a:latin typeface="Times New Roman" charset="0"/>
                <a:ea typeface="ＭＳ Ｐゴシック" charset="0"/>
                <a:cs typeface="Times New Roman" charset="0"/>
              </a:rPr>
              <a:t>t</a:t>
            </a:r>
            <a:r>
              <a:rPr lang="en-US" b="1" dirty="0" smtClean="0">
                <a:solidFill>
                  <a:srgbClr val="008000"/>
                </a:solidFill>
                <a:latin typeface="Times New Roman" charset="0"/>
                <a:ea typeface="ＭＳ Ｐゴシック" charset="0"/>
                <a:cs typeface="Times New Roman" charset="0"/>
              </a:rPr>
              <a:t> = 173.3 ± 1.0 </a:t>
            </a:r>
            <a:r>
              <a:rPr lang="en-US" b="1" dirty="0" err="1" smtClean="0">
                <a:solidFill>
                  <a:srgbClr val="008000"/>
                </a:solidFill>
                <a:latin typeface="Times New Roman" charset="0"/>
                <a:ea typeface="ＭＳ Ｐゴシック" charset="0"/>
                <a:cs typeface="Times New Roman" charset="0"/>
              </a:rPr>
              <a:t>GeV</a:t>
            </a:r>
            <a:r>
              <a:rPr lang="en-US" b="1" dirty="0" smtClean="0">
                <a:solidFill>
                  <a:srgbClr val="008000"/>
                </a:solidFill>
                <a:latin typeface="Times New Roman" charset="0"/>
                <a:ea typeface="ＭＳ Ｐゴシック" charset="0"/>
                <a:cs typeface="Times New Roman" charset="0"/>
              </a:rPr>
              <a:t> </a:t>
            </a:r>
            <a:r>
              <a:rPr lang="en-US" b="1" dirty="0" smtClean="0">
                <a:solidFill>
                  <a:srgbClr val="008000"/>
                </a:solidFill>
                <a:latin typeface="Wingdings"/>
                <a:ea typeface="Wingdings"/>
                <a:cs typeface="Wingdings"/>
                <a:sym typeface="Wingdings"/>
              </a:rPr>
              <a:t></a:t>
            </a:r>
            <a:r>
              <a:rPr lang="en-US" b="1" dirty="0" smtClean="0">
                <a:solidFill>
                  <a:srgbClr val="008000"/>
                </a:solidFill>
                <a:latin typeface="Times New Roman"/>
                <a:ea typeface="Wingdings"/>
                <a:cs typeface="Times New Roman"/>
                <a:sym typeface="Wingdings"/>
              </a:rPr>
              <a:t> log</a:t>
            </a:r>
            <a:r>
              <a:rPr lang="en-US" b="1" baseline="-25000" dirty="0" smtClean="0">
                <a:solidFill>
                  <a:srgbClr val="008000"/>
                </a:solidFill>
                <a:latin typeface="Times New Roman"/>
                <a:ea typeface="Wingdings"/>
                <a:cs typeface="Times New Roman"/>
                <a:sym typeface="Wingdings"/>
              </a:rPr>
              <a:t>10</a:t>
            </a:r>
            <a:r>
              <a:rPr lang="en-US" b="1" dirty="0" smtClean="0">
                <a:solidFill>
                  <a:srgbClr val="008000"/>
                </a:solidFill>
                <a:latin typeface="Times New Roman"/>
                <a:ea typeface="Wingdings"/>
                <a:cs typeface="Times New Roman"/>
                <a:sym typeface="Wingdings"/>
              </a:rPr>
              <a:t>(</a:t>
            </a:r>
            <a:r>
              <a:rPr lang="en-US" b="1" dirty="0" err="1" smtClean="0">
                <a:solidFill>
                  <a:srgbClr val="008000"/>
                </a:solidFill>
                <a:latin typeface="Times New Roman"/>
                <a:ea typeface="Lucida Grande"/>
                <a:cs typeface="Times New Roman"/>
                <a:sym typeface="Wingdings"/>
              </a:rPr>
              <a:t>Λ</a:t>
            </a:r>
            <a:r>
              <a:rPr lang="en-US" b="1" dirty="0" smtClean="0">
                <a:solidFill>
                  <a:srgbClr val="008000"/>
                </a:solidFill>
                <a:latin typeface="Times New Roman"/>
                <a:ea typeface="Lucida Grande"/>
                <a:cs typeface="Times New Roman"/>
                <a:sym typeface="Wingdings"/>
              </a:rPr>
              <a:t>/</a:t>
            </a:r>
            <a:r>
              <a:rPr lang="en-US" b="1" dirty="0" err="1" smtClean="0">
                <a:solidFill>
                  <a:srgbClr val="008000"/>
                </a:solidFill>
                <a:latin typeface="Times New Roman"/>
                <a:ea typeface="Lucida Grande"/>
                <a:cs typeface="Times New Roman"/>
                <a:sym typeface="Wingdings"/>
              </a:rPr>
              <a:t>GeV</a:t>
            </a:r>
            <a:r>
              <a:rPr lang="en-US" b="1" dirty="0" smtClean="0">
                <a:solidFill>
                  <a:srgbClr val="008000"/>
                </a:solidFill>
                <a:latin typeface="Times New Roman"/>
                <a:ea typeface="Lucida Grande"/>
                <a:cs typeface="Times New Roman"/>
                <a:sym typeface="Wingdings"/>
              </a:rPr>
              <a:t>) = 11.1 ± 1.3</a:t>
            </a:r>
            <a:endParaRPr lang="en-US" b="1" dirty="0">
              <a:solidFill>
                <a:srgbClr val="008000"/>
              </a:solidFill>
              <a:latin typeface="Times New Roman"/>
              <a:ea typeface="ＭＳ Ｐゴシック" charset="0"/>
              <a:cs typeface="Times New Roman"/>
            </a:endParaRPr>
          </a:p>
        </p:txBody>
      </p:sp>
      <p:pic>
        <p:nvPicPr>
          <p:cNvPr id="33797" name="Picture 1" descr="metastability.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98863" y="2017713"/>
            <a:ext cx="5221287" cy="309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Knieh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1341438"/>
            <a:ext cx="10225087" cy="440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8626" name="Rectangle 2"/>
          <p:cNvSpPr>
            <a:spLocks noGrp="1" noChangeArrowheads="1"/>
          </p:cNvSpPr>
          <p:nvPr>
            <p:ph type="title"/>
          </p:nvPr>
        </p:nvSpPr>
        <p:spPr>
          <a:xfrm>
            <a:off x="107950" y="260350"/>
            <a:ext cx="8891588" cy="1008063"/>
          </a:xfrm>
          <a:solidFill>
            <a:schemeClr val="accent1"/>
          </a:solidFill>
          <a:ln>
            <a:solidFill>
              <a:schemeClr val="tx1"/>
            </a:solidFill>
            <a:miter lim="800000"/>
            <a:headEnd/>
            <a:tailEnd/>
          </a:ln>
        </p:spPr>
        <p:txBody>
          <a:bodyPr/>
          <a:lstStyle/>
          <a:p>
            <a:pPr eaLnBrk="1" hangingPunct="1">
              <a:defRPr/>
            </a:pPr>
            <a:r>
              <a:rPr lang="en-US" sz="4000" dirty="0" smtClean="0">
                <a:solidFill>
                  <a:srgbClr val="000000"/>
                </a:solidFill>
                <a:latin typeface="Times New Roman" charset="0"/>
                <a:cs typeface="+mj-cs"/>
              </a:rPr>
              <a:t>Vacuum Instability in the Standard Model </a:t>
            </a:r>
          </a:p>
        </p:txBody>
      </p:sp>
      <p:sp>
        <p:nvSpPr>
          <p:cNvPr id="35844" name="Text Box 10"/>
          <p:cNvSpPr txBox="1">
            <a:spLocks noChangeArrowheads="1"/>
          </p:cNvSpPr>
          <p:nvPr/>
        </p:nvSpPr>
        <p:spPr bwMode="auto">
          <a:xfrm>
            <a:off x="3203575" y="5229225"/>
            <a:ext cx="5954713" cy="307975"/>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1400" b="0" dirty="0" err="1">
                <a:solidFill>
                  <a:srgbClr val="FFFF00"/>
                </a:solidFill>
                <a:latin typeface="Times" charset="0"/>
              </a:rPr>
              <a:t>Buttazzo</a:t>
            </a:r>
            <a:r>
              <a:rPr lang="en-US" sz="1400" b="0" dirty="0">
                <a:solidFill>
                  <a:srgbClr val="FFFF00"/>
                </a:solidFill>
                <a:latin typeface="Times" charset="0"/>
              </a:rPr>
              <a:t>, </a:t>
            </a:r>
            <a:r>
              <a:rPr lang="en-US" sz="1400" b="0" dirty="0" err="1">
                <a:solidFill>
                  <a:srgbClr val="FFFF00"/>
                </a:solidFill>
                <a:latin typeface="Times" charset="0"/>
              </a:rPr>
              <a:t>Degrassi</a:t>
            </a:r>
            <a:r>
              <a:rPr lang="en-US" sz="1400" b="0" dirty="0">
                <a:solidFill>
                  <a:srgbClr val="FFFF00"/>
                </a:solidFill>
                <a:latin typeface="Times" charset="0"/>
              </a:rPr>
              <a:t>, </a:t>
            </a:r>
            <a:r>
              <a:rPr lang="en-US" sz="1400" b="0" dirty="0" err="1">
                <a:solidFill>
                  <a:srgbClr val="FFFF00"/>
                </a:solidFill>
                <a:latin typeface="Times" charset="0"/>
              </a:rPr>
              <a:t>Giardino</a:t>
            </a:r>
            <a:r>
              <a:rPr lang="en-US" sz="1400" b="0" dirty="0">
                <a:solidFill>
                  <a:srgbClr val="FFFF00"/>
                </a:solidFill>
                <a:latin typeface="Times" charset="0"/>
              </a:rPr>
              <a:t>, </a:t>
            </a:r>
            <a:r>
              <a:rPr lang="en-US" sz="1400" b="0" dirty="0" err="1">
                <a:solidFill>
                  <a:srgbClr val="FFFF00"/>
                </a:solidFill>
                <a:latin typeface="Times" charset="0"/>
              </a:rPr>
              <a:t>Giudice</a:t>
            </a:r>
            <a:r>
              <a:rPr lang="en-US" sz="1400" b="0" dirty="0">
                <a:solidFill>
                  <a:srgbClr val="FFFF00"/>
                </a:solidFill>
                <a:latin typeface="Times" charset="0"/>
              </a:rPr>
              <a:t>, </a:t>
            </a:r>
            <a:r>
              <a:rPr lang="en-US" sz="1400" b="0" dirty="0" err="1">
                <a:solidFill>
                  <a:srgbClr val="FFFF00"/>
                </a:solidFill>
                <a:latin typeface="Times" charset="0"/>
              </a:rPr>
              <a:t>Sala</a:t>
            </a:r>
            <a:r>
              <a:rPr lang="en-US" sz="1400" b="0" dirty="0">
                <a:solidFill>
                  <a:srgbClr val="FFFF00"/>
                </a:solidFill>
                <a:latin typeface="Times" charset="0"/>
              </a:rPr>
              <a:t>, </a:t>
            </a:r>
            <a:r>
              <a:rPr lang="en-US" sz="1400" b="0" dirty="0" err="1">
                <a:solidFill>
                  <a:srgbClr val="FFFF00"/>
                </a:solidFill>
                <a:latin typeface="Times" charset="0"/>
              </a:rPr>
              <a:t>Salvio</a:t>
            </a:r>
            <a:r>
              <a:rPr lang="en-US" sz="1400" b="0" dirty="0">
                <a:solidFill>
                  <a:srgbClr val="FFFF00"/>
                </a:solidFill>
                <a:latin typeface="Times" charset="0"/>
              </a:rPr>
              <a:t> &amp; </a:t>
            </a:r>
            <a:r>
              <a:rPr lang="en-US" sz="1400" b="0" dirty="0" err="1">
                <a:solidFill>
                  <a:srgbClr val="FFFF00"/>
                </a:solidFill>
                <a:latin typeface="Times" charset="0"/>
              </a:rPr>
              <a:t>Strumia</a:t>
            </a:r>
            <a:r>
              <a:rPr lang="en-US" sz="1400" b="0" dirty="0">
                <a:solidFill>
                  <a:srgbClr val="FFFF00"/>
                </a:solidFill>
                <a:latin typeface="Times" charset="0"/>
              </a:rPr>
              <a:t>, arXiv:1307.3536</a:t>
            </a:r>
          </a:p>
        </p:txBody>
      </p:sp>
      <p:pic>
        <p:nvPicPr>
          <p:cNvPr id="126982" name="Picture 1" descr="VacuumInstability.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9388" y="2133600"/>
            <a:ext cx="33718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bwMode="auto">
          <a:xfrm>
            <a:off x="-541338" y="3573463"/>
            <a:ext cx="914401" cy="91440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6" name="Straight Connector 5"/>
          <p:cNvCxnSpPr/>
          <p:nvPr/>
        </p:nvCxnSpPr>
        <p:spPr bwMode="auto">
          <a:xfrm>
            <a:off x="4356100" y="6092825"/>
            <a:ext cx="914400" cy="914400"/>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Straight Arrow Connector 14"/>
          <p:cNvCxnSpPr/>
          <p:nvPr/>
        </p:nvCxnSpPr>
        <p:spPr bwMode="auto">
          <a:xfrm>
            <a:off x="7019925" y="6165850"/>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Straight Arrow Connector 16"/>
          <p:cNvCxnSpPr/>
          <p:nvPr/>
        </p:nvCxnSpPr>
        <p:spPr bwMode="auto">
          <a:xfrm>
            <a:off x="6516688" y="5762625"/>
            <a:ext cx="914400" cy="914400"/>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Straight Arrow Connector 18"/>
          <p:cNvCxnSpPr/>
          <p:nvPr/>
        </p:nvCxnSpPr>
        <p:spPr bwMode="auto">
          <a:xfrm flipH="1">
            <a:off x="6926263" y="5689600"/>
            <a:ext cx="382587" cy="987425"/>
          </a:xfrm>
          <a:prstGeom prst="straightConnector1">
            <a:avLst/>
          </a:prstGeom>
          <a:noFill/>
          <a:ln>
            <a:noFill/>
            <a:tailEnd type="arrow"/>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cxnSp>
      <p:pic>
        <p:nvPicPr>
          <p:cNvPr id="23" name="Picture 22" descr="Instabilityscale.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95288" y="5594350"/>
            <a:ext cx="835342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a:spLocks noChangeArrowheads="1"/>
          </p:cNvSpPr>
          <p:nvPr/>
        </p:nvSpPr>
        <p:spPr bwMode="auto">
          <a:xfrm>
            <a:off x="5003828" y="2636838"/>
            <a:ext cx="1141358" cy="904863"/>
          </a:xfrm>
          <a:prstGeom prst="rect">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lgn="ctr" eaLnBrk="1" hangingPunct="1">
              <a:buNone/>
            </a:pPr>
            <a:r>
              <a:rPr lang="en-US" sz="2400" b="0" dirty="0">
                <a:solidFill>
                  <a:srgbClr val="FFFF00"/>
                </a:solidFill>
                <a:latin typeface="Times New Roman" charset="0"/>
                <a:cs typeface="Times New Roman" charset="0"/>
              </a:rPr>
              <a:t>World</a:t>
            </a:r>
          </a:p>
          <a:p>
            <a:pPr algn="ctr" eaLnBrk="1" hangingPunct="1">
              <a:buNone/>
            </a:pPr>
            <a:r>
              <a:rPr lang="en-US" sz="2400" b="0" dirty="0">
                <a:solidFill>
                  <a:srgbClr val="FFFF00"/>
                </a:solidFill>
                <a:latin typeface="Times New Roman" charset="0"/>
                <a:cs typeface="Times New Roman" charset="0"/>
              </a:rPr>
              <a:t>average</a:t>
            </a:r>
          </a:p>
        </p:txBody>
      </p:sp>
      <p:sp>
        <p:nvSpPr>
          <p:cNvPr id="18" name="Oval 17"/>
          <p:cNvSpPr>
            <a:spLocks noChangeArrowheads="1"/>
          </p:cNvSpPr>
          <p:nvPr/>
        </p:nvSpPr>
        <p:spPr bwMode="auto">
          <a:xfrm>
            <a:off x="6372225" y="2924175"/>
            <a:ext cx="215900" cy="504825"/>
          </a:xfrm>
          <a:prstGeom prst="ellipse">
            <a:avLst/>
          </a:prstGeom>
          <a:noFill/>
          <a:ln w="571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latin typeface="Times New Roman" charset="0"/>
              <a:cs typeface="Times New Roman" charset="0"/>
            </a:endParaRPr>
          </a:p>
        </p:txBody>
      </p:sp>
      <p:sp>
        <p:nvSpPr>
          <p:cNvPr id="20" name="Oval 19"/>
          <p:cNvSpPr>
            <a:spLocks noChangeArrowheads="1"/>
          </p:cNvSpPr>
          <p:nvPr/>
        </p:nvSpPr>
        <p:spPr bwMode="auto">
          <a:xfrm>
            <a:off x="6372225" y="3357563"/>
            <a:ext cx="215900" cy="215900"/>
          </a:xfrm>
          <a:prstGeom prst="ellipse">
            <a:avLst/>
          </a:prstGeom>
          <a:noFill/>
          <a:ln w="57150">
            <a:solidFill>
              <a:srgbClr val="66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latin typeface="Times New Roman" charset="0"/>
              <a:cs typeface="Times New Roman" charset="0"/>
            </a:endParaRPr>
          </a:p>
        </p:txBody>
      </p:sp>
      <p:sp>
        <p:nvSpPr>
          <p:cNvPr id="21" name="TextBox 20"/>
          <p:cNvSpPr txBox="1">
            <a:spLocks noChangeArrowheads="1"/>
          </p:cNvSpPr>
          <p:nvPr/>
        </p:nvSpPr>
        <p:spPr bwMode="auto">
          <a:xfrm>
            <a:off x="6877050" y="3573463"/>
            <a:ext cx="1504950" cy="461962"/>
          </a:xfrm>
          <a:prstGeom prst="rect">
            <a:avLst/>
          </a:prstGeom>
          <a:solidFill>
            <a:srgbClr val="66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a:solidFill>
                  <a:srgbClr val="FFFF00"/>
                </a:solidFill>
                <a:latin typeface="Times New Roman" charset="0"/>
                <a:cs typeface="Times New Roman" charset="0"/>
              </a:rPr>
              <a:t>New CMS</a:t>
            </a:r>
          </a:p>
        </p:txBody>
      </p:sp>
      <p:sp>
        <p:nvSpPr>
          <p:cNvPr id="22" name="Oval 21"/>
          <p:cNvSpPr>
            <a:spLocks noChangeArrowheads="1"/>
          </p:cNvSpPr>
          <p:nvPr/>
        </p:nvSpPr>
        <p:spPr bwMode="auto">
          <a:xfrm>
            <a:off x="6372225" y="2565400"/>
            <a:ext cx="215900" cy="503238"/>
          </a:xfrm>
          <a:prstGeom prst="ellipse">
            <a:avLst/>
          </a:prstGeom>
          <a:noFill/>
          <a:ln w="57150">
            <a:solidFill>
              <a:srgbClr val="0000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latin typeface="Times New Roman" charset="0"/>
              <a:cs typeface="Times New Roman" charset="0"/>
            </a:endParaRPr>
          </a:p>
        </p:txBody>
      </p:sp>
      <p:sp>
        <p:nvSpPr>
          <p:cNvPr id="24" name="TextBox 23"/>
          <p:cNvSpPr txBox="1">
            <a:spLocks noChangeArrowheads="1"/>
          </p:cNvSpPr>
          <p:nvPr/>
        </p:nvSpPr>
        <p:spPr bwMode="auto">
          <a:xfrm>
            <a:off x="6732588" y="2349500"/>
            <a:ext cx="1231900" cy="4603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eaLnBrk="1" hangingPunct="1">
              <a:buNone/>
            </a:pPr>
            <a:r>
              <a:rPr lang="en-US" sz="2400" b="0" dirty="0">
                <a:solidFill>
                  <a:srgbClr val="FFFF00"/>
                </a:solidFill>
                <a:latin typeface="Times New Roman" charset="0"/>
                <a:cs typeface="Times New Roman" charset="0"/>
              </a:rPr>
              <a:t>New D0</a:t>
            </a:r>
          </a:p>
        </p:txBody>
      </p:sp>
      <p:sp>
        <p:nvSpPr>
          <p:cNvPr id="28" name="Oval 27"/>
          <p:cNvSpPr>
            <a:spLocks noChangeArrowheads="1"/>
          </p:cNvSpPr>
          <p:nvPr/>
        </p:nvSpPr>
        <p:spPr bwMode="auto">
          <a:xfrm>
            <a:off x="6372225" y="3111500"/>
            <a:ext cx="215900" cy="503238"/>
          </a:xfrm>
          <a:prstGeom prst="ellipse">
            <a:avLst/>
          </a:prstGeom>
          <a:noFill/>
          <a:ln w="57150">
            <a:solidFill>
              <a:schemeClr val="accent1">
                <a:lumMod val="5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en-US" sz="1800" b="0">
              <a:latin typeface="Times New Roman"/>
              <a:cs typeface="Times New Roman"/>
            </a:endParaRPr>
          </a:p>
        </p:txBody>
      </p:sp>
      <p:sp>
        <p:nvSpPr>
          <p:cNvPr id="29" name="TextBox 28"/>
          <p:cNvSpPr txBox="1"/>
          <p:nvPr/>
        </p:nvSpPr>
        <p:spPr>
          <a:xfrm>
            <a:off x="4356100" y="3543300"/>
            <a:ext cx="1795463" cy="461963"/>
          </a:xfrm>
          <a:prstGeom prst="rect">
            <a:avLst/>
          </a:prstGeom>
          <a:solidFill>
            <a:schemeClr val="accent1">
              <a:lumMod val="50000"/>
            </a:schemeClr>
          </a:solidFill>
          <a:ln>
            <a:noFill/>
          </a:ln>
        </p:spPr>
        <p:txBody>
          <a:bodyPr wrap="none">
            <a:spAutoFit/>
          </a:bodyPr>
          <a:lstStyle/>
          <a:p>
            <a:pPr>
              <a:buNone/>
              <a:defRPr/>
            </a:pPr>
            <a:r>
              <a:rPr lang="en-US" sz="2400" b="0" dirty="0">
                <a:solidFill>
                  <a:srgbClr val="FFFF00"/>
                </a:solidFill>
                <a:latin typeface="Times New Roman"/>
                <a:cs typeface="Times New Roman"/>
              </a:rPr>
              <a:t>New ATLAS</a:t>
            </a:r>
          </a:p>
        </p:txBody>
      </p:sp>
      <p:sp>
        <p:nvSpPr>
          <p:cNvPr id="26" name="Text Box 10"/>
          <p:cNvSpPr txBox="1">
            <a:spLocks noChangeArrowheads="1"/>
          </p:cNvSpPr>
          <p:nvPr/>
        </p:nvSpPr>
        <p:spPr bwMode="auto">
          <a:xfrm>
            <a:off x="4644008" y="4849415"/>
            <a:ext cx="4527639" cy="30777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buNone/>
            </a:pPr>
            <a:r>
              <a:rPr lang="en-US" sz="1400" b="0" dirty="0" err="1">
                <a:solidFill>
                  <a:srgbClr val="FFFF00"/>
                </a:solidFill>
                <a:latin typeface="Times New Roman"/>
                <a:cs typeface="Times New Roman"/>
              </a:rPr>
              <a:t>Bednyakov</a:t>
            </a:r>
            <a:r>
              <a:rPr lang="en-US" sz="1400" b="0" dirty="0" smtClean="0">
                <a:solidFill>
                  <a:srgbClr val="FFFF00"/>
                </a:solidFill>
                <a:latin typeface="Times New Roman"/>
                <a:cs typeface="Times New Roman"/>
              </a:rPr>
              <a:t>, </a:t>
            </a:r>
            <a:r>
              <a:rPr lang="en-US" sz="1400" b="0" dirty="0" err="1" smtClean="0">
                <a:solidFill>
                  <a:srgbClr val="FFFF00"/>
                </a:solidFill>
                <a:latin typeface="Times New Roman"/>
                <a:cs typeface="Times New Roman"/>
              </a:rPr>
              <a:t>Kniehl</a:t>
            </a:r>
            <a:r>
              <a:rPr lang="en-US" sz="1400" b="0" dirty="0" smtClean="0">
                <a:solidFill>
                  <a:srgbClr val="FFFF00"/>
                </a:solidFill>
                <a:latin typeface="Times New Roman"/>
                <a:cs typeface="Times New Roman"/>
              </a:rPr>
              <a:t>, </a:t>
            </a:r>
            <a:r>
              <a:rPr lang="en-US" sz="1400" b="0" dirty="0" err="1" smtClean="0">
                <a:solidFill>
                  <a:srgbClr val="FFFF00"/>
                </a:solidFill>
                <a:latin typeface="Times New Roman"/>
                <a:cs typeface="Times New Roman"/>
              </a:rPr>
              <a:t>Pikelner</a:t>
            </a:r>
            <a:r>
              <a:rPr lang="en-US" sz="1400" b="0" dirty="0" smtClean="0">
                <a:solidFill>
                  <a:srgbClr val="FFFF00"/>
                </a:solidFill>
                <a:latin typeface="Times New Roman"/>
                <a:cs typeface="Times New Roman"/>
              </a:rPr>
              <a:t> </a:t>
            </a:r>
            <a:r>
              <a:rPr lang="en-US" sz="1400" b="0" dirty="0">
                <a:solidFill>
                  <a:srgbClr val="FFFF00"/>
                </a:solidFill>
                <a:latin typeface="Times New Roman"/>
                <a:cs typeface="Times New Roman"/>
              </a:rPr>
              <a:t>and </a:t>
            </a:r>
            <a:r>
              <a:rPr lang="en-US" sz="1400" b="0" dirty="0" err="1" smtClean="0">
                <a:solidFill>
                  <a:srgbClr val="FFFF00"/>
                </a:solidFill>
                <a:latin typeface="Times New Roman"/>
                <a:cs typeface="Times New Roman"/>
              </a:rPr>
              <a:t>Veretin</a:t>
            </a:r>
            <a:r>
              <a:rPr lang="en-US" sz="1400" b="0" dirty="0" smtClean="0">
                <a:solidFill>
                  <a:srgbClr val="FFFF00"/>
                </a:solidFill>
                <a:latin typeface="Times New Roman"/>
                <a:cs typeface="Times New Roman"/>
              </a:rPr>
              <a:t>: arXiv:1507.08833 </a:t>
            </a:r>
            <a:endParaRPr lang="en-US" sz="1400" b="0" dirty="0">
              <a:solidFill>
                <a:srgbClr val="FFFF00"/>
              </a:solidFill>
              <a:latin typeface="Times New Roman"/>
              <a:cs typeface="Times New Roman"/>
            </a:endParaRPr>
          </a:p>
        </p:txBody>
      </p:sp>
    </p:spTree>
    <p:extLst>
      <p:ext uri="{BB962C8B-B14F-4D97-AF65-F5344CB8AC3E}">
        <p14:creationId xmlns:p14="http://schemas.microsoft.com/office/powerpoint/2010/main" val="33847463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38627">
                                            <p:txEl>
                                              <p:pRg st="7" end="7"/>
                                            </p:txEl>
                                          </p:spTgt>
                                        </p:tgtEl>
                                        <p:attrNameLst>
                                          <p:attrName>style.visibility</p:attrName>
                                        </p:attrNameLst>
                                      </p:cBhvr>
                                      <p:to>
                                        <p:strVal val="visible"/>
                                      </p:to>
                                    </p:set>
                                    <p:animEffect transition="in" filter="dissolve">
                                      <p:cBhvr>
                                        <p:cTn id="7" dur="500"/>
                                        <p:tgtEl>
                                          <p:spTgt spid="538627">
                                            <p:txEl>
                                              <p:pRg st="7" end="7"/>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5844"/>
                                        </p:tgtEl>
                                        <p:attrNameLst>
                                          <p:attrName>style.visibility</p:attrName>
                                        </p:attrNameLst>
                                      </p:cBhvr>
                                      <p:to>
                                        <p:strVal val="visible"/>
                                      </p:to>
                                    </p:set>
                                    <p:animEffect transition="in" filter="dissolve">
                                      <p:cBhvr>
                                        <p:cTn id="10" dur="500"/>
                                        <p:tgtEl>
                                          <p:spTgt spid="35844"/>
                                        </p:tgtEl>
                                      </p:cBhvr>
                                    </p:animEffect>
                                  </p:childTnLst>
                                </p:cTn>
                              </p:par>
                              <p:par>
                                <p:cTn id="11" presetID="9"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dissolve">
                                      <p:cBhvr>
                                        <p:cTn id="13" dur="500"/>
                                        <p:tgtEl>
                                          <p:spTgt spid="23"/>
                                        </p:tgtEl>
                                      </p:cBhvr>
                                    </p:animEffect>
                                  </p:childTnLst>
                                </p:cTn>
                              </p:par>
                              <p:par>
                                <p:cTn id="14" presetID="9" presetClass="entr" presetSubtype="0" fill="hold" nodeType="withEffect">
                                  <p:stCondLst>
                                    <p:cond delay="0"/>
                                  </p:stCondLst>
                                  <p:childTnLst>
                                    <p:set>
                                      <p:cBhvr>
                                        <p:cTn id="15" dur="1" fill="hold">
                                          <p:stCondLst>
                                            <p:cond delay="0"/>
                                          </p:stCondLst>
                                        </p:cTn>
                                        <p:tgtEl>
                                          <p:spTgt spid="33797"/>
                                        </p:tgtEl>
                                        <p:attrNameLst>
                                          <p:attrName>style.visibility</p:attrName>
                                        </p:attrNameLst>
                                      </p:cBhvr>
                                      <p:to>
                                        <p:strVal val="visible"/>
                                      </p:to>
                                    </p:set>
                                    <p:animEffect transition="in" filter="dissolve">
                                      <p:cBhvr>
                                        <p:cTn id="16" dur="500"/>
                                        <p:tgtEl>
                                          <p:spTgt spid="3379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1000" fill="hold"/>
                                        <p:tgtEl>
                                          <p:spTgt spid="18"/>
                                        </p:tgtEl>
                                        <p:attrNameLst>
                                          <p:attrName>ppt_w</p:attrName>
                                        </p:attrNameLst>
                                      </p:cBhvr>
                                      <p:tavLst>
                                        <p:tav tm="0">
                                          <p:val>
                                            <p:strVal val="#ppt_w*0.70"/>
                                          </p:val>
                                        </p:tav>
                                        <p:tav tm="100000">
                                          <p:val>
                                            <p:strVal val="#ppt_w"/>
                                          </p:val>
                                        </p:tav>
                                      </p:tavLst>
                                    </p:anim>
                                    <p:anim calcmode="lin" valueType="num">
                                      <p:cBhvr>
                                        <p:cTn id="22" dur="1000" fill="hold"/>
                                        <p:tgtEl>
                                          <p:spTgt spid="18"/>
                                        </p:tgtEl>
                                        <p:attrNameLst>
                                          <p:attrName>ppt_h</p:attrName>
                                        </p:attrNameLst>
                                      </p:cBhvr>
                                      <p:tavLst>
                                        <p:tav tm="0">
                                          <p:val>
                                            <p:strVal val="#ppt_h"/>
                                          </p:val>
                                        </p:tav>
                                        <p:tav tm="100000">
                                          <p:val>
                                            <p:strVal val="#ppt_h"/>
                                          </p:val>
                                        </p:tav>
                                      </p:tavLst>
                                    </p:anim>
                                    <p:animEffect transition="in" filter="fade">
                                      <p:cBhvr>
                                        <p:cTn id="23" dur="1000"/>
                                        <p:tgtEl>
                                          <p:spTgt spid="18"/>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dissolve">
                                      <p:cBhvr>
                                        <p:cTn id="26" dur="500"/>
                                        <p:tgtEl>
                                          <p:spTgt spid="3"/>
                                        </p:tgtEl>
                                      </p:cBhvr>
                                    </p:animEffect>
                                  </p:childTnLst>
                                </p:cTn>
                              </p:par>
                              <p:par>
                                <p:cTn id="27" presetID="9" presetClass="entr" presetSubtype="0" fill="hold" nodeType="withEffect">
                                  <p:stCondLst>
                                    <p:cond delay="0"/>
                                  </p:stCondLst>
                                  <p:childTnLst>
                                    <p:set>
                                      <p:cBhvr>
                                        <p:cTn id="28" dur="1" fill="hold">
                                          <p:stCondLst>
                                            <p:cond delay="0"/>
                                          </p:stCondLst>
                                        </p:cTn>
                                        <p:tgtEl>
                                          <p:spTgt spid="538627">
                                            <p:txEl>
                                              <p:pRg st="9" end="9"/>
                                            </p:txEl>
                                          </p:spTgt>
                                        </p:tgtEl>
                                        <p:attrNameLst>
                                          <p:attrName>style.visibility</p:attrName>
                                        </p:attrNameLst>
                                      </p:cBhvr>
                                      <p:to>
                                        <p:strVal val="visible"/>
                                      </p:to>
                                    </p:set>
                                    <p:animEffect transition="in" filter="dissolve">
                                      <p:cBhvr>
                                        <p:cTn id="29" dur="500"/>
                                        <p:tgtEl>
                                          <p:spTgt spid="538627">
                                            <p:txEl>
                                              <p:pRg st="9" end="9"/>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5"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1000" fill="hold"/>
                                        <p:tgtEl>
                                          <p:spTgt spid="22"/>
                                        </p:tgtEl>
                                        <p:attrNameLst>
                                          <p:attrName>ppt_w</p:attrName>
                                        </p:attrNameLst>
                                      </p:cBhvr>
                                      <p:tavLst>
                                        <p:tav tm="0">
                                          <p:val>
                                            <p:strVal val="#ppt_w*0.70"/>
                                          </p:val>
                                        </p:tav>
                                        <p:tav tm="100000">
                                          <p:val>
                                            <p:strVal val="#ppt_w"/>
                                          </p:val>
                                        </p:tav>
                                      </p:tavLst>
                                    </p:anim>
                                    <p:anim calcmode="lin" valueType="num">
                                      <p:cBhvr>
                                        <p:cTn id="35" dur="1000" fill="hold"/>
                                        <p:tgtEl>
                                          <p:spTgt spid="22"/>
                                        </p:tgtEl>
                                        <p:attrNameLst>
                                          <p:attrName>ppt_h</p:attrName>
                                        </p:attrNameLst>
                                      </p:cBhvr>
                                      <p:tavLst>
                                        <p:tav tm="0">
                                          <p:val>
                                            <p:strVal val="#ppt_h"/>
                                          </p:val>
                                        </p:tav>
                                        <p:tav tm="100000">
                                          <p:val>
                                            <p:strVal val="#ppt_h"/>
                                          </p:val>
                                        </p:tav>
                                      </p:tavLst>
                                    </p:anim>
                                    <p:animEffect transition="in" filter="fade">
                                      <p:cBhvr>
                                        <p:cTn id="36" dur="1000"/>
                                        <p:tgtEl>
                                          <p:spTgt spid="22"/>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55" presetClass="entr" presetSubtype="0"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1000" fill="hold"/>
                                        <p:tgtEl>
                                          <p:spTgt spid="28"/>
                                        </p:tgtEl>
                                        <p:attrNameLst>
                                          <p:attrName>ppt_w</p:attrName>
                                        </p:attrNameLst>
                                      </p:cBhvr>
                                      <p:tavLst>
                                        <p:tav tm="0">
                                          <p:val>
                                            <p:strVal val="#ppt_w*0.70"/>
                                          </p:val>
                                        </p:tav>
                                        <p:tav tm="100000">
                                          <p:val>
                                            <p:strVal val="#ppt_w"/>
                                          </p:val>
                                        </p:tav>
                                      </p:tavLst>
                                    </p:anim>
                                    <p:anim calcmode="lin" valueType="num">
                                      <p:cBhvr>
                                        <p:cTn id="45" dur="1000" fill="hold"/>
                                        <p:tgtEl>
                                          <p:spTgt spid="28"/>
                                        </p:tgtEl>
                                        <p:attrNameLst>
                                          <p:attrName>ppt_h</p:attrName>
                                        </p:attrNameLst>
                                      </p:cBhvr>
                                      <p:tavLst>
                                        <p:tav tm="0">
                                          <p:val>
                                            <p:strVal val="#ppt_h"/>
                                          </p:val>
                                        </p:tav>
                                        <p:tav tm="100000">
                                          <p:val>
                                            <p:strVal val="#ppt_h"/>
                                          </p:val>
                                        </p:tav>
                                      </p:tavLst>
                                    </p:anim>
                                    <p:animEffect transition="in" filter="fade">
                                      <p:cBhvr>
                                        <p:cTn id="46" dur="1000"/>
                                        <p:tgtEl>
                                          <p:spTgt spid="2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dissolve">
                                      <p:cBhvr>
                                        <p:cTn id="49" dur="500"/>
                                        <p:tgtEl>
                                          <p:spTgt spid="29"/>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1000" fill="hold"/>
                                        <p:tgtEl>
                                          <p:spTgt spid="20"/>
                                        </p:tgtEl>
                                        <p:attrNameLst>
                                          <p:attrName>ppt_w</p:attrName>
                                        </p:attrNameLst>
                                      </p:cBhvr>
                                      <p:tavLst>
                                        <p:tav tm="0">
                                          <p:val>
                                            <p:strVal val="#ppt_w*0.70"/>
                                          </p:val>
                                        </p:tav>
                                        <p:tav tm="100000">
                                          <p:val>
                                            <p:strVal val="#ppt_w"/>
                                          </p:val>
                                        </p:tav>
                                      </p:tavLst>
                                    </p:anim>
                                    <p:anim calcmode="lin" valueType="num">
                                      <p:cBhvr>
                                        <p:cTn id="55" dur="1000" fill="hold"/>
                                        <p:tgtEl>
                                          <p:spTgt spid="20"/>
                                        </p:tgtEl>
                                        <p:attrNameLst>
                                          <p:attrName>ppt_h</p:attrName>
                                        </p:attrNameLst>
                                      </p:cBhvr>
                                      <p:tavLst>
                                        <p:tav tm="0">
                                          <p:val>
                                            <p:strVal val="#ppt_h"/>
                                          </p:val>
                                        </p:tav>
                                        <p:tav tm="100000">
                                          <p:val>
                                            <p:strVal val="#ppt_h"/>
                                          </p:val>
                                        </p:tav>
                                      </p:tavLst>
                                    </p:anim>
                                    <p:animEffect transition="in" filter="fade">
                                      <p:cBhvr>
                                        <p:cTn id="56" dur="1000"/>
                                        <p:tgtEl>
                                          <p:spTgt spid="20"/>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dissolve">
                                      <p:cBhvr>
                                        <p:cTn id="59" dur="500"/>
                                        <p:tgtEl>
                                          <p:spTgt spid="21"/>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 presetClass="entr" presetSubtype="2" fill="hold" nodeType="clickEffect">
                                  <p:stCondLst>
                                    <p:cond delay="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500" fill="hold"/>
                                        <p:tgtEl>
                                          <p:spTgt spid="2"/>
                                        </p:tgtEl>
                                        <p:attrNameLst>
                                          <p:attrName>ppt_x</p:attrName>
                                        </p:attrNameLst>
                                      </p:cBhvr>
                                      <p:tavLst>
                                        <p:tav tm="0">
                                          <p:val>
                                            <p:strVal val="1+#ppt_w/2"/>
                                          </p:val>
                                        </p:tav>
                                        <p:tav tm="100000">
                                          <p:val>
                                            <p:strVal val="#ppt_x"/>
                                          </p:val>
                                        </p:tav>
                                      </p:tavLst>
                                    </p:anim>
                                    <p:anim calcmode="lin" valueType="num">
                                      <p:cBhvr additive="base">
                                        <p:cTn id="65" dur="500" fill="hold"/>
                                        <p:tgtEl>
                                          <p:spTgt spid="2"/>
                                        </p:tgtEl>
                                        <p:attrNameLst>
                                          <p:attrName>ppt_y</p:attrName>
                                        </p:attrNameLst>
                                      </p:cBhvr>
                                      <p:tavLst>
                                        <p:tav tm="0">
                                          <p:val>
                                            <p:strVal val="#ppt_y"/>
                                          </p:val>
                                        </p:tav>
                                        <p:tav tm="100000">
                                          <p:val>
                                            <p:strVal val="#ppt_y"/>
                                          </p:val>
                                        </p:tav>
                                      </p:tavLst>
                                    </p:anim>
                                  </p:childTnLst>
                                </p:cTn>
                              </p:par>
                              <p:par>
                                <p:cTn id="66" presetID="9"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dissolve">
                                      <p:cBhvr>
                                        <p:cTn id="68" dur="500"/>
                                        <p:tgtEl>
                                          <p:spTgt spid="26"/>
                                        </p:tgtEl>
                                      </p:cBhvr>
                                    </p:animEffect>
                                  </p:childTnLst>
                                </p:cTn>
                              </p:par>
                              <p:par>
                                <p:cTn id="69" presetID="2" presetClass="entr" presetSubtype="2" fill="hold" grpId="1"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1+#ppt_w/2"/>
                                          </p:val>
                                        </p:tav>
                                        <p:tav tm="100000">
                                          <p:val>
                                            <p:strVal val="#ppt_x"/>
                                          </p:val>
                                        </p:tav>
                                      </p:tavLst>
                                    </p:anim>
                                    <p:anim calcmode="lin" valueType="num">
                                      <p:cBhvr additive="base">
                                        <p:cTn id="72"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animBg="1"/>
      <p:bldP spid="3" grpId="0" animBg="1"/>
      <p:bldP spid="18" grpId="0" animBg="1"/>
      <p:bldP spid="20" grpId="0" animBg="1"/>
      <p:bldP spid="21" grpId="0" animBg="1"/>
      <p:bldP spid="22" grpId="0" animBg="1"/>
      <p:bldP spid="24" grpId="0" animBg="1"/>
      <p:bldP spid="28" grpId="0" animBg="1"/>
      <p:bldP spid="29" grpId="0" animBg="1"/>
      <p:bldP spid="26" grpId="0" animBg="1"/>
      <p:bldP spid="26" grpId="1"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0648"/>
            <a:ext cx="8892480" cy="1152525"/>
          </a:xfrm>
          <a:solidFill>
            <a:srgbClr val="BBE0E3"/>
          </a:solidFill>
          <a:ln>
            <a:solidFill>
              <a:srgbClr val="000000"/>
            </a:solidFill>
          </a:ln>
        </p:spPr>
        <p:txBody>
          <a:bodyPr/>
          <a:lstStyle/>
          <a:p>
            <a:pPr eaLnBrk="1" hangingPunct="1">
              <a:defRPr/>
            </a:pPr>
            <a:r>
              <a:rPr lang="en-US" sz="6000" dirty="0" smtClean="0">
                <a:latin typeface="Times New Roman"/>
                <a:cs typeface="Times New Roman"/>
              </a:rPr>
              <a:t>Hard QCD: the Top Mass</a:t>
            </a:r>
          </a:p>
        </p:txBody>
      </p:sp>
      <p:sp>
        <p:nvSpPr>
          <p:cNvPr id="3" name="Content Placeholder 2"/>
          <p:cNvSpPr>
            <a:spLocks noGrp="1"/>
          </p:cNvSpPr>
          <p:nvPr>
            <p:ph idx="1"/>
          </p:nvPr>
        </p:nvSpPr>
        <p:spPr>
          <a:xfrm>
            <a:off x="107504" y="1556792"/>
            <a:ext cx="8928992" cy="5301208"/>
          </a:xfrm>
          <a:solidFill>
            <a:srgbClr val="BBE0E3"/>
          </a:solidFill>
          <a:ln>
            <a:solidFill>
              <a:srgbClr val="000000"/>
            </a:solidFill>
          </a:ln>
        </p:spPr>
        <p:txBody>
          <a:bodyPr/>
          <a:lstStyle/>
          <a:p>
            <a:pPr eaLnBrk="1" hangingPunct="1">
              <a:defRPr/>
            </a:pPr>
            <a:r>
              <a:rPr lang="en-US" dirty="0" smtClean="0">
                <a:latin typeface="Times New Roman"/>
                <a:cs typeface="Times New Roman"/>
              </a:rPr>
              <a:t>Basic parameter of SM; </a:t>
            </a:r>
            <a:r>
              <a:rPr lang="en-US" b="1" dirty="0" smtClean="0">
                <a:solidFill>
                  <a:srgbClr val="FF0000"/>
                </a:solidFill>
                <a:latin typeface="Times New Roman"/>
                <a:cs typeface="Times New Roman"/>
              </a:rPr>
              <a:t>stability of EW vacuum?</a:t>
            </a:r>
          </a:p>
          <a:p>
            <a:pPr eaLnBrk="1" hangingPunct="1">
              <a:defRPr/>
            </a:pPr>
            <a:r>
              <a:rPr lang="en-US" dirty="0">
                <a:latin typeface="Times New Roman"/>
                <a:cs typeface="Times New Roman"/>
              </a:rPr>
              <a:t>W</a:t>
            </a:r>
            <a:r>
              <a:rPr lang="en-US" dirty="0" smtClean="0">
                <a:latin typeface="Times New Roman"/>
                <a:cs typeface="Times New Roman"/>
              </a:rPr>
              <a:t>orld average:</a:t>
            </a:r>
          </a:p>
          <a:p>
            <a:pPr marL="0" indent="0" eaLnBrk="1" hangingPunct="1">
              <a:buNone/>
              <a:defRPr/>
            </a:pPr>
            <a:r>
              <a:rPr lang="en-US" dirty="0">
                <a:latin typeface="Times New Roman"/>
                <a:cs typeface="Times New Roman"/>
              </a:rPr>
              <a:t> </a:t>
            </a:r>
            <a:r>
              <a:rPr lang="en-US" dirty="0" smtClean="0">
                <a:latin typeface="Times New Roman"/>
                <a:cs typeface="Times New Roman"/>
              </a:rPr>
              <a:t>  </a:t>
            </a:r>
            <a:r>
              <a:rPr lang="en-US" dirty="0" err="1" smtClean="0">
                <a:latin typeface="Times New Roman"/>
                <a:cs typeface="Times New Roman"/>
              </a:rPr>
              <a:t>m</a:t>
            </a:r>
            <a:r>
              <a:rPr lang="en-US" baseline="-25000" dirty="0" err="1" smtClean="0">
                <a:latin typeface="Times New Roman"/>
                <a:cs typeface="Times New Roman"/>
              </a:rPr>
              <a:t>t</a:t>
            </a:r>
            <a:r>
              <a:rPr lang="en-US" dirty="0" smtClean="0">
                <a:latin typeface="Times New Roman"/>
                <a:cs typeface="Times New Roman"/>
              </a:rPr>
              <a:t> = </a:t>
            </a:r>
            <a:r>
              <a:rPr lang="da-DK" dirty="0" smtClean="0">
                <a:latin typeface="Times New Roman"/>
                <a:cs typeface="Times New Roman"/>
              </a:rPr>
              <a:t>173</a:t>
            </a:r>
            <a:r>
              <a:rPr lang="da-DK" b="1" dirty="0" smtClean="0">
                <a:latin typeface="Times New Roman"/>
                <a:cs typeface="Times New Roman"/>
              </a:rPr>
              <a:t>.</a:t>
            </a:r>
            <a:r>
              <a:rPr lang="da-DK" dirty="0" smtClean="0">
                <a:latin typeface="Times New Roman"/>
                <a:cs typeface="Times New Roman"/>
              </a:rPr>
              <a:t>34 ± 0</a:t>
            </a:r>
            <a:r>
              <a:rPr lang="da-DK" b="1" dirty="0" smtClean="0">
                <a:latin typeface="Times New Roman"/>
                <a:cs typeface="Times New Roman"/>
              </a:rPr>
              <a:t>.</a:t>
            </a:r>
            <a:r>
              <a:rPr lang="da-DK" dirty="0" smtClean="0">
                <a:latin typeface="Times New Roman"/>
                <a:cs typeface="Times New Roman"/>
              </a:rPr>
              <a:t>76 </a:t>
            </a:r>
            <a:r>
              <a:rPr lang="da-DK" dirty="0" err="1" smtClean="0">
                <a:latin typeface="Times New Roman"/>
                <a:cs typeface="Times New Roman"/>
              </a:rPr>
              <a:t>GeV</a:t>
            </a:r>
            <a:endParaRPr lang="da-DK" dirty="0">
              <a:latin typeface="Times New Roman"/>
              <a:cs typeface="Times New Roman"/>
            </a:endParaRPr>
          </a:p>
          <a:p>
            <a:pPr eaLnBrk="1" hangingPunct="1">
              <a:defRPr/>
            </a:pPr>
            <a:r>
              <a:rPr lang="da-DK" b="1" dirty="0" err="1" smtClean="0">
                <a:solidFill>
                  <a:srgbClr val="FF0000"/>
                </a:solidFill>
                <a:latin typeface="Times New Roman"/>
                <a:cs typeface="Times New Roman"/>
              </a:rPr>
              <a:t>Running</a:t>
            </a:r>
            <a:r>
              <a:rPr lang="da-DK" b="1" dirty="0" err="1" smtClean="0">
                <a:solidFill>
                  <a:srgbClr val="FF0000"/>
                </a:solidFill>
                <a:latin typeface="Times New Roman"/>
                <a:ea typeface="Wingdings"/>
                <a:cs typeface="Times New Roman"/>
                <a:sym typeface="Wingdings"/>
              </a:rPr>
              <a:t></a:t>
            </a:r>
            <a:r>
              <a:rPr lang="da-DK" b="1" dirty="0" err="1">
                <a:solidFill>
                  <a:srgbClr val="FF0000"/>
                </a:solidFill>
                <a:latin typeface="Times New Roman"/>
                <a:ea typeface="Wingdings"/>
                <a:cs typeface="Times New Roman"/>
                <a:sym typeface="Wingdings"/>
              </a:rPr>
              <a:t>pole</a:t>
            </a:r>
            <a:r>
              <a:rPr lang="da-DK" b="1" dirty="0">
                <a:solidFill>
                  <a:srgbClr val="FF0000"/>
                </a:solidFill>
                <a:latin typeface="Times New Roman"/>
                <a:ea typeface="Wingdings"/>
                <a:cs typeface="Times New Roman"/>
                <a:sym typeface="Wingdings"/>
              </a:rPr>
              <a:t> </a:t>
            </a:r>
            <a:r>
              <a:rPr lang="da-DK" b="1" dirty="0" err="1" smtClean="0">
                <a:solidFill>
                  <a:srgbClr val="FF0000"/>
                </a:solidFill>
                <a:latin typeface="Times New Roman"/>
                <a:ea typeface="Wingdings"/>
                <a:cs typeface="Times New Roman"/>
                <a:sym typeface="Wingdings"/>
              </a:rPr>
              <a:t>mass</a:t>
            </a:r>
            <a:r>
              <a:rPr lang="da-DK" b="1" dirty="0" smtClean="0">
                <a:solidFill>
                  <a:srgbClr val="FF0000"/>
                </a:solidFill>
                <a:latin typeface="Times New Roman"/>
                <a:ea typeface="Wingdings"/>
                <a:cs typeface="Times New Roman"/>
                <a:sym typeface="Wingdings"/>
              </a:rPr>
              <a:t> OK?</a:t>
            </a:r>
            <a:endParaRPr lang="da-DK" b="1" dirty="0">
              <a:solidFill>
                <a:srgbClr val="FF0000"/>
              </a:solidFill>
              <a:latin typeface="Times New Roman"/>
              <a:ea typeface="Wingdings"/>
              <a:cs typeface="Times New Roman"/>
              <a:sym typeface="Wingdings"/>
            </a:endParaRPr>
          </a:p>
          <a:p>
            <a:pPr eaLnBrk="1" hangingPunct="1">
              <a:defRPr/>
            </a:pPr>
            <a:endParaRPr lang="da-DK" dirty="0" smtClean="0">
              <a:latin typeface="Times New Roman"/>
              <a:cs typeface="Times New Roman"/>
            </a:endParaRPr>
          </a:p>
          <a:p>
            <a:pPr eaLnBrk="1" hangingPunct="1">
              <a:defRPr/>
            </a:pPr>
            <a:r>
              <a:rPr lang="da-DK" dirty="0" smtClean="0">
                <a:latin typeface="Times New Roman"/>
                <a:cs typeface="Times New Roman"/>
              </a:rPr>
              <a:t>Monte Carlo </a:t>
            </a:r>
            <a:r>
              <a:rPr lang="da-DK" dirty="0" err="1" smtClean="0">
                <a:latin typeface="Times New Roman"/>
                <a:cs typeface="Times New Roman"/>
              </a:rPr>
              <a:t>mass</a:t>
            </a:r>
            <a:r>
              <a:rPr lang="da-DK" dirty="0" smtClean="0">
                <a:latin typeface="Times New Roman"/>
                <a:cs typeface="Times New Roman"/>
              </a:rPr>
              <a:t> </a:t>
            </a:r>
            <a:r>
              <a:rPr lang="da-DK" dirty="0" smtClean="0">
                <a:latin typeface="Zapf Dingbats"/>
                <a:ea typeface="Zapf Dingbats"/>
                <a:cs typeface="Zapf Dingbats"/>
                <a:sym typeface="Zapf Dingbats"/>
              </a:rPr>
              <a:t>✓</a:t>
            </a:r>
            <a:r>
              <a:rPr lang="da-DK" dirty="0" smtClean="0">
                <a:latin typeface="Times New Roman"/>
                <a:cs typeface="Times New Roman"/>
              </a:rPr>
              <a:t>?</a:t>
            </a:r>
            <a:endParaRPr lang="da-DK" dirty="0">
              <a:latin typeface="Times New Roman"/>
              <a:ea typeface="Wingdings"/>
              <a:cs typeface="Times New Roman"/>
              <a:sym typeface="Wingdings"/>
            </a:endParaRPr>
          </a:p>
          <a:p>
            <a:pPr eaLnBrk="1" hangingPunct="1">
              <a:defRPr/>
            </a:pPr>
            <a:r>
              <a:rPr lang="en-US" dirty="0" smtClean="0">
                <a:latin typeface="Times New Roman"/>
                <a:cs typeface="Times New Roman"/>
                <a:sym typeface="Wingdings"/>
              </a:rPr>
              <a:t>New measurements:</a:t>
            </a:r>
          </a:p>
          <a:p>
            <a:pPr marL="0" indent="0" eaLnBrk="1" hangingPunct="1">
              <a:buNone/>
              <a:defRPr/>
            </a:pPr>
            <a:r>
              <a:rPr lang="en-US" dirty="0" smtClean="0">
                <a:latin typeface="Times New Roman"/>
                <a:cs typeface="Times New Roman"/>
                <a:sym typeface="Wingdings"/>
              </a:rPr>
              <a:t> ATLAS</a:t>
            </a:r>
            <a:r>
              <a:rPr lang="en-US" dirty="0">
                <a:latin typeface="Times New Roman"/>
                <a:cs typeface="Times New Roman"/>
                <a:sym typeface="Wingdings"/>
              </a:rPr>
              <a:t>: 172.99±0.91 </a:t>
            </a:r>
            <a:r>
              <a:rPr lang="en-US" dirty="0" err="1" smtClean="0">
                <a:latin typeface="Times New Roman"/>
                <a:cs typeface="Times New Roman"/>
                <a:sym typeface="Wingdings"/>
              </a:rPr>
              <a:t>GeV</a:t>
            </a:r>
            <a:endParaRPr lang="en-US" dirty="0">
              <a:latin typeface="Times New Roman"/>
              <a:cs typeface="Times New Roman"/>
              <a:sym typeface="Wingdings"/>
            </a:endParaRPr>
          </a:p>
          <a:p>
            <a:pPr marL="0" indent="0" eaLnBrk="1" hangingPunct="1">
              <a:buNone/>
              <a:defRPr/>
            </a:pPr>
            <a:r>
              <a:rPr lang="en-US" dirty="0" smtClean="0">
                <a:latin typeface="Times New Roman"/>
                <a:cs typeface="Times New Roman"/>
                <a:sym typeface="Wingdings"/>
              </a:rPr>
              <a:t> CMS: 172.38±0.65, D0: </a:t>
            </a:r>
            <a:r>
              <a:rPr lang="en-US" dirty="0" smtClean="0">
                <a:latin typeface="Times New Roman"/>
                <a:cs typeface="Times New Roman"/>
              </a:rPr>
              <a:t>174.98±0</a:t>
            </a:r>
            <a:r>
              <a:rPr lang="en-US" dirty="0">
                <a:latin typeface="Times New Roman"/>
                <a:cs typeface="Times New Roman"/>
              </a:rPr>
              <a:t>.</a:t>
            </a:r>
            <a:r>
              <a:rPr lang="en-US" dirty="0" smtClean="0">
                <a:latin typeface="Times New Roman"/>
                <a:cs typeface="Times New Roman"/>
              </a:rPr>
              <a:t>58±0</a:t>
            </a:r>
            <a:r>
              <a:rPr lang="en-US" dirty="0">
                <a:latin typeface="Times New Roman"/>
                <a:cs typeface="Times New Roman"/>
              </a:rPr>
              <a:t>.</a:t>
            </a:r>
            <a:r>
              <a:rPr lang="en-US" dirty="0" smtClean="0">
                <a:latin typeface="Times New Roman"/>
                <a:cs typeface="Times New Roman"/>
              </a:rPr>
              <a:t>49 </a:t>
            </a:r>
            <a:r>
              <a:rPr lang="en-US" dirty="0" err="1" smtClean="0">
                <a:latin typeface="Times New Roman"/>
                <a:cs typeface="Times New Roman"/>
              </a:rPr>
              <a:t>GeV</a:t>
            </a:r>
            <a:endParaRPr lang="en-US" dirty="0">
              <a:latin typeface="Times New Roman"/>
              <a:cs typeface="Times New Roman"/>
            </a:endParaRPr>
          </a:p>
        </p:txBody>
      </p:sp>
      <p:pic>
        <p:nvPicPr>
          <p:cNvPr id="4" name="Picture 3" descr="mtcorrection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6832" y="4017064"/>
            <a:ext cx="8856984" cy="492055"/>
          </a:xfrm>
          <a:prstGeom prst="rect">
            <a:avLst/>
          </a:prstGeom>
        </p:spPr>
      </p:pic>
      <p:pic>
        <p:nvPicPr>
          <p:cNvPr id="5" name="Picture 4" descr="Allm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2132856"/>
            <a:ext cx="3960440" cy="4157992"/>
          </a:xfrm>
          <a:prstGeom prst="rect">
            <a:avLst/>
          </a:prstGeom>
        </p:spPr>
      </p:pic>
      <p:sp>
        <p:nvSpPr>
          <p:cNvPr id="8" name="Oval 7"/>
          <p:cNvSpPr>
            <a:spLocks noChangeArrowheads="1"/>
          </p:cNvSpPr>
          <p:nvPr/>
        </p:nvSpPr>
        <p:spPr bwMode="auto">
          <a:xfrm rot="5400000">
            <a:off x="1979712" y="908720"/>
            <a:ext cx="1008112" cy="432048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0" name="Oval 9"/>
          <p:cNvSpPr>
            <a:spLocks noChangeArrowheads="1"/>
          </p:cNvSpPr>
          <p:nvPr/>
        </p:nvSpPr>
        <p:spPr bwMode="auto">
          <a:xfrm rot="5400000">
            <a:off x="6588224" y="1916832"/>
            <a:ext cx="360040" cy="3672408"/>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1" name="Oval 10"/>
          <p:cNvSpPr>
            <a:spLocks noChangeArrowheads="1"/>
          </p:cNvSpPr>
          <p:nvPr/>
        </p:nvSpPr>
        <p:spPr bwMode="auto">
          <a:xfrm rot="5400000">
            <a:off x="3856112" y="2209055"/>
            <a:ext cx="1224136" cy="7984504"/>
          </a:xfrm>
          <a:prstGeom prst="ellipse">
            <a:avLst/>
          </a:prstGeom>
          <a:noFill/>
          <a:ln w="571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2" name="Oval 11"/>
          <p:cNvSpPr>
            <a:spLocks noChangeArrowheads="1"/>
          </p:cNvSpPr>
          <p:nvPr/>
        </p:nvSpPr>
        <p:spPr bwMode="auto">
          <a:xfrm rot="5400000">
            <a:off x="6228184" y="2924944"/>
            <a:ext cx="1080120" cy="3672408"/>
          </a:xfrm>
          <a:prstGeom prst="ellipse">
            <a:avLst/>
          </a:prstGeom>
          <a:noFill/>
          <a:ln w="5715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Tree>
    <p:extLst>
      <p:ext uri="{BB962C8B-B14F-4D97-AF65-F5344CB8AC3E}">
        <p14:creationId xmlns:p14="http://schemas.microsoft.com/office/powerpoint/2010/main" val="2030468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par>
                          <p:cTn id="14" fill="hold">
                            <p:stCondLst>
                              <p:cond delay="500"/>
                            </p:stCondLst>
                            <p:childTnLst>
                              <p:par>
                                <p:cTn id="15" presetID="55"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strVal val="#ppt_w*0.70"/>
                                          </p:val>
                                        </p:tav>
                                        <p:tav tm="100000">
                                          <p:val>
                                            <p:strVal val="#ppt_w"/>
                                          </p:val>
                                        </p:tav>
                                      </p:tavLst>
                                    </p:anim>
                                    <p:anim calcmode="lin" valueType="num">
                                      <p:cBhvr>
                                        <p:cTn id="18" dur="1000" fill="hold"/>
                                        <p:tgtEl>
                                          <p:spTgt spid="8"/>
                                        </p:tgtEl>
                                        <p:attrNameLst>
                                          <p:attrName>ppt_h</p:attrName>
                                        </p:attrNameLst>
                                      </p:cBhvr>
                                      <p:tavLst>
                                        <p:tav tm="0">
                                          <p:val>
                                            <p:strVal val="#ppt_h"/>
                                          </p:val>
                                        </p:tav>
                                        <p:tav tm="100000">
                                          <p:val>
                                            <p:strVal val="#ppt_h"/>
                                          </p:val>
                                        </p:tav>
                                      </p:tavLst>
                                    </p:anim>
                                    <p:animEffect transition="in" filter="fade">
                                      <p:cBhvr>
                                        <p:cTn id="19" dur="1000"/>
                                        <p:tgtEl>
                                          <p:spTgt spid="8"/>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ppt_w*0.70"/>
                                          </p:val>
                                        </p:tav>
                                        <p:tav tm="100000">
                                          <p:val>
                                            <p:strVal val="#ppt_w"/>
                                          </p:val>
                                        </p:tav>
                                      </p:tavLst>
                                    </p:anim>
                                    <p:anim calcmode="lin" valueType="num">
                                      <p:cBhvr>
                                        <p:cTn id="23" dur="1000" fill="hold"/>
                                        <p:tgtEl>
                                          <p:spTgt spid="10"/>
                                        </p:tgtEl>
                                        <p:attrNameLst>
                                          <p:attrName>ppt_h</p:attrName>
                                        </p:attrNameLst>
                                      </p:cBhvr>
                                      <p:tavLst>
                                        <p:tav tm="0">
                                          <p:val>
                                            <p:strVal val="#ppt_h"/>
                                          </p:val>
                                        </p:tav>
                                        <p:tav tm="100000">
                                          <p:val>
                                            <p:strVal val="#ppt_h"/>
                                          </p:val>
                                        </p:tav>
                                      </p:tavLst>
                                    </p:anim>
                                    <p:animEffect transition="in" filter="fade">
                                      <p:cBhvr>
                                        <p:cTn id="24" dur="10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dissolve">
                                      <p:cBhvr>
                                        <p:cTn id="29" dur="500"/>
                                        <p:tgtEl>
                                          <p:spTgt spid="3">
                                            <p:txEl>
                                              <p:pRg st="3" end="3"/>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ssolv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ssolve">
                                      <p:cBhvr>
                                        <p:cTn id="42" dur="500"/>
                                        <p:tgtEl>
                                          <p:spTgt spid="3">
                                            <p:txEl>
                                              <p:pRg st="6" end="6"/>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dissolve">
                                      <p:cBhvr>
                                        <p:cTn id="45" dur="500"/>
                                        <p:tgtEl>
                                          <p:spTgt spid="3">
                                            <p:txEl>
                                              <p:pRg st="7" end="7"/>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dissolve">
                                      <p:cBhvr>
                                        <p:cTn id="48" dur="500"/>
                                        <p:tgtEl>
                                          <p:spTgt spid="3">
                                            <p:txEl>
                                              <p:pRg st="8" end="8"/>
                                            </p:txEl>
                                          </p:spTgt>
                                        </p:tgtEl>
                                      </p:cBhvr>
                                    </p:animEffect>
                                  </p:childTnLst>
                                </p:cTn>
                              </p:par>
                            </p:childTnLst>
                          </p:cTn>
                        </p:par>
                        <p:par>
                          <p:cTn id="49" fill="hold">
                            <p:stCondLst>
                              <p:cond delay="500"/>
                            </p:stCondLst>
                            <p:childTnLst>
                              <p:par>
                                <p:cTn id="50" presetID="55"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strVal val="#ppt_w*0.70"/>
                                          </p:val>
                                        </p:tav>
                                        <p:tav tm="100000">
                                          <p:val>
                                            <p:strVal val="#ppt_w"/>
                                          </p:val>
                                        </p:tav>
                                      </p:tavLst>
                                    </p:anim>
                                    <p:anim calcmode="lin" valueType="num">
                                      <p:cBhvr>
                                        <p:cTn id="53" dur="1000" fill="hold"/>
                                        <p:tgtEl>
                                          <p:spTgt spid="11"/>
                                        </p:tgtEl>
                                        <p:attrNameLst>
                                          <p:attrName>ppt_h</p:attrName>
                                        </p:attrNameLst>
                                      </p:cBhvr>
                                      <p:tavLst>
                                        <p:tav tm="0">
                                          <p:val>
                                            <p:strVal val="#ppt_h"/>
                                          </p:val>
                                        </p:tav>
                                        <p:tav tm="100000">
                                          <p:val>
                                            <p:strVal val="#ppt_h"/>
                                          </p:val>
                                        </p:tav>
                                      </p:tavLst>
                                    </p:anim>
                                    <p:animEffect transition="in" filter="fade">
                                      <p:cBhvr>
                                        <p:cTn id="54" dur="1000"/>
                                        <p:tgtEl>
                                          <p:spTgt spid="11"/>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strVal val="#ppt_w*0.70"/>
                                          </p:val>
                                        </p:tav>
                                        <p:tav tm="100000">
                                          <p:val>
                                            <p:strVal val="#ppt_w"/>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animEffect transition="in" filter="fade">
                                      <p:cBhvr>
                                        <p:cTn id="5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251966" y="116632"/>
            <a:ext cx="8640514" cy="936105"/>
          </a:xfrm>
          <a:solidFill>
            <a:srgbClr val="BBE0E3"/>
          </a:solidFill>
          <a:ln>
            <a:solidFill>
              <a:srgbClr val="000000"/>
            </a:solidFill>
            <a:miter lim="800000"/>
            <a:headEnd/>
            <a:tailEnd/>
          </a:ln>
        </p:spPr>
        <p:txBody>
          <a:bodyPr/>
          <a:lstStyle/>
          <a:p>
            <a:pPr eaLnBrk="1" hangingPunct="1">
              <a:defRPr/>
            </a:pPr>
            <a:r>
              <a:rPr lang="en-US" sz="5400" dirty="0" smtClean="0">
                <a:latin typeface="Times New Roman" charset="0"/>
                <a:ea typeface="ＭＳ Ｐゴシック" charset="0"/>
                <a:cs typeface="Times New Roman" charset="0"/>
              </a:rPr>
              <a:t>Instability during Inflation?</a:t>
            </a:r>
            <a:endParaRPr lang="en-US" sz="5400" dirty="0">
              <a:latin typeface="Times New Roman" charset="0"/>
              <a:ea typeface="ＭＳ Ｐゴシック" charset="0"/>
              <a:cs typeface="Times New Roman" charset="0"/>
            </a:endParaRPr>
          </a:p>
        </p:txBody>
      </p:sp>
      <p:sp>
        <p:nvSpPr>
          <p:cNvPr id="3" name="Content Placeholder 2"/>
          <p:cNvSpPr>
            <a:spLocks noGrp="1"/>
          </p:cNvSpPr>
          <p:nvPr>
            <p:ph idx="1"/>
          </p:nvPr>
        </p:nvSpPr>
        <p:spPr>
          <a:xfrm>
            <a:off x="72454" y="1196752"/>
            <a:ext cx="8604002" cy="5544616"/>
          </a:xfrm>
          <a:solidFill>
            <a:srgbClr val="BBE0E3"/>
          </a:solidFill>
          <a:ln>
            <a:solidFill>
              <a:srgbClr val="000000"/>
            </a:solidFill>
          </a:ln>
        </p:spPr>
        <p:txBody>
          <a:bodyPr/>
          <a:lstStyle/>
          <a:p>
            <a:pPr eaLnBrk="1" hangingPunct="1">
              <a:defRPr/>
            </a:pPr>
            <a:r>
              <a:rPr lang="en-US" dirty="0" smtClean="0">
                <a:solidFill>
                  <a:srgbClr val="000000"/>
                </a:solidFill>
                <a:latin typeface="Times New Roman"/>
                <a:cs typeface="Times New Roman"/>
              </a:rPr>
              <a:t>Do inflation fluctuations drive us over the hill?</a:t>
            </a:r>
          </a:p>
          <a:p>
            <a:pPr eaLnBrk="1" hangingPunct="1">
              <a:defRPr/>
            </a:pPr>
            <a:endParaRPr lang="en-US" dirty="0">
              <a:solidFill>
                <a:srgbClr val="000000"/>
              </a:solidFill>
              <a:latin typeface="Times New Roman"/>
              <a:cs typeface="Times New Roman"/>
            </a:endParaRPr>
          </a:p>
          <a:p>
            <a:pPr eaLnBrk="1" hangingPunct="1">
              <a:defRPr/>
            </a:pPr>
            <a:endParaRPr lang="en-US" dirty="0" smtClean="0">
              <a:solidFill>
                <a:srgbClr val="000000"/>
              </a:solidFill>
              <a:latin typeface="Times New Roman"/>
              <a:cs typeface="Times New Roman"/>
            </a:endParaRPr>
          </a:p>
          <a:p>
            <a:pPr eaLnBrk="1" hangingPunct="1">
              <a:defRPr/>
            </a:pPr>
            <a:endParaRPr lang="en-US" dirty="0">
              <a:solidFill>
                <a:srgbClr val="000000"/>
              </a:solidFill>
              <a:latin typeface="Times New Roman"/>
              <a:cs typeface="Times New Roman"/>
            </a:endParaRPr>
          </a:p>
          <a:p>
            <a:pPr marL="0" indent="0" eaLnBrk="1" hangingPunct="1">
              <a:buNone/>
              <a:defRPr/>
            </a:pPr>
            <a:endParaRPr lang="en-US" sz="2400" dirty="0" smtClean="0">
              <a:solidFill>
                <a:srgbClr val="000000"/>
              </a:solidFill>
              <a:latin typeface="Times New Roman"/>
              <a:cs typeface="Times New Roman"/>
            </a:endParaRPr>
          </a:p>
          <a:p>
            <a:pPr eaLnBrk="1" hangingPunct="1">
              <a:defRPr/>
            </a:pPr>
            <a:r>
              <a:rPr lang="en-US" dirty="0" smtClean="0">
                <a:solidFill>
                  <a:srgbClr val="000000"/>
                </a:solidFill>
                <a:latin typeface="Times New Roman"/>
                <a:cs typeface="Times New Roman"/>
              </a:rPr>
              <a:t>Then Fokker-Planck evolution</a:t>
            </a:r>
          </a:p>
          <a:p>
            <a:pPr eaLnBrk="1" hangingPunct="1">
              <a:defRPr/>
            </a:pPr>
            <a:r>
              <a:rPr lang="en-US" dirty="0" smtClean="0">
                <a:solidFill>
                  <a:srgbClr val="000000"/>
                </a:solidFill>
                <a:latin typeface="Times New Roman"/>
                <a:cs typeface="Times New Roman"/>
              </a:rPr>
              <a:t>Do </a:t>
            </a:r>
            <a:r>
              <a:rPr lang="en-US" dirty="0" err="1" smtClean="0">
                <a:solidFill>
                  <a:srgbClr val="000000"/>
                </a:solidFill>
                <a:latin typeface="Times New Roman"/>
                <a:cs typeface="Times New Roman"/>
              </a:rPr>
              <a:t>AdS</a:t>
            </a:r>
            <a:r>
              <a:rPr lang="en-US" dirty="0" smtClean="0">
                <a:solidFill>
                  <a:srgbClr val="000000"/>
                </a:solidFill>
                <a:latin typeface="Times New Roman"/>
                <a:cs typeface="Times New Roman"/>
              </a:rPr>
              <a:t> regions eat us?</a:t>
            </a:r>
          </a:p>
          <a:p>
            <a:pPr lvl="1" eaLnBrk="1" hangingPunct="1">
              <a:defRPr/>
            </a:pPr>
            <a:r>
              <a:rPr lang="en-US" dirty="0" smtClean="0">
                <a:solidFill>
                  <a:srgbClr val="000000"/>
                </a:solidFill>
                <a:latin typeface="Times New Roman"/>
                <a:cs typeface="Times New Roman"/>
              </a:rPr>
              <a:t>Disaster if so</a:t>
            </a:r>
          </a:p>
          <a:p>
            <a:pPr lvl="1" eaLnBrk="1" hangingPunct="1">
              <a:defRPr/>
            </a:pPr>
            <a:r>
              <a:rPr lang="en-US" dirty="0" smtClean="0">
                <a:solidFill>
                  <a:srgbClr val="000000"/>
                </a:solidFill>
                <a:latin typeface="Times New Roman"/>
                <a:cs typeface="Times New Roman"/>
              </a:rPr>
              <a:t>If not, OK if more inflation</a:t>
            </a:r>
          </a:p>
          <a:p>
            <a:pPr eaLnBrk="1" hangingPunct="1">
              <a:defRPr/>
            </a:pPr>
            <a:endParaRPr lang="en-US" dirty="0" smtClean="0">
              <a:solidFill>
                <a:srgbClr val="000000"/>
              </a:solidFill>
              <a:latin typeface="Times New Roman"/>
              <a:cs typeface="Times New Roman"/>
            </a:endParaRPr>
          </a:p>
        </p:txBody>
      </p:sp>
      <p:pic>
        <p:nvPicPr>
          <p:cNvPr id="2" name="Picture 1" descr="F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6136" y="4149081"/>
            <a:ext cx="3096344" cy="2448272"/>
          </a:xfrm>
          <a:prstGeom prst="rect">
            <a:avLst/>
          </a:prstGeom>
        </p:spPr>
      </p:pic>
      <p:pic>
        <p:nvPicPr>
          <p:cNvPr id="5" name="Picture 4" descr="Zurek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805864"/>
            <a:ext cx="7632848" cy="2271208"/>
          </a:xfrm>
          <a:prstGeom prst="rect">
            <a:avLst/>
          </a:prstGeom>
        </p:spPr>
      </p:pic>
      <p:sp>
        <p:nvSpPr>
          <p:cNvPr id="8" name="Text Box 6"/>
          <p:cNvSpPr txBox="1">
            <a:spLocks noChangeArrowheads="1"/>
          </p:cNvSpPr>
          <p:nvPr/>
        </p:nvSpPr>
        <p:spPr bwMode="auto">
          <a:xfrm>
            <a:off x="4716016" y="1002214"/>
            <a:ext cx="4287552"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600" b="0" dirty="0" smtClean="0">
                <a:solidFill>
                  <a:srgbClr val="FFFF00"/>
                </a:solidFill>
                <a:cs typeface="Times New Roman" charset="0"/>
              </a:rPr>
              <a:t>Hook, Kearns, </a:t>
            </a:r>
            <a:r>
              <a:rPr lang="en-US" sz="1600" b="0" dirty="0" err="1" smtClean="0">
                <a:solidFill>
                  <a:srgbClr val="FFFF00"/>
                </a:solidFill>
                <a:cs typeface="Times New Roman" charset="0"/>
              </a:rPr>
              <a:t>Shakya</a:t>
            </a:r>
            <a:r>
              <a:rPr lang="en-US" sz="1600" b="0" dirty="0" smtClean="0">
                <a:solidFill>
                  <a:srgbClr val="FFFF00"/>
                </a:solidFill>
                <a:cs typeface="Times New Roman" charset="0"/>
              </a:rPr>
              <a:t> &amp; </a:t>
            </a:r>
            <a:r>
              <a:rPr lang="en-US" sz="1600" b="0" dirty="0" err="1" smtClean="0">
                <a:solidFill>
                  <a:srgbClr val="FFFF00"/>
                </a:solidFill>
                <a:cs typeface="Times New Roman" charset="0"/>
              </a:rPr>
              <a:t>Zurek</a:t>
            </a:r>
            <a:r>
              <a:rPr lang="en-US" sz="1600" b="0" dirty="0" smtClean="0">
                <a:solidFill>
                  <a:srgbClr val="FFFF00"/>
                </a:solidFill>
                <a:cs typeface="Times New Roman" charset="0"/>
              </a:rPr>
              <a:t>: arXiv:1404.5953</a:t>
            </a:r>
            <a:endParaRPr lang="en-US" sz="1600" b="0" dirty="0">
              <a:solidFill>
                <a:srgbClr val="FFFF00"/>
              </a:solidFill>
              <a:cs typeface="Times New Roman" charset="0"/>
            </a:endParaRPr>
          </a:p>
        </p:txBody>
      </p:sp>
      <p:sp>
        <p:nvSpPr>
          <p:cNvPr id="9" name="TextBox 8"/>
          <p:cNvSpPr txBox="1"/>
          <p:nvPr/>
        </p:nvSpPr>
        <p:spPr>
          <a:xfrm>
            <a:off x="123438" y="6156592"/>
            <a:ext cx="8949285" cy="584776"/>
          </a:xfrm>
          <a:prstGeom prst="rect">
            <a:avLst/>
          </a:prstGeom>
          <a:solidFill>
            <a:srgbClr val="000066"/>
          </a:solidFill>
        </p:spPr>
        <p:txBody>
          <a:bodyPr wrap="none" rtlCol="0">
            <a:spAutoFit/>
          </a:bodyPr>
          <a:lstStyle/>
          <a:p>
            <a:pPr algn="ctr">
              <a:buNone/>
            </a:pPr>
            <a:r>
              <a:rPr lang="en-US" b="0" dirty="0" smtClean="0">
                <a:solidFill>
                  <a:srgbClr val="FFFF00"/>
                </a:solidFill>
                <a:latin typeface="Times New Roman"/>
                <a:cs typeface="Times New Roman"/>
              </a:rPr>
              <a:t>Stabilize vacuum with some physics beyond the SM?</a:t>
            </a:r>
            <a:endParaRPr lang="en-US" b="0" dirty="0">
              <a:solidFill>
                <a:srgbClr val="FFFF00"/>
              </a:solidFill>
              <a:latin typeface="Times New Roman"/>
              <a:cs typeface="Times New Roman"/>
            </a:endParaRPr>
          </a:p>
        </p:txBody>
      </p:sp>
    </p:spTree>
    <p:extLst>
      <p:ext uri="{BB962C8B-B14F-4D97-AF65-F5344CB8AC3E}">
        <p14:creationId xmlns:p14="http://schemas.microsoft.com/office/powerpoint/2010/main" val="3536736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dissolve">
                                      <p:cBhvr>
                                        <p:cTn id="7" dur="500"/>
                                        <p:tgtEl>
                                          <p:spTgt spid="3">
                                            <p:txEl>
                                              <p:pRg st="5" end="5"/>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7" end="7"/>
                                            </p:txEl>
                                          </p:spTgt>
                                        </p:tgtEl>
                                        <p:attrNameLst>
                                          <p:attrName>style.visibility</p:attrName>
                                        </p:attrNameLst>
                                      </p:cBhvr>
                                      <p:to>
                                        <p:strVal val="visible"/>
                                      </p:to>
                                    </p:set>
                                    <p:animEffect transition="in" filter="dissolve">
                                      <p:cBhvr>
                                        <p:cTn id="20" dur="500"/>
                                        <p:tgtEl>
                                          <p:spTgt spid="3">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dissolve">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5"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strVal val="#ppt_w*0.70"/>
                                          </p:val>
                                        </p:tav>
                                        <p:tav tm="100000">
                                          <p:val>
                                            <p:strVal val="#ppt_w"/>
                                          </p:val>
                                        </p:tav>
                                      </p:tavLst>
                                    </p:anim>
                                    <p:anim calcmode="lin" valueType="num">
                                      <p:cBhvr>
                                        <p:cTn id="31" dur="1000" fill="hold"/>
                                        <p:tgtEl>
                                          <p:spTgt spid="9"/>
                                        </p:tgtEl>
                                        <p:attrNameLst>
                                          <p:attrName>ppt_h</p:attrName>
                                        </p:attrNameLst>
                                      </p:cBhvr>
                                      <p:tavLst>
                                        <p:tav tm="0">
                                          <p:val>
                                            <p:strVal val="#ppt_h"/>
                                          </p:val>
                                        </p:tav>
                                        <p:tav tm="100000">
                                          <p:val>
                                            <p:strVal val="#ppt_h"/>
                                          </p:val>
                                        </p:tav>
                                      </p:tavLst>
                                    </p:anim>
                                    <p:animEffect transition="in" filter="fade">
                                      <p:cBhvr>
                                        <p:cTn id="3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z="4000" smtClean="0">
                <a:latin typeface="Times New Roman" charset="0"/>
                <a:cs typeface="+mj-cs"/>
              </a:rPr>
              <a:t>How to Stabilize a Light Higgs Boson?</a:t>
            </a:r>
          </a:p>
        </p:txBody>
      </p:sp>
      <p:sp>
        <p:nvSpPr>
          <p:cNvPr id="539651" name="Rectangle 3"/>
          <p:cNvSpPr>
            <a:spLocks noGrp="1" noChangeArrowheads="1"/>
          </p:cNvSpPr>
          <p:nvPr>
            <p:ph type="body" idx="1"/>
          </p:nvPr>
        </p:nvSpPr>
        <p:spPr>
          <a:xfrm>
            <a:off x="457200" y="1600200"/>
            <a:ext cx="8229600" cy="4876800"/>
          </a:xfrm>
          <a:solidFill>
            <a:schemeClr val="accent1"/>
          </a:solidFill>
          <a:ln>
            <a:solidFill>
              <a:schemeClr val="tx1"/>
            </a:solidFill>
            <a:miter lim="800000"/>
            <a:headEnd/>
            <a:tailEnd/>
          </a:ln>
        </p:spPr>
        <p:txBody>
          <a:bodyPr/>
          <a:lstStyle/>
          <a:p>
            <a:pPr eaLnBrk="1" hangingPunct="1">
              <a:lnSpc>
                <a:spcPct val="90000"/>
              </a:lnSpc>
              <a:defRPr/>
            </a:pPr>
            <a:r>
              <a:rPr lang="en-US" smtClean="0">
                <a:latin typeface="Times New Roman" charset="0"/>
                <a:cs typeface="+mn-cs"/>
              </a:rPr>
              <a:t>Top quark destabilizes potential: introduce introduce stop-like scalar:</a:t>
            </a:r>
          </a:p>
          <a:p>
            <a:pPr eaLnBrk="1" hangingPunct="1">
              <a:lnSpc>
                <a:spcPct val="90000"/>
              </a:lnSpc>
              <a:defRPr/>
            </a:pPr>
            <a:endParaRPr lang="en-US" smtClean="0">
              <a:latin typeface="Times New Roman" charset="0"/>
              <a:cs typeface="+mn-cs"/>
            </a:endParaRPr>
          </a:p>
          <a:p>
            <a:pPr eaLnBrk="1" hangingPunct="1">
              <a:lnSpc>
                <a:spcPct val="90000"/>
              </a:lnSpc>
              <a:defRPr/>
            </a:pPr>
            <a:r>
              <a:rPr lang="en-US" smtClean="0">
                <a:latin typeface="Times New Roman" charset="0"/>
                <a:cs typeface="+mn-cs"/>
              </a:rPr>
              <a:t>Can delay collapse of potential:</a:t>
            </a:r>
          </a:p>
          <a:p>
            <a:pPr eaLnBrk="1" hangingPunct="1">
              <a:lnSpc>
                <a:spcPct val="90000"/>
              </a:lnSpc>
              <a:defRPr/>
            </a:pPr>
            <a:r>
              <a:rPr lang="en-US" smtClean="0">
                <a:latin typeface="Times New Roman" charset="0"/>
                <a:cs typeface="+mn-cs"/>
              </a:rPr>
              <a:t>But new coupling must be</a:t>
            </a:r>
          </a:p>
          <a:p>
            <a:pPr eaLnBrk="1" hangingPunct="1">
              <a:lnSpc>
                <a:spcPct val="90000"/>
              </a:lnSpc>
              <a:buFontTx/>
              <a:buNone/>
              <a:defRPr/>
            </a:pPr>
            <a:r>
              <a:rPr lang="en-US" smtClean="0">
                <a:latin typeface="Times New Roman" charset="0"/>
                <a:cs typeface="+mn-cs"/>
              </a:rPr>
              <a:t>	fine-tuned to avoid blow-up:</a:t>
            </a:r>
          </a:p>
          <a:p>
            <a:pPr eaLnBrk="1" hangingPunct="1">
              <a:lnSpc>
                <a:spcPct val="90000"/>
              </a:lnSpc>
              <a:defRPr/>
            </a:pPr>
            <a:r>
              <a:rPr lang="en-US" smtClean="0">
                <a:latin typeface="Times New Roman" charset="0"/>
                <a:cs typeface="+mn-cs"/>
              </a:rPr>
              <a:t>Stabilize with new fermions:</a:t>
            </a:r>
          </a:p>
          <a:p>
            <a:pPr lvl="1" eaLnBrk="1" hangingPunct="1">
              <a:lnSpc>
                <a:spcPct val="90000"/>
              </a:lnSpc>
              <a:defRPr/>
            </a:pPr>
            <a:r>
              <a:rPr lang="en-US" smtClean="0">
                <a:latin typeface="Times New Roman" charset="0"/>
              </a:rPr>
              <a:t>just like Higgsinos</a:t>
            </a:r>
          </a:p>
          <a:p>
            <a:pPr eaLnBrk="1" hangingPunct="1">
              <a:lnSpc>
                <a:spcPct val="90000"/>
              </a:lnSpc>
              <a:defRPr/>
            </a:pPr>
            <a:r>
              <a:rPr lang="en-US" smtClean="0">
                <a:latin typeface="Times New Roman" charset="0"/>
                <a:cs typeface="+mn-cs"/>
              </a:rPr>
              <a:t>Very like </a:t>
            </a:r>
            <a:r>
              <a:rPr lang="en-US" b="1" smtClean="0">
                <a:solidFill>
                  <a:srgbClr val="FF0000"/>
                </a:solidFill>
                <a:latin typeface="Times New Roman" charset="0"/>
                <a:cs typeface="+mn-cs"/>
              </a:rPr>
              <a:t>Supersymmetry!</a:t>
            </a:r>
          </a:p>
        </p:txBody>
      </p:sp>
      <p:pic>
        <p:nvPicPr>
          <p:cNvPr id="5396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514600"/>
            <a:ext cx="3352800" cy="64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396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1592263"/>
            <a:ext cx="2819400" cy="16081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3965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8400" y="5008563"/>
            <a:ext cx="2819400" cy="16970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53965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8400" y="3276600"/>
            <a:ext cx="2819400" cy="16573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 name="Text Box 3"/>
          <p:cNvSpPr txBox="1">
            <a:spLocks noChangeArrowheads="1"/>
          </p:cNvSpPr>
          <p:nvPr/>
        </p:nvSpPr>
        <p:spPr bwMode="auto">
          <a:xfrm>
            <a:off x="250825" y="6308725"/>
            <a:ext cx="1123950" cy="307975"/>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spcBef>
                <a:spcPct val="0"/>
              </a:spcBef>
              <a:buFontTx/>
              <a:buNone/>
              <a:defRPr/>
            </a:pPr>
            <a:r>
              <a:rPr lang="en-US" sz="1400" b="0" dirty="0">
                <a:solidFill>
                  <a:srgbClr val="FFFF00"/>
                </a:solidFill>
                <a:latin typeface="Times" charset="0"/>
                <a:cs typeface="Times New Roman" charset="0"/>
              </a:rPr>
              <a:t>JE + D. Ross</a:t>
            </a:r>
          </a:p>
        </p:txBody>
      </p:sp>
    </p:spTree>
    <p:extLst>
      <p:ext uri="{BB962C8B-B14F-4D97-AF65-F5344CB8AC3E}">
        <p14:creationId xmlns:p14="http://schemas.microsoft.com/office/powerpoint/2010/main" val="6684848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539651">
                                            <p:txEl>
                                              <p:pRg st="2" end="2"/>
                                            </p:txEl>
                                          </p:spTgt>
                                        </p:tgtEl>
                                        <p:attrNameLst>
                                          <p:attrName>style.visibility</p:attrName>
                                        </p:attrNameLst>
                                      </p:cBhvr>
                                      <p:to>
                                        <p:strVal val="visible"/>
                                      </p:to>
                                    </p:set>
                                    <p:anim calcmode="lin" valueType="num">
                                      <p:cBhvr additive="base">
                                        <p:cTn id="7" dur="500" fill="hold"/>
                                        <p:tgtEl>
                                          <p:spTgt spid="539651">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9651">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39653"/>
                                        </p:tgtEl>
                                        <p:attrNameLst>
                                          <p:attrName>style.visibility</p:attrName>
                                        </p:attrNameLst>
                                      </p:cBhvr>
                                      <p:to>
                                        <p:strVal val="visible"/>
                                      </p:to>
                                    </p:set>
                                    <p:anim calcmode="lin" valueType="num">
                                      <p:cBhvr additive="base">
                                        <p:cTn id="11" dur="500" fill="hold"/>
                                        <p:tgtEl>
                                          <p:spTgt spid="539653"/>
                                        </p:tgtEl>
                                        <p:attrNameLst>
                                          <p:attrName>ppt_x</p:attrName>
                                        </p:attrNameLst>
                                      </p:cBhvr>
                                      <p:tavLst>
                                        <p:tav tm="0">
                                          <p:val>
                                            <p:strVal val="1+#ppt_w/2"/>
                                          </p:val>
                                        </p:tav>
                                        <p:tav tm="100000">
                                          <p:val>
                                            <p:strVal val="#ppt_x"/>
                                          </p:val>
                                        </p:tav>
                                      </p:tavLst>
                                    </p:anim>
                                    <p:anim calcmode="lin" valueType="num">
                                      <p:cBhvr additive="base">
                                        <p:cTn id="12" dur="500" fill="hold"/>
                                        <p:tgtEl>
                                          <p:spTgt spid="539653"/>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539651">
                                            <p:txEl>
                                              <p:pRg st="3" end="3"/>
                                            </p:txEl>
                                          </p:spTgt>
                                        </p:tgtEl>
                                        <p:attrNameLst>
                                          <p:attrName>style.visibility</p:attrName>
                                        </p:attrNameLst>
                                      </p:cBhvr>
                                      <p:to>
                                        <p:strVal val="visible"/>
                                      </p:to>
                                    </p:set>
                                    <p:anim calcmode="lin" valueType="num">
                                      <p:cBhvr additive="base">
                                        <p:cTn id="17" dur="500" fill="hold"/>
                                        <p:tgtEl>
                                          <p:spTgt spid="539651">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39651">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539651">
                                            <p:txEl>
                                              <p:pRg st="4" end="4"/>
                                            </p:txEl>
                                          </p:spTgt>
                                        </p:tgtEl>
                                        <p:attrNameLst>
                                          <p:attrName>style.visibility</p:attrName>
                                        </p:attrNameLst>
                                      </p:cBhvr>
                                      <p:to>
                                        <p:strVal val="visible"/>
                                      </p:to>
                                    </p:set>
                                    <p:anim calcmode="lin" valueType="num">
                                      <p:cBhvr additive="base">
                                        <p:cTn id="21" dur="500" fill="hold"/>
                                        <p:tgtEl>
                                          <p:spTgt spid="539651">
                                            <p:txEl>
                                              <p:pRg st="4" end="4"/>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39651">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39655"/>
                                        </p:tgtEl>
                                        <p:attrNameLst>
                                          <p:attrName>style.visibility</p:attrName>
                                        </p:attrNameLst>
                                      </p:cBhvr>
                                      <p:to>
                                        <p:strVal val="visible"/>
                                      </p:to>
                                    </p:set>
                                    <p:anim calcmode="lin" valueType="num">
                                      <p:cBhvr additive="base">
                                        <p:cTn id="25" dur="500" fill="hold"/>
                                        <p:tgtEl>
                                          <p:spTgt spid="539655"/>
                                        </p:tgtEl>
                                        <p:attrNameLst>
                                          <p:attrName>ppt_x</p:attrName>
                                        </p:attrNameLst>
                                      </p:cBhvr>
                                      <p:tavLst>
                                        <p:tav tm="0">
                                          <p:val>
                                            <p:strVal val="1+#ppt_w/2"/>
                                          </p:val>
                                        </p:tav>
                                        <p:tav tm="100000">
                                          <p:val>
                                            <p:strVal val="#ppt_x"/>
                                          </p:val>
                                        </p:tav>
                                      </p:tavLst>
                                    </p:anim>
                                    <p:anim calcmode="lin" valueType="num">
                                      <p:cBhvr additive="base">
                                        <p:cTn id="26" dur="500" fill="hold"/>
                                        <p:tgtEl>
                                          <p:spTgt spid="539655"/>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539651">
                                            <p:txEl>
                                              <p:pRg st="5" end="5"/>
                                            </p:txEl>
                                          </p:spTgt>
                                        </p:tgtEl>
                                        <p:attrNameLst>
                                          <p:attrName>style.visibility</p:attrName>
                                        </p:attrNameLst>
                                      </p:cBhvr>
                                      <p:to>
                                        <p:strVal val="visible"/>
                                      </p:to>
                                    </p:set>
                                    <p:anim calcmode="lin" valueType="num">
                                      <p:cBhvr additive="base">
                                        <p:cTn id="31" dur="500" fill="hold"/>
                                        <p:tgtEl>
                                          <p:spTgt spid="539651">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9651">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539651">
                                            <p:txEl>
                                              <p:pRg st="6" end="6"/>
                                            </p:txEl>
                                          </p:spTgt>
                                        </p:tgtEl>
                                        <p:attrNameLst>
                                          <p:attrName>style.visibility</p:attrName>
                                        </p:attrNameLst>
                                      </p:cBhvr>
                                      <p:to>
                                        <p:strVal val="visible"/>
                                      </p:to>
                                    </p:set>
                                    <p:anim calcmode="lin" valueType="num">
                                      <p:cBhvr additive="base">
                                        <p:cTn id="35" dur="500" fill="hold"/>
                                        <p:tgtEl>
                                          <p:spTgt spid="539651">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39651">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539654"/>
                                        </p:tgtEl>
                                        <p:attrNameLst>
                                          <p:attrName>style.visibility</p:attrName>
                                        </p:attrNameLst>
                                      </p:cBhvr>
                                      <p:to>
                                        <p:strVal val="visible"/>
                                      </p:to>
                                    </p:set>
                                    <p:anim calcmode="lin" valueType="num">
                                      <p:cBhvr additive="base">
                                        <p:cTn id="39" dur="500" fill="hold"/>
                                        <p:tgtEl>
                                          <p:spTgt spid="539654"/>
                                        </p:tgtEl>
                                        <p:attrNameLst>
                                          <p:attrName>ppt_x</p:attrName>
                                        </p:attrNameLst>
                                      </p:cBhvr>
                                      <p:tavLst>
                                        <p:tav tm="0">
                                          <p:val>
                                            <p:strVal val="1+#ppt_w/2"/>
                                          </p:val>
                                        </p:tav>
                                        <p:tav tm="100000">
                                          <p:val>
                                            <p:strVal val="#ppt_x"/>
                                          </p:val>
                                        </p:tav>
                                      </p:tavLst>
                                    </p:anim>
                                    <p:anim calcmode="lin" valueType="num">
                                      <p:cBhvr additive="base">
                                        <p:cTn id="40" dur="500" fill="hold"/>
                                        <p:tgtEl>
                                          <p:spTgt spid="539654"/>
                                        </p:tgtEl>
                                        <p:attrNameLst>
                                          <p:attrName>ppt_y</p:attrName>
                                        </p:attrNameLst>
                                      </p:cBhvr>
                                      <p:tavLst>
                                        <p:tav tm="0">
                                          <p:val>
                                            <p:strVal val="#ppt_y"/>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55" presetClass="entr" presetSubtype="0" fill="hold" nodeType="clickEffect">
                                  <p:stCondLst>
                                    <p:cond delay="0"/>
                                  </p:stCondLst>
                                  <p:childTnLst>
                                    <p:set>
                                      <p:cBhvr>
                                        <p:cTn id="44" dur="1" fill="hold">
                                          <p:stCondLst>
                                            <p:cond delay="0"/>
                                          </p:stCondLst>
                                        </p:cTn>
                                        <p:tgtEl>
                                          <p:spTgt spid="539651">
                                            <p:txEl>
                                              <p:pRg st="7" end="7"/>
                                            </p:txEl>
                                          </p:spTgt>
                                        </p:tgtEl>
                                        <p:attrNameLst>
                                          <p:attrName>style.visibility</p:attrName>
                                        </p:attrNameLst>
                                      </p:cBhvr>
                                      <p:to>
                                        <p:strVal val="visible"/>
                                      </p:to>
                                    </p:set>
                                    <p:anim calcmode="lin" valueType="num">
                                      <p:cBhvr>
                                        <p:cTn id="45" dur="1000" fill="hold"/>
                                        <p:tgtEl>
                                          <p:spTgt spid="539651">
                                            <p:txEl>
                                              <p:pRg st="7" end="7"/>
                                            </p:txEl>
                                          </p:spTgt>
                                        </p:tgtEl>
                                        <p:attrNameLst>
                                          <p:attrName>ppt_w</p:attrName>
                                        </p:attrNameLst>
                                      </p:cBhvr>
                                      <p:tavLst>
                                        <p:tav tm="0">
                                          <p:val>
                                            <p:strVal val="#ppt_w*0.70"/>
                                          </p:val>
                                        </p:tav>
                                        <p:tav tm="100000">
                                          <p:val>
                                            <p:strVal val="#ppt_w"/>
                                          </p:val>
                                        </p:tav>
                                      </p:tavLst>
                                    </p:anim>
                                    <p:anim calcmode="lin" valueType="num">
                                      <p:cBhvr>
                                        <p:cTn id="46" dur="1000" fill="hold"/>
                                        <p:tgtEl>
                                          <p:spTgt spid="539651">
                                            <p:txEl>
                                              <p:pRg st="7" end="7"/>
                                            </p:txEl>
                                          </p:spTgt>
                                        </p:tgtEl>
                                        <p:attrNameLst>
                                          <p:attrName>ppt_h</p:attrName>
                                        </p:attrNameLst>
                                      </p:cBhvr>
                                      <p:tavLst>
                                        <p:tav tm="0">
                                          <p:val>
                                            <p:strVal val="#ppt_h"/>
                                          </p:val>
                                        </p:tav>
                                        <p:tav tm="100000">
                                          <p:val>
                                            <p:strVal val="#ppt_h"/>
                                          </p:val>
                                        </p:tav>
                                      </p:tavLst>
                                    </p:anim>
                                    <p:animEffect transition="in" filter="fade">
                                      <p:cBhvr>
                                        <p:cTn id="47" dur="1000"/>
                                        <p:tgtEl>
                                          <p:spTgt spid="5396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aig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9144000" cy="6858000"/>
          </a:xfrm>
          <a:prstGeom prst="rect">
            <a:avLst/>
          </a:prstGeom>
        </p:spPr>
      </p:pic>
      <p:sp>
        <p:nvSpPr>
          <p:cNvPr id="8" name="Text Box 6"/>
          <p:cNvSpPr txBox="1">
            <a:spLocks noChangeArrowheads="1"/>
          </p:cNvSpPr>
          <p:nvPr/>
        </p:nvSpPr>
        <p:spPr bwMode="auto">
          <a:xfrm>
            <a:off x="8171" y="116632"/>
            <a:ext cx="1346342" cy="338554"/>
          </a:xfrm>
          <a:prstGeom prst="rect">
            <a:avLst/>
          </a:prstGeom>
          <a:solidFill>
            <a:srgbClr val="FF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Craig@LHCP</a:t>
            </a:r>
            <a:endParaRPr lang="en-US" sz="1600" b="0" dirty="0">
              <a:solidFill>
                <a:srgbClr val="FFFF00"/>
              </a:solidFill>
            </a:endParaRPr>
          </a:p>
        </p:txBody>
      </p:sp>
      <p:pic>
        <p:nvPicPr>
          <p:cNvPr id="5" name="Picture 4" descr="Ho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83" y="4581128"/>
            <a:ext cx="1671705" cy="2232248"/>
          </a:xfrm>
          <a:prstGeom prst="rect">
            <a:avLst/>
          </a:prstGeom>
          <a:ln>
            <a:solidFill>
              <a:srgbClr val="000000"/>
            </a:solidFill>
          </a:ln>
        </p:spPr>
      </p:pic>
      <p:pic>
        <p:nvPicPr>
          <p:cNvPr id="7" name="Picture 6" descr="Ho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552" y="0"/>
            <a:ext cx="5102459" cy="6858000"/>
          </a:xfrm>
          <a:prstGeom prst="rect">
            <a:avLst/>
          </a:prstGeom>
          <a:ln>
            <a:solidFill>
              <a:srgbClr val="000000"/>
            </a:solidFill>
          </a:ln>
        </p:spPr>
      </p:pic>
    </p:spTree>
    <p:extLst>
      <p:ext uri="{BB962C8B-B14F-4D97-AF65-F5344CB8AC3E}">
        <p14:creationId xmlns:p14="http://schemas.microsoft.com/office/powerpoint/2010/main" val="6708258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Loop Corrections to Higgs Mass</a:t>
            </a:r>
            <a:r>
              <a:rPr lang="en-US" baseline="30000" smtClean="0">
                <a:latin typeface="Times New Roman" charset="0"/>
                <a:cs typeface="+mj-cs"/>
              </a:rPr>
              <a:t>2</a:t>
            </a:r>
          </a:p>
        </p:txBody>
      </p:sp>
      <p:sp>
        <p:nvSpPr>
          <p:cNvPr id="132099" name="Rectangle 3"/>
          <p:cNvSpPr>
            <a:spLocks noGrp="1" noChangeArrowheads="1"/>
          </p:cNvSpPr>
          <p:nvPr>
            <p:ph type="body" idx="1"/>
          </p:nvPr>
        </p:nvSpPr>
        <p:spPr>
          <a:xfrm>
            <a:off x="228600" y="1600200"/>
            <a:ext cx="8686800" cy="4800600"/>
          </a:xfrm>
          <a:solidFill>
            <a:schemeClr val="accent1"/>
          </a:solidFill>
          <a:ln>
            <a:solidFill>
              <a:schemeClr val="tx1"/>
            </a:solidFill>
          </a:ln>
        </p:spPr>
        <p:txBody>
          <a:bodyPr/>
          <a:lstStyle/>
          <a:p>
            <a:pPr eaLnBrk="1" hangingPunct="1">
              <a:defRPr/>
            </a:pPr>
            <a:r>
              <a:rPr lang="en-US" dirty="0" smtClean="0">
                <a:latin typeface="Times New Roman" charset="0"/>
                <a:cs typeface="+mn-cs"/>
              </a:rPr>
              <a:t>Consider generic fermion and boson loops:</a:t>
            </a:r>
          </a:p>
          <a:p>
            <a:pPr eaLnBrk="1" hangingPunct="1">
              <a:defRPr/>
            </a:pPr>
            <a:endParaRPr lang="en-US" dirty="0" smtClean="0">
              <a:solidFill>
                <a:srgbClr val="FFFF00"/>
              </a:solidFill>
              <a:latin typeface="Times New Roman" charset="0"/>
              <a:cs typeface="Times New Roman" charset="0"/>
            </a:endParaRPr>
          </a:p>
          <a:p>
            <a:pPr eaLnBrk="1" hangingPunct="1">
              <a:defRPr/>
            </a:pPr>
            <a:endParaRPr lang="en-US" dirty="0" smtClean="0">
              <a:solidFill>
                <a:srgbClr val="FFFF00"/>
              </a:solidFill>
              <a:latin typeface="Times New Roman" charset="0"/>
              <a:cs typeface="Times New Roman" charset="0"/>
            </a:endParaRPr>
          </a:p>
          <a:p>
            <a:pPr eaLnBrk="1" hangingPunct="1">
              <a:defRPr/>
            </a:pPr>
            <a:r>
              <a:rPr lang="en-US" dirty="0" smtClean="0">
                <a:solidFill>
                  <a:srgbClr val="000000"/>
                </a:solidFill>
                <a:latin typeface="Times New Roman" charset="0"/>
                <a:cs typeface="Times New Roman" charset="0"/>
              </a:rPr>
              <a:t>Each is </a:t>
            </a:r>
            <a:r>
              <a:rPr lang="en-US" dirty="0" err="1" smtClean="0">
                <a:solidFill>
                  <a:srgbClr val="FF0000"/>
                </a:solidFill>
                <a:latin typeface="Times New Roman" charset="0"/>
                <a:cs typeface="Times New Roman" charset="0"/>
              </a:rPr>
              <a:t>quadratically</a:t>
            </a:r>
            <a:r>
              <a:rPr lang="en-US" dirty="0" smtClean="0">
                <a:solidFill>
                  <a:srgbClr val="FF0000"/>
                </a:solidFill>
                <a:latin typeface="Times New Roman" charset="0"/>
                <a:cs typeface="Times New Roman" charset="0"/>
              </a:rPr>
              <a:t> divergent: </a:t>
            </a:r>
            <a:r>
              <a:rPr lang="en-US" i="1" dirty="0" smtClean="0">
                <a:solidFill>
                  <a:srgbClr val="FF0000"/>
                </a:solidFill>
                <a:latin typeface="Times New Roman" charset="0"/>
                <a:cs typeface="Times New Roman" charset="0"/>
              </a:rPr>
              <a:t>∫</a:t>
            </a:r>
            <a:r>
              <a:rPr lang="el-GR" i="1" baseline="50000" dirty="0" smtClean="0">
                <a:solidFill>
                  <a:srgbClr val="FF0000"/>
                </a:solidFill>
                <a:latin typeface="Lucida Grande" charset="0"/>
                <a:cs typeface="Times New Roman" charset="0"/>
              </a:rPr>
              <a:t>Λ</a:t>
            </a:r>
            <a:r>
              <a:rPr lang="en-US" i="1" dirty="0" smtClean="0">
                <a:solidFill>
                  <a:srgbClr val="FF0000"/>
                </a:solidFill>
                <a:latin typeface="Times New Roman" charset="0"/>
                <a:cs typeface="Times New Roman" charset="0"/>
              </a:rPr>
              <a:t>d</a:t>
            </a:r>
            <a:r>
              <a:rPr lang="en-US" i="1" baseline="30000" dirty="0" smtClean="0">
                <a:solidFill>
                  <a:srgbClr val="FF0000"/>
                </a:solidFill>
                <a:latin typeface="Times New Roman" charset="0"/>
                <a:cs typeface="Times New Roman" charset="0"/>
              </a:rPr>
              <a:t>4</a:t>
            </a:r>
            <a:r>
              <a:rPr lang="en-US" i="1" dirty="0" smtClean="0">
                <a:solidFill>
                  <a:srgbClr val="FF0000"/>
                </a:solidFill>
                <a:latin typeface="Times New Roman" charset="0"/>
                <a:cs typeface="Times New Roman" charset="0"/>
              </a:rPr>
              <a:t>k/k</a:t>
            </a:r>
            <a:r>
              <a:rPr lang="en-US" i="1" baseline="30000" dirty="0" smtClean="0">
                <a:solidFill>
                  <a:srgbClr val="FF0000"/>
                </a:solidFill>
                <a:latin typeface="Times New Roman" charset="0"/>
                <a:cs typeface="Times New Roman" charset="0"/>
              </a:rPr>
              <a:t>2</a:t>
            </a:r>
          </a:p>
          <a:p>
            <a:pPr eaLnBrk="1" hangingPunct="1">
              <a:defRPr/>
            </a:pPr>
            <a:endParaRPr lang="en-US" baseline="30000" dirty="0" smtClean="0">
              <a:solidFill>
                <a:srgbClr val="FF0000"/>
              </a:solidFill>
              <a:latin typeface="Times New Roman" charset="0"/>
              <a:cs typeface="Times New Roman" charset="0"/>
            </a:endParaRPr>
          </a:p>
          <a:p>
            <a:pPr eaLnBrk="1" hangingPunct="1">
              <a:defRPr/>
            </a:pPr>
            <a:endParaRPr lang="en-US" baseline="30000" dirty="0" smtClean="0">
              <a:solidFill>
                <a:srgbClr val="FF0000"/>
              </a:solidFill>
              <a:latin typeface="Times New Roman" charset="0"/>
              <a:cs typeface="Times New Roman" charset="0"/>
            </a:endParaRPr>
          </a:p>
          <a:p>
            <a:pPr eaLnBrk="1" hangingPunct="1">
              <a:defRPr/>
            </a:pPr>
            <a:endParaRPr lang="en-US" baseline="30000" dirty="0" smtClean="0">
              <a:solidFill>
                <a:srgbClr val="FF0000"/>
              </a:solidFill>
              <a:latin typeface="Times New Roman" charset="0"/>
              <a:cs typeface="Times New Roman" charset="0"/>
            </a:endParaRPr>
          </a:p>
          <a:p>
            <a:pPr eaLnBrk="1" hangingPunct="1">
              <a:defRPr/>
            </a:pPr>
            <a:r>
              <a:rPr lang="en-US" dirty="0" smtClean="0">
                <a:solidFill>
                  <a:srgbClr val="000000"/>
                </a:solidFill>
                <a:latin typeface="Times New Roman" charset="0"/>
                <a:cs typeface="Times New Roman" charset="0"/>
              </a:rPr>
              <a:t>Leading divergence cancelled if</a:t>
            </a:r>
          </a:p>
          <a:p>
            <a:pPr eaLnBrk="1" hangingPunct="1">
              <a:buFontTx/>
              <a:buNone/>
              <a:defRPr/>
            </a:pPr>
            <a:r>
              <a:rPr lang="en-US" dirty="0" smtClean="0">
                <a:solidFill>
                  <a:srgbClr val="FFFF00"/>
                </a:solidFill>
                <a:latin typeface="Times New Roman" charset="0"/>
                <a:cs typeface="Times New Roman" charset="0"/>
              </a:rPr>
              <a:t>							</a:t>
            </a:r>
            <a:r>
              <a:rPr lang="en-US" b="1" dirty="0" err="1" smtClean="0">
                <a:solidFill>
                  <a:srgbClr val="FF0000"/>
                </a:solidFill>
                <a:latin typeface="Times New Roman" charset="0"/>
                <a:cs typeface="Times New Roman" charset="0"/>
              </a:rPr>
              <a:t>Supersymmetry</a:t>
            </a:r>
            <a:r>
              <a:rPr lang="en-US" b="1" dirty="0" smtClean="0">
                <a:solidFill>
                  <a:srgbClr val="FF0000"/>
                </a:solidFill>
                <a:latin typeface="Times New Roman" charset="0"/>
                <a:cs typeface="Times New Roman" charset="0"/>
              </a:rPr>
              <a:t>!</a:t>
            </a:r>
          </a:p>
        </p:txBody>
      </p:sp>
      <p:pic>
        <p:nvPicPr>
          <p:cNvPr id="132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4550" y="2209800"/>
            <a:ext cx="4914900"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32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2688" y="3962400"/>
            <a:ext cx="4238625"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32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1275" y="4495800"/>
            <a:ext cx="3981450"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32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2650" y="5695950"/>
            <a:ext cx="1490663" cy="55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2104" name="Text Box 8"/>
          <p:cNvSpPr txBox="1">
            <a:spLocks noChangeArrowheads="1"/>
          </p:cNvSpPr>
          <p:nvPr/>
        </p:nvSpPr>
        <p:spPr bwMode="auto">
          <a:xfrm>
            <a:off x="3733800" y="388620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spcBef>
                <a:spcPct val="0"/>
              </a:spcBef>
              <a:buFontTx/>
              <a:buNone/>
              <a:defRPr/>
            </a:pPr>
            <a:r>
              <a:rPr lang="en-US" sz="1400" b="0">
                <a:latin typeface="Arial" charset="0"/>
                <a:cs typeface="Times New Roman" charset="0"/>
              </a:rPr>
              <a:t>2</a:t>
            </a:r>
          </a:p>
        </p:txBody>
      </p:sp>
      <p:sp>
        <p:nvSpPr>
          <p:cNvPr id="132105" name="Text Box 9"/>
          <p:cNvSpPr txBox="1">
            <a:spLocks noChangeArrowheads="1"/>
          </p:cNvSpPr>
          <p:nvPr/>
        </p:nvSpPr>
        <p:spPr bwMode="auto">
          <a:xfrm>
            <a:off x="4870450" y="5668963"/>
            <a:ext cx="692150" cy="5794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marL="342900" indent="-342900">
              <a:spcBef>
                <a:spcPct val="0"/>
              </a:spcBef>
              <a:defRPr>
                <a:solidFill>
                  <a:schemeClr val="tx1"/>
                </a:solidFill>
                <a:latin typeface="Arial" charset="0"/>
                <a:ea typeface="ＭＳ Ｐゴシック" charset="0"/>
              </a:defRPr>
            </a:lvl1pPr>
            <a:lvl2pPr>
              <a:spcBef>
                <a:spcPct val="0"/>
              </a:spcBef>
              <a:defRPr>
                <a:solidFill>
                  <a:schemeClr val="tx1"/>
                </a:solidFill>
                <a:latin typeface="Arial" charset="0"/>
                <a:ea typeface="ＭＳ Ｐゴシック" charset="0"/>
              </a:defRPr>
            </a:lvl2pPr>
            <a:lvl3pPr>
              <a:spcBef>
                <a:spcPct val="0"/>
              </a:spcBef>
              <a:defRPr>
                <a:solidFill>
                  <a:schemeClr val="tx1"/>
                </a:solidFill>
                <a:latin typeface="Arial" charset="0"/>
                <a:ea typeface="ＭＳ Ｐゴシック" charset="0"/>
              </a:defRPr>
            </a:lvl3pPr>
            <a:lvl4pPr>
              <a:spcBef>
                <a:spcPct val="0"/>
              </a:spcBef>
              <a:defRPr>
                <a:solidFill>
                  <a:schemeClr val="tx1"/>
                </a:solidFill>
                <a:latin typeface="Arial" charset="0"/>
                <a:ea typeface="ＭＳ Ｐゴシック" charset="0"/>
              </a:defRPr>
            </a:lvl4pPr>
            <a:lvl5pPr>
              <a:spcBef>
                <a:spcPct val="0"/>
              </a:spcBef>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spcBef>
                <a:spcPct val="20000"/>
              </a:spcBef>
              <a:buFontTx/>
              <a:buNone/>
              <a:defRPr/>
            </a:pPr>
            <a:r>
              <a:rPr lang="en-US" b="0" smtClean="0">
                <a:latin typeface="Times New Roman" charset="0"/>
                <a:cs typeface="Times New Roman" charset="0"/>
              </a:rPr>
              <a:t>x 2</a:t>
            </a:r>
          </a:p>
        </p:txBody>
      </p:sp>
    </p:spTree>
    <p:extLst>
      <p:ext uri="{BB962C8B-B14F-4D97-AF65-F5344CB8AC3E}">
        <p14:creationId xmlns:p14="http://schemas.microsoft.com/office/powerpoint/2010/main" val="17435516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132099">
                                            <p:txEl>
                                              <p:pRg st="3" end="3"/>
                                            </p:txEl>
                                          </p:spTgt>
                                        </p:tgtEl>
                                        <p:attrNameLst>
                                          <p:attrName>style.visibility</p:attrName>
                                        </p:attrNameLst>
                                      </p:cBhvr>
                                      <p:to>
                                        <p:strVal val="visible"/>
                                      </p:to>
                                    </p:set>
                                    <p:anim calcmode="lin" valueType="num">
                                      <p:cBhvr>
                                        <p:cTn id="7" dur="1000" fill="hold"/>
                                        <p:tgtEl>
                                          <p:spTgt spid="132099">
                                            <p:txEl>
                                              <p:pRg st="3" end="3"/>
                                            </p:txEl>
                                          </p:spTgt>
                                        </p:tgtEl>
                                        <p:attrNameLst>
                                          <p:attrName>ppt_w</p:attrName>
                                        </p:attrNameLst>
                                      </p:cBhvr>
                                      <p:tavLst>
                                        <p:tav tm="0">
                                          <p:val>
                                            <p:strVal val="#ppt_w*0.70"/>
                                          </p:val>
                                        </p:tav>
                                        <p:tav tm="100000">
                                          <p:val>
                                            <p:strVal val="#ppt_w"/>
                                          </p:val>
                                        </p:tav>
                                      </p:tavLst>
                                    </p:anim>
                                    <p:anim calcmode="lin" valueType="num">
                                      <p:cBhvr>
                                        <p:cTn id="8" dur="1000" fill="hold"/>
                                        <p:tgtEl>
                                          <p:spTgt spid="132099">
                                            <p:txEl>
                                              <p:pRg st="3" end="3"/>
                                            </p:txEl>
                                          </p:spTgt>
                                        </p:tgtEl>
                                        <p:attrNameLst>
                                          <p:attrName>ppt_h</p:attrName>
                                        </p:attrNameLst>
                                      </p:cBhvr>
                                      <p:tavLst>
                                        <p:tav tm="0">
                                          <p:val>
                                            <p:strVal val="#ppt_h"/>
                                          </p:val>
                                        </p:tav>
                                        <p:tav tm="100000">
                                          <p:val>
                                            <p:strVal val="#ppt_h"/>
                                          </p:val>
                                        </p:tav>
                                      </p:tavLst>
                                    </p:anim>
                                    <p:animEffect transition="in" filter="fade">
                                      <p:cBhvr>
                                        <p:cTn id="9" dur="1000"/>
                                        <p:tgtEl>
                                          <p:spTgt spid="132099">
                                            <p:txEl>
                                              <p:pRg st="3" end="3"/>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132101"/>
                                        </p:tgtEl>
                                        <p:attrNameLst>
                                          <p:attrName>style.visibility</p:attrName>
                                        </p:attrNameLst>
                                      </p:cBhvr>
                                      <p:to>
                                        <p:strVal val="visible"/>
                                      </p:to>
                                    </p:set>
                                    <p:anim calcmode="lin" valueType="num">
                                      <p:cBhvr>
                                        <p:cTn id="12" dur="1000" fill="hold"/>
                                        <p:tgtEl>
                                          <p:spTgt spid="132101"/>
                                        </p:tgtEl>
                                        <p:attrNameLst>
                                          <p:attrName>ppt_w</p:attrName>
                                        </p:attrNameLst>
                                      </p:cBhvr>
                                      <p:tavLst>
                                        <p:tav tm="0">
                                          <p:val>
                                            <p:strVal val="#ppt_w*0.70"/>
                                          </p:val>
                                        </p:tav>
                                        <p:tav tm="100000">
                                          <p:val>
                                            <p:strVal val="#ppt_w"/>
                                          </p:val>
                                        </p:tav>
                                      </p:tavLst>
                                    </p:anim>
                                    <p:anim calcmode="lin" valueType="num">
                                      <p:cBhvr>
                                        <p:cTn id="13" dur="1000" fill="hold"/>
                                        <p:tgtEl>
                                          <p:spTgt spid="132101"/>
                                        </p:tgtEl>
                                        <p:attrNameLst>
                                          <p:attrName>ppt_h</p:attrName>
                                        </p:attrNameLst>
                                      </p:cBhvr>
                                      <p:tavLst>
                                        <p:tav tm="0">
                                          <p:val>
                                            <p:strVal val="#ppt_h"/>
                                          </p:val>
                                        </p:tav>
                                        <p:tav tm="100000">
                                          <p:val>
                                            <p:strVal val="#ppt_h"/>
                                          </p:val>
                                        </p:tav>
                                      </p:tavLst>
                                    </p:anim>
                                    <p:animEffect transition="in" filter="fade">
                                      <p:cBhvr>
                                        <p:cTn id="14" dur="1000"/>
                                        <p:tgtEl>
                                          <p:spTgt spid="132101"/>
                                        </p:tgtEl>
                                      </p:cBhvr>
                                    </p:animEffect>
                                  </p:childTnLst>
                                </p:cTn>
                              </p:par>
                              <p:par>
                                <p:cTn id="15" presetID="55" presetClass="entr" presetSubtype="0" fill="hold" nodeType="withEffect">
                                  <p:stCondLst>
                                    <p:cond delay="0"/>
                                  </p:stCondLst>
                                  <p:childTnLst>
                                    <p:set>
                                      <p:cBhvr>
                                        <p:cTn id="16" dur="1" fill="hold">
                                          <p:stCondLst>
                                            <p:cond delay="0"/>
                                          </p:stCondLst>
                                        </p:cTn>
                                        <p:tgtEl>
                                          <p:spTgt spid="132102"/>
                                        </p:tgtEl>
                                        <p:attrNameLst>
                                          <p:attrName>style.visibility</p:attrName>
                                        </p:attrNameLst>
                                      </p:cBhvr>
                                      <p:to>
                                        <p:strVal val="visible"/>
                                      </p:to>
                                    </p:set>
                                    <p:anim calcmode="lin" valueType="num">
                                      <p:cBhvr>
                                        <p:cTn id="17" dur="1000" fill="hold"/>
                                        <p:tgtEl>
                                          <p:spTgt spid="132102"/>
                                        </p:tgtEl>
                                        <p:attrNameLst>
                                          <p:attrName>ppt_w</p:attrName>
                                        </p:attrNameLst>
                                      </p:cBhvr>
                                      <p:tavLst>
                                        <p:tav tm="0">
                                          <p:val>
                                            <p:strVal val="#ppt_w*0.70"/>
                                          </p:val>
                                        </p:tav>
                                        <p:tav tm="100000">
                                          <p:val>
                                            <p:strVal val="#ppt_w"/>
                                          </p:val>
                                        </p:tav>
                                      </p:tavLst>
                                    </p:anim>
                                    <p:anim calcmode="lin" valueType="num">
                                      <p:cBhvr>
                                        <p:cTn id="18" dur="1000" fill="hold"/>
                                        <p:tgtEl>
                                          <p:spTgt spid="132102"/>
                                        </p:tgtEl>
                                        <p:attrNameLst>
                                          <p:attrName>ppt_h</p:attrName>
                                        </p:attrNameLst>
                                      </p:cBhvr>
                                      <p:tavLst>
                                        <p:tav tm="0">
                                          <p:val>
                                            <p:strVal val="#ppt_h"/>
                                          </p:val>
                                        </p:tav>
                                        <p:tav tm="100000">
                                          <p:val>
                                            <p:strVal val="#ppt_h"/>
                                          </p:val>
                                        </p:tav>
                                      </p:tavLst>
                                    </p:anim>
                                    <p:animEffect transition="in" filter="fade">
                                      <p:cBhvr>
                                        <p:cTn id="19" dur="1000"/>
                                        <p:tgtEl>
                                          <p:spTgt spid="13210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132099">
                                            <p:txEl>
                                              <p:pRg st="7" end="7"/>
                                            </p:txEl>
                                          </p:spTgt>
                                        </p:tgtEl>
                                        <p:attrNameLst>
                                          <p:attrName>style.visibility</p:attrName>
                                        </p:attrNameLst>
                                      </p:cBhvr>
                                      <p:to>
                                        <p:strVal val="visible"/>
                                      </p:to>
                                    </p:set>
                                    <p:anim calcmode="lin" valueType="num">
                                      <p:cBhvr>
                                        <p:cTn id="24" dur="1000" fill="hold"/>
                                        <p:tgtEl>
                                          <p:spTgt spid="132099">
                                            <p:txEl>
                                              <p:pRg st="7" end="7"/>
                                            </p:txEl>
                                          </p:spTgt>
                                        </p:tgtEl>
                                        <p:attrNameLst>
                                          <p:attrName>ppt_w</p:attrName>
                                        </p:attrNameLst>
                                      </p:cBhvr>
                                      <p:tavLst>
                                        <p:tav tm="0">
                                          <p:val>
                                            <p:strVal val="#ppt_w*0.70"/>
                                          </p:val>
                                        </p:tav>
                                        <p:tav tm="100000">
                                          <p:val>
                                            <p:strVal val="#ppt_w"/>
                                          </p:val>
                                        </p:tav>
                                      </p:tavLst>
                                    </p:anim>
                                    <p:anim calcmode="lin" valueType="num">
                                      <p:cBhvr>
                                        <p:cTn id="25" dur="1000" fill="hold"/>
                                        <p:tgtEl>
                                          <p:spTgt spid="132099">
                                            <p:txEl>
                                              <p:pRg st="7" end="7"/>
                                            </p:txEl>
                                          </p:spTgt>
                                        </p:tgtEl>
                                        <p:attrNameLst>
                                          <p:attrName>ppt_h</p:attrName>
                                        </p:attrNameLst>
                                      </p:cBhvr>
                                      <p:tavLst>
                                        <p:tav tm="0">
                                          <p:val>
                                            <p:strVal val="#ppt_h"/>
                                          </p:val>
                                        </p:tav>
                                        <p:tav tm="100000">
                                          <p:val>
                                            <p:strVal val="#ppt_h"/>
                                          </p:val>
                                        </p:tav>
                                      </p:tavLst>
                                    </p:anim>
                                    <p:animEffect transition="in" filter="fade">
                                      <p:cBhvr>
                                        <p:cTn id="26" dur="1000"/>
                                        <p:tgtEl>
                                          <p:spTgt spid="132099">
                                            <p:txEl>
                                              <p:pRg st="7" end="7"/>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5" presetClass="entr" presetSubtype="0" fill="hold" nodeType="clickEffect">
                                  <p:stCondLst>
                                    <p:cond delay="0"/>
                                  </p:stCondLst>
                                  <p:childTnLst>
                                    <p:set>
                                      <p:cBhvr>
                                        <p:cTn id="30" dur="1" fill="hold">
                                          <p:stCondLst>
                                            <p:cond delay="0"/>
                                          </p:stCondLst>
                                        </p:cTn>
                                        <p:tgtEl>
                                          <p:spTgt spid="132099">
                                            <p:txEl>
                                              <p:pRg st="8" end="8"/>
                                            </p:txEl>
                                          </p:spTgt>
                                        </p:tgtEl>
                                        <p:attrNameLst>
                                          <p:attrName>style.visibility</p:attrName>
                                        </p:attrNameLst>
                                      </p:cBhvr>
                                      <p:to>
                                        <p:strVal val="visible"/>
                                      </p:to>
                                    </p:set>
                                    <p:anim calcmode="lin" valueType="num">
                                      <p:cBhvr>
                                        <p:cTn id="31" dur="1000" fill="hold"/>
                                        <p:tgtEl>
                                          <p:spTgt spid="132099">
                                            <p:txEl>
                                              <p:pRg st="8" end="8"/>
                                            </p:txEl>
                                          </p:spTgt>
                                        </p:tgtEl>
                                        <p:attrNameLst>
                                          <p:attrName>ppt_w</p:attrName>
                                        </p:attrNameLst>
                                      </p:cBhvr>
                                      <p:tavLst>
                                        <p:tav tm="0">
                                          <p:val>
                                            <p:strVal val="#ppt_w*0.70"/>
                                          </p:val>
                                        </p:tav>
                                        <p:tav tm="100000">
                                          <p:val>
                                            <p:strVal val="#ppt_w"/>
                                          </p:val>
                                        </p:tav>
                                      </p:tavLst>
                                    </p:anim>
                                    <p:anim calcmode="lin" valueType="num">
                                      <p:cBhvr>
                                        <p:cTn id="32" dur="1000" fill="hold"/>
                                        <p:tgtEl>
                                          <p:spTgt spid="132099">
                                            <p:txEl>
                                              <p:pRg st="8" end="8"/>
                                            </p:txEl>
                                          </p:spTgt>
                                        </p:tgtEl>
                                        <p:attrNameLst>
                                          <p:attrName>ppt_h</p:attrName>
                                        </p:attrNameLst>
                                      </p:cBhvr>
                                      <p:tavLst>
                                        <p:tav tm="0">
                                          <p:val>
                                            <p:strVal val="#ppt_h"/>
                                          </p:val>
                                        </p:tav>
                                        <p:tav tm="100000">
                                          <p:val>
                                            <p:strVal val="#ppt_h"/>
                                          </p:val>
                                        </p:tav>
                                      </p:tavLst>
                                    </p:anim>
                                    <p:animEffect transition="in" filter="fade">
                                      <p:cBhvr>
                                        <p:cTn id="33" dur="1000"/>
                                        <p:tgtEl>
                                          <p:spTgt spid="132099">
                                            <p:txEl>
                                              <p:pRg st="8" end="8"/>
                                            </p:txEl>
                                          </p:spTgt>
                                        </p:tgtEl>
                                      </p:cBhvr>
                                    </p:animEffect>
                                  </p:childTnLst>
                                </p:cTn>
                              </p:par>
                              <p:par>
                                <p:cTn id="34" presetID="55" presetClass="entr" presetSubtype="0" fill="hold" nodeType="withEffect">
                                  <p:stCondLst>
                                    <p:cond delay="0"/>
                                  </p:stCondLst>
                                  <p:childTnLst>
                                    <p:set>
                                      <p:cBhvr>
                                        <p:cTn id="35" dur="1" fill="hold">
                                          <p:stCondLst>
                                            <p:cond delay="0"/>
                                          </p:stCondLst>
                                        </p:cTn>
                                        <p:tgtEl>
                                          <p:spTgt spid="132103"/>
                                        </p:tgtEl>
                                        <p:attrNameLst>
                                          <p:attrName>style.visibility</p:attrName>
                                        </p:attrNameLst>
                                      </p:cBhvr>
                                      <p:to>
                                        <p:strVal val="visible"/>
                                      </p:to>
                                    </p:set>
                                    <p:anim calcmode="lin" valueType="num">
                                      <p:cBhvr>
                                        <p:cTn id="36" dur="1000" fill="hold"/>
                                        <p:tgtEl>
                                          <p:spTgt spid="132103"/>
                                        </p:tgtEl>
                                        <p:attrNameLst>
                                          <p:attrName>ppt_w</p:attrName>
                                        </p:attrNameLst>
                                      </p:cBhvr>
                                      <p:tavLst>
                                        <p:tav tm="0">
                                          <p:val>
                                            <p:strVal val="#ppt_w*0.70"/>
                                          </p:val>
                                        </p:tav>
                                        <p:tav tm="100000">
                                          <p:val>
                                            <p:strVal val="#ppt_w"/>
                                          </p:val>
                                        </p:tav>
                                      </p:tavLst>
                                    </p:anim>
                                    <p:anim calcmode="lin" valueType="num">
                                      <p:cBhvr>
                                        <p:cTn id="37" dur="1000" fill="hold"/>
                                        <p:tgtEl>
                                          <p:spTgt spid="132103"/>
                                        </p:tgtEl>
                                        <p:attrNameLst>
                                          <p:attrName>ppt_h</p:attrName>
                                        </p:attrNameLst>
                                      </p:cBhvr>
                                      <p:tavLst>
                                        <p:tav tm="0">
                                          <p:val>
                                            <p:strVal val="#ppt_h"/>
                                          </p:val>
                                        </p:tav>
                                        <p:tav tm="100000">
                                          <p:val>
                                            <p:strVal val="#ppt_h"/>
                                          </p:val>
                                        </p:tav>
                                      </p:tavLst>
                                    </p:anim>
                                    <p:animEffect transition="in" filter="fade">
                                      <p:cBhvr>
                                        <p:cTn id="38" dur="1000"/>
                                        <p:tgtEl>
                                          <p:spTgt spid="132103"/>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32105"/>
                                        </p:tgtEl>
                                        <p:attrNameLst>
                                          <p:attrName>style.visibility</p:attrName>
                                        </p:attrNameLst>
                                      </p:cBhvr>
                                      <p:to>
                                        <p:strVal val="visible"/>
                                      </p:to>
                                    </p:set>
                                    <p:anim calcmode="lin" valueType="num">
                                      <p:cBhvr>
                                        <p:cTn id="41" dur="1000" fill="hold"/>
                                        <p:tgtEl>
                                          <p:spTgt spid="132105"/>
                                        </p:tgtEl>
                                        <p:attrNameLst>
                                          <p:attrName>ppt_w</p:attrName>
                                        </p:attrNameLst>
                                      </p:cBhvr>
                                      <p:tavLst>
                                        <p:tav tm="0">
                                          <p:val>
                                            <p:strVal val="#ppt_w*0.70"/>
                                          </p:val>
                                        </p:tav>
                                        <p:tav tm="100000">
                                          <p:val>
                                            <p:strVal val="#ppt_w"/>
                                          </p:val>
                                        </p:tav>
                                      </p:tavLst>
                                    </p:anim>
                                    <p:anim calcmode="lin" valueType="num">
                                      <p:cBhvr>
                                        <p:cTn id="42" dur="1000" fill="hold"/>
                                        <p:tgtEl>
                                          <p:spTgt spid="132105"/>
                                        </p:tgtEl>
                                        <p:attrNameLst>
                                          <p:attrName>ppt_h</p:attrName>
                                        </p:attrNameLst>
                                      </p:cBhvr>
                                      <p:tavLst>
                                        <p:tav tm="0">
                                          <p:val>
                                            <p:strVal val="#ppt_h"/>
                                          </p:val>
                                        </p:tav>
                                        <p:tav tm="100000">
                                          <p:val>
                                            <p:strVal val="#ppt_h"/>
                                          </p:val>
                                        </p:tav>
                                      </p:tavLst>
                                    </p:anim>
                                    <p:animEffect transition="in" filter="fade">
                                      <p:cBhvr>
                                        <p:cTn id="43" dur="1000"/>
                                        <p:tgtEl>
                                          <p:spTgt spid="132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0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dirty="0" smtClean="0">
                <a:latin typeface="Times New Roman" charset="0"/>
                <a:cs typeface="+mj-cs"/>
              </a:rPr>
              <a:t>Unification of Gauge Couplings</a:t>
            </a:r>
            <a:endParaRPr lang="en-US" baseline="30000" dirty="0" smtClean="0">
              <a:latin typeface="Times New Roman" charset="0"/>
              <a:cs typeface="+mj-cs"/>
            </a:endParaRPr>
          </a:p>
        </p:txBody>
      </p:sp>
      <p:sp>
        <p:nvSpPr>
          <p:cNvPr id="132099" name="Rectangle 3"/>
          <p:cNvSpPr>
            <a:spLocks noGrp="1" noChangeArrowheads="1"/>
          </p:cNvSpPr>
          <p:nvPr>
            <p:ph type="body" idx="1"/>
          </p:nvPr>
        </p:nvSpPr>
        <p:spPr>
          <a:xfrm>
            <a:off x="228600" y="1600200"/>
            <a:ext cx="8686800" cy="4800600"/>
          </a:xfrm>
          <a:solidFill>
            <a:schemeClr val="accent1"/>
          </a:solidFill>
          <a:ln>
            <a:solidFill>
              <a:schemeClr val="tx1"/>
            </a:solidFill>
          </a:ln>
        </p:spPr>
        <p:txBody>
          <a:bodyPr/>
          <a:lstStyle/>
          <a:p>
            <a:pPr eaLnBrk="1" hangingPunct="1">
              <a:defRPr/>
            </a:pPr>
            <a:endParaRPr lang="en-US" b="1" dirty="0" smtClean="0">
              <a:solidFill>
                <a:srgbClr val="FF0000"/>
              </a:solidFill>
              <a:latin typeface="Times New Roman" charset="0"/>
              <a:cs typeface="Times New Roman" charset="0"/>
            </a:endParaRPr>
          </a:p>
          <a:p>
            <a:pPr eaLnBrk="1" hangingPunct="1">
              <a:defRPr/>
            </a:pPr>
            <a:endParaRPr lang="en-US" b="1" dirty="0">
              <a:solidFill>
                <a:srgbClr val="FF0000"/>
              </a:solidFill>
              <a:latin typeface="Times New Roman" charset="0"/>
              <a:cs typeface="Times New Roman" charset="0"/>
            </a:endParaRPr>
          </a:p>
          <a:p>
            <a:pPr eaLnBrk="1" hangingPunct="1">
              <a:defRPr/>
            </a:pPr>
            <a:endParaRPr lang="en-US" b="1" dirty="0" smtClean="0">
              <a:solidFill>
                <a:srgbClr val="FF0000"/>
              </a:solidFill>
              <a:latin typeface="Times New Roman" charset="0"/>
              <a:cs typeface="Times New Roman" charset="0"/>
            </a:endParaRPr>
          </a:p>
          <a:p>
            <a:pPr eaLnBrk="1" hangingPunct="1">
              <a:defRPr/>
            </a:pPr>
            <a:endParaRPr lang="en-US" b="1" dirty="0">
              <a:solidFill>
                <a:srgbClr val="FF0000"/>
              </a:solidFill>
              <a:latin typeface="Times New Roman" charset="0"/>
              <a:cs typeface="Times New Roman" charset="0"/>
            </a:endParaRPr>
          </a:p>
          <a:p>
            <a:pPr eaLnBrk="1" hangingPunct="1">
              <a:defRPr/>
            </a:pPr>
            <a:endParaRPr lang="en-US" b="1" dirty="0" smtClean="0">
              <a:solidFill>
                <a:srgbClr val="FF0000"/>
              </a:solidFill>
              <a:latin typeface="Times New Roman" charset="0"/>
              <a:cs typeface="Times New Roman" charset="0"/>
            </a:endParaRPr>
          </a:p>
          <a:p>
            <a:pPr eaLnBrk="1" hangingPunct="1">
              <a:defRPr/>
            </a:pPr>
            <a:endParaRPr lang="en-US" b="1" dirty="0">
              <a:solidFill>
                <a:srgbClr val="FF0000"/>
              </a:solidFill>
              <a:latin typeface="Times New Roman" charset="0"/>
              <a:cs typeface="Times New Roman" charset="0"/>
            </a:endParaRPr>
          </a:p>
          <a:p>
            <a:pPr eaLnBrk="1" hangingPunct="1">
              <a:defRPr/>
            </a:pPr>
            <a:r>
              <a:rPr lang="en-US" b="1" dirty="0" smtClean="0">
                <a:solidFill>
                  <a:srgbClr val="FF0000"/>
                </a:solidFill>
                <a:latin typeface="Times New Roman" charset="0"/>
                <a:cs typeface="Times New Roman" charset="0"/>
              </a:rPr>
              <a:t>Impressive!</a:t>
            </a:r>
          </a:p>
          <a:p>
            <a:pPr eaLnBrk="1" hangingPunct="1">
              <a:defRPr/>
            </a:pPr>
            <a:r>
              <a:rPr lang="en-US" b="1" dirty="0" smtClean="0">
                <a:solidFill>
                  <a:srgbClr val="FF0000"/>
                </a:solidFill>
                <a:latin typeface="Times New Roman" charset="0"/>
                <a:cs typeface="Times New Roman" charset="0"/>
              </a:rPr>
              <a:t>Over-ambitious? Hubristic?</a:t>
            </a:r>
          </a:p>
        </p:txBody>
      </p:sp>
      <p:pic>
        <p:nvPicPr>
          <p:cNvPr id="2" name="Picture 1" descr="MiriamUnificati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628800"/>
            <a:ext cx="8640960" cy="3485357"/>
          </a:xfrm>
          <a:prstGeom prst="rect">
            <a:avLst/>
          </a:prstGeom>
        </p:spPr>
      </p:pic>
    </p:spTree>
    <p:extLst>
      <p:ext uri="{BB962C8B-B14F-4D97-AF65-F5344CB8AC3E}">
        <p14:creationId xmlns:p14="http://schemas.microsoft.com/office/powerpoint/2010/main" val="1512839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2099">
                                            <p:txEl>
                                              <p:pRg st="6" end="6"/>
                                            </p:txEl>
                                          </p:spTgt>
                                        </p:tgtEl>
                                        <p:attrNameLst>
                                          <p:attrName>style.visibility</p:attrName>
                                        </p:attrNameLst>
                                      </p:cBhvr>
                                      <p:to>
                                        <p:strVal val="visible"/>
                                      </p:to>
                                    </p:set>
                                    <p:animEffect transition="in" filter="dissolve">
                                      <p:cBhvr>
                                        <p:cTn id="7" dur="500"/>
                                        <p:tgtEl>
                                          <p:spTgt spid="132099">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2099">
                                            <p:txEl>
                                              <p:pRg st="7" end="7"/>
                                            </p:txEl>
                                          </p:spTgt>
                                        </p:tgtEl>
                                        <p:attrNameLst>
                                          <p:attrName>style.visibility</p:attrName>
                                        </p:attrNameLst>
                                      </p:cBhvr>
                                      <p:to>
                                        <p:strVal val="visible"/>
                                      </p:to>
                                    </p:set>
                                    <p:animEffect transition="in" filter="dissolve">
                                      <p:cBhvr>
                                        <p:cTn id="12" dur="500"/>
                                        <p:tgtEl>
                                          <p:spTgt spid="1320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152400" y="1219200"/>
            <a:ext cx="8763000" cy="5486400"/>
          </a:xfrm>
          <a:solidFill>
            <a:srgbClr val="BBE0E3"/>
          </a:solidFill>
          <a:ln>
            <a:solidFill>
              <a:srgbClr val="000000"/>
            </a:solidFill>
          </a:ln>
        </p:spPr>
        <p:txBody>
          <a:bodyPr/>
          <a:lstStyle/>
          <a:p>
            <a:pPr eaLnBrk="1" hangingPunct="1">
              <a:lnSpc>
                <a:spcPct val="80000"/>
              </a:lnSpc>
              <a:buFontTx/>
              <a:buNone/>
              <a:defRPr/>
            </a:pPr>
            <a:endParaRPr lang="en-US">
              <a:latin typeface="Times New Roman" charset="0"/>
              <a:ea typeface="ＭＳ Ｐゴシック" charset="0"/>
              <a:cs typeface="+mn-cs"/>
            </a:endParaRPr>
          </a:p>
          <a:p>
            <a:pPr eaLnBrk="1" hangingPunct="1">
              <a:lnSpc>
                <a:spcPct val="80000"/>
              </a:lnSpc>
              <a:defRPr/>
            </a:pPr>
            <a:r>
              <a:rPr lang="en-US">
                <a:latin typeface="Times New Roman" charset="0"/>
                <a:ea typeface="ＭＳ Ｐゴシック" charset="0"/>
                <a:cs typeface="+mn-cs"/>
              </a:rPr>
              <a:t>Double up the known particles:</a:t>
            </a:r>
          </a:p>
          <a:p>
            <a:pPr eaLnBrk="1" hangingPunct="1">
              <a:lnSpc>
                <a:spcPct val="80000"/>
              </a:lnSpc>
              <a:buFontTx/>
              <a:buNone/>
              <a:defRPr/>
            </a:pPr>
            <a:endParaRPr lang="en-US">
              <a:latin typeface="Times New Roman" charset="0"/>
              <a:ea typeface="ＭＳ Ｐゴシック" charset="0"/>
              <a:cs typeface="+mn-cs"/>
            </a:endParaRPr>
          </a:p>
          <a:p>
            <a:pPr eaLnBrk="1" hangingPunct="1">
              <a:lnSpc>
                <a:spcPct val="80000"/>
              </a:lnSpc>
              <a:buFontTx/>
              <a:buNone/>
              <a:defRPr/>
            </a:pPr>
            <a:endParaRPr lang="en-US">
              <a:latin typeface="Times New Roman" charset="0"/>
              <a:ea typeface="ＭＳ Ｐゴシック" charset="0"/>
              <a:cs typeface="+mn-cs"/>
            </a:endParaRPr>
          </a:p>
          <a:p>
            <a:pPr eaLnBrk="1" hangingPunct="1">
              <a:lnSpc>
                <a:spcPct val="80000"/>
              </a:lnSpc>
              <a:defRPr/>
            </a:pPr>
            <a:endParaRPr lang="en-US">
              <a:latin typeface="Times New Roman" charset="0"/>
              <a:ea typeface="ＭＳ Ｐゴシック" charset="0"/>
              <a:cs typeface="+mn-cs"/>
            </a:endParaRPr>
          </a:p>
          <a:p>
            <a:pPr eaLnBrk="1" hangingPunct="1">
              <a:lnSpc>
                <a:spcPct val="80000"/>
              </a:lnSpc>
              <a:defRPr/>
            </a:pPr>
            <a:endParaRPr lang="en-US">
              <a:latin typeface="Times New Roman" charset="0"/>
              <a:ea typeface="ＭＳ Ｐゴシック" charset="0"/>
              <a:cs typeface="+mn-cs"/>
            </a:endParaRPr>
          </a:p>
          <a:p>
            <a:pPr eaLnBrk="1" hangingPunct="1">
              <a:lnSpc>
                <a:spcPct val="80000"/>
              </a:lnSpc>
              <a:defRPr/>
            </a:pPr>
            <a:r>
              <a:rPr lang="en-US">
                <a:latin typeface="Times New Roman" charset="0"/>
                <a:ea typeface="ＭＳ Ｐゴシック" charset="0"/>
                <a:cs typeface="+mn-cs"/>
              </a:rPr>
              <a:t>Two Higgs doublets</a:t>
            </a:r>
            <a:endParaRPr lang="en-US">
              <a:latin typeface="Times New Roman" charset="0"/>
              <a:ea typeface="ＭＳ Ｐゴシック" charset="0"/>
              <a:cs typeface="Times New Roman" charset="0"/>
            </a:endParaRPr>
          </a:p>
          <a:p>
            <a:pPr eaLnBrk="1" hangingPunct="1">
              <a:lnSpc>
                <a:spcPct val="80000"/>
              </a:lnSpc>
              <a:buFontTx/>
              <a:buNone/>
              <a:defRPr/>
            </a:pPr>
            <a:r>
              <a:rPr lang="en-US">
                <a:latin typeface="Times New Roman" charset="0"/>
                <a:ea typeface="ＭＳ Ｐゴシック" charset="0"/>
                <a:cs typeface="+mn-cs"/>
              </a:rPr>
              <a:t>		- 5 physical Higgs bosons:</a:t>
            </a:r>
          </a:p>
          <a:p>
            <a:pPr eaLnBrk="1" hangingPunct="1">
              <a:lnSpc>
                <a:spcPct val="80000"/>
              </a:lnSpc>
              <a:buFontTx/>
              <a:buNone/>
              <a:defRPr/>
            </a:pPr>
            <a:r>
              <a:rPr lang="en-US">
                <a:latin typeface="Times New Roman" charset="0"/>
                <a:ea typeface="ＭＳ Ｐゴシック" charset="0"/>
                <a:cs typeface="+mn-cs"/>
              </a:rPr>
              <a:t>		- 3 neutral, 2 charged</a:t>
            </a:r>
            <a:endParaRPr lang="el-GR" baseline="-25000">
              <a:latin typeface="Times New Roman" charset="0"/>
              <a:ea typeface="ＭＳ Ｐゴシック" charset="0"/>
              <a:cs typeface="Times New Roman" charset="0"/>
            </a:endParaRPr>
          </a:p>
          <a:p>
            <a:pPr eaLnBrk="1" hangingPunct="1">
              <a:lnSpc>
                <a:spcPct val="80000"/>
              </a:lnSpc>
              <a:defRPr/>
            </a:pPr>
            <a:r>
              <a:rPr lang="en-US">
                <a:latin typeface="Times New Roman" charset="0"/>
                <a:ea typeface="ＭＳ Ｐゴシック" charset="0"/>
                <a:cs typeface="+mn-cs"/>
              </a:rPr>
              <a:t>Lightest neutral supersymmetric Higgs looks like the single Higgs in the Standard Model</a:t>
            </a:r>
            <a:endParaRPr lang="en-US" baseline="-25000">
              <a:latin typeface="Times New Roman" charset="0"/>
              <a:ea typeface="ＭＳ Ｐゴシック" charset="0"/>
              <a:cs typeface="+mn-cs"/>
            </a:endParaRPr>
          </a:p>
        </p:txBody>
      </p:sp>
      <p:sp>
        <p:nvSpPr>
          <p:cNvPr id="36866" name="Rectangle 3"/>
          <p:cNvSpPr>
            <a:spLocks noGrp="1" noChangeArrowheads="1"/>
          </p:cNvSpPr>
          <p:nvPr>
            <p:ph type="title"/>
          </p:nvPr>
        </p:nvSpPr>
        <p:spPr>
          <a:xfrm>
            <a:off x="457200" y="152400"/>
            <a:ext cx="8229600" cy="1295400"/>
          </a:xfrm>
          <a:solidFill>
            <a:schemeClr val="accent1"/>
          </a:solidFill>
          <a:ln>
            <a:solidFill>
              <a:schemeClr val="tx1"/>
            </a:solidFill>
            <a:miter lim="800000"/>
            <a:headEnd/>
            <a:tailEnd/>
          </a:ln>
        </p:spPr>
        <p:txBody>
          <a:bodyPr/>
          <a:lstStyle/>
          <a:p>
            <a:pPr eaLnBrk="1" hangingPunct="1">
              <a:defRPr/>
            </a:pPr>
            <a:r>
              <a:rPr lang="en-US" sz="4000">
                <a:solidFill>
                  <a:schemeClr val="tx1"/>
                </a:solidFill>
                <a:latin typeface="Times New Roman" charset="0"/>
                <a:ea typeface="ＭＳ Ｐゴシック" charset="0"/>
                <a:cs typeface="+mj-cs"/>
              </a:rPr>
              <a:t>Minimal Supersymmetric Extension of Standard Model (MSSM)</a:t>
            </a:r>
          </a:p>
        </p:txBody>
      </p:sp>
      <p:pic>
        <p:nvPicPr>
          <p:cNvPr id="3789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244725"/>
            <a:ext cx="5791200"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3190875"/>
            <a:ext cx="579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07565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xEl>
                                              <p:pRg st="6" end="6"/>
                                            </p:txEl>
                                          </p:spTgt>
                                        </p:tgtEl>
                                        <p:attrNameLst>
                                          <p:attrName>style.visibility</p:attrName>
                                        </p:attrNameLst>
                                      </p:cBhvr>
                                      <p:to>
                                        <p:strVal val="visible"/>
                                      </p:to>
                                    </p:set>
                                    <p:animEffect transition="in" filter="checkerboard(across)">
                                      <p:cBhvr>
                                        <p:cTn id="7" dur="500"/>
                                        <p:tgtEl>
                                          <p:spTgt spid="22530">
                                            <p:txEl>
                                              <p:pRg st="6" end="6"/>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2530">
                                            <p:txEl>
                                              <p:pRg st="7" end="7"/>
                                            </p:txEl>
                                          </p:spTgt>
                                        </p:tgtEl>
                                        <p:attrNameLst>
                                          <p:attrName>style.visibility</p:attrName>
                                        </p:attrNameLst>
                                      </p:cBhvr>
                                      <p:to>
                                        <p:strVal val="visible"/>
                                      </p:to>
                                    </p:set>
                                    <p:animEffect transition="in" filter="checkerboard(across)">
                                      <p:cBhvr>
                                        <p:cTn id="10" dur="500"/>
                                        <p:tgtEl>
                                          <p:spTgt spid="22530">
                                            <p:txEl>
                                              <p:pRg st="7" end="7"/>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2530">
                                            <p:txEl>
                                              <p:pRg st="8" end="8"/>
                                            </p:txEl>
                                          </p:spTgt>
                                        </p:tgtEl>
                                        <p:attrNameLst>
                                          <p:attrName>style.visibility</p:attrName>
                                        </p:attrNameLst>
                                      </p:cBhvr>
                                      <p:to>
                                        <p:strVal val="visible"/>
                                      </p:to>
                                    </p:set>
                                    <p:animEffect transition="in" filter="checkerboard(across)">
                                      <p:cBhvr>
                                        <p:cTn id="13" dur="500"/>
                                        <p:tgtEl>
                                          <p:spTgt spid="22530">
                                            <p:txEl>
                                              <p:pRg st="8" end="8"/>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2530">
                                            <p:txEl>
                                              <p:pRg st="9" end="9"/>
                                            </p:txEl>
                                          </p:spTgt>
                                        </p:tgtEl>
                                        <p:attrNameLst>
                                          <p:attrName>style.visibility</p:attrName>
                                        </p:attrNameLst>
                                      </p:cBhvr>
                                      <p:to>
                                        <p:strVal val="visible"/>
                                      </p:to>
                                    </p:set>
                                    <p:animEffect transition="in" filter="checkerboard(across)">
                                      <p:cBhvr>
                                        <p:cTn id="18" dur="500"/>
                                        <p:tgtEl>
                                          <p:spTgt spid="2253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0" y="333003"/>
            <a:ext cx="9036050" cy="1007765"/>
          </a:xfrm>
          <a:solidFill>
            <a:srgbClr val="BBE0E3"/>
          </a:solidFill>
          <a:ln>
            <a:solidFill>
              <a:srgbClr val="000000"/>
            </a:solidFill>
            <a:miter lim="800000"/>
            <a:headEnd/>
            <a:tailEnd/>
          </a:ln>
        </p:spPr>
        <p:txBody>
          <a:bodyPr/>
          <a:lstStyle/>
          <a:p>
            <a:pPr eaLnBrk="1" hangingPunct="1">
              <a:defRPr/>
            </a:pPr>
            <a:r>
              <a:rPr lang="en-US" dirty="0">
                <a:latin typeface="Times New Roman" charset="0"/>
                <a:ea typeface="ＭＳ Ｐゴシック" charset="0"/>
                <a:cs typeface="Times New Roman" charset="0"/>
              </a:rPr>
              <a:t>A </a:t>
            </a:r>
            <a:r>
              <a:rPr lang="en-US" dirty="0" smtClean="0">
                <a:latin typeface="Times New Roman" charset="0"/>
                <a:ea typeface="ＭＳ Ｐゴシック" charset="0"/>
                <a:cs typeface="Times New Roman" charset="0"/>
              </a:rPr>
              <a:t>Preview of the Higgs Boson @ LHC</a:t>
            </a:r>
            <a:endParaRPr lang="en-US" dirty="0">
              <a:latin typeface="Times New Roman" charset="0"/>
              <a:ea typeface="ＭＳ Ｐゴシック" charset="0"/>
              <a:cs typeface="Times New Roman" charset="0"/>
            </a:endParaRPr>
          </a:p>
        </p:txBody>
      </p:sp>
      <p:sp>
        <p:nvSpPr>
          <p:cNvPr id="28674" name="Content Placeholder 2"/>
          <p:cNvSpPr>
            <a:spLocks noGrp="1"/>
          </p:cNvSpPr>
          <p:nvPr>
            <p:ph idx="1"/>
          </p:nvPr>
        </p:nvSpPr>
        <p:spPr>
          <a:xfrm>
            <a:off x="250825" y="1484313"/>
            <a:ext cx="8713788" cy="4824412"/>
          </a:xfrm>
          <a:solidFill>
            <a:srgbClr val="BBE0E3"/>
          </a:solidFill>
          <a:ln>
            <a:solidFill>
              <a:srgbClr val="000000"/>
            </a:solidFill>
            <a:miter lim="800000"/>
            <a:headEnd/>
            <a:tailEnd/>
          </a:ln>
        </p:spPr>
        <p:txBody>
          <a:bodyPr/>
          <a:lstStyle/>
          <a:p>
            <a:pPr eaLnBrk="1" hangingPunct="1">
              <a:defRPr/>
            </a:pPr>
            <a:r>
              <a:rPr lang="en-US" dirty="0" smtClean="0">
                <a:latin typeface="Times New Roman" charset="0"/>
                <a:ea typeface="ＭＳ Ｐゴシック" charset="0"/>
                <a:cs typeface="Times New Roman" charset="0"/>
              </a:rPr>
              <a:t>Prepared for LHC Lausanne workshop 1984</a:t>
            </a:r>
            <a:endParaRPr lang="en-US" dirty="0">
              <a:latin typeface="Times New Roman" charset="0"/>
              <a:ea typeface="ＭＳ Ｐゴシック" charset="0"/>
              <a:cs typeface="Times New Roman" charset="0"/>
            </a:endParaRPr>
          </a:p>
        </p:txBody>
      </p:sp>
      <p:pic>
        <p:nvPicPr>
          <p:cNvPr id="87043" name="Picture 2" descr="EGKcove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713" y="2259013"/>
            <a:ext cx="2952750" cy="418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4" name="Picture 3" descr="EGK1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45188" y="2214563"/>
            <a:ext cx="3090862" cy="423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5" name="Picture 5" descr="EGK18.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554913" y="2492375"/>
            <a:ext cx="1169987" cy="1081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87046" name="Picture 6" descr="EGK1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065463" y="2233613"/>
            <a:ext cx="2886075"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7" name="Picture 7" descr="EGKggH.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2420938"/>
            <a:ext cx="1160463" cy="936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 Box 9"/>
          <p:cNvSpPr txBox="1">
            <a:spLocks noChangeArrowheads="1"/>
          </p:cNvSpPr>
          <p:nvPr/>
        </p:nvSpPr>
        <p:spPr bwMode="auto">
          <a:xfrm>
            <a:off x="435013" y="6381328"/>
            <a:ext cx="2408795" cy="307777"/>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1400" b="0" dirty="0" smtClean="0">
                <a:solidFill>
                  <a:srgbClr val="FFFF00"/>
                </a:solidFill>
                <a:cs typeface="+mn-cs"/>
              </a:rPr>
              <a:t>JE, </a:t>
            </a:r>
            <a:r>
              <a:rPr lang="en-US" sz="1400" b="0" dirty="0" err="1">
                <a:solidFill>
                  <a:srgbClr val="FFFF00"/>
                </a:solidFill>
                <a:cs typeface="+mn-cs"/>
              </a:rPr>
              <a:t>G</a:t>
            </a:r>
            <a:r>
              <a:rPr lang="en-US" sz="1400" b="0" dirty="0" err="1" smtClean="0">
                <a:solidFill>
                  <a:srgbClr val="FFFF00"/>
                </a:solidFill>
                <a:cs typeface="+mn-cs"/>
              </a:rPr>
              <a:t>elmini</a:t>
            </a:r>
            <a:r>
              <a:rPr lang="en-US" sz="1400" b="0" dirty="0" smtClean="0">
                <a:solidFill>
                  <a:srgbClr val="FFFF00"/>
                </a:solidFill>
                <a:cs typeface="+mn-cs"/>
              </a:rPr>
              <a:t> &amp; Kowalski, 1984</a:t>
            </a:r>
            <a:endParaRPr lang="en-US" sz="1400" b="0" dirty="0">
              <a:solidFill>
                <a:srgbClr val="FFFF00"/>
              </a:solidFill>
              <a:cs typeface="+mn-cs"/>
            </a:endParaRPr>
          </a:p>
        </p:txBody>
      </p:sp>
      <p:sp>
        <p:nvSpPr>
          <p:cNvPr id="10" name="Text Box 4"/>
          <p:cNvSpPr txBox="1">
            <a:spLocks noChangeArrowheads="1"/>
          </p:cNvSpPr>
          <p:nvPr/>
        </p:nvSpPr>
        <p:spPr bwMode="auto">
          <a:xfrm>
            <a:off x="115265" y="44624"/>
            <a:ext cx="1005403" cy="584776"/>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smtClean="0">
                <a:solidFill>
                  <a:srgbClr val="FFFF00"/>
                </a:solidFill>
                <a:cs typeface="Times New Roman" charset="0"/>
              </a:rPr>
              <a:t>1984</a:t>
            </a:r>
            <a:endParaRPr lang="en-US" b="0" dirty="0">
              <a:solidFill>
                <a:srgbClr val="FFFF00"/>
              </a:solidFill>
              <a:cs typeface="Times New Roman" charset="0"/>
            </a:endParaRPr>
          </a:p>
        </p:txBody>
      </p:sp>
    </p:spTree>
    <p:extLst>
      <p:ext uri="{BB962C8B-B14F-4D97-AF65-F5344CB8AC3E}">
        <p14:creationId xmlns:p14="http://schemas.microsoft.com/office/powerpoint/2010/main" val="157091958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title"/>
          </p:nvPr>
        </p:nvSpPr>
        <p:spPr>
          <a:xfrm>
            <a:off x="385763" y="274638"/>
            <a:ext cx="8362950" cy="1143000"/>
          </a:xfrm>
          <a:solidFill>
            <a:schemeClr val="accent1"/>
          </a:solidFill>
          <a:ln>
            <a:solidFill>
              <a:schemeClr val="tx1"/>
            </a:solidFill>
            <a:miter lim="800000"/>
            <a:headEnd/>
            <a:tailEnd/>
          </a:ln>
        </p:spPr>
        <p:txBody>
          <a:bodyPr/>
          <a:lstStyle/>
          <a:p>
            <a:pPr eaLnBrk="1" hangingPunct="1">
              <a:defRPr/>
            </a:pPr>
            <a:r>
              <a:rPr lang="en-US" sz="4800" dirty="0" smtClean="0">
                <a:latin typeface="Times New Roman" charset="0"/>
                <a:cs typeface="+mj-cs"/>
              </a:rPr>
              <a:t>Higgs Bosons in </a:t>
            </a:r>
            <a:r>
              <a:rPr lang="en-US" sz="4800" dirty="0" err="1" smtClean="0">
                <a:latin typeface="Times New Roman" charset="0"/>
                <a:cs typeface="+mj-cs"/>
              </a:rPr>
              <a:t>Supersymmetry</a:t>
            </a:r>
            <a:endParaRPr lang="en-US" sz="4800" dirty="0" smtClean="0">
              <a:latin typeface="Times New Roman" charset="0"/>
              <a:cs typeface="+mj-cs"/>
            </a:endParaRPr>
          </a:p>
        </p:txBody>
      </p:sp>
      <p:sp>
        <p:nvSpPr>
          <p:cNvPr id="539651" name="Rectangle 3"/>
          <p:cNvSpPr>
            <a:spLocks noGrp="1" noChangeArrowheads="1"/>
          </p:cNvSpPr>
          <p:nvPr>
            <p:ph type="body" idx="1"/>
          </p:nvPr>
        </p:nvSpPr>
        <p:spPr>
          <a:xfrm>
            <a:off x="457200" y="1600200"/>
            <a:ext cx="8229600" cy="4876800"/>
          </a:xfrm>
          <a:solidFill>
            <a:schemeClr val="accent1"/>
          </a:solidFill>
          <a:ln>
            <a:solidFill>
              <a:schemeClr val="tx1"/>
            </a:solidFill>
            <a:miter lim="800000"/>
            <a:headEnd/>
            <a:tailEnd/>
          </a:ln>
        </p:spPr>
        <p:txBody>
          <a:bodyPr/>
          <a:lstStyle/>
          <a:p>
            <a:pPr eaLnBrk="1" hangingPunct="1">
              <a:lnSpc>
                <a:spcPct val="90000"/>
              </a:lnSpc>
              <a:defRPr/>
            </a:pPr>
            <a:r>
              <a:rPr lang="en-US" dirty="0" smtClean="0">
                <a:solidFill>
                  <a:srgbClr val="000000"/>
                </a:solidFill>
                <a:latin typeface="Times New Roman" charset="0"/>
                <a:cs typeface="+mn-cs"/>
              </a:rPr>
              <a:t>Need 2 complex Higgs doublets</a:t>
            </a:r>
          </a:p>
          <a:p>
            <a:pPr marL="457200" lvl="1" indent="0" eaLnBrk="1" hangingPunct="1">
              <a:lnSpc>
                <a:spcPct val="90000"/>
              </a:lnSpc>
              <a:buFontTx/>
              <a:buNone/>
              <a:defRPr/>
            </a:pPr>
            <a:r>
              <a:rPr lang="en-US" dirty="0" smtClean="0">
                <a:solidFill>
                  <a:srgbClr val="000000"/>
                </a:solidFill>
                <a:latin typeface="Times New Roman" charset="0"/>
                <a:cs typeface="+mn-cs"/>
              </a:rPr>
              <a:t>(cancel anomalies, form of SUSY couplings)</a:t>
            </a:r>
          </a:p>
          <a:p>
            <a:pPr eaLnBrk="1" hangingPunct="1">
              <a:lnSpc>
                <a:spcPct val="90000"/>
              </a:lnSpc>
              <a:defRPr/>
            </a:pPr>
            <a:r>
              <a:rPr lang="en-US" dirty="0" smtClean="0">
                <a:solidFill>
                  <a:srgbClr val="000000"/>
                </a:solidFill>
                <a:latin typeface="Times New Roman" charset="0"/>
                <a:cs typeface="+mn-cs"/>
              </a:rPr>
              <a:t>8 – 3 = 5 physical Higgs bosons</a:t>
            </a:r>
          </a:p>
          <a:p>
            <a:pPr marL="457200" lvl="1" indent="0" eaLnBrk="1" hangingPunct="1">
              <a:lnSpc>
                <a:spcPct val="90000"/>
              </a:lnSpc>
              <a:buFontTx/>
              <a:buNone/>
              <a:defRPr/>
            </a:pPr>
            <a:r>
              <a:rPr lang="en-US" dirty="0" smtClean="0">
                <a:solidFill>
                  <a:srgbClr val="000000"/>
                </a:solidFill>
                <a:latin typeface="Times New Roman" charset="0"/>
                <a:cs typeface="+mn-cs"/>
              </a:rPr>
              <a:t>Scalars h, H; </a:t>
            </a:r>
            <a:r>
              <a:rPr lang="en-US" dirty="0" err="1" smtClean="0">
                <a:solidFill>
                  <a:srgbClr val="000000"/>
                </a:solidFill>
                <a:latin typeface="Times New Roman" charset="0"/>
                <a:cs typeface="+mn-cs"/>
              </a:rPr>
              <a:t>pseudoscalar</a:t>
            </a:r>
            <a:r>
              <a:rPr lang="en-US" dirty="0" smtClean="0">
                <a:solidFill>
                  <a:srgbClr val="000000"/>
                </a:solidFill>
                <a:latin typeface="Times New Roman" charset="0"/>
                <a:cs typeface="+mn-cs"/>
              </a:rPr>
              <a:t> A</a:t>
            </a:r>
            <a:r>
              <a:rPr lang="en-US" dirty="0">
                <a:solidFill>
                  <a:srgbClr val="000000"/>
                </a:solidFill>
                <a:latin typeface="Times New Roman" charset="0"/>
                <a:cs typeface="+mn-cs"/>
              </a:rPr>
              <a:t>;</a:t>
            </a:r>
            <a:r>
              <a:rPr lang="en-US" dirty="0" smtClean="0">
                <a:solidFill>
                  <a:srgbClr val="000000"/>
                </a:solidFill>
                <a:latin typeface="Times New Roman" charset="0"/>
                <a:cs typeface="+mn-cs"/>
              </a:rPr>
              <a:t> charged H</a:t>
            </a:r>
            <a:r>
              <a:rPr lang="en-US" baseline="30000" dirty="0" smtClean="0">
                <a:solidFill>
                  <a:srgbClr val="000000"/>
                </a:solidFill>
                <a:latin typeface="Times New Roman" charset="0"/>
                <a:cs typeface="+mn-cs"/>
              </a:rPr>
              <a:t>±</a:t>
            </a:r>
          </a:p>
          <a:p>
            <a:pPr eaLnBrk="1" hangingPunct="1">
              <a:lnSpc>
                <a:spcPct val="90000"/>
              </a:lnSpc>
              <a:defRPr/>
            </a:pPr>
            <a:r>
              <a:rPr lang="en-US" dirty="0" smtClean="0">
                <a:solidFill>
                  <a:srgbClr val="000000"/>
                </a:solidFill>
                <a:latin typeface="Times New Roman" charset="0"/>
                <a:cs typeface="+mn-cs"/>
              </a:rPr>
              <a:t>Lightest Higgs &lt; MZ at tree level:</a:t>
            </a:r>
          </a:p>
          <a:p>
            <a:pPr eaLnBrk="1" hangingPunct="1">
              <a:lnSpc>
                <a:spcPct val="90000"/>
              </a:lnSpc>
              <a:defRPr/>
            </a:pPr>
            <a:endParaRPr lang="en-US" sz="4800" dirty="0">
              <a:solidFill>
                <a:srgbClr val="000000"/>
              </a:solidFill>
              <a:latin typeface="Times New Roman" charset="0"/>
              <a:cs typeface="+mn-cs"/>
            </a:endParaRPr>
          </a:p>
          <a:p>
            <a:pPr eaLnBrk="1" hangingPunct="1">
              <a:lnSpc>
                <a:spcPct val="90000"/>
              </a:lnSpc>
              <a:defRPr/>
            </a:pPr>
            <a:r>
              <a:rPr lang="en-US" dirty="0" smtClean="0">
                <a:solidFill>
                  <a:srgbClr val="000000"/>
                </a:solidFill>
                <a:latin typeface="Times New Roman" charset="0"/>
                <a:cs typeface="+mn-cs"/>
              </a:rPr>
              <a:t>Important </a:t>
            </a:r>
            <a:r>
              <a:rPr lang="en-US" dirty="0" err="1" smtClean="0">
                <a:solidFill>
                  <a:srgbClr val="000000"/>
                </a:solidFill>
                <a:latin typeface="Times New Roman" charset="0"/>
                <a:cs typeface="+mn-cs"/>
              </a:rPr>
              <a:t>radiative</a:t>
            </a:r>
            <a:r>
              <a:rPr lang="en-US" dirty="0" smtClean="0">
                <a:solidFill>
                  <a:srgbClr val="000000"/>
                </a:solidFill>
                <a:latin typeface="Times New Roman" charset="0"/>
                <a:cs typeface="+mn-cs"/>
              </a:rPr>
              <a:t> corrections to mass:</a:t>
            </a:r>
          </a:p>
          <a:p>
            <a:pPr marL="0" indent="0" eaLnBrk="1" hangingPunct="1">
              <a:lnSpc>
                <a:spcPct val="90000"/>
              </a:lnSpc>
              <a:buFontTx/>
              <a:buNone/>
              <a:defRPr/>
            </a:pPr>
            <a:r>
              <a:rPr lang="en-US" sz="1200" dirty="0" smtClean="0">
                <a:solidFill>
                  <a:srgbClr val="000000"/>
                </a:solidFill>
                <a:latin typeface="Times New Roman" charset="0"/>
                <a:cs typeface="+mn-cs"/>
              </a:rPr>
              <a:t>					</a:t>
            </a:r>
          </a:p>
          <a:p>
            <a:pPr marL="0" indent="0" eaLnBrk="1" hangingPunct="1">
              <a:lnSpc>
                <a:spcPct val="90000"/>
              </a:lnSpc>
              <a:buFontTx/>
              <a:buNone/>
              <a:defRPr/>
            </a:pPr>
            <a:r>
              <a:rPr lang="en-US" sz="2800" dirty="0" smtClean="0">
                <a:solidFill>
                  <a:srgbClr val="000000"/>
                </a:solidFill>
                <a:latin typeface="Times New Roman" charset="0"/>
                <a:cs typeface="+mn-cs"/>
              </a:rPr>
              <a:t>					ΔM</a:t>
            </a:r>
            <a:r>
              <a:rPr lang="en-US" sz="2800" baseline="-25000" dirty="0" smtClean="0">
                <a:solidFill>
                  <a:srgbClr val="000000"/>
                </a:solidFill>
                <a:latin typeface="Times New Roman" charset="0"/>
                <a:cs typeface="+mn-cs"/>
              </a:rPr>
              <a:t>H</a:t>
            </a:r>
            <a:r>
              <a:rPr lang="en-US" sz="3600" dirty="0" smtClean="0">
                <a:solidFill>
                  <a:srgbClr val="000000"/>
                </a:solidFill>
                <a:latin typeface="Times New Roman" charset="0"/>
                <a:cs typeface="+mn-cs"/>
              </a:rPr>
              <a:t>|</a:t>
            </a:r>
            <a:r>
              <a:rPr lang="en-US" sz="2800" baseline="-25000" dirty="0" smtClean="0">
                <a:solidFill>
                  <a:srgbClr val="000000"/>
                </a:solidFill>
                <a:latin typeface="Times New Roman" charset="0"/>
                <a:cs typeface="+mn-cs"/>
              </a:rPr>
              <a:t>TH</a:t>
            </a:r>
            <a:r>
              <a:rPr lang="en-US" sz="2800" dirty="0" smtClean="0">
                <a:solidFill>
                  <a:srgbClr val="000000"/>
                </a:solidFill>
                <a:latin typeface="Times New Roman" charset="0"/>
                <a:cs typeface="+mn-cs"/>
              </a:rPr>
              <a:t> ~ 1.5 </a:t>
            </a:r>
            <a:r>
              <a:rPr lang="en-US" sz="2800" dirty="0" err="1" smtClean="0">
                <a:solidFill>
                  <a:srgbClr val="000000"/>
                </a:solidFill>
                <a:latin typeface="Times New Roman" charset="0"/>
                <a:cs typeface="+mn-cs"/>
              </a:rPr>
              <a:t>GeV</a:t>
            </a:r>
            <a:endParaRPr lang="en-US" sz="2800" dirty="0" smtClean="0">
              <a:solidFill>
                <a:srgbClr val="000000"/>
              </a:solidFill>
              <a:latin typeface="Times New Roman" charset="0"/>
              <a:cs typeface="+mn-cs"/>
            </a:endParaRPr>
          </a:p>
        </p:txBody>
      </p:sp>
      <p:pic>
        <p:nvPicPr>
          <p:cNvPr id="3" name="Picture 2" descr="MHcorrection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5516563"/>
            <a:ext cx="31369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TreelevelMH.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9750" y="4149725"/>
            <a:ext cx="806450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13322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39651">
                                            <p:txEl>
                                              <p:pRg st="2" end="2"/>
                                            </p:txEl>
                                          </p:spTgt>
                                        </p:tgtEl>
                                        <p:attrNameLst>
                                          <p:attrName>style.visibility</p:attrName>
                                        </p:attrNameLst>
                                      </p:cBhvr>
                                      <p:to>
                                        <p:strVal val="visible"/>
                                      </p:to>
                                    </p:set>
                                    <p:animEffect transition="in" filter="dissolve">
                                      <p:cBhvr>
                                        <p:cTn id="7" dur="500"/>
                                        <p:tgtEl>
                                          <p:spTgt spid="539651">
                                            <p:txEl>
                                              <p:pRg st="2" end="2"/>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539651">
                                            <p:txEl>
                                              <p:pRg st="3" end="3"/>
                                            </p:txEl>
                                          </p:spTgt>
                                        </p:tgtEl>
                                        <p:attrNameLst>
                                          <p:attrName>style.visibility</p:attrName>
                                        </p:attrNameLst>
                                      </p:cBhvr>
                                      <p:to>
                                        <p:strVal val="visible"/>
                                      </p:to>
                                    </p:set>
                                    <p:animEffect transition="in" filter="dissolve">
                                      <p:cBhvr>
                                        <p:cTn id="10" dur="500"/>
                                        <p:tgtEl>
                                          <p:spTgt spid="539651">
                                            <p:txEl>
                                              <p:pRg st="3" end="3"/>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nodeType="clickEffect">
                                  <p:stCondLst>
                                    <p:cond delay="0"/>
                                  </p:stCondLst>
                                  <p:childTnLst>
                                    <p:set>
                                      <p:cBhvr>
                                        <p:cTn id="14" dur="1" fill="hold">
                                          <p:stCondLst>
                                            <p:cond delay="0"/>
                                          </p:stCondLst>
                                        </p:cTn>
                                        <p:tgtEl>
                                          <p:spTgt spid="539651">
                                            <p:txEl>
                                              <p:pRg st="4" end="4"/>
                                            </p:txEl>
                                          </p:spTgt>
                                        </p:tgtEl>
                                        <p:attrNameLst>
                                          <p:attrName>style.visibility</p:attrName>
                                        </p:attrNameLst>
                                      </p:cBhvr>
                                      <p:to>
                                        <p:strVal val="visible"/>
                                      </p:to>
                                    </p:set>
                                    <p:animEffect transition="in" filter="dissolve">
                                      <p:cBhvr>
                                        <p:cTn id="15" dur="500"/>
                                        <p:tgtEl>
                                          <p:spTgt spid="539651">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ssolve">
                                      <p:cBhvr>
                                        <p:cTn id="18" dur="500"/>
                                        <p:tgtEl>
                                          <p:spTgt spid="4"/>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ntr" presetSubtype="0" fill="hold" nodeType="clickEffect">
                                  <p:stCondLst>
                                    <p:cond delay="0"/>
                                  </p:stCondLst>
                                  <p:childTnLst>
                                    <p:set>
                                      <p:cBhvr>
                                        <p:cTn id="22" dur="1" fill="hold">
                                          <p:stCondLst>
                                            <p:cond delay="0"/>
                                          </p:stCondLst>
                                        </p:cTn>
                                        <p:tgtEl>
                                          <p:spTgt spid="539651">
                                            <p:txEl>
                                              <p:pRg st="6" end="6"/>
                                            </p:txEl>
                                          </p:spTgt>
                                        </p:tgtEl>
                                        <p:attrNameLst>
                                          <p:attrName>style.visibility</p:attrName>
                                        </p:attrNameLst>
                                      </p:cBhvr>
                                      <p:to>
                                        <p:strVal val="visible"/>
                                      </p:to>
                                    </p:set>
                                    <p:animEffect transition="in" filter="dissolve">
                                      <p:cBhvr>
                                        <p:cTn id="23" dur="500"/>
                                        <p:tgtEl>
                                          <p:spTgt spid="539651">
                                            <p:txEl>
                                              <p:pRg st="6" end="6"/>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539651">
                                            <p:txEl>
                                              <p:pRg st="7" end="7"/>
                                            </p:txEl>
                                          </p:spTgt>
                                        </p:tgtEl>
                                        <p:attrNameLst>
                                          <p:attrName>style.visibility</p:attrName>
                                        </p:attrNameLst>
                                      </p:cBhvr>
                                      <p:to>
                                        <p:strVal val="visible"/>
                                      </p:to>
                                    </p:set>
                                    <p:animEffect transition="in" filter="dissolve">
                                      <p:cBhvr>
                                        <p:cTn id="26" dur="500"/>
                                        <p:tgtEl>
                                          <p:spTgt spid="539651">
                                            <p:txEl>
                                              <p:pRg st="7" end="7"/>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539651">
                                            <p:txEl>
                                              <p:pRg st="8" end="8"/>
                                            </p:txEl>
                                          </p:spTgt>
                                        </p:tgtEl>
                                        <p:attrNameLst>
                                          <p:attrName>style.visibility</p:attrName>
                                        </p:attrNameLst>
                                      </p:cBhvr>
                                      <p:to>
                                        <p:strVal val="visible"/>
                                      </p:to>
                                    </p:set>
                                    <p:animEffect transition="in" filter="dissolve">
                                      <p:cBhvr>
                                        <p:cTn id="29" dur="500"/>
                                        <p:tgtEl>
                                          <p:spTgt spid="539651">
                                            <p:txEl>
                                              <p:pRg st="8" end="8"/>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3" descr="MSSMHiggsmasses.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92525" y="1341438"/>
            <a:ext cx="5307013"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58" name="Title 1"/>
          <p:cNvSpPr>
            <a:spLocks noGrp="1"/>
          </p:cNvSpPr>
          <p:nvPr>
            <p:ph type="title"/>
          </p:nvPr>
        </p:nvSpPr>
        <p:spPr>
          <a:xfrm>
            <a:off x="457200" y="115888"/>
            <a:ext cx="8229600" cy="1143000"/>
          </a:xfrm>
          <a:solidFill>
            <a:schemeClr val="accent1"/>
          </a:solidFill>
          <a:ln>
            <a:solidFill>
              <a:schemeClr val="tx1"/>
            </a:solidFill>
            <a:miter lim="800000"/>
            <a:headEnd/>
            <a:tailEnd/>
          </a:ln>
        </p:spPr>
        <p:txBody>
          <a:bodyPr/>
          <a:lstStyle/>
          <a:p>
            <a:pPr eaLnBrk="1" hangingPunct="1">
              <a:defRPr/>
            </a:pPr>
            <a:r>
              <a:rPr lang="en-US" dirty="0" smtClean="0">
                <a:latin typeface="Times New Roman" charset="0"/>
                <a:ea typeface="ＭＳ Ｐゴシック" charset="0"/>
                <a:cs typeface="Times New Roman" charset="0"/>
              </a:rPr>
              <a:t>MSSM Higgs Masses &amp; Couplings</a:t>
            </a:r>
          </a:p>
        </p:txBody>
      </p:sp>
      <p:sp>
        <p:nvSpPr>
          <p:cNvPr id="66563" name="TextBox 4"/>
          <p:cNvSpPr txBox="1">
            <a:spLocks noChangeArrowheads="1"/>
          </p:cNvSpPr>
          <p:nvPr/>
        </p:nvSpPr>
        <p:spPr bwMode="auto">
          <a:xfrm>
            <a:off x="0" y="1844675"/>
            <a:ext cx="3711575" cy="2357438"/>
          </a:xfrm>
          <a:prstGeom prst="rect">
            <a:avLst/>
          </a:prstGeom>
          <a:solidFill>
            <a:srgbClr val="BBE0E3"/>
          </a:solidFill>
          <a:ln w="9525">
            <a:solidFill>
              <a:srgbClr val="000000"/>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b="0"/>
              <a:t>Lightest Higgs mass</a:t>
            </a:r>
          </a:p>
          <a:p>
            <a:pPr eaLnBrk="1" hangingPunct="1">
              <a:buFontTx/>
              <a:buNone/>
            </a:pPr>
            <a:r>
              <a:rPr lang="en-US" b="0"/>
              <a:t>    up to ~ 130 GeV</a:t>
            </a:r>
          </a:p>
          <a:p>
            <a:pPr eaLnBrk="1" hangingPunct="1">
              <a:buFontTx/>
              <a:buNone/>
            </a:pPr>
            <a:r>
              <a:rPr lang="en-US" b="0"/>
              <a:t>Heavy Higgs masses</a:t>
            </a:r>
          </a:p>
          <a:p>
            <a:pPr eaLnBrk="1" hangingPunct="1">
              <a:buFontTx/>
              <a:buNone/>
            </a:pPr>
            <a:r>
              <a:rPr lang="en-US" b="0"/>
              <a:t>	quite close</a:t>
            </a:r>
          </a:p>
        </p:txBody>
      </p:sp>
      <p:sp>
        <p:nvSpPr>
          <p:cNvPr id="5" name="TextBox 4"/>
          <p:cNvSpPr txBox="1">
            <a:spLocks noChangeArrowheads="1"/>
          </p:cNvSpPr>
          <p:nvPr/>
        </p:nvSpPr>
        <p:spPr bwMode="auto">
          <a:xfrm>
            <a:off x="1908175" y="4629150"/>
            <a:ext cx="1917700" cy="117633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a:solidFill>
                  <a:srgbClr val="FFFF00"/>
                </a:solidFill>
              </a:rPr>
              <a:t>Consistent</a:t>
            </a:r>
          </a:p>
          <a:p>
            <a:pPr algn="ctr" eaLnBrk="1" hangingPunct="1">
              <a:buFontTx/>
              <a:buNone/>
            </a:pPr>
            <a:r>
              <a:rPr lang="en-US" b="0">
                <a:solidFill>
                  <a:srgbClr val="FFFF00"/>
                </a:solidFill>
              </a:rPr>
              <a:t>With LHC</a:t>
            </a:r>
          </a:p>
        </p:txBody>
      </p:sp>
      <p:sp>
        <p:nvSpPr>
          <p:cNvPr id="6" name="Oval 5"/>
          <p:cNvSpPr>
            <a:spLocks noChangeArrowheads="1"/>
          </p:cNvSpPr>
          <p:nvPr/>
        </p:nvSpPr>
        <p:spPr bwMode="auto">
          <a:xfrm>
            <a:off x="5219700" y="4724400"/>
            <a:ext cx="3744913" cy="863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7" name="Oval 6"/>
          <p:cNvSpPr>
            <a:spLocks noChangeArrowheads="1"/>
          </p:cNvSpPr>
          <p:nvPr/>
        </p:nvSpPr>
        <p:spPr bwMode="auto">
          <a:xfrm>
            <a:off x="4211638" y="4868863"/>
            <a:ext cx="576262" cy="576262"/>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8" name="Text Box 4"/>
          <p:cNvSpPr txBox="1">
            <a:spLocks noChangeArrowheads="1"/>
          </p:cNvSpPr>
          <p:nvPr/>
        </p:nvSpPr>
        <p:spPr bwMode="auto">
          <a:xfrm>
            <a:off x="0" y="3717032"/>
            <a:ext cx="982360" cy="584776"/>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smtClean="0">
                <a:solidFill>
                  <a:srgbClr val="FFFF00"/>
                </a:solidFill>
                <a:cs typeface="Times New Roman" charset="0"/>
              </a:rPr>
              <a:t>750?</a:t>
            </a:r>
            <a:endParaRPr lang="en-US" b="0" dirty="0">
              <a:solidFill>
                <a:srgbClr val="FFFF00"/>
              </a:solidFill>
              <a:cs typeface="Times New Roman" charset="0"/>
            </a:endParaRPr>
          </a:p>
        </p:txBody>
      </p:sp>
    </p:spTree>
    <p:extLst>
      <p:ext uri="{BB962C8B-B14F-4D97-AF65-F5344CB8AC3E}">
        <p14:creationId xmlns:p14="http://schemas.microsoft.com/office/powerpoint/2010/main" val="30239692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0.70"/>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strVal val="#ppt_w*0.70"/>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solidFill>
                  <a:schemeClr val="tx1"/>
                </a:solidFill>
                <a:latin typeface="Times New Roman" charset="0"/>
                <a:cs typeface="+mj-cs"/>
              </a:rPr>
              <a:t>Lightest Supersymmetric Particle</a:t>
            </a:r>
          </a:p>
        </p:txBody>
      </p:sp>
      <p:sp>
        <p:nvSpPr>
          <p:cNvPr id="20483" name="Rectangle 3"/>
          <p:cNvSpPr>
            <a:spLocks noGrp="1" noChangeArrowheads="1"/>
          </p:cNvSpPr>
          <p:nvPr>
            <p:ph type="body" idx="1"/>
          </p:nvPr>
        </p:nvSpPr>
        <p:spPr>
          <a:xfrm>
            <a:off x="251520" y="1981200"/>
            <a:ext cx="8583488" cy="4419600"/>
          </a:xfrm>
          <a:solidFill>
            <a:srgbClr val="BBE0E3"/>
          </a:solidFill>
          <a:ln>
            <a:solidFill>
              <a:srgbClr val="000000"/>
            </a:solidFill>
            <a:miter lim="800000"/>
            <a:headEnd/>
            <a:tailEnd/>
          </a:ln>
        </p:spPr>
        <p:txBody>
          <a:bodyPr/>
          <a:lstStyle/>
          <a:p>
            <a:pPr eaLnBrk="1" hangingPunct="1">
              <a:lnSpc>
                <a:spcPct val="90000"/>
              </a:lnSpc>
              <a:defRPr/>
            </a:pPr>
            <a:r>
              <a:rPr lang="en-US" dirty="0" smtClean="0">
                <a:solidFill>
                  <a:srgbClr val="000000"/>
                </a:solidFill>
                <a:latin typeface="Times New Roman" charset="0"/>
                <a:cs typeface="+mn-cs"/>
              </a:rPr>
              <a:t>Stable in many models because of conservation of R parity:</a:t>
            </a:r>
          </a:p>
          <a:p>
            <a:pPr eaLnBrk="1" hangingPunct="1">
              <a:lnSpc>
                <a:spcPct val="90000"/>
              </a:lnSpc>
              <a:buFontTx/>
              <a:buNone/>
              <a:defRPr/>
            </a:pPr>
            <a:r>
              <a:rPr lang="en-US" dirty="0" smtClean="0">
                <a:latin typeface="Times New Roman" charset="0"/>
                <a:cs typeface="+mn-cs"/>
              </a:rPr>
              <a:t>		</a:t>
            </a:r>
            <a:r>
              <a:rPr lang="en-US" sz="2800" b="1" dirty="0" smtClean="0">
                <a:solidFill>
                  <a:srgbClr val="FF0000"/>
                </a:solidFill>
                <a:latin typeface="Times New Roman" charset="0"/>
                <a:cs typeface="+mn-cs"/>
              </a:rPr>
              <a:t>R = (-1) </a:t>
            </a:r>
            <a:r>
              <a:rPr lang="en-US" sz="2800" b="1" baseline="30000" dirty="0" smtClean="0">
                <a:solidFill>
                  <a:srgbClr val="FF0000"/>
                </a:solidFill>
                <a:latin typeface="Times New Roman" charset="0"/>
                <a:cs typeface="+mn-cs"/>
              </a:rPr>
              <a:t>2S –L + 3B </a:t>
            </a:r>
            <a:endParaRPr lang="en-US" sz="2800" b="1" dirty="0" smtClean="0">
              <a:solidFill>
                <a:srgbClr val="FF0000"/>
              </a:solidFill>
              <a:latin typeface="Times New Roman" charset="0"/>
              <a:cs typeface="+mn-cs"/>
            </a:endParaRPr>
          </a:p>
          <a:p>
            <a:pPr eaLnBrk="1" hangingPunct="1">
              <a:lnSpc>
                <a:spcPct val="90000"/>
              </a:lnSpc>
              <a:buFontTx/>
              <a:buNone/>
              <a:defRPr/>
            </a:pPr>
            <a:r>
              <a:rPr lang="en-US" sz="2800" b="1" dirty="0" smtClean="0">
                <a:solidFill>
                  <a:srgbClr val="FF0000"/>
                </a:solidFill>
                <a:latin typeface="Times New Roman" charset="0"/>
                <a:cs typeface="+mn-cs"/>
              </a:rPr>
              <a:t>		where S = spin, L = lepton #, B = baryon #</a:t>
            </a:r>
          </a:p>
          <a:p>
            <a:pPr eaLnBrk="1" hangingPunct="1">
              <a:lnSpc>
                <a:spcPct val="90000"/>
              </a:lnSpc>
              <a:defRPr/>
            </a:pPr>
            <a:r>
              <a:rPr lang="en-US" dirty="0" smtClean="0">
                <a:solidFill>
                  <a:srgbClr val="000000"/>
                </a:solidFill>
                <a:latin typeface="Times New Roman" charset="0"/>
                <a:cs typeface="+mn-cs"/>
              </a:rPr>
              <a:t>Particles have R = +1, </a:t>
            </a:r>
            <a:r>
              <a:rPr lang="en-US" dirty="0" err="1" smtClean="0">
                <a:solidFill>
                  <a:srgbClr val="000000"/>
                </a:solidFill>
                <a:latin typeface="Times New Roman" charset="0"/>
                <a:cs typeface="+mn-cs"/>
              </a:rPr>
              <a:t>sparticles</a:t>
            </a:r>
            <a:r>
              <a:rPr lang="en-US" dirty="0" smtClean="0">
                <a:solidFill>
                  <a:srgbClr val="000000"/>
                </a:solidFill>
                <a:latin typeface="Times New Roman" charset="0"/>
                <a:cs typeface="+mn-cs"/>
              </a:rPr>
              <a:t> R = -1:</a:t>
            </a:r>
          </a:p>
          <a:p>
            <a:pPr eaLnBrk="1" hangingPunct="1">
              <a:lnSpc>
                <a:spcPct val="90000"/>
              </a:lnSpc>
              <a:buFontTx/>
              <a:buNone/>
              <a:defRPr/>
            </a:pPr>
            <a:r>
              <a:rPr lang="en-US" dirty="0" smtClean="0">
                <a:solidFill>
                  <a:srgbClr val="000000"/>
                </a:solidFill>
                <a:latin typeface="Times New Roman" charset="0"/>
                <a:cs typeface="+mn-cs"/>
              </a:rPr>
              <a:t>		</a:t>
            </a:r>
            <a:r>
              <a:rPr lang="en-US" sz="2800" dirty="0" err="1" smtClean="0">
                <a:solidFill>
                  <a:srgbClr val="000000"/>
                </a:solidFill>
                <a:latin typeface="Times New Roman" charset="0"/>
                <a:cs typeface="+mn-cs"/>
              </a:rPr>
              <a:t>Sparticles</a:t>
            </a:r>
            <a:r>
              <a:rPr lang="en-US" sz="2800" dirty="0" smtClean="0">
                <a:solidFill>
                  <a:srgbClr val="000000"/>
                </a:solidFill>
                <a:latin typeface="Times New Roman" charset="0"/>
                <a:cs typeface="+mn-cs"/>
              </a:rPr>
              <a:t> produced in pairs</a:t>
            </a:r>
          </a:p>
          <a:p>
            <a:pPr eaLnBrk="1" hangingPunct="1">
              <a:lnSpc>
                <a:spcPct val="90000"/>
              </a:lnSpc>
              <a:buFontTx/>
              <a:buNone/>
              <a:defRPr/>
            </a:pPr>
            <a:r>
              <a:rPr lang="en-US" sz="2800" dirty="0" smtClean="0">
                <a:solidFill>
                  <a:srgbClr val="000000"/>
                </a:solidFill>
                <a:latin typeface="Times New Roman" charset="0"/>
                <a:cs typeface="+mn-cs"/>
              </a:rPr>
              <a:t>		Heavier </a:t>
            </a:r>
            <a:r>
              <a:rPr lang="en-US" sz="2800" dirty="0" err="1" smtClean="0">
                <a:solidFill>
                  <a:srgbClr val="000000"/>
                </a:solidFill>
                <a:latin typeface="Times New Roman" charset="0"/>
                <a:cs typeface="+mn-cs"/>
              </a:rPr>
              <a:t>sparticles</a:t>
            </a:r>
            <a:r>
              <a:rPr lang="en-US" sz="2800" dirty="0" smtClean="0">
                <a:solidFill>
                  <a:srgbClr val="000000"/>
                </a:solidFill>
                <a:latin typeface="Times New Roman" charset="0"/>
                <a:cs typeface="+mn-cs"/>
              </a:rPr>
              <a:t> </a:t>
            </a:r>
            <a:r>
              <a:rPr lang="en-US" sz="2800" dirty="0" smtClean="0">
                <a:solidFill>
                  <a:srgbClr val="000000"/>
                </a:solidFill>
                <a:latin typeface="Times New Roman" charset="0"/>
                <a:cs typeface="+mn-cs"/>
                <a:sym typeface="Wingdings" charset="0"/>
              </a:rPr>
              <a:t> lighter </a:t>
            </a:r>
            <a:r>
              <a:rPr lang="en-US" sz="2800" dirty="0" err="1" smtClean="0">
                <a:solidFill>
                  <a:srgbClr val="000000"/>
                </a:solidFill>
                <a:latin typeface="Times New Roman" charset="0"/>
                <a:cs typeface="+mn-cs"/>
                <a:sym typeface="Wingdings" charset="0"/>
              </a:rPr>
              <a:t>sparticles</a:t>
            </a:r>
            <a:endParaRPr lang="en-US" sz="2800" dirty="0" smtClean="0">
              <a:solidFill>
                <a:srgbClr val="000000"/>
              </a:solidFill>
              <a:latin typeface="Times New Roman" charset="0"/>
              <a:cs typeface="+mn-cs"/>
              <a:sym typeface="Wingdings" charset="0"/>
            </a:endParaRPr>
          </a:p>
          <a:p>
            <a:pPr eaLnBrk="1" hangingPunct="1">
              <a:lnSpc>
                <a:spcPct val="90000"/>
              </a:lnSpc>
              <a:defRPr/>
            </a:pPr>
            <a:r>
              <a:rPr lang="en-US" b="1" dirty="0" smtClean="0">
                <a:solidFill>
                  <a:srgbClr val="FF0000"/>
                </a:solidFill>
                <a:latin typeface="Times New Roman" charset="0"/>
                <a:cs typeface="+mn-cs"/>
                <a:sym typeface="Wingdings" charset="0"/>
              </a:rPr>
              <a:t>Lightest </a:t>
            </a:r>
            <a:r>
              <a:rPr lang="en-US" b="1" dirty="0" err="1" smtClean="0">
                <a:solidFill>
                  <a:srgbClr val="FF0000"/>
                </a:solidFill>
                <a:latin typeface="Times New Roman" charset="0"/>
                <a:cs typeface="+mn-cs"/>
                <a:sym typeface="Wingdings" charset="0"/>
              </a:rPr>
              <a:t>supersymmetric</a:t>
            </a:r>
            <a:r>
              <a:rPr lang="en-US" b="1" dirty="0" smtClean="0">
                <a:solidFill>
                  <a:srgbClr val="FF0000"/>
                </a:solidFill>
                <a:latin typeface="Times New Roman" charset="0"/>
                <a:cs typeface="+mn-cs"/>
                <a:sym typeface="Wingdings" charset="0"/>
              </a:rPr>
              <a:t> particle (LSP) stable</a:t>
            </a:r>
            <a:endParaRPr lang="en-US" b="1" baseline="30000" dirty="0" smtClean="0">
              <a:solidFill>
                <a:srgbClr val="FF0000"/>
              </a:solidFill>
              <a:latin typeface="Times New Roman" charset="0"/>
              <a:cs typeface="+mn-cs"/>
            </a:endParaRPr>
          </a:p>
          <a:p>
            <a:pPr eaLnBrk="1" hangingPunct="1">
              <a:lnSpc>
                <a:spcPct val="90000"/>
              </a:lnSpc>
              <a:buFontTx/>
              <a:buNone/>
              <a:defRPr/>
            </a:pPr>
            <a:endParaRPr lang="en-US" baseline="30000" dirty="0" smtClean="0">
              <a:latin typeface="Times New Roman" charset="0"/>
              <a:cs typeface="+mn-cs"/>
            </a:endParaRPr>
          </a:p>
        </p:txBody>
      </p:sp>
    </p:spTree>
    <p:extLst>
      <p:ext uri="{BB962C8B-B14F-4D97-AF65-F5344CB8AC3E}">
        <p14:creationId xmlns:p14="http://schemas.microsoft.com/office/powerpoint/2010/main" val="3634734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483">
                                            <p:txEl>
                                              <p:pRg st="3" end="3"/>
                                            </p:txEl>
                                          </p:spTgt>
                                        </p:tgtEl>
                                        <p:attrNameLst>
                                          <p:attrName>style.visibility</p:attrName>
                                        </p:attrNameLst>
                                      </p:cBhvr>
                                      <p:to>
                                        <p:strVal val="visible"/>
                                      </p:to>
                                    </p:set>
                                    <p:animEffect transition="in" filter="checkerboard(across)">
                                      <p:cBhvr>
                                        <p:cTn id="7" dur="500"/>
                                        <p:tgtEl>
                                          <p:spTgt spid="2048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483">
                                            <p:txEl>
                                              <p:pRg st="4" end="4"/>
                                            </p:txEl>
                                          </p:spTgt>
                                        </p:tgtEl>
                                        <p:attrNameLst>
                                          <p:attrName>style.visibility</p:attrName>
                                        </p:attrNameLst>
                                      </p:cBhvr>
                                      <p:to>
                                        <p:strVal val="visible"/>
                                      </p:to>
                                    </p:set>
                                    <p:animEffect transition="in" filter="checkerboard(across)">
                                      <p:cBhvr>
                                        <p:cTn id="12" dur="500"/>
                                        <p:tgtEl>
                                          <p:spTgt spid="20483">
                                            <p:txEl>
                                              <p:pRg st="4" end="4"/>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0483">
                                            <p:txEl>
                                              <p:pRg st="5" end="5"/>
                                            </p:txEl>
                                          </p:spTgt>
                                        </p:tgtEl>
                                        <p:attrNameLst>
                                          <p:attrName>style.visibility</p:attrName>
                                        </p:attrNameLst>
                                      </p:cBhvr>
                                      <p:to>
                                        <p:strVal val="visible"/>
                                      </p:to>
                                    </p:set>
                                    <p:animEffect transition="in" filter="checkerboard(across)">
                                      <p:cBhvr>
                                        <p:cTn id="15" dur="500"/>
                                        <p:tgtEl>
                                          <p:spTgt spid="20483">
                                            <p:txEl>
                                              <p:pRg st="5" end="5"/>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0483">
                                            <p:txEl>
                                              <p:pRg st="6" end="6"/>
                                            </p:txEl>
                                          </p:spTgt>
                                        </p:tgtEl>
                                        <p:attrNameLst>
                                          <p:attrName>style.visibility</p:attrName>
                                        </p:attrNameLst>
                                      </p:cBhvr>
                                      <p:to>
                                        <p:strVal val="visible"/>
                                      </p:to>
                                    </p:set>
                                    <p:animEffect transition="in" filter="checkerboard(across)">
                                      <p:cBhvr>
                                        <p:cTn id="20" dur="500"/>
                                        <p:tgtEl>
                                          <p:spTgt spid="2048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05680" y="274638"/>
            <a:ext cx="8686800" cy="1143000"/>
          </a:xfrm>
          <a:solidFill>
            <a:schemeClr val="accent1"/>
          </a:solidFill>
          <a:ln>
            <a:solidFill>
              <a:schemeClr val="tx1"/>
            </a:solidFill>
            <a:miter lim="800000"/>
            <a:headEnd/>
            <a:tailEnd/>
          </a:ln>
        </p:spPr>
        <p:txBody>
          <a:bodyPr/>
          <a:lstStyle/>
          <a:p>
            <a:pPr eaLnBrk="1" hangingPunct="1">
              <a:defRPr/>
            </a:pPr>
            <a:r>
              <a:rPr lang="en-US" sz="4800" dirty="0" smtClean="0">
                <a:solidFill>
                  <a:schemeClr val="tx1"/>
                </a:solidFill>
                <a:latin typeface="Times New Roman" charset="0"/>
                <a:cs typeface="+mj-cs"/>
              </a:rPr>
              <a:t>Lightest </a:t>
            </a:r>
            <a:r>
              <a:rPr lang="en-US" sz="4800" dirty="0" err="1">
                <a:solidFill>
                  <a:schemeClr val="tx1"/>
                </a:solidFill>
                <a:latin typeface="Times New Roman" charset="0"/>
                <a:cs typeface="+mj-cs"/>
              </a:rPr>
              <a:t>S</a:t>
            </a:r>
            <a:r>
              <a:rPr lang="en-US" sz="4800" dirty="0" err="1" smtClean="0">
                <a:solidFill>
                  <a:schemeClr val="tx1"/>
                </a:solidFill>
                <a:latin typeface="Times New Roman" charset="0"/>
                <a:cs typeface="+mj-cs"/>
              </a:rPr>
              <a:t>particle</a:t>
            </a:r>
            <a:r>
              <a:rPr lang="en-US" sz="4800" dirty="0" smtClean="0">
                <a:solidFill>
                  <a:schemeClr val="tx1"/>
                </a:solidFill>
                <a:latin typeface="Times New Roman" charset="0"/>
                <a:cs typeface="+mj-cs"/>
              </a:rPr>
              <a:t> as Dark Matter?</a:t>
            </a:r>
          </a:p>
        </p:txBody>
      </p:sp>
      <p:sp>
        <p:nvSpPr>
          <p:cNvPr id="21507" name="Rectangle 3"/>
          <p:cNvSpPr>
            <a:spLocks noGrp="1" noChangeArrowheads="1"/>
          </p:cNvSpPr>
          <p:nvPr>
            <p:ph type="body" idx="1"/>
          </p:nvPr>
        </p:nvSpPr>
        <p:spPr>
          <a:xfrm>
            <a:off x="685800" y="1981200"/>
            <a:ext cx="7772400" cy="4419600"/>
          </a:xfrm>
          <a:solidFill>
            <a:srgbClr val="BBE0E3"/>
          </a:solidFill>
          <a:ln>
            <a:solidFill>
              <a:srgbClr val="000000"/>
            </a:solidFill>
          </a:ln>
        </p:spPr>
        <p:txBody>
          <a:bodyPr/>
          <a:lstStyle/>
          <a:p>
            <a:pPr eaLnBrk="1" hangingPunct="1">
              <a:lnSpc>
                <a:spcPct val="80000"/>
              </a:lnSpc>
              <a:defRPr/>
            </a:pPr>
            <a:r>
              <a:rPr lang="en-US" dirty="0" smtClean="0">
                <a:solidFill>
                  <a:srgbClr val="000000"/>
                </a:solidFill>
                <a:latin typeface="Times New Roman" charset="0"/>
                <a:cs typeface="+mn-cs"/>
              </a:rPr>
              <a:t>No strong or electromagnetic interactions</a:t>
            </a:r>
          </a:p>
          <a:p>
            <a:pPr eaLnBrk="1" hangingPunct="1">
              <a:lnSpc>
                <a:spcPct val="80000"/>
              </a:lnSpc>
              <a:buFontTx/>
              <a:buNone/>
              <a:defRPr/>
            </a:pPr>
            <a:r>
              <a:rPr lang="en-US" sz="2800" dirty="0" smtClean="0">
                <a:latin typeface="Times New Roman" charset="0"/>
                <a:cs typeface="+mn-cs"/>
              </a:rPr>
              <a:t>		</a:t>
            </a:r>
            <a:r>
              <a:rPr lang="en-US" sz="2800" b="1" dirty="0" smtClean="0">
                <a:solidFill>
                  <a:srgbClr val="FF0000"/>
                </a:solidFill>
                <a:latin typeface="Times New Roman" charset="0"/>
                <a:cs typeface="+mn-cs"/>
              </a:rPr>
              <a:t>Otherwise would bind to matter</a:t>
            </a:r>
          </a:p>
          <a:p>
            <a:pPr eaLnBrk="1" hangingPunct="1">
              <a:lnSpc>
                <a:spcPct val="80000"/>
              </a:lnSpc>
              <a:buFontTx/>
              <a:buNone/>
              <a:defRPr/>
            </a:pPr>
            <a:r>
              <a:rPr lang="en-US" sz="2800" b="1" dirty="0" smtClean="0">
                <a:solidFill>
                  <a:srgbClr val="FF0000"/>
                </a:solidFill>
                <a:latin typeface="Times New Roman" charset="0"/>
                <a:cs typeface="+mn-cs"/>
              </a:rPr>
              <a:t>		Detectable as anomalous heavy nucleus</a:t>
            </a:r>
          </a:p>
          <a:p>
            <a:pPr eaLnBrk="1" hangingPunct="1">
              <a:lnSpc>
                <a:spcPct val="80000"/>
              </a:lnSpc>
              <a:defRPr/>
            </a:pPr>
            <a:r>
              <a:rPr lang="en-US" dirty="0" smtClean="0">
                <a:solidFill>
                  <a:srgbClr val="000000"/>
                </a:solidFill>
                <a:latin typeface="Times New Roman" charset="0"/>
                <a:cs typeface="+mn-cs"/>
              </a:rPr>
              <a:t>Possible weakly-interacting </a:t>
            </a:r>
            <a:r>
              <a:rPr lang="en-US" dirty="0" err="1" smtClean="0">
                <a:solidFill>
                  <a:srgbClr val="000000"/>
                </a:solidFill>
                <a:latin typeface="Times New Roman" charset="0"/>
                <a:cs typeface="+mn-cs"/>
              </a:rPr>
              <a:t>scandidates</a:t>
            </a:r>
            <a:endParaRPr lang="en-US" dirty="0" smtClean="0">
              <a:solidFill>
                <a:srgbClr val="000000"/>
              </a:solidFill>
              <a:latin typeface="Times New Roman" charset="0"/>
              <a:cs typeface="+mn-cs"/>
            </a:endParaRPr>
          </a:p>
          <a:p>
            <a:pPr eaLnBrk="1" hangingPunct="1">
              <a:lnSpc>
                <a:spcPct val="80000"/>
              </a:lnSpc>
              <a:buFontTx/>
              <a:buNone/>
              <a:defRPr/>
            </a:pPr>
            <a:r>
              <a:rPr lang="en-US" sz="2800" dirty="0" smtClean="0">
                <a:latin typeface="Times New Roman" charset="0"/>
                <a:cs typeface="+mn-cs"/>
              </a:rPr>
              <a:t>		</a:t>
            </a:r>
            <a:r>
              <a:rPr lang="en-US" b="1" dirty="0" err="1" smtClean="0">
                <a:solidFill>
                  <a:srgbClr val="FF0000"/>
                </a:solidFill>
                <a:latin typeface="Times New Roman" charset="0"/>
                <a:cs typeface="+mn-cs"/>
              </a:rPr>
              <a:t>Sneutrino</a:t>
            </a:r>
            <a:endParaRPr lang="en-US" b="1" dirty="0" smtClean="0">
              <a:solidFill>
                <a:srgbClr val="FF0000"/>
              </a:solidFill>
              <a:latin typeface="Times New Roman" charset="0"/>
              <a:cs typeface="+mn-cs"/>
            </a:endParaRPr>
          </a:p>
          <a:p>
            <a:pPr eaLnBrk="1" hangingPunct="1">
              <a:lnSpc>
                <a:spcPct val="80000"/>
              </a:lnSpc>
              <a:buFontTx/>
              <a:buNone/>
              <a:defRPr/>
            </a:pPr>
            <a:r>
              <a:rPr lang="en-US" sz="2800" dirty="0" smtClean="0">
                <a:solidFill>
                  <a:srgbClr val="000000"/>
                </a:solidFill>
                <a:latin typeface="Times New Roman" charset="0"/>
                <a:cs typeface="+mn-cs"/>
              </a:rPr>
              <a:t>			(Excluded by LEP, direct searches)</a:t>
            </a:r>
          </a:p>
          <a:p>
            <a:pPr eaLnBrk="1" hangingPunct="1">
              <a:lnSpc>
                <a:spcPct val="80000"/>
              </a:lnSpc>
              <a:buFontTx/>
              <a:buNone/>
              <a:defRPr/>
            </a:pPr>
            <a:r>
              <a:rPr lang="en-US" sz="2800" dirty="0" smtClean="0">
                <a:latin typeface="Times New Roman" charset="0"/>
                <a:cs typeface="+mn-cs"/>
              </a:rPr>
              <a:t>		</a:t>
            </a:r>
            <a:r>
              <a:rPr lang="en-US" b="1" dirty="0" smtClean="0">
                <a:solidFill>
                  <a:srgbClr val="FF0000"/>
                </a:solidFill>
                <a:latin typeface="Times New Roman" charset="0"/>
                <a:cs typeface="+mn-cs"/>
              </a:rPr>
              <a:t>Lightest </a:t>
            </a:r>
            <a:r>
              <a:rPr lang="en-US" b="1" dirty="0" err="1" smtClean="0">
                <a:solidFill>
                  <a:srgbClr val="FF0000"/>
                </a:solidFill>
                <a:latin typeface="Times New Roman" charset="0"/>
                <a:cs typeface="+mn-cs"/>
              </a:rPr>
              <a:t>neutralino</a:t>
            </a:r>
            <a:r>
              <a:rPr lang="en-US" b="1" dirty="0" smtClean="0">
                <a:solidFill>
                  <a:srgbClr val="FF0000"/>
                </a:solidFill>
                <a:latin typeface="Times New Roman" charset="0"/>
                <a:cs typeface="+mn-cs"/>
              </a:rPr>
              <a:t> </a:t>
            </a:r>
            <a:r>
              <a:rPr lang="el-GR" b="1" dirty="0" smtClean="0">
                <a:solidFill>
                  <a:srgbClr val="FF0000"/>
                </a:solidFill>
                <a:latin typeface="Times New Roman" charset="0"/>
                <a:cs typeface="+mn-cs"/>
              </a:rPr>
              <a:t>χ</a:t>
            </a:r>
            <a:r>
              <a:rPr lang="en-US" b="1" dirty="0" smtClean="0">
                <a:solidFill>
                  <a:srgbClr val="FF0000"/>
                </a:solidFill>
                <a:latin typeface="Times New Roman" charset="0"/>
                <a:cs typeface="+mn-cs"/>
              </a:rPr>
              <a:t> </a:t>
            </a:r>
            <a:r>
              <a:rPr lang="en-US" sz="2800" dirty="0" smtClean="0">
                <a:solidFill>
                  <a:srgbClr val="000000"/>
                </a:solidFill>
                <a:latin typeface="Times New Roman" charset="0"/>
                <a:cs typeface="+mn-cs"/>
              </a:rPr>
              <a:t>(partner of Z, H, </a:t>
            </a:r>
            <a:r>
              <a:rPr lang="el-GR" sz="2800" dirty="0" smtClean="0">
                <a:solidFill>
                  <a:srgbClr val="000000"/>
                </a:solidFill>
                <a:latin typeface="Times New Roman" charset="0"/>
                <a:cs typeface="Times New Roman" charset="0"/>
              </a:rPr>
              <a:t>γ</a:t>
            </a:r>
            <a:r>
              <a:rPr lang="en-US" sz="2800" dirty="0" smtClean="0">
                <a:solidFill>
                  <a:srgbClr val="000000"/>
                </a:solidFill>
                <a:latin typeface="Times New Roman" charset="0"/>
                <a:cs typeface="+mn-cs"/>
              </a:rPr>
              <a:t>)</a:t>
            </a:r>
            <a:endParaRPr lang="en-US" dirty="0" smtClean="0">
              <a:solidFill>
                <a:srgbClr val="000000"/>
              </a:solidFill>
              <a:latin typeface="Times New Roman" charset="0"/>
              <a:cs typeface="+mn-cs"/>
            </a:endParaRPr>
          </a:p>
          <a:p>
            <a:pPr eaLnBrk="1" hangingPunct="1">
              <a:lnSpc>
                <a:spcPct val="80000"/>
              </a:lnSpc>
              <a:buFontTx/>
              <a:buNone/>
              <a:defRPr/>
            </a:pPr>
            <a:r>
              <a:rPr lang="en-US" dirty="0" smtClean="0">
                <a:solidFill>
                  <a:srgbClr val="FF0000"/>
                </a:solidFill>
                <a:latin typeface="Times New Roman" charset="0"/>
                <a:cs typeface="+mn-cs"/>
              </a:rPr>
              <a:t>		</a:t>
            </a:r>
            <a:r>
              <a:rPr lang="en-US" b="1" dirty="0" err="1" smtClean="0">
                <a:solidFill>
                  <a:srgbClr val="FF0000"/>
                </a:solidFill>
                <a:latin typeface="Times New Roman" charset="0"/>
                <a:cs typeface="+mn-cs"/>
              </a:rPr>
              <a:t>Gravitino</a:t>
            </a:r>
            <a:endParaRPr lang="en-US" b="1" dirty="0" smtClean="0">
              <a:solidFill>
                <a:srgbClr val="FF0000"/>
              </a:solidFill>
              <a:latin typeface="Times New Roman" charset="0"/>
              <a:cs typeface="+mn-cs"/>
            </a:endParaRPr>
          </a:p>
          <a:p>
            <a:pPr eaLnBrk="1" hangingPunct="1">
              <a:lnSpc>
                <a:spcPct val="80000"/>
              </a:lnSpc>
              <a:buFontTx/>
              <a:buNone/>
              <a:defRPr/>
            </a:pPr>
            <a:r>
              <a:rPr lang="en-US" dirty="0" smtClean="0">
                <a:solidFill>
                  <a:srgbClr val="000000"/>
                </a:solidFill>
                <a:latin typeface="Times New Roman" charset="0"/>
                <a:cs typeface="+mn-cs"/>
              </a:rPr>
              <a:t>			</a:t>
            </a:r>
            <a:r>
              <a:rPr lang="en-US" sz="2800" dirty="0" smtClean="0">
                <a:solidFill>
                  <a:srgbClr val="000000"/>
                </a:solidFill>
                <a:latin typeface="Times New Roman" charset="0"/>
                <a:cs typeface="+mn-cs"/>
              </a:rPr>
              <a:t>(nightmare for detection)</a:t>
            </a:r>
            <a:endParaRPr lang="el-GR" sz="2800" dirty="0" smtClean="0">
              <a:solidFill>
                <a:srgbClr val="000000"/>
              </a:solidFill>
              <a:latin typeface="Times New Roman" charset="0"/>
              <a:cs typeface="+mn-cs"/>
            </a:endParaRPr>
          </a:p>
        </p:txBody>
      </p:sp>
    </p:spTree>
    <p:extLst>
      <p:ext uri="{BB962C8B-B14F-4D97-AF65-F5344CB8AC3E}">
        <p14:creationId xmlns:p14="http://schemas.microsoft.com/office/powerpoint/2010/main" val="15523823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animEffect transition="in" filter="checkerboard(across)">
                                      <p:cBhvr>
                                        <p:cTn id="7" dur="500"/>
                                        <p:tgtEl>
                                          <p:spTgt spid="21507">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507">
                                            <p:txEl>
                                              <p:pRg st="4" end="4"/>
                                            </p:txEl>
                                          </p:spTgt>
                                        </p:tgtEl>
                                        <p:attrNameLst>
                                          <p:attrName>style.visibility</p:attrName>
                                        </p:attrNameLst>
                                      </p:cBhvr>
                                      <p:to>
                                        <p:strVal val="visible"/>
                                      </p:to>
                                    </p:set>
                                    <p:animEffect transition="in" filter="checkerboard(across)">
                                      <p:cBhvr>
                                        <p:cTn id="12" dur="500"/>
                                        <p:tgtEl>
                                          <p:spTgt spid="21507">
                                            <p:txEl>
                                              <p:pRg st="4" end="4"/>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21507">
                                            <p:txEl>
                                              <p:pRg st="5" end="5"/>
                                            </p:txEl>
                                          </p:spTgt>
                                        </p:tgtEl>
                                        <p:attrNameLst>
                                          <p:attrName>style.visibility</p:attrName>
                                        </p:attrNameLst>
                                      </p:cBhvr>
                                      <p:to>
                                        <p:strVal val="visible"/>
                                      </p:to>
                                    </p:set>
                                    <p:animEffect transition="in" filter="checkerboard(across)">
                                      <p:cBhvr>
                                        <p:cTn id="15" dur="500"/>
                                        <p:tgtEl>
                                          <p:spTgt spid="21507">
                                            <p:txEl>
                                              <p:pRg st="5" end="5"/>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1507">
                                            <p:txEl>
                                              <p:pRg st="6" end="6"/>
                                            </p:txEl>
                                          </p:spTgt>
                                        </p:tgtEl>
                                        <p:attrNameLst>
                                          <p:attrName>style.visibility</p:attrName>
                                        </p:attrNameLst>
                                      </p:cBhvr>
                                      <p:to>
                                        <p:strVal val="visible"/>
                                      </p:to>
                                    </p:set>
                                    <p:animEffect transition="in" filter="checkerboard(across)">
                                      <p:cBhvr>
                                        <p:cTn id="20" dur="500"/>
                                        <p:tgtEl>
                                          <p:spTgt spid="21507">
                                            <p:txEl>
                                              <p:pRg st="6" end="6"/>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animEffect transition="in" filter="checkerboard(across)">
                                      <p:cBhvr>
                                        <p:cTn id="25" dur="500"/>
                                        <p:tgtEl>
                                          <p:spTgt spid="21507">
                                            <p:txEl>
                                              <p:pRg st="7" end="7"/>
                                            </p:txEl>
                                          </p:spTgt>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1507">
                                            <p:txEl>
                                              <p:pRg st="8" end="8"/>
                                            </p:txEl>
                                          </p:spTgt>
                                        </p:tgtEl>
                                        <p:attrNameLst>
                                          <p:attrName>style.visibility</p:attrName>
                                        </p:attrNameLst>
                                      </p:cBhvr>
                                      <p:to>
                                        <p:strVal val="visible"/>
                                      </p:to>
                                    </p:set>
                                    <p:animEffect transition="in" filter="checkerboard(across)">
                                      <p:cBhvr>
                                        <p:cTn id="28" dur="500"/>
                                        <p:tgtEl>
                                          <p:spTgt spid="2150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r>
              <a:rPr lang="en-US">
                <a:latin typeface="Times New Roman" charset="0"/>
                <a:ea typeface="ＭＳ Ｐゴシック" charset="0"/>
                <a:cs typeface="ＭＳ Ｐゴシック" charset="0"/>
              </a:rPr>
              <a:t>Classic Dark Matter Signature</a:t>
            </a:r>
          </a:p>
        </p:txBody>
      </p:sp>
      <p:pic>
        <p:nvPicPr>
          <p:cNvPr id="51202" name="Picture 3" descr="jetm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981200"/>
            <a:ext cx="8648700" cy="316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ext Box 4"/>
          <p:cNvSpPr txBox="1">
            <a:spLocks noChangeArrowheads="1"/>
          </p:cNvSpPr>
          <p:nvPr/>
        </p:nvSpPr>
        <p:spPr bwMode="auto">
          <a:xfrm>
            <a:off x="1696276" y="5486400"/>
            <a:ext cx="6280085" cy="1175706"/>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marL="0" indent="0" algn="ctr" eaLnBrk="1" hangingPunct="1">
              <a:spcBef>
                <a:spcPct val="20000"/>
              </a:spcBef>
              <a:buNone/>
            </a:pPr>
            <a:r>
              <a:rPr lang="en-US" sz="3200" b="0" dirty="0">
                <a:solidFill>
                  <a:srgbClr val="FFFF00"/>
                </a:solidFill>
                <a:latin typeface="Times New Roman" charset="0"/>
                <a:cs typeface="Times New Roman" charset="0"/>
              </a:rPr>
              <a:t>Missing transverse energy </a:t>
            </a:r>
          </a:p>
          <a:p>
            <a:pPr marL="0" indent="0" algn="ctr" eaLnBrk="1" hangingPunct="1">
              <a:spcBef>
                <a:spcPct val="20000"/>
              </a:spcBef>
              <a:buNone/>
            </a:pPr>
            <a:r>
              <a:rPr lang="en-US" sz="3200" b="0" dirty="0">
                <a:solidFill>
                  <a:srgbClr val="FFFF00"/>
                </a:solidFill>
                <a:latin typeface="Times New Roman" charset="0"/>
                <a:cs typeface="Times New Roman" charset="0"/>
              </a:rPr>
              <a:t>carried away by dark matter particles</a:t>
            </a:r>
          </a:p>
        </p:txBody>
      </p:sp>
    </p:spTree>
    <p:extLst>
      <p:ext uri="{BB962C8B-B14F-4D97-AF65-F5344CB8AC3E}">
        <p14:creationId xmlns:p14="http://schemas.microsoft.com/office/powerpoint/2010/main" val="481292944"/>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TLASCMSS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1675" y="1052513"/>
            <a:ext cx="76866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6" name="Rectangle 3"/>
          <p:cNvSpPr>
            <a:spLocks noGrp="1" noChangeArrowheads="1"/>
          </p:cNvSpPr>
          <p:nvPr>
            <p:ph type="title" idx="4294967295"/>
          </p:nvPr>
        </p:nvSpPr>
        <p:spPr>
          <a:xfrm>
            <a:off x="72008" y="44450"/>
            <a:ext cx="8964488" cy="1027113"/>
          </a:xfrm>
          <a:solidFill>
            <a:schemeClr val="accent1"/>
          </a:solidFill>
          <a:ln>
            <a:solidFill>
              <a:schemeClr val="tx1"/>
            </a:solidFill>
            <a:miter lim="800000"/>
            <a:headEnd/>
            <a:tailEnd/>
          </a:ln>
        </p:spPr>
        <p:txBody>
          <a:bodyPr anchor="t"/>
          <a:lstStyle/>
          <a:p>
            <a:pPr eaLnBrk="1" hangingPunct="1">
              <a:defRPr/>
            </a:pPr>
            <a:r>
              <a:rPr lang="en-US" sz="5400" dirty="0" smtClean="0">
                <a:solidFill>
                  <a:schemeClr val="tx1"/>
                </a:solidFill>
                <a:latin typeface="Times New Roman" charset="0"/>
                <a:ea typeface="ＭＳ Ｐゴシック" charset="0"/>
                <a:cs typeface="+mj-cs"/>
              </a:rPr>
              <a:t>Searches with ~ 20/</a:t>
            </a:r>
            <a:r>
              <a:rPr lang="en-US" sz="5400" dirty="0" err="1" smtClean="0">
                <a:solidFill>
                  <a:schemeClr val="tx1"/>
                </a:solidFill>
                <a:latin typeface="Times New Roman" charset="0"/>
                <a:ea typeface="ＭＳ Ｐゴシック" charset="0"/>
                <a:cs typeface="+mj-cs"/>
              </a:rPr>
              <a:t>fb</a:t>
            </a:r>
            <a:r>
              <a:rPr lang="en-US" sz="5400" dirty="0" smtClean="0">
                <a:solidFill>
                  <a:schemeClr val="tx1"/>
                </a:solidFill>
                <a:latin typeface="Times New Roman" charset="0"/>
                <a:ea typeface="ＭＳ Ｐゴシック" charset="0"/>
                <a:cs typeface="+mj-cs"/>
              </a:rPr>
              <a:t> @ 8 </a:t>
            </a:r>
            <a:r>
              <a:rPr lang="en-US" sz="5400" dirty="0" err="1" smtClean="0">
                <a:solidFill>
                  <a:schemeClr val="tx1"/>
                </a:solidFill>
                <a:latin typeface="Times New Roman" charset="0"/>
                <a:ea typeface="ＭＳ Ｐゴシック" charset="0"/>
                <a:cs typeface="+mj-cs"/>
              </a:rPr>
              <a:t>TeV</a:t>
            </a:r>
            <a:endParaRPr lang="en-US" sz="5400" dirty="0" smtClean="0">
              <a:solidFill>
                <a:schemeClr val="tx1"/>
              </a:solidFill>
              <a:latin typeface="Times New Roman" charset="0"/>
              <a:ea typeface="ＭＳ Ｐゴシック" charset="0"/>
              <a:cs typeface="+mj-cs"/>
            </a:endParaRPr>
          </a:p>
        </p:txBody>
      </p:sp>
    </p:spTree>
    <p:extLst>
      <p:ext uri="{BB962C8B-B14F-4D97-AF65-F5344CB8AC3E}">
        <p14:creationId xmlns:p14="http://schemas.microsoft.com/office/powerpoint/2010/main" val="277778695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raigSUS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Signpos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068960"/>
            <a:ext cx="1778147" cy="2060848"/>
          </a:xfrm>
          <a:prstGeom prst="rect">
            <a:avLst/>
          </a:prstGeom>
        </p:spPr>
      </p:pic>
      <p:sp>
        <p:nvSpPr>
          <p:cNvPr id="4" name="Text Box 6"/>
          <p:cNvSpPr txBox="1">
            <a:spLocks noChangeArrowheads="1"/>
          </p:cNvSpPr>
          <p:nvPr/>
        </p:nvSpPr>
        <p:spPr bwMode="auto">
          <a:xfrm>
            <a:off x="129314" y="6474822"/>
            <a:ext cx="1346342" cy="338554"/>
          </a:xfrm>
          <a:prstGeom prst="rect">
            <a:avLst/>
          </a:prstGeom>
          <a:solidFill>
            <a:srgbClr val="FF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Craig@LHCP</a:t>
            </a:r>
            <a:endParaRPr lang="en-US" sz="1600" b="0" dirty="0">
              <a:solidFill>
                <a:srgbClr val="FFFF00"/>
              </a:solidFill>
            </a:endParaRPr>
          </a:p>
        </p:txBody>
      </p:sp>
    </p:spTree>
    <p:extLst>
      <p:ext uri="{BB962C8B-B14F-4D97-AF65-F5344CB8AC3E}">
        <p14:creationId xmlns:p14="http://schemas.microsoft.com/office/powerpoint/2010/main" val="23817066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dirty="0" smtClean="0">
                <a:latin typeface="Times New Roman" charset="0"/>
                <a:cs typeface="+mj-cs"/>
              </a:rPr>
              <a:t>(Non-)Universal Scalar Masses?</a:t>
            </a:r>
          </a:p>
        </p:txBody>
      </p:sp>
      <p:sp>
        <p:nvSpPr>
          <p:cNvPr id="328707" name="Rectangle 3"/>
          <p:cNvSpPr>
            <a:spLocks noGrp="1" noChangeArrowheads="1"/>
          </p:cNvSpPr>
          <p:nvPr>
            <p:ph type="body" idx="1"/>
          </p:nvPr>
        </p:nvSpPr>
        <p:spPr>
          <a:xfrm>
            <a:off x="152400" y="1600200"/>
            <a:ext cx="8915400" cy="4800600"/>
          </a:xfrm>
          <a:solidFill>
            <a:srgbClr val="BBE0E3"/>
          </a:solidFill>
        </p:spPr>
        <p:txBody>
          <a:bodyPr/>
          <a:lstStyle/>
          <a:p>
            <a:pPr eaLnBrk="1" hangingPunct="1">
              <a:lnSpc>
                <a:spcPct val="90000"/>
              </a:lnSpc>
              <a:defRPr/>
            </a:pPr>
            <a:r>
              <a:rPr lang="en-US" dirty="0" smtClean="0">
                <a:solidFill>
                  <a:srgbClr val="000000"/>
                </a:solidFill>
                <a:latin typeface="Times New Roman" charset="0"/>
                <a:cs typeface="+mn-cs"/>
              </a:rPr>
              <a:t>Different </a:t>
            </a:r>
            <a:r>
              <a:rPr lang="en-US" dirty="0" err="1" smtClean="0">
                <a:solidFill>
                  <a:srgbClr val="000000"/>
                </a:solidFill>
                <a:latin typeface="Times New Roman" charset="0"/>
                <a:cs typeface="+mn-cs"/>
              </a:rPr>
              <a:t>sfermions</a:t>
            </a:r>
            <a:r>
              <a:rPr lang="en-US" dirty="0" smtClean="0">
                <a:solidFill>
                  <a:srgbClr val="000000"/>
                </a:solidFill>
                <a:latin typeface="Times New Roman" charset="0"/>
                <a:cs typeface="+mn-cs"/>
              </a:rPr>
              <a:t> with same quantum #s</a:t>
            </a:r>
            <a:r>
              <a:rPr lang="en-US" dirty="0" smtClean="0">
                <a:solidFill>
                  <a:srgbClr val="000000"/>
                </a:solidFill>
                <a:latin typeface="Times New Roman" charset="0"/>
                <a:cs typeface="Arial" charset="0"/>
              </a:rPr>
              <a:t>?</a:t>
            </a:r>
          </a:p>
          <a:p>
            <a:pPr eaLnBrk="1" hangingPunct="1">
              <a:lnSpc>
                <a:spcPct val="90000"/>
              </a:lnSpc>
              <a:buFontTx/>
              <a:buNone/>
              <a:defRPr/>
            </a:pPr>
            <a:r>
              <a:rPr lang="en-US" dirty="0" smtClean="0">
                <a:solidFill>
                  <a:srgbClr val="000000"/>
                </a:solidFill>
                <a:latin typeface="Times New Roman" charset="0"/>
                <a:cs typeface="Arial" charset="0"/>
              </a:rPr>
              <a:t>		</a:t>
            </a:r>
            <a:r>
              <a:rPr lang="en-US" sz="2800" dirty="0" smtClean="0">
                <a:solidFill>
                  <a:srgbClr val="000000"/>
                </a:solidFill>
                <a:latin typeface="Times New Roman" charset="0"/>
                <a:cs typeface="Arial" charset="0"/>
              </a:rPr>
              <a:t>e.g., d, s </a:t>
            </a:r>
            <a:r>
              <a:rPr lang="en-US" sz="2800" dirty="0" err="1" smtClean="0">
                <a:solidFill>
                  <a:srgbClr val="000000"/>
                </a:solidFill>
                <a:latin typeface="Times New Roman" charset="0"/>
                <a:cs typeface="Arial" charset="0"/>
              </a:rPr>
              <a:t>squarks</a:t>
            </a:r>
            <a:r>
              <a:rPr lang="en-US" dirty="0" smtClean="0">
                <a:solidFill>
                  <a:srgbClr val="000000"/>
                </a:solidFill>
                <a:latin typeface="Times New Roman" charset="0"/>
                <a:cs typeface="Arial" charset="0"/>
              </a:rPr>
              <a:t>?</a:t>
            </a:r>
            <a:endParaRPr lang="en-US" sz="2800" dirty="0" smtClean="0">
              <a:solidFill>
                <a:srgbClr val="000000"/>
              </a:solidFill>
              <a:latin typeface="Times New Roman" charset="0"/>
              <a:cs typeface="Arial" charset="0"/>
            </a:endParaRPr>
          </a:p>
          <a:p>
            <a:pPr eaLnBrk="1" hangingPunct="1">
              <a:lnSpc>
                <a:spcPct val="90000"/>
              </a:lnSpc>
              <a:buFontTx/>
              <a:buNone/>
              <a:defRPr/>
            </a:pPr>
            <a:r>
              <a:rPr lang="en-US" dirty="0" smtClean="0">
                <a:solidFill>
                  <a:srgbClr val="FFFF00"/>
                </a:solidFill>
                <a:latin typeface="Times New Roman" charset="0"/>
                <a:cs typeface="Arial" charset="0"/>
              </a:rPr>
              <a:t>		</a:t>
            </a:r>
            <a:r>
              <a:rPr lang="en-US" sz="2800" dirty="0" err="1" smtClean="0">
                <a:solidFill>
                  <a:srgbClr val="FF0000"/>
                </a:solidFill>
                <a:latin typeface="Times New Roman" charset="0"/>
                <a:cs typeface="Arial" charset="0"/>
              </a:rPr>
              <a:t>disfavoured</a:t>
            </a:r>
            <a:r>
              <a:rPr lang="en-US" sz="2800" dirty="0" smtClean="0">
                <a:solidFill>
                  <a:srgbClr val="FF0000"/>
                </a:solidFill>
                <a:latin typeface="Times New Roman" charset="0"/>
                <a:cs typeface="Arial" charset="0"/>
              </a:rPr>
              <a:t> by upper limits on </a:t>
            </a:r>
            <a:r>
              <a:rPr lang="en-US" sz="2800" dirty="0" err="1" smtClean="0">
                <a:solidFill>
                  <a:srgbClr val="FF0000"/>
                </a:solidFill>
                <a:latin typeface="Times New Roman" charset="0"/>
                <a:cs typeface="Arial" charset="0"/>
              </a:rPr>
              <a:t>flavour</a:t>
            </a:r>
            <a:r>
              <a:rPr lang="en-US" sz="2800" dirty="0" smtClean="0">
                <a:solidFill>
                  <a:srgbClr val="FF0000"/>
                </a:solidFill>
                <a:latin typeface="Times New Roman" charset="0"/>
                <a:cs typeface="Arial" charset="0"/>
              </a:rPr>
              <a:t>-				changing neutral interactions</a:t>
            </a:r>
          </a:p>
          <a:p>
            <a:pPr eaLnBrk="1" hangingPunct="1">
              <a:lnSpc>
                <a:spcPct val="90000"/>
              </a:lnSpc>
              <a:defRPr/>
            </a:pPr>
            <a:r>
              <a:rPr lang="en-US" dirty="0" err="1" smtClean="0">
                <a:solidFill>
                  <a:srgbClr val="000000"/>
                </a:solidFill>
                <a:latin typeface="Times New Roman" charset="0"/>
                <a:cs typeface="Arial" charset="0"/>
              </a:rPr>
              <a:t>Squarks</a:t>
            </a:r>
            <a:r>
              <a:rPr lang="en-US" dirty="0" smtClean="0">
                <a:solidFill>
                  <a:srgbClr val="000000"/>
                </a:solidFill>
                <a:latin typeface="Times New Roman" charset="0"/>
                <a:cs typeface="Arial" charset="0"/>
              </a:rPr>
              <a:t> with different #s, </a:t>
            </a:r>
            <a:r>
              <a:rPr lang="en-US" dirty="0" err="1" smtClean="0">
                <a:solidFill>
                  <a:srgbClr val="000000"/>
                </a:solidFill>
                <a:latin typeface="Times New Roman" charset="0"/>
                <a:cs typeface="Arial" charset="0"/>
              </a:rPr>
              <a:t>squarks</a:t>
            </a:r>
            <a:r>
              <a:rPr lang="en-US" dirty="0" smtClean="0">
                <a:solidFill>
                  <a:srgbClr val="000000"/>
                </a:solidFill>
                <a:latin typeface="Times New Roman" charset="0"/>
                <a:cs typeface="Arial" charset="0"/>
              </a:rPr>
              <a:t> and </a:t>
            </a:r>
            <a:r>
              <a:rPr lang="en-US" dirty="0" err="1" smtClean="0">
                <a:solidFill>
                  <a:srgbClr val="000000"/>
                </a:solidFill>
                <a:latin typeface="Times New Roman" charset="0"/>
                <a:cs typeface="Arial" charset="0"/>
              </a:rPr>
              <a:t>sleptons</a:t>
            </a:r>
            <a:r>
              <a:rPr lang="en-US" dirty="0" smtClean="0">
                <a:solidFill>
                  <a:srgbClr val="000000"/>
                </a:solidFill>
                <a:latin typeface="Times New Roman" charset="0"/>
                <a:cs typeface="Times New Roman" charset="0"/>
              </a:rPr>
              <a:t>?</a:t>
            </a:r>
          </a:p>
          <a:p>
            <a:pPr eaLnBrk="1" hangingPunct="1">
              <a:lnSpc>
                <a:spcPct val="90000"/>
              </a:lnSpc>
              <a:buFontTx/>
              <a:buNone/>
              <a:defRPr/>
            </a:pPr>
            <a:r>
              <a:rPr lang="en-US" dirty="0" smtClean="0">
                <a:solidFill>
                  <a:srgbClr val="FFFF00"/>
                </a:solidFill>
                <a:latin typeface="Times New Roman" charset="0"/>
                <a:cs typeface="Times New Roman" charset="0"/>
              </a:rPr>
              <a:t>		</a:t>
            </a:r>
            <a:r>
              <a:rPr lang="en-US" sz="2800" dirty="0" err="1" smtClean="0">
                <a:solidFill>
                  <a:srgbClr val="FF0000"/>
                </a:solidFill>
                <a:latin typeface="Times New Roman" charset="0"/>
                <a:cs typeface="Times New Roman" charset="0"/>
              </a:rPr>
              <a:t>disfavoured</a:t>
            </a:r>
            <a:r>
              <a:rPr lang="en-US" sz="2800" dirty="0" smtClean="0">
                <a:solidFill>
                  <a:srgbClr val="FF0000"/>
                </a:solidFill>
                <a:latin typeface="Times New Roman" charset="0"/>
                <a:cs typeface="Times New Roman" charset="0"/>
              </a:rPr>
              <a:t> in various GUT models</a:t>
            </a:r>
          </a:p>
          <a:p>
            <a:pPr eaLnBrk="1" hangingPunct="1">
              <a:lnSpc>
                <a:spcPct val="90000"/>
              </a:lnSpc>
              <a:buFontTx/>
              <a:buNone/>
              <a:defRPr/>
            </a:pPr>
            <a:r>
              <a:rPr lang="en-US" sz="2800" dirty="0" smtClean="0">
                <a:solidFill>
                  <a:srgbClr val="FF0000"/>
                </a:solidFill>
                <a:latin typeface="Times New Roman" charset="0"/>
                <a:cs typeface="Times New Roman" charset="0"/>
              </a:rPr>
              <a:t>		e.g., </a:t>
            </a:r>
            <a:r>
              <a:rPr lang="en-US" sz="2800" dirty="0" err="1" smtClean="0">
                <a:solidFill>
                  <a:srgbClr val="FF0000"/>
                </a:solidFill>
                <a:latin typeface="Times New Roman" charset="0"/>
                <a:cs typeface="Times New Roman" charset="0"/>
              </a:rPr>
              <a:t>d</a:t>
            </a:r>
            <a:r>
              <a:rPr lang="en-US" sz="2800" baseline="-25000" dirty="0" err="1" smtClean="0">
                <a:solidFill>
                  <a:srgbClr val="FF0000"/>
                </a:solidFill>
                <a:latin typeface="Times New Roman" charset="0"/>
                <a:cs typeface="Times New Roman" charset="0"/>
              </a:rPr>
              <a:t>R</a:t>
            </a:r>
            <a:r>
              <a:rPr lang="en-US" sz="2800" dirty="0" smtClean="0">
                <a:solidFill>
                  <a:srgbClr val="FF0000"/>
                </a:solidFill>
                <a:latin typeface="Times New Roman" charset="0"/>
                <a:cs typeface="Times New Roman" charset="0"/>
              </a:rPr>
              <a:t> = </a:t>
            </a:r>
            <a:r>
              <a:rPr lang="en-US" sz="2800" dirty="0" err="1" smtClean="0">
                <a:solidFill>
                  <a:srgbClr val="FF0000"/>
                </a:solidFill>
                <a:latin typeface="Times New Roman" charset="0"/>
                <a:cs typeface="Times New Roman" charset="0"/>
              </a:rPr>
              <a:t>e</a:t>
            </a:r>
            <a:r>
              <a:rPr lang="en-US" sz="2800" baseline="-25000" dirty="0" err="1" smtClean="0">
                <a:solidFill>
                  <a:srgbClr val="FF0000"/>
                </a:solidFill>
                <a:latin typeface="Times New Roman" charset="0"/>
                <a:cs typeface="Times New Roman" charset="0"/>
              </a:rPr>
              <a:t>L</a:t>
            </a:r>
            <a:r>
              <a:rPr lang="en-US" sz="2800" dirty="0" smtClean="0">
                <a:solidFill>
                  <a:srgbClr val="FF0000"/>
                </a:solidFill>
                <a:latin typeface="Times New Roman" charset="0"/>
                <a:cs typeface="Times New Roman" charset="0"/>
              </a:rPr>
              <a:t>, </a:t>
            </a:r>
            <a:r>
              <a:rPr lang="en-US" sz="2800" dirty="0" err="1" smtClean="0">
                <a:solidFill>
                  <a:srgbClr val="FF0000"/>
                </a:solidFill>
                <a:latin typeface="Times New Roman" charset="0"/>
                <a:cs typeface="Times New Roman" charset="0"/>
              </a:rPr>
              <a:t>d</a:t>
            </a:r>
            <a:r>
              <a:rPr lang="en-US" sz="2800" baseline="-25000" dirty="0" err="1" smtClean="0">
                <a:solidFill>
                  <a:srgbClr val="FF0000"/>
                </a:solidFill>
                <a:latin typeface="Times New Roman" charset="0"/>
                <a:cs typeface="Times New Roman" charset="0"/>
              </a:rPr>
              <a:t>L</a:t>
            </a:r>
            <a:r>
              <a:rPr lang="en-US" sz="2800" dirty="0" smtClean="0">
                <a:solidFill>
                  <a:srgbClr val="FF0000"/>
                </a:solidFill>
                <a:latin typeface="Times New Roman" charset="0"/>
                <a:cs typeface="Times New Roman" charset="0"/>
              </a:rPr>
              <a:t> = </a:t>
            </a:r>
            <a:r>
              <a:rPr lang="en-US" sz="2800" dirty="0" err="1" smtClean="0">
                <a:solidFill>
                  <a:srgbClr val="FF0000"/>
                </a:solidFill>
                <a:latin typeface="Times New Roman" charset="0"/>
                <a:cs typeface="Times New Roman" charset="0"/>
              </a:rPr>
              <a:t>u</a:t>
            </a:r>
            <a:r>
              <a:rPr lang="en-US" sz="2800" baseline="-25000" dirty="0" err="1" smtClean="0">
                <a:solidFill>
                  <a:srgbClr val="FF0000"/>
                </a:solidFill>
                <a:latin typeface="Times New Roman" charset="0"/>
                <a:cs typeface="Times New Roman" charset="0"/>
              </a:rPr>
              <a:t>L</a:t>
            </a:r>
            <a:r>
              <a:rPr lang="en-US" sz="2800" dirty="0" smtClean="0">
                <a:solidFill>
                  <a:srgbClr val="FF0000"/>
                </a:solidFill>
                <a:latin typeface="Times New Roman" charset="0"/>
                <a:cs typeface="Times New Roman" charset="0"/>
              </a:rPr>
              <a:t> = </a:t>
            </a:r>
            <a:r>
              <a:rPr lang="en-US" sz="2800" dirty="0" err="1" smtClean="0">
                <a:solidFill>
                  <a:srgbClr val="FF0000"/>
                </a:solidFill>
                <a:latin typeface="Times New Roman" charset="0"/>
                <a:cs typeface="Times New Roman" charset="0"/>
              </a:rPr>
              <a:t>u</a:t>
            </a:r>
            <a:r>
              <a:rPr lang="en-US" sz="2800" baseline="-25000" dirty="0" err="1" smtClean="0">
                <a:solidFill>
                  <a:srgbClr val="FF0000"/>
                </a:solidFill>
                <a:latin typeface="Times New Roman" charset="0"/>
                <a:cs typeface="Times New Roman" charset="0"/>
              </a:rPr>
              <a:t>R</a:t>
            </a:r>
            <a:r>
              <a:rPr lang="en-US" sz="2800" dirty="0" smtClean="0">
                <a:solidFill>
                  <a:srgbClr val="FF0000"/>
                </a:solidFill>
                <a:latin typeface="Times New Roman" charset="0"/>
                <a:cs typeface="Times New Roman" charset="0"/>
              </a:rPr>
              <a:t> = </a:t>
            </a:r>
            <a:r>
              <a:rPr lang="en-US" sz="2800" dirty="0" err="1" smtClean="0">
                <a:solidFill>
                  <a:srgbClr val="FF0000"/>
                </a:solidFill>
                <a:latin typeface="Times New Roman" charset="0"/>
                <a:cs typeface="Times New Roman" charset="0"/>
              </a:rPr>
              <a:t>e</a:t>
            </a:r>
            <a:r>
              <a:rPr lang="en-US" sz="2800" baseline="-25000" dirty="0" err="1" smtClean="0">
                <a:solidFill>
                  <a:srgbClr val="FF0000"/>
                </a:solidFill>
                <a:latin typeface="Times New Roman" charset="0"/>
                <a:cs typeface="Times New Roman" charset="0"/>
              </a:rPr>
              <a:t>R</a:t>
            </a:r>
            <a:r>
              <a:rPr lang="en-US" sz="2800" dirty="0" smtClean="0">
                <a:solidFill>
                  <a:srgbClr val="FF0000"/>
                </a:solidFill>
                <a:latin typeface="Times New Roman" charset="0"/>
                <a:cs typeface="Times New Roman" charset="0"/>
              </a:rPr>
              <a:t> in SU(5), all in SO(10)</a:t>
            </a:r>
          </a:p>
          <a:p>
            <a:pPr eaLnBrk="1" hangingPunct="1">
              <a:lnSpc>
                <a:spcPct val="90000"/>
              </a:lnSpc>
              <a:defRPr/>
            </a:pPr>
            <a:r>
              <a:rPr lang="en-US" dirty="0" smtClean="0">
                <a:solidFill>
                  <a:srgbClr val="000000"/>
                </a:solidFill>
                <a:latin typeface="Times New Roman" charset="0"/>
                <a:cs typeface="Times New Roman" charset="0"/>
              </a:rPr>
              <a:t>Non-universal </a:t>
            </a:r>
            <a:r>
              <a:rPr lang="en-US" dirty="0" err="1" smtClean="0">
                <a:solidFill>
                  <a:srgbClr val="000000"/>
                </a:solidFill>
                <a:latin typeface="Times New Roman" charset="0"/>
                <a:cs typeface="Times New Roman" charset="0"/>
              </a:rPr>
              <a:t>susy</a:t>
            </a:r>
            <a:r>
              <a:rPr lang="en-US" dirty="0" smtClean="0">
                <a:solidFill>
                  <a:srgbClr val="000000"/>
                </a:solidFill>
                <a:latin typeface="Times New Roman" charset="0"/>
                <a:cs typeface="Times New Roman" charset="0"/>
              </a:rPr>
              <a:t>-breaking masses for </a:t>
            </a:r>
            <a:r>
              <a:rPr lang="en-US" dirty="0" err="1" smtClean="0">
                <a:solidFill>
                  <a:srgbClr val="000000"/>
                </a:solidFill>
                <a:latin typeface="Times New Roman" charset="0"/>
                <a:cs typeface="Times New Roman" charset="0"/>
              </a:rPr>
              <a:t>Higgses</a:t>
            </a:r>
            <a:r>
              <a:rPr lang="en-US" dirty="0" smtClean="0">
                <a:solidFill>
                  <a:srgbClr val="000000"/>
                </a:solidFill>
                <a:latin typeface="Times New Roman" charset="0"/>
                <a:cs typeface="Times New Roman" charset="0"/>
              </a:rPr>
              <a:t>?</a:t>
            </a:r>
          </a:p>
          <a:p>
            <a:pPr eaLnBrk="1" hangingPunct="1">
              <a:lnSpc>
                <a:spcPct val="90000"/>
              </a:lnSpc>
              <a:buFontTx/>
              <a:buNone/>
              <a:defRPr/>
            </a:pPr>
            <a:r>
              <a:rPr lang="en-US" dirty="0" smtClean="0">
                <a:solidFill>
                  <a:srgbClr val="FFFF00"/>
                </a:solidFill>
                <a:latin typeface="Times New Roman" charset="0"/>
                <a:cs typeface="Times New Roman" charset="0"/>
              </a:rPr>
              <a:t>		</a:t>
            </a:r>
            <a:r>
              <a:rPr lang="en-US" dirty="0" smtClean="0">
                <a:solidFill>
                  <a:srgbClr val="FF0000"/>
                </a:solidFill>
                <a:latin typeface="Times New Roman" charset="0"/>
                <a:cs typeface="Times New Roman" charset="0"/>
              </a:rPr>
              <a:t>No reason why not! NUHM</a:t>
            </a:r>
          </a:p>
        </p:txBody>
      </p:sp>
    </p:spTree>
    <p:extLst>
      <p:ext uri="{BB962C8B-B14F-4D97-AF65-F5344CB8AC3E}">
        <p14:creationId xmlns:p14="http://schemas.microsoft.com/office/powerpoint/2010/main" val="4367561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28707">
                                            <p:txEl>
                                              <p:pRg st="3" end="3"/>
                                            </p:txEl>
                                          </p:spTgt>
                                        </p:tgtEl>
                                        <p:attrNameLst>
                                          <p:attrName>style.visibility</p:attrName>
                                        </p:attrNameLst>
                                      </p:cBhvr>
                                      <p:to>
                                        <p:strVal val="visible"/>
                                      </p:to>
                                    </p:set>
                                    <p:anim calcmode="lin" valueType="num">
                                      <p:cBhvr>
                                        <p:cTn id="7" dur="1000" fill="hold"/>
                                        <p:tgtEl>
                                          <p:spTgt spid="328707">
                                            <p:txEl>
                                              <p:pRg st="3" end="3"/>
                                            </p:txEl>
                                          </p:spTgt>
                                        </p:tgtEl>
                                        <p:attrNameLst>
                                          <p:attrName>ppt_w</p:attrName>
                                        </p:attrNameLst>
                                      </p:cBhvr>
                                      <p:tavLst>
                                        <p:tav tm="0">
                                          <p:val>
                                            <p:strVal val="#ppt_w*0.70"/>
                                          </p:val>
                                        </p:tav>
                                        <p:tav tm="100000">
                                          <p:val>
                                            <p:strVal val="#ppt_w"/>
                                          </p:val>
                                        </p:tav>
                                      </p:tavLst>
                                    </p:anim>
                                    <p:anim calcmode="lin" valueType="num">
                                      <p:cBhvr>
                                        <p:cTn id="8" dur="1000" fill="hold"/>
                                        <p:tgtEl>
                                          <p:spTgt spid="328707">
                                            <p:txEl>
                                              <p:pRg st="3" end="3"/>
                                            </p:txEl>
                                          </p:spTgt>
                                        </p:tgtEl>
                                        <p:attrNameLst>
                                          <p:attrName>ppt_h</p:attrName>
                                        </p:attrNameLst>
                                      </p:cBhvr>
                                      <p:tavLst>
                                        <p:tav tm="0">
                                          <p:val>
                                            <p:strVal val="#ppt_h"/>
                                          </p:val>
                                        </p:tav>
                                        <p:tav tm="100000">
                                          <p:val>
                                            <p:strVal val="#ppt_h"/>
                                          </p:val>
                                        </p:tav>
                                      </p:tavLst>
                                    </p:anim>
                                    <p:animEffect transition="in" filter="fade">
                                      <p:cBhvr>
                                        <p:cTn id="9" dur="1000"/>
                                        <p:tgtEl>
                                          <p:spTgt spid="328707">
                                            <p:txEl>
                                              <p:pRg st="3" end="3"/>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28707">
                                            <p:txEl>
                                              <p:pRg st="4" end="4"/>
                                            </p:txEl>
                                          </p:spTgt>
                                        </p:tgtEl>
                                        <p:attrNameLst>
                                          <p:attrName>style.visibility</p:attrName>
                                        </p:attrNameLst>
                                      </p:cBhvr>
                                      <p:to>
                                        <p:strVal val="visible"/>
                                      </p:to>
                                    </p:set>
                                    <p:anim calcmode="lin" valueType="num">
                                      <p:cBhvr>
                                        <p:cTn id="12" dur="1000" fill="hold"/>
                                        <p:tgtEl>
                                          <p:spTgt spid="328707">
                                            <p:txEl>
                                              <p:pRg st="4" end="4"/>
                                            </p:txEl>
                                          </p:spTgt>
                                        </p:tgtEl>
                                        <p:attrNameLst>
                                          <p:attrName>ppt_w</p:attrName>
                                        </p:attrNameLst>
                                      </p:cBhvr>
                                      <p:tavLst>
                                        <p:tav tm="0">
                                          <p:val>
                                            <p:strVal val="#ppt_w*0.70"/>
                                          </p:val>
                                        </p:tav>
                                        <p:tav tm="100000">
                                          <p:val>
                                            <p:strVal val="#ppt_w"/>
                                          </p:val>
                                        </p:tav>
                                      </p:tavLst>
                                    </p:anim>
                                    <p:anim calcmode="lin" valueType="num">
                                      <p:cBhvr>
                                        <p:cTn id="13" dur="1000" fill="hold"/>
                                        <p:tgtEl>
                                          <p:spTgt spid="328707">
                                            <p:txEl>
                                              <p:pRg st="4" end="4"/>
                                            </p:txEl>
                                          </p:spTgt>
                                        </p:tgtEl>
                                        <p:attrNameLst>
                                          <p:attrName>ppt_h</p:attrName>
                                        </p:attrNameLst>
                                      </p:cBhvr>
                                      <p:tavLst>
                                        <p:tav tm="0">
                                          <p:val>
                                            <p:strVal val="#ppt_h"/>
                                          </p:val>
                                        </p:tav>
                                        <p:tav tm="100000">
                                          <p:val>
                                            <p:strVal val="#ppt_h"/>
                                          </p:val>
                                        </p:tav>
                                      </p:tavLst>
                                    </p:anim>
                                    <p:animEffect transition="in" filter="fade">
                                      <p:cBhvr>
                                        <p:cTn id="14" dur="1000"/>
                                        <p:tgtEl>
                                          <p:spTgt spid="328707">
                                            <p:txEl>
                                              <p:pRg st="4" end="4"/>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28707">
                                            <p:txEl>
                                              <p:pRg st="5" end="5"/>
                                            </p:txEl>
                                          </p:spTgt>
                                        </p:tgtEl>
                                        <p:attrNameLst>
                                          <p:attrName>style.visibility</p:attrName>
                                        </p:attrNameLst>
                                      </p:cBhvr>
                                      <p:to>
                                        <p:strVal val="visible"/>
                                      </p:to>
                                    </p:set>
                                    <p:anim calcmode="lin" valueType="num">
                                      <p:cBhvr>
                                        <p:cTn id="17" dur="1000" fill="hold"/>
                                        <p:tgtEl>
                                          <p:spTgt spid="328707">
                                            <p:txEl>
                                              <p:pRg st="5" end="5"/>
                                            </p:txEl>
                                          </p:spTgt>
                                        </p:tgtEl>
                                        <p:attrNameLst>
                                          <p:attrName>ppt_w</p:attrName>
                                        </p:attrNameLst>
                                      </p:cBhvr>
                                      <p:tavLst>
                                        <p:tav tm="0">
                                          <p:val>
                                            <p:strVal val="#ppt_w*0.70"/>
                                          </p:val>
                                        </p:tav>
                                        <p:tav tm="100000">
                                          <p:val>
                                            <p:strVal val="#ppt_w"/>
                                          </p:val>
                                        </p:tav>
                                      </p:tavLst>
                                    </p:anim>
                                    <p:anim calcmode="lin" valueType="num">
                                      <p:cBhvr>
                                        <p:cTn id="18" dur="1000" fill="hold"/>
                                        <p:tgtEl>
                                          <p:spTgt spid="328707">
                                            <p:txEl>
                                              <p:pRg st="5" end="5"/>
                                            </p:txEl>
                                          </p:spTgt>
                                        </p:tgtEl>
                                        <p:attrNameLst>
                                          <p:attrName>ppt_h</p:attrName>
                                        </p:attrNameLst>
                                      </p:cBhvr>
                                      <p:tavLst>
                                        <p:tav tm="0">
                                          <p:val>
                                            <p:strVal val="#ppt_h"/>
                                          </p:val>
                                        </p:tav>
                                        <p:tav tm="100000">
                                          <p:val>
                                            <p:strVal val="#ppt_h"/>
                                          </p:val>
                                        </p:tav>
                                      </p:tavLst>
                                    </p:anim>
                                    <p:animEffect transition="in" filter="fade">
                                      <p:cBhvr>
                                        <p:cTn id="19" dur="1000"/>
                                        <p:tgtEl>
                                          <p:spTgt spid="328707">
                                            <p:txEl>
                                              <p:pRg st="5" end="5"/>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328707">
                                            <p:txEl>
                                              <p:pRg st="6" end="6"/>
                                            </p:txEl>
                                          </p:spTgt>
                                        </p:tgtEl>
                                        <p:attrNameLst>
                                          <p:attrName>style.visibility</p:attrName>
                                        </p:attrNameLst>
                                      </p:cBhvr>
                                      <p:to>
                                        <p:strVal val="visible"/>
                                      </p:to>
                                    </p:set>
                                    <p:anim calcmode="lin" valueType="num">
                                      <p:cBhvr>
                                        <p:cTn id="24" dur="1000" fill="hold"/>
                                        <p:tgtEl>
                                          <p:spTgt spid="328707">
                                            <p:txEl>
                                              <p:pRg st="6" end="6"/>
                                            </p:txEl>
                                          </p:spTgt>
                                        </p:tgtEl>
                                        <p:attrNameLst>
                                          <p:attrName>ppt_w</p:attrName>
                                        </p:attrNameLst>
                                      </p:cBhvr>
                                      <p:tavLst>
                                        <p:tav tm="0">
                                          <p:val>
                                            <p:strVal val="#ppt_w*0.70"/>
                                          </p:val>
                                        </p:tav>
                                        <p:tav tm="100000">
                                          <p:val>
                                            <p:strVal val="#ppt_w"/>
                                          </p:val>
                                        </p:tav>
                                      </p:tavLst>
                                    </p:anim>
                                    <p:anim calcmode="lin" valueType="num">
                                      <p:cBhvr>
                                        <p:cTn id="25" dur="1000" fill="hold"/>
                                        <p:tgtEl>
                                          <p:spTgt spid="328707">
                                            <p:txEl>
                                              <p:pRg st="6" end="6"/>
                                            </p:txEl>
                                          </p:spTgt>
                                        </p:tgtEl>
                                        <p:attrNameLst>
                                          <p:attrName>ppt_h</p:attrName>
                                        </p:attrNameLst>
                                      </p:cBhvr>
                                      <p:tavLst>
                                        <p:tav tm="0">
                                          <p:val>
                                            <p:strVal val="#ppt_h"/>
                                          </p:val>
                                        </p:tav>
                                        <p:tav tm="100000">
                                          <p:val>
                                            <p:strVal val="#ppt_h"/>
                                          </p:val>
                                        </p:tav>
                                      </p:tavLst>
                                    </p:anim>
                                    <p:animEffect transition="in" filter="fade">
                                      <p:cBhvr>
                                        <p:cTn id="26" dur="1000"/>
                                        <p:tgtEl>
                                          <p:spTgt spid="328707">
                                            <p:txEl>
                                              <p:pRg st="6" end="6"/>
                                            </p:txEl>
                                          </p:spTgt>
                                        </p:tgtEl>
                                      </p:cBhvr>
                                    </p:animEffect>
                                  </p:childTnLst>
                                </p:cTn>
                              </p:par>
                              <p:par>
                                <p:cTn id="27" presetID="55" presetClass="entr" presetSubtype="0" fill="hold" nodeType="withEffect">
                                  <p:stCondLst>
                                    <p:cond delay="0"/>
                                  </p:stCondLst>
                                  <p:childTnLst>
                                    <p:set>
                                      <p:cBhvr>
                                        <p:cTn id="28" dur="1" fill="hold">
                                          <p:stCondLst>
                                            <p:cond delay="0"/>
                                          </p:stCondLst>
                                        </p:cTn>
                                        <p:tgtEl>
                                          <p:spTgt spid="328707">
                                            <p:txEl>
                                              <p:pRg st="7" end="7"/>
                                            </p:txEl>
                                          </p:spTgt>
                                        </p:tgtEl>
                                        <p:attrNameLst>
                                          <p:attrName>style.visibility</p:attrName>
                                        </p:attrNameLst>
                                      </p:cBhvr>
                                      <p:to>
                                        <p:strVal val="visible"/>
                                      </p:to>
                                    </p:set>
                                    <p:anim calcmode="lin" valueType="num">
                                      <p:cBhvr>
                                        <p:cTn id="29" dur="1000" fill="hold"/>
                                        <p:tgtEl>
                                          <p:spTgt spid="328707">
                                            <p:txEl>
                                              <p:pRg st="7" end="7"/>
                                            </p:txEl>
                                          </p:spTgt>
                                        </p:tgtEl>
                                        <p:attrNameLst>
                                          <p:attrName>ppt_w</p:attrName>
                                        </p:attrNameLst>
                                      </p:cBhvr>
                                      <p:tavLst>
                                        <p:tav tm="0">
                                          <p:val>
                                            <p:strVal val="#ppt_w*0.70"/>
                                          </p:val>
                                        </p:tav>
                                        <p:tav tm="100000">
                                          <p:val>
                                            <p:strVal val="#ppt_w"/>
                                          </p:val>
                                        </p:tav>
                                      </p:tavLst>
                                    </p:anim>
                                    <p:anim calcmode="lin" valueType="num">
                                      <p:cBhvr>
                                        <p:cTn id="30" dur="1000" fill="hold"/>
                                        <p:tgtEl>
                                          <p:spTgt spid="328707">
                                            <p:txEl>
                                              <p:pRg st="7" end="7"/>
                                            </p:txEl>
                                          </p:spTgt>
                                        </p:tgtEl>
                                        <p:attrNameLst>
                                          <p:attrName>ppt_h</p:attrName>
                                        </p:attrNameLst>
                                      </p:cBhvr>
                                      <p:tavLst>
                                        <p:tav tm="0">
                                          <p:val>
                                            <p:strVal val="#ppt_h"/>
                                          </p:val>
                                        </p:tav>
                                        <p:tav tm="100000">
                                          <p:val>
                                            <p:strVal val="#ppt_h"/>
                                          </p:val>
                                        </p:tav>
                                      </p:tavLst>
                                    </p:anim>
                                    <p:animEffect transition="in" filter="fade">
                                      <p:cBhvr>
                                        <p:cTn id="31" dur="1000"/>
                                        <p:tgtEl>
                                          <p:spTgt spid="3287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05680" y="188640"/>
            <a:ext cx="8686800" cy="1080120"/>
          </a:xfrm>
          <a:solidFill>
            <a:schemeClr val="accent1"/>
          </a:solidFill>
          <a:ln>
            <a:solidFill>
              <a:schemeClr val="tx1"/>
            </a:solidFill>
            <a:miter lim="800000"/>
            <a:headEnd/>
            <a:tailEnd/>
          </a:ln>
        </p:spPr>
        <p:txBody>
          <a:bodyPr/>
          <a:lstStyle/>
          <a:p>
            <a:pPr eaLnBrk="1" hangingPunct="1">
              <a:defRPr/>
            </a:pPr>
            <a:r>
              <a:rPr lang="en-US" sz="4800" dirty="0" smtClean="0">
                <a:solidFill>
                  <a:schemeClr val="tx1"/>
                </a:solidFill>
                <a:latin typeface="Times New Roman" charset="0"/>
                <a:cs typeface="+mj-cs"/>
              </a:rPr>
              <a:t>Sample </a:t>
            </a:r>
            <a:r>
              <a:rPr lang="en-US" sz="4800" dirty="0" err="1" smtClean="0">
                <a:solidFill>
                  <a:schemeClr val="tx1"/>
                </a:solidFill>
                <a:latin typeface="Times New Roman" charset="0"/>
                <a:cs typeface="+mj-cs"/>
              </a:rPr>
              <a:t>Supersymmetric</a:t>
            </a:r>
            <a:r>
              <a:rPr lang="en-US" sz="4800" dirty="0" smtClean="0">
                <a:solidFill>
                  <a:schemeClr val="tx1"/>
                </a:solidFill>
                <a:latin typeface="Times New Roman" charset="0"/>
                <a:cs typeface="+mj-cs"/>
              </a:rPr>
              <a:t> Models</a:t>
            </a:r>
          </a:p>
        </p:txBody>
      </p:sp>
      <p:sp>
        <p:nvSpPr>
          <p:cNvPr id="21507" name="Rectangle 3"/>
          <p:cNvSpPr>
            <a:spLocks noGrp="1" noChangeArrowheads="1"/>
          </p:cNvSpPr>
          <p:nvPr>
            <p:ph type="body" idx="1"/>
          </p:nvPr>
        </p:nvSpPr>
        <p:spPr>
          <a:xfrm>
            <a:off x="541784" y="1556792"/>
            <a:ext cx="7990656" cy="4968552"/>
          </a:xfrm>
          <a:solidFill>
            <a:srgbClr val="BBE0E3"/>
          </a:solidFill>
          <a:ln>
            <a:solidFill>
              <a:srgbClr val="000000"/>
            </a:solidFill>
          </a:ln>
        </p:spPr>
        <p:txBody>
          <a:bodyPr/>
          <a:lstStyle/>
          <a:p>
            <a:pPr eaLnBrk="1" hangingPunct="1">
              <a:lnSpc>
                <a:spcPct val="80000"/>
              </a:lnSpc>
              <a:defRPr/>
            </a:pPr>
            <a:r>
              <a:rPr lang="en-US" dirty="0" smtClean="0">
                <a:solidFill>
                  <a:srgbClr val="000000"/>
                </a:solidFill>
                <a:latin typeface="Times New Roman" charset="0"/>
                <a:cs typeface="+mn-cs"/>
              </a:rPr>
              <a:t>Universal soft </a:t>
            </a:r>
            <a:r>
              <a:rPr lang="en-US" dirty="0" err="1" smtClean="0">
                <a:solidFill>
                  <a:srgbClr val="000000"/>
                </a:solidFill>
                <a:latin typeface="Times New Roman" charset="0"/>
                <a:cs typeface="+mn-cs"/>
              </a:rPr>
              <a:t>supersymmetry</a:t>
            </a:r>
            <a:r>
              <a:rPr lang="en-US" dirty="0" smtClean="0">
                <a:solidFill>
                  <a:srgbClr val="000000"/>
                </a:solidFill>
                <a:latin typeface="Times New Roman" charset="0"/>
                <a:cs typeface="+mn-cs"/>
              </a:rPr>
              <a:t> breaking at input GUT scale?</a:t>
            </a:r>
          </a:p>
          <a:p>
            <a:pPr lvl="1" eaLnBrk="1" hangingPunct="1">
              <a:lnSpc>
                <a:spcPct val="80000"/>
              </a:lnSpc>
              <a:defRPr/>
            </a:pPr>
            <a:r>
              <a:rPr lang="en-US" dirty="0" smtClean="0">
                <a:solidFill>
                  <a:srgbClr val="000000"/>
                </a:solidFill>
                <a:latin typeface="Times New Roman" charset="0"/>
                <a:cs typeface="+mn-cs"/>
              </a:rPr>
              <a:t>For </a:t>
            </a:r>
            <a:r>
              <a:rPr lang="en-US" dirty="0" err="1" smtClean="0">
                <a:solidFill>
                  <a:srgbClr val="000000"/>
                </a:solidFill>
                <a:latin typeface="Times New Roman" charset="0"/>
                <a:cs typeface="+mn-cs"/>
              </a:rPr>
              <a:t>gauginos</a:t>
            </a:r>
            <a:r>
              <a:rPr lang="en-US" dirty="0" smtClean="0">
                <a:solidFill>
                  <a:srgbClr val="000000"/>
                </a:solidFill>
                <a:latin typeface="Times New Roman" charset="0"/>
                <a:cs typeface="+mn-cs"/>
              </a:rPr>
              <a:t> and all scalars: CMSSM</a:t>
            </a:r>
          </a:p>
          <a:p>
            <a:pPr lvl="1" eaLnBrk="1" hangingPunct="1">
              <a:lnSpc>
                <a:spcPct val="80000"/>
              </a:lnSpc>
              <a:defRPr/>
            </a:pPr>
            <a:r>
              <a:rPr lang="en-US" dirty="0" smtClean="0">
                <a:solidFill>
                  <a:srgbClr val="000000"/>
                </a:solidFill>
                <a:latin typeface="Times New Roman" charset="0"/>
                <a:cs typeface="+mn-cs"/>
              </a:rPr>
              <a:t>Non-universal Higgs masses: NUHM1,2</a:t>
            </a:r>
          </a:p>
          <a:p>
            <a:pPr eaLnBrk="1" hangingPunct="1">
              <a:lnSpc>
                <a:spcPct val="80000"/>
              </a:lnSpc>
              <a:defRPr/>
            </a:pPr>
            <a:r>
              <a:rPr lang="en-US" b="1" dirty="0" smtClean="0">
                <a:solidFill>
                  <a:srgbClr val="FF0000"/>
                </a:solidFill>
                <a:latin typeface="Times New Roman" charset="0"/>
                <a:cs typeface="+mn-cs"/>
              </a:rPr>
              <a:t>Strong pressure from LHC (p ~ 0.1)</a:t>
            </a:r>
          </a:p>
          <a:p>
            <a:pPr eaLnBrk="1" hangingPunct="1">
              <a:lnSpc>
                <a:spcPct val="80000"/>
              </a:lnSpc>
              <a:defRPr/>
            </a:pPr>
            <a:r>
              <a:rPr lang="en-US" dirty="0">
                <a:solidFill>
                  <a:srgbClr val="000000"/>
                </a:solidFill>
                <a:latin typeface="Times New Roman" charset="0"/>
              </a:rPr>
              <a:t>Treat soft </a:t>
            </a:r>
            <a:r>
              <a:rPr lang="en-US" dirty="0" err="1">
                <a:solidFill>
                  <a:srgbClr val="000000"/>
                </a:solidFill>
                <a:latin typeface="Times New Roman" charset="0"/>
              </a:rPr>
              <a:t>supersymmetry</a:t>
            </a:r>
            <a:r>
              <a:rPr lang="en-US" dirty="0">
                <a:solidFill>
                  <a:srgbClr val="000000"/>
                </a:solidFill>
                <a:latin typeface="Times New Roman" charset="0"/>
              </a:rPr>
              <a:t>-breaking masses as phenomenological inputs at EW scale</a:t>
            </a:r>
          </a:p>
          <a:p>
            <a:pPr lvl="1" eaLnBrk="1" hangingPunct="1">
              <a:lnSpc>
                <a:spcPct val="80000"/>
              </a:lnSpc>
              <a:defRPr/>
            </a:pPr>
            <a:r>
              <a:rPr lang="en-US" dirty="0" err="1">
                <a:solidFill>
                  <a:srgbClr val="000000"/>
                </a:solidFill>
                <a:latin typeface="Times New Roman" charset="0"/>
              </a:rPr>
              <a:t>pMSSMn</a:t>
            </a:r>
            <a:r>
              <a:rPr lang="en-US" dirty="0">
                <a:solidFill>
                  <a:srgbClr val="000000"/>
                </a:solidFill>
                <a:latin typeface="Times New Roman" charset="0"/>
              </a:rPr>
              <a:t> (n parameters)</a:t>
            </a:r>
          </a:p>
          <a:p>
            <a:pPr lvl="1" eaLnBrk="1" hangingPunct="1">
              <a:lnSpc>
                <a:spcPct val="80000"/>
              </a:lnSpc>
              <a:defRPr/>
            </a:pPr>
            <a:r>
              <a:rPr lang="en-US" dirty="0">
                <a:solidFill>
                  <a:srgbClr val="000000"/>
                </a:solidFill>
                <a:latin typeface="Times New Roman" charset="0"/>
              </a:rPr>
              <a:t>With universality motivated by upper limits on </a:t>
            </a:r>
            <a:r>
              <a:rPr lang="en-US" dirty="0" err="1">
                <a:solidFill>
                  <a:srgbClr val="000000"/>
                </a:solidFill>
                <a:latin typeface="Times New Roman" charset="0"/>
              </a:rPr>
              <a:t>flavour</a:t>
            </a:r>
            <a:r>
              <a:rPr lang="en-US" dirty="0">
                <a:solidFill>
                  <a:srgbClr val="000000"/>
                </a:solidFill>
                <a:latin typeface="Times New Roman" charset="0"/>
              </a:rPr>
              <a:t>-changing neutral interactions: pMSSM10 </a:t>
            </a:r>
            <a:endParaRPr lang="el-GR" sz="2400" dirty="0">
              <a:solidFill>
                <a:srgbClr val="000000"/>
              </a:solidFill>
              <a:latin typeface="Times New Roman" charset="0"/>
            </a:endParaRPr>
          </a:p>
          <a:p>
            <a:pPr eaLnBrk="1" hangingPunct="1">
              <a:lnSpc>
                <a:spcPct val="80000"/>
              </a:lnSpc>
              <a:defRPr/>
            </a:pPr>
            <a:r>
              <a:rPr lang="en-US" b="1" dirty="0" smtClean="0">
                <a:solidFill>
                  <a:srgbClr val="FF0000"/>
                </a:solidFill>
                <a:latin typeface="Times New Roman" charset="0"/>
                <a:cs typeface="+mn-cs"/>
              </a:rPr>
              <a:t>Less strongly constrained by LHC (p ~ 0.3)</a:t>
            </a:r>
          </a:p>
        </p:txBody>
      </p:sp>
    </p:spTree>
    <p:extLst>
      <p:ext uri="{BB962C8B-B14F-4D97-AF65-F5344CB8AC3E}">
        <p14:creationId xmlns:p14="http://schemas.microsoft.com/office/powerpoint/2010/main" val="2260343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507">
                                            <p:txEl>
                                              <p:pRg st="3" end="3"/>
                                            </p:txEl>
                                          </p:spTgt>
                                        </p:tgtEl>
                                        <p:attrNameLst>
                                          <p:attrName>style.visibility</p:attrName>
                                        </p:attrNameLst>
                                      </p:cBhvr>
                                      <p:to>
                                        <p:strVal val="visible"/>
                                      </p:to>
                                    </p:set>
                                    <p:animEffect transition="in" filter="dissolve">
                                      <p:cBhvr>
                                        <p:cTn id="7" dur="500"/>
                                        <p:tgtEl>
                                          <p:spTgt spid="2150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1507">
                                            <p:txEl>
                                              <p:pRg st="4" end="4"/>
                                            </p:txEl>
                                          </p:spTgt>
                                        </p:tgtEl>
                                        <p:attrNameLst>
                                          <p:attrName>style.visibility</p:attrName>
                                        </p:attrNameLst>
                                      </p:cBhvr>
                                      <p:to>
                                        <p:strVal val="visible"/>
                                      </p:to>
                                    </p:set>
                                    <p:animEffect transition="in" filter="dissolve">
                                      <p:cBhvr>
                                        <p:cTn id="12" dur="500"/>
                                        <p:tgtEl>
                                          <p:spTgt spid="21507">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21507">
                                            <p:txEl>
                                              <p:pRg st="5" end="5"/>
                                            </p:txEl>
                                          </p:spTgt>
                                        </p:tgtEl>
                                        <p:attrNameLst>
                                          <p:attrName>style.visibility</p:attrName>
                                        </p:attrNameLst>
                                      </p:cBhvr>
                                      <p:to>
                                        <p:strVal val="visible"/>
                                      </p:to>
                                    </p:set>
                                    <p:animEffect transition="in" filter="dissolve">
                                      <p:cBhvr>
                                        <p:cTn id="15" dur="500"/>
                                        <p:tgtEl>
                                          <p:spTgt spid="21507">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1507">
                                            <p:txEl>
                                              <p:pRg st="6" end="6"/>
                                            </p:txEl>
                                          </p:spTgt>
                                        </p:tgtEl>
                                        <p:attrNameLst>
                                          <p:attrName>style.visibility</p:attrName>
                                        </p:attrNameLst>
                                      </p:cBhvr>
                                      <p:to>
                                        <p:strVal val="visible"/>
                                      </p:to>
                                    </p:set>
                                    <p:animEffect transition="in" filter="dissolve">
                                      <p:cBhvr>
                                        <p:cTn id="20" dur="500"/>
                                        <p:tgtEl>
                                          <p:spTgt spid="21507">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21507">
                                            <p:txEl>
                                              <p:pRg st="7" end="7"/>
                                            </p:txEl>
                                          </p:spTgt>
                                        </p:tgtEl>
                                        <p:attrNameLst>
                                          <p:attrName>style.visibility</p:attrName>
                                        </p:attrNameLst>
                                      </p:cBhvr>
                                      <p:to>
                                        <p:strVal val="visible"/>
                                      </p:to>
                                    </p:set>
                                    <p:animEffect transition="in" filter="dissolve">
                                      <p:cBhvr>
                                        <p:cTn id="25" dur="500"/>
                                        <p:tgtEl>
                                          <p:spTgt spid="2150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 descr="Rick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0" name="Rectangle 1"/>
          <p:cNvSpPr>
            <a:spLocks noChangeArrowheads="1"/>
          </p:cNvSpPr>
          <p:nvPr/>
        </p:nvSpPr>
        <p:spPr bwMode="auto">
          <a:xfrm>
            <a:off x="72008" y="6218148"/>
            <a:ext cx="9036496" cy="52322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Tx/>
              <a:buNone/>
            </a:pPr>
            <a:r>
              <a:rPr lang="en-US" sz="1400" b="0" dirty="0" smtClean="0">
                <a:solidFill>
                  <a:srgbClr val="FFFF00"/>
                </a:solidFill>
              </a:rPr>
              <a:t>E. </a:t>
            </a:r>
            <a:r>
              <a:rPr lang="en-US" sz="1400" b="0" dirty="0" err="1" smtClean="0">
                <a:solidFill>
                  <a:srgbClr val="FFFF00"/>
                </a:solidFill>
              </a:rPr>
              <a:t>Bagnaschi</a:t>
            </a:r>
            <a:r>
              <a:rPr lang="en-US" sz="1400" b="0" dirty="0" smtClean="0">
                <a:solidFill>
                  <a:srgbClr val="FFFF00"/>
                </a:solidFill>
              </a:rPr>
              <a:t>, M. </a:t>
            </a:r>
            <a:r>
              <a:rPr lang="en-US" sz="1400" b="0" dirty="0" err="1" smtClean="0">
                <a:solidFill>
                  <a:srgbClr val="FFFF00"/>
                </a:solidFill>
              </a:rPr>
              <a:t>Borsato</a:t>
            </a:r>
            <a:r>
              <a:rPr lang="en-US" sz="1400" b="0" dirty="0" smtClean="0">
                <a:solidFill>
                  <a:srgbClr val="FFFF00"/>
                </a:solidFill>
              </a:rPr>
              <a:t>, O</a:t>
            </a:r>
            <a:r>
              <a:rPr lang="en-US" sz="1400" b="0" dirty="0">
                <a:solidFill>
                  <a:srgbClr val="FFFF00"/>
                </a:solidFill>
              </a:rPr>
              <a:t>. </a:t>
            </a:r>
            <a:r>
              <a:rPr lang="en-US" sz="1400" b="0" dirty="0" err="1">
                <a:solidFill>
                  <a:srgbClr val="FFFF00"/>
                </a:solidFill>
              </a:rPr>
              <a:t>Buchmueller</a:t>
            </a:r>
            <a:r>
              <a:rPr lang="en-US" sz="1400" b="0" dirty="0">
                <a:solidFill>
                  <a:srgbClr val="FFFF00"/>
                </a:solidFill>
              </a:rPr>
              <a:t>, R. Cavanaugh, </a:t>
            </a:r>
            <a:r>
              <a:rPr lang="en-US" sz="1400" b="0" dirty="0" smtClean="0">
                <a:solidFill>
                  <a:srgbClr val="FFFF00"/>
                </a:solidFill>
              </a:rPr>
              <a:t>V. </a:t>
            </a:r>
            <a:r>
              <a:rPr lang="en-US" sz="1400" b="0" dirty="0" err="1" smtClean="0">
                <a:solidFill>
                  <a:srgbClr val="FFFF00"/>
                </a:solidFill>
              </a:rPr>
              <a:t>Chobanova</a:t>
            </a:r>
            <a:r>
              <a:rPr lang="en-US" sz="1400" b="0" dirty="0" smtClean="0">
                <a:solidFill>
                  <a:srgbClr val="FFFF00"/>
                </a:solidFill>
              </a:rPr>
              <a:t>, M</a:t>
            </a:r>
            <a:r>
              <a:rPr lang="en-US" sz="1400" b="0" dirty="0">
                <a:solidFill>
                  <a:srgbClr val="FFFF00"/>
                </a:solidFill>
              </a:rPr>
              <a:t>. Citron, </a:t>
            </a:r>
            <a:r>
              <a:rPr lang="en-US" sz="1400" b="0" dirty="0" smtClean="0">
                <a:solidFill>
                  <a:srgbClr val="FFFF00"/>
                </a:solidFill>
              </a:rPr>
              <a:t>J. Costa, A</a:t>
            </a:r>
            <a:r>
              <a:rPr lang="en-US" sz="1400" b="0" dirty="0">
                <a:solidFill>
                  <a:srgbClr val="FFFF00"/>
                </a:solidFill>
              </a:rPr>
              <a:t>. De </a:t>
            </a:r>
            <a:r>
              <a:rPr lang="en-US" sz="1400" b="0" dirty="0" err="1">
                <a:solidFill>
                  <a:srgbClr val="FFFF00"/>
                </a:solidFill>
              </a:rPr>
              <a:t>Roeck</a:t>
            </a:r>
            <a:r>
              <a:rPr lang="en-US" sz="1400" b="0" dirty="0">
                <a:solidFill>
                  <a:srgbClr val="FFFF00"/>
                </a:solidFill>
              </a:rPr>
              <a:t>, M.J. Dolan,  J.E., H. </a:t>
            </a:r>
            <a:r>
              <a:rPr lang="en-US" sz="1400" b="0" dirty="0" err="1">
                <a:solidFill>
                  <a:srgbClr val="FFFF00"/>
                </a:solidFill>
              </a:rPr>
              <a:t>Flacher</a:t>
            </a:r>
            <a:r>
              <a:rPr lang="en-US" sz="1400" b="0" dirty="0">
                <a:solidFill>
                  <a:srgbClr val="FFFF00"/>
                </a:solidFill>
              </a:rPr>
              <a:t>, S. </a:t>
            </a:r>
            <a:r>
              <a:rPr lang="en-US" sz="1400" b="0" dirty="0" err="1">
                <a:solidFill>
                  <a:srgbClr val="FFFF00"/>
                </a:solidFill>
              </a:rPr>
              <a:t>Heinemeyer</a:t>
            </a:r>
            <a:r>
              <a:rPr lang="en-US" sz="1400" b="0" dirty="0">
                <a:solidFill>
                  <a:srgbClr val="FFFF00"/>
                </a:solidFill>
              </a:rPr>
              <a:t>, G. </a:t>
            </a:r>
            <a:r>
              <a:rPr lang="en-US" sz="1400" b="0" dirty="0" err="1">
                <a:solidFill>
                  <a:srgbClr val="FFFF00"/>
                </a:solidFill>
              </a:rPr>
              <a:t>Isidori</a:t>
            </a:r>
            <a:r>
              <a:rPr lang="en-US" sz="1400" b="0" dirty="0" smtClean="0">
                <a:solidFill>
                  <a:srgbClr val="FFFF00"/>
                </a:solidFill>
              </a:rPr>
              <a:t>, M. </a:t>
            </a:r>
            <a:r>
              <a:rPr lang="en-US" sz="1400" b="0" dirty="0" err="1" smtClean="0">
                <a:solidFill>
                  <a:srgbClr val="FFFF00"/>
                </a:solidFill>
              </a:rPr>
              <a:t>Lucio</a:t>
            </a:r>
            <a:r>
              <a:rPr lang="en-US" sz="1400" b="0" dirty="0" smtClean="0">
                <a:solidFill>
                  <a:srgbClr val="FFFF00"/>
                </a:solidFill>
              </a:rPr>
              <a:t>, D</a:t>
            </a:r>
            <a:r>
              <a:rPr lang="en-US" sz="1400" b="0" dirty="0">
                <a:solidFill>
                  <a:srgbClr val="FFFF00"/>
                </a:solidFill>
              </a:rPr>
              <a:t>. Martinez </a:t>
            </a:r>
            <a:r>
              <a:rPr lang="en-US" sz="1400" b="0" dirty="0" smtClean="0">
                <a:solidFill>
                  <a:srgbClr val="FFFF00"/>
                </a:solidFill>
              </a:rPr>
              <a:t>Santos, K.A</a:t>
            </a:r>
            <a:r>
              <a:rPr lang="en-US" sz="1400" b="0" dirty="0">
                <a:solidFill>
                  <a:srgbClr val="FFFF00"/>
                </a:solidFill>
              </a:rPr>
              <a:t>. Olive, </a:t>
            </a:r>
            <a:r>
              <a:rPr lang="en-US" sz="1400" b="0" dirty="0" smtClean="0">
                <a:solidFill>
                  <a:srgbClr val="FFFF00"/>
                </a:solidFill>
              </a:rPr>
              <a:t>A. Richards, K. Sakurai, G</a:t>
            </a:r>
            <a:r>
              <a:rPr lang="en-US" sz="1400" b="0" dirty="0">
                <a:solidFill>
                  <a:srgbClr val="FFFF00"/>
                </a:solidFill>
              </a:rPr>
              <a:t>. </a:t>
            </a:r>
            <a:r>
              <a:rPr lang="en-US" sz="1400" b="0" dirty="0" err="1">
                <a:solidFill>
                  <a:srgbClr val="FFFF00"/>
                </a:solidFill>
              </a:rPr>
              <a:t>Weiglein</a:t>
            </a:r>
            <a:endParaRPr lang="en-US" sz="1400" dirty="0">
              <a:solidFill>
                <a:srgbClr val="FFFF00"/>
              </a:solidFill>
            </a:endParaRPr>
          </a:p>
        </p:txBody>
      </p:sp>
    </p:spTree>
    <p:extLst>
      <p:ext uri="{BB962C8B-B14F-4D97-AF65-F5344CB8AC3E}">
        <p14:creationId xmlns:p14="http://schemas.microsoft.com/office/powerpoint/2010/main" val="3109643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Constraints on Higgs Mass</a:t>
            </a:r>
          </a:p>
        </p:txBody>
      </p:sp>
      <p:sp>
        <p:nvSpPr>
          <p:cNvPr id="69635" name="Rectangle 3"/>
          <p:cNvSpPr>
            <a:spLocks noGrp="1" noChangeArrowheads="1"/>
          </p:cNvSpPr>
          <p:nvPr>
            <p:ph type="body" idx="1"/>
          </p:nvPr>
        </p:nvSpPr>
        <p:spPr>
          <a:xfrm>
            <a:off x="457200" y="1600200"/>
            <a:ext cx="8229600" cy="4800600"/>
          </a:xfrm>
          <a:solidFill>
            <a:srgbClr val="BBE0E3"/>
          </a:solidFill>
          <a:ln>
            <a:solidFill>
              <a:srgbClr val="000066"/>
            </a:solidFill>
          </a:ln>
        </p:spPr>
        <p:txBody>
          <a:bodyPr/>
          <a:lstStyle/>
          <a:p>
            <a:pPr eaLnBrk="1" hangingPunct="1">
              <a:lnSpc>
                <a:spcPct val="90000"/>
              </a:lnSpc>
              <a:defRPr/>
            </a:pPr>
            <a:r>
              <a:rPr lang="en-US" sz="2800" dirty="0" smtClean="0">
                <a:solidFill>
                  <a:srgbClr val="000000"/>
                </a:solidFill>
                <a:latin typeface="Times New Roman" charset="0"/>
                <a:cs typeface="+mn-cs"/>
              </a:rPr>
              <a:t>Electroweak observables sensitive via quantum loop corrections:</a:t>
            </a:r>
          </a:p>
          <a:p>
            <a:pPr eaLnBrk="1" hangingPunct="1">
              <a:lnSpc>
                <a:spcPct val="90000"/>
              </a:lnSpc>
              <a:defRPr/>
            </a:pPr>
            <a:endParaRPr lang="en-US" sz="2800" dirty="0" smtClean="0">
              <a:solidFill>
                <a:srgbClr val="000000"/>
              </a:solidFill>
              <a:latin typeface="Times New Roman" charset="0"/>
              <a:cs typeface="+mn-cs"/>
            </a:endParaRPr>
          </a:p>
          <a:p>
            <a:pPr eaLnBrk="1" hangingPunct="1">
              <a:lnSpc>
                <a:spcPct val="90000"/>
              </a:lnSpc>
              <a:defRPr/>
            </a:pPr>
            <a:r>
              <a:rPr lang="en-US" sz="2800" dirty="0" smtClean="0">
                <a:solidFill>
                  <a:srgbClr val="000000"/>
                </a:solidFill>
                <a:latin typeface="Times New Roman" charset="0"/>
                <a:cs typeface="+mn-cs"/>
              </a:rPr>
              <a:t>Sensitivity to top, Higgs masses:</a:t>
            </a:r>
          </a:p>
          <a:p>
            <a:pPr eaLnBrk="1" hangingPunct="1">
              <a:lnSpc>
                <a:spcPct val="90000"/>
              </a:lnSpc>
              <a:defRPr/>
            </a:pPr>
            <a:endParaRPr lang="en-US" sz="2800" dirty="0" smtClean="0">
              <a:solidFill>
                <a:srgbClr val="000000"/>
              </a:solidFill>
              <a:latin typeface="Times New Roman" charset="0"/>
              <a:cs typeface="+mn-cs"/>
            </a:endParaRPr>
          </a:p>
          <a:p>
            <a:pPr eaLnBrk="1" hangingPunct="1">
              <a:lnSpc>
                <a:spcPct val="90000"/>
              </a:lnSpc>
              <a:defRPr/>
            </a:pPr>
            <a:endParaRPr lang="en-US" sz="2800" dirty="0" smtClean="0">
              <a:solidFill>
                <a:srgbClr val="000000"/>
              </a:solidFill>
              <a:latin typeface="Times New Roman" charset="0"/>
              <a:cs typeface="+mn-cs"/>
            </a:endParaRPr>
          </a:p>
          <a:p>
            <a:pPr eaLnBrk="1" hangingPunct="1">
              <a:lnSpc>
                <a:spcPct val="90000"/>
              </a:lnSpc>
              <a:defRPr/>
            </a:pPr>
            <a:r>
              <a:rPr lang="en-US" sz="2800" dirty="0" smtClean="0">
                <a:solidFill>
                  <a:srgbClr val="000000"/>
                </a:solidFill>
                <a:latin typeface="Times New Roman" charset="0"/>
                <a:cs typeface="+mn-cs"/>
              </a:rPr>
              <a:t>Preferred Higgs mass:  </a:t>
            </a:r>
            <a:r>
              <a:rPr lang="en-US" sz="2800" b="1" dirty="0" err="1" smtClean="0">
                <a:solidFill>
                  <a:srgbClr val="FF0000"/>
                </a:solidFill>
                <a:latin typeface="Times New Roman" charset="0"/>
                <a:cs typeface="+mn-cs"/>
              </a:rPr>
              <a:t>m</a:t>
            </a:r>
            <a:r>
              <a:rPr lang="en-US" sz="2800" b="1" baseline="-25000" dirty="0" err="1" smtClean="0">
                <a:solidFill>
                  <a:srgbClr val="FF0000"/>
                </a:solidFill>
                <a:latin typeface="Times New Roman" charset="0"/>
                <a:cs typeface="+mn-cs"/>
              </a:rPr>
              <a:t>H</a:t>
            </a:r>
            <a:r>
              <a:rPr lang="en-US" sz="2800" b="1" dirty="0" smtClean="0">
                <a:solidFill>
                  <a:srgbClr val="FF0000"/>
                </a:solidFill>
                <a:latin typeface="Times New Roman" charset="0"/>
                <a:cs typeface="+mn-cs"/>
              </a:rPr>
              <a:t> ~ 100 ± 30 </a:t>
            </a:r>
            <a:r>
              <a:rPr lang="en-US" sz="2800" b="1" dirty="0" err="1" smtClean="0">
                <a:solidFill>
                  <a:srgbClr val="FF0000"/>
                </a:solidFill>
                <a:latin typeface="Times New Roman" charset="0"/>
                <a:cs typeface="+mn-cs"/>
              </a:rPr>
              <a:t>GeV</a:t>
            </a:r>
            <a:endParaRPr lang="en-US" sz="2800" b="1" dirty="0" smtClean="0">
              <a:solidFill>
                <a:srgbClr val="FF0000"/>
              </a:solidFill>
              <a:latin typeface="Times New Roman" charset="0"/>
              <a:cs typeface="+mn-cs"/>
            </a:endParaRPr>
          </a:p>
          <a:p>
            <a:pPr eaLnBrk="1" hangingPunct="1">
              <a:lnSpc>
                <a:spcPct val="90000"/>
              </a:lnSpc>
              <a:defRPr/>
            </a:pPr>
            <a:r>
              <a:rPr lang="en-US" sz="2800" dirty="0" smtClean="0">
                <a:solidFill>
                  <a:srgbClr val="000000"/>
                </a:solidFill>
                <a:latin typeface="Times New Roman" charset="0"/>
                <a:cs typeface="+mn-cs"/>
              </a:rPr>
              <a:t>Compare with lower limit from direct search at LEP: </a:t>
            </a:r>
          </a:p>
          <a:p>
            <a:pPr eaLnBrk="1" hangingPunct="1">
              <a:lnSpc>
                <a:spcPct val="90000"/>
              </a:lnSpc>
              <a:buFontTx/>
              <a:buNone/>
              <a:defRPr/>
            </a:pPr>
            <a:r>
              <a:rPr lang="en-US" sz="2800" b="1" dirty="0" smtClean="0">
                <a:solidFill>
                  <a:srgbClr val="000000"/>
                </a:solidFill>
                <a:latin typeface="Times New Roman" charset="0"/>
                <a:cs typeface="+mn-cs"/>
              </a:rPr>
              <a:t>					</a:t>
            </a:r>
            <a:r>
              <a:rPr lang="en-US" sz="2800" b="1" dirty="0" err="1" smtClean="0">
                <a:solidFill>
                  <a:srgbClr val="FF0000"/>
                </a:solidFill>
                <a:latin typeface="Times New Roman" charset="0"/>
                <a:cs typeface="+mn-cs"/>
              </a:rPr>
              <a:t>m</a:t>
            </a:r>
            <a:r>
              <a:rPr lang="en-US" sz="2800" b="1" baseline="-25000" dirty="0" err="1" smtClean="0">
                <a:solidFill>
                  <a:srgbClr val="FF0000"/>
                </a:solidFill>
                <a:latin typeface="Times New Roman" charset="0"/>
                <a:cs typeface="+mn-cs"/>
              </a:rPr>
              <a:t>H</a:t>
            </a:r>
            <a:r>
              <a:rPr lang="en-US" sz="2800" b="1" dirty="0" smtClean="0">
                <a:solidFill>
                  <a:srgbClr val="FF0000"/>
                </a:solidFill>
                <a:latin typeface="Times New Roman" charset="0"/>
                <a:cs typeface="+mn-cs"/>
              </a:rPr>
              <a:t> </a:t>
            </a:r>
            <a:r>
              <a:rPr lang="en-US" sz="2800" b="1" dirty="0" smtClean="0">
                <a:solidFill>
                  <a:srgbClr val="FF0000"/>
                </a:solidFill>
                <a:latin typeface="Times New Roman" charset="0"/>
                <a:cs typeface="Times New Roman" charset="0"/>
              </a:rPr>
              <a:t>&gt;</a:t>
            </a:r>
            <a:r>
              <a:rPr lang="en-US" sz="2800" b="1" dirty="0" smtClean="0">
                <a:solidFill>
                  <a:srgbClr val="FF0000"/>
                </a:solidFill>
                <a:latin typeface="Times New Roman" charset="0"/>
                <a:cs typeface="+mn-cs"/>
              </a:rPr>
              <a:t> 114 </a:t>
            </a:r>
            <a:r>
              <a:rPr lang="en-US" sz="2800" b="1" dirty="0" err="1" smtClean="0">
                <a:solidFill>
                  <a:srgbClr val="FF0000"/>
                </a:solidFill>
                <a:latin typeface="Times New Roman" charset="0"/>
                <a:cs typeface="+mn-cs"/>
              </a:rPr>
              <a:t>GeV</a:t>
            </a:r>
            <a:endParaRPr lang="en-US" sz="2800" b="1" dirty="0" smtClean="0">
              <a:solidFill>
                <a:srgbClr val="FF0000"/>
              </a:solidFill>
              <a:latin typeface="Times New Roman" charset="0"/>
              <a:cs typeface="+mn-cs"/>
            </a:endParaRPr>
          </a:p>
          <a:p>
            <a:pPr marL="0" indent="0" eaLnBrk="1" hangingPunct="1">
              <a:lnSpc>
                <a:spcPct val="90000"/>
              </a:lnSpc>
              <a:buFontTx/>
              <a:buNone/>
              <a:defRPr/>
            </a:pPr>
            <a:r>
              <a:rPr lang="en-US" sz="2800" dirty="0">
                <a:solidFill>
                  <a:srgbClr val="000000"/>
                </a:solidFill>
                <a:latin typeface="Times New Roman" charset="0"/>
                <a:cs typeface="+mn-cs"/>
              </a:rPr>
              <a:t> </a:t>
            </a:r>
            <a:r>
              <a:rPr lang="en-US" sz="2800" dirty="0" smtClean="0">
                <a:solidFill>
                  <a:srgbClr val="000000"/>
                </a:solidFill>
                <a:latin typeface="Times New Roman" charset="0"/>
                <a:cs typeface="+mn-cs"/>
              </a:rPr>
              <a:t>   and exclusion around </a:t>
            </a:r>
            <a:r>
              <a:rPr lang="en-US" sz="2800" b="1" dirty="0" smtClean="0">
                <a:solidFill>
                  <a:srgbClr val="FF0000"/>
                </a:solidFill>
                <a:latin typeface="Times New Roman" charset="0"/>
                <a:cs typeface="+mn-cs"/>
              </a:rPr>
              <a:t>(160, 170 </a:t>
            </a:r>
            <a:r>
              <a:rPr lang="en-US" sz="2800" b="1" dirty="0" err="1" smtClean="0">
                <a:solidFill>
                  <a:srgbClr val="FF0000"/>
                </a:solidFill>
                <a:latin typeface="Times New Roman" charset="0"/>
                <a:cs typeface="+mn-cs"/>
              </a:rPr>
              <a:t>GeV</a:t>
            </a:r>
            <a:r>
              <a:rPr lang="en-US" sz="2800" b="1" dirty="0" smtClean="0">
                <a:solidFill>
                  <a:srgbClr val="FF0000"/>
                </a:solidFill>
                <a:latin typeface="Times New Roman" charset="0"/>
                <a:cs typeface="+mn-cs"/>
              </a:rPr>
              <a:t>) </a:t>
            </a:r>
            <a:r>
              <a:rPr lang="en-US" sz="2800" dirty="0" smtClean="0">
                <a:solidFill>
                  <a:srgbClr val="000000"/>
                </a:solidFill>
                <a:latin typeface="Times New Roman" charset="0"/>
                <a:cs typeface="+mn-cs"/>
              </a:rPr>
              <a:t>at </a:t>
            </a:r>
            <a:r>
              <a:rPr lang="en-US" sz="2800" dirty="0" err="1" smtClean="0">
                <a:solidFill>
                  <a:srgbClr val="000000"/>
                </a:solidFill>
                <a:latin typeface="Times New Roman" charset="0"/>
                <a:cs typeface="+mn-cs"/>
              </a:rPr>
              <a:t>TeVatron</a:t>
            </a:r>
            <a:endParaRPr lang="en-US" sz="2800" dirty="0" smtClean="0">
              <a:solidFill>
                <a:srgbClr val="000000"/>
              </a:solidFill>
              <a:latin typeface="Times New Roman" charset="0"/>
              <a:cs typeface="+mn-cs"/>
            </a:endParaRPr>
          </a:p>
        </p:txBody>
      </p:sp>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2133600"/>
            <a:ext cx="5715000" cy="74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96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3429000"/>
            <a:ext cx="1524000" cy="84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96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3429000"/>
            <a:ext cx="4876800" cy="874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 name="Text Box 4"/>
          <p:cNvSpPr txBox="1">
            <a:spLocks noChangeArrowheads="1"/>
          </p:cNvSpPr>
          <p:nvPr/>
        </p:nvSpPr>
        <p:spPr bwMode="auto">
          <a:xfrm>
            <a:off x="115265" y="107920"/>
            <a:ext cx="990175" cy="584776"/>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smtClean="0">
                <a:solidFill>
                  <a:srgbClr val="FFFF00"/>
                </a:solidFill>
                <a:cs typeface="Times New Roman" charset="0"/>
              </a:rPr>
              <a:t>2011</a:t>
            </a:r>
            <a:endParaRPr lang="en-US" b="0" dirty="0">
              <a:solidFill>
                <a:srgbClr val="FFFF00"/>
              </a:solidFill>
              <a:cs typeface="Times New Roman" charset="0"/>
            </a:endParaRPr>
          </a:p>
        </p:txBody>
      </p:sp>
    </p:spTree>
    <p:extLst>
      <p:ext uri="{BB962C8B-B14F-4D97-AF65-F5344CB8AC3E}">
        <p14:creationId xmlns:p14="http://schemas.microsoft.com/office/powerpoint/2010/main" val="36924489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69635">
                                            <p:txEl>
                                              <p:pRg st="2" end="2"/>
                                            </p:txEl>
                                          </p:spTgt>
                                        </p:tgtEl>
                                        <p:attrNameLst>
                                          <p:attrName>style.visibility</p:attrName>
                                        </p:attrNameLst>
                                      </p:cBhvr>
                                      <p:to>
                                        <p:strVal val="visible"/>
                                      </p:to>
                                    </p:set>
                                    <p:anim calcmode="lin" valueType="num">
                                      <p:cBhvr>
                                        <p:cTn id="7" dur="1000" fill="hold"/>
                                        <p:tgtEl>
                                          <p:spTgt spid="69635">
                                            <p:txEl>
                                              <p:pRg st="2" end="2"/>
                                            </p:txEl>
                                          </p:spTgt>
                                        </p:tgtEl>
                                        <p:attrNameLst>
                                          <p:attrName>ppt_w</p:attrName>
                                        </p:attrNameLst>
                                      </p:cBhvr>
                                      <p:tavLst>
                                        <p:tav tm="0">
                                          <p:val>
                                            <p:strVal val="#ppt_w*0.70"/>
                                          </p:val>
                                        </p:tav>
                                        <p:tav tm="100000">
                                          <p:val>
                                            <p:strVal val="#ppt_w"/>
                                          </p:val>
                                        </p:tav>
                                      </p:tavLst>
                                    </p:anim>
                                    <p:anim calcmode="lin" valueType="num">
                                      <p:cBhvr>
                                        <p:cTn id="8" dur="1000" fill="hold"/>
                                        <p:tgtEl>
                                          <p:spTgt spid="69635">
                                            <p:txEl>
                                              <p:pRg st="2" end="2"/>
                                            </p:txEl>
                                          </p:spTgt>
                                        </p:tgtEl>
                                        <p:attrNameLst>
                                          <p:attrName>ppt_h</p:attrName>
                                        </p:attrNameLst>
                                      </p:cBhvr>
                                      <p:tavLst>
                                        <p:tav tm="0">
                                          <p:val>
                                            <p:strVal val="#ppt_h"/>
                                          </p:val>
                                        </p:tav>
                                        <p:tav tm="100000">
                                          <p:val>
                                            <p:strVal val="#ppt_h"/>
                                          </p:val>
                                        </p:tav>
                                      </p:tavLst>
                                    </p:anim>
                                    <p:animEffect transition="in" filter="fade">
                                      <p:cBhvr>
                                        <p:cTn id="9" dur="1000"/>
                                        <p:tgtEl>
                                          <p:spTgt spid="69635">
                                            <p:txEl>
                                              <p:pRg st="2" end="2"/>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69637"/>
                                        </p:tgtEl>
                                        <p:attrNameLst>
                                          <p:attrName>style.visibility</p:attrName>
                                        </p:attrNameLst>
                                      </p:cBhvr>
                                      <p:to>
                                        <p:strVal val="visible"/>
                                      </p:to>
                                    </p:set>
                                    <p:anim calcmode="lin" valueType="num">
                                      <p:cBhvr>
                                        <p:cTn id="12" dur="1000" fill="hold"/>
                                        <p:tgtEl>
                                          <p:spTgt spid="69637"/>
                                        </p:tgtEl>
                                        <p:attrNameLst>
                                          <p:attrName>ppt_w</p:attrName>
                                        </p:attrNameLst>
                                      </p:cBhvr>
                                      <p:tavLst>
                                        <p:tav tm="0">
                                          <p:val>
                                            <p:strVal val="#ppt_w*0.70"/>
                                          </p:val>
                                        </p:tav>
                                        <p:tav tm="100000">
                                          <p:val>
                                            <p:strVal val="#ppt_w"/>
                                          </p:val>
                                        </p:tav>
                                      </p:tavLst>
                                    </p:anim>
                                    <p:anim calcmode="lin" valueType="num">
                                      <p:cBhvr>
                                        <p:cTn id="13" dur="1000" fill="hold"/>
                                        <p:tgtEl>
                                          <p:spTgt spid="69637"/>
                                        </p:tgtEl>
                                        <p:attrNameLst>
                                          <p:attrName>ppt_h</p:attrName>
                                        </p:attrNameLst>
                                      </p:cBhvr>
                                      <p:tavLst>
                                        <p:tav tm="0">
                                          <p:val>
                                            <p:strVal val="#ppt_h"/>
                                          </p:val>
                                        </p:tav>
                                        <p:tav tm="100000">
                                          <p:val>
                                            <p:strVal val="#ppt_h"/>
                                          </p:val>
                                        </p:tav>
                                      </p:tavLst>
                                    </p:anim>
                                    <p:animEffect transition="in" filter="fade">
                                      <p:cBhvr>
                                        <p:cTn id="14" dur="1000"/>
                                        <p:tgtEl>
                                          <p:spTgt spid="69637"/>
                                        </p:tgtEl>
                                      </p:cBhvr>
                                    </p:animEffect>
                                  </p:childTnLst>
                                </p:cTn>
                              </p:par>
                              <p:par>
                                <p:cTn id="15" presetID="55" presetClass="entr" presetSubtype="0" fill="hold" nodeType="withEffect">
                                  <p:stCondLst>
                                    <p:cond delay="0"/>
                                  </p:stCondLst>
                                  <p:childTnLst>
                                    <p:set>
                                      <p:cBhvr>
                                        <p:cTn id="16" dur="1" fill="hold">
                                          <p:stCondLst>
                                            <p:cond delay="0"/>
                                          </p:stCondLst>
                                        </p:cTn>
                                        <p:tgtEl>
                                          <p:spTgt spid="69638"/>
                                        </p:tgtEl>
                                        <p:attrNameLst>
                                          <p:attrName>style.visibility</p:attrName>
                                        </p:attrNameLst>
                                      </p:cBhvr>
                                      <p:to>
                                        <p:strVal val="visible"/>
                                      </p:to>
                                    </p:set>
                                    <p:anim calcmode="lin" valueType="num">
                                      <p:cBhvr>
                                        <p:cTn id="17" dur="1000" fill="hold"/>
                                        <p:tgtEl>
                                          <p:spTgt spid="69638"/>
                                        </p:tgtEl>
                                        <p:attrNameLst>
                                          <p:attrName>ppt_w</p:attrName>
                                        </p:attrNameLst>
                                      </p:cBhvr>
                                      <p:tavLst>
                                        <p:tav tm="0">
                                          <p:val>
                                            <p:strVal val="#ppt_w*0.70"/>
                                          </p:val>
                                        </p:tav>
                                        <p:tav tm="100000">
                                          <p:val>
                                            <p:strVal val="#ppt_w"/>
                                          </p:val>
                                        </p:tav>
                                      </p:tavLst>
                                    </p:anim>
                                    <p:anim calcmode="lin" valueType="num">
                                      <p:cBhvr>
                                        <p:cTn id="18" dur="1000" fill="hold"/>
                                        <p:tgtEl>
                                          <p:spTgt spid="69638"/>
                                        </p:tgtEl>
                                        <p:attrNameLst>
                                          <p:attrName>ppt_h</p:attrName>
                                        </p:attrNameLst>
                                      </p:cBhvr>
                                      <p:tavLst>
                                        <p:tav tm="0">
                                          <p:val>
                                            <p:strVal val="#ppt_h"/>
                                          </p:val>
                                        </p:tav>
                                        <p:tav tm="100000">
                                          <p:val>
                                            <p:strVal val="#ppt_h"/>
                                          </p:val>
                                        </p:tav>
                                      </p:tavLst>
                                    </p:anim>
                                    <p:animEffect transition="in" filter="fade">
                                      <p:cBhvr>
                                        <p:cTn id="19" dur="1000"/>
                                        <p:tgtEl>
                                          <p:spTgt spid="6963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55" presetClass="entr" presetSubtype="0" fill="hold" nodeType="clickEffect">
                                  <p:stCondLst>
                                    <p:cond delay="0"/>
                                  </p:stCondLst>
                                  <p:childTnLst>
                                    <p:set>
                                      <p:cBhvr>
                                        <p:cTn id="23" dur="1" fill="hold">
                                          <p:stCondLst>
                                            <p:cond delay="0"/>
                                          </p:stCondLst>
                                        </p:cTn>
                                        <p:tgtEl>
                                          <p:spTgt spid="69635">
                                            <p:txEl>
                                              <p:pRg st="5" end="5"/>
                                            </p:txEl>
                                          </p:spTgt>
                                        </p:tgtEl>
                                        <p:attrNameLst>
                                          <p:attrName>style.visibility</p:attrName>
                                        </p:attrNameLst>
                                      </p:cBhvr>
                                      <p:to>
                                        <p:strVal val="visible"/>
                                      </p:to>
                                    </p:set>
                                    <p:anim calcmode="lin" valueType="num">
                                      <p:cBhvr>
                                        <p:cTn id="24" dur="1000" fill="hold"/>
                                        <p:tgtEl>
                                          <p:spTgt spid="69635">
                                            <p:txEl>
                                              <p:pRg st="5" end="5"/>
                                            </p:txEl>
                                          </p:spTgt>
                                        </p:tgtEl>
                                        <p:attrNameLst>
                                          <p:attrName>ppt_w</p:attrName>
                                        </p:attrNameLst>
                                      </p:cBhvr>
                                      <p:tavLst>
                                        <p:tav tm="0">
                                          <p:val>
                                            <p:strVal val="#ppt_w*0.70"/>
                                          </p:val>
                                        </p:tav>
                                        <p:tav tm="100000">
                                          <p:val>
                                            <p:strVal val="#ppt_w"/>
                                          </p:val>
                                        </p:tav>
                                      </p:tavLst>
                                    </p:anim>
                                    <p:anim calcmode="lin" valueType="num">
                                      <p:cBhvr>
                                        <p:cTn id="25" dur="1000" fill="hold"/>
                                        <p:tgtEl>
                                          <p:spTgt spid="69635">
                                            <p:txEl>
                                              <p:pRg st="5" end="5"/>
                                            </p:txEl>
                                          </p:spTgt>
                                        </p:tgtEl>
                                        <p:attrNameLst>
                                          <p:attrName>ppt_h</p:attrName>
                                        </p:attrNameLst>
                                      </p:cBhvr>
                                      <p:tavLst>
                                        <p:tav tm="0">
                                          <p:val>
                                            <p:strVal val="#ppt_h"/>
                                          </p:val>
                                        </p:tav>
                                        <p:tav tm="100000">
                                          <p:val>
                                            <p:strVal val="#ppt_h"/>
                                          </p:val>
                                        </p:tav>
                                      </p:tavLst>
                                    </p:anim>
                                    <p:animEffect transition="in" filter="fade">
                                      <p:cBhvr>
                                        <p:cTn id="26" dur="1000"/>
                                        <p:tgtEl>
                                          <p:spTgt spid="69635">
                                            <p:txEl>
                                              <p:pRg st="5" end="5"/>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5" presetClass="entr" presetSubtype="0" fill="hold" nodeType="clickEffect">
                                  <p:stCondLst>
                                    <p:cond delay="0"/>
                                  </p:stCondLst>
                                  <p:childTnLst>
                                    <p:set>
                                      <p:cBhvr>
                                        <p:cTn id="30" dur="1" fill="hold">
                                          <p:stCondLst>
                                            <p:cond delay="0"/>
                                          </p:stCondLst>
                                        </p:cTn>
                                        <p:tgtEl>
                                          <p:spTgt spid="69635">
                                            <p:txEl>
                                              <p:pRg st="6" end="6"/>
                                            </p:txEl>
                                          </p:spTgt>
                                        </p:tgtEl>
                                        <p:attrNameLst>
                                          <p:attrName>style.visibility</p:attrName>
                                        </p:attrNameLst>
                                      </p:cBhvr>
                                      <p:to>
                                        <p:strVal val="visible"/>
                                      </p:to>
                                    </p:set>
                                    <p:anim calcmode="lin" valueType="num">
                                      <p:cBhvr>
                                        <p:cTn id="31" dur="1000" fill="hold"/>
                                        <p:tgtEl>
                                          <p:spTgt spid="69635">
                                            <p:txEl>
                                              <p:pRg st="6" end="6"/>
                                            </p:txEl>
                                          </p:spTgt>
                                        </p:tgtEl>
                                        <p:attrNameLst>
                                          <p:attrName>ppt_w</p:attrName>
                                        </p:attrNameLst>
                                      </p:cBhvr>
                                      <p:tavLst>
                                        <p:tav tm="0">
                                          <p:val>
                                            <p:strVal val="#ppt_w*0.70"/>
                                          </p:val>
                                        </p:tav>
                                        <p:tav tm="100000">
                                          <p:val>
                                            <p:strVal val="#ppt_w"/>
                                          </p:val>
                                        </p:tav>
                                      </p:tavLst>
                                    </p:anim>
                                    <p:anim calcmode="lin" valueType="num">
                                      <p:cBhvr>
                                        <p:cTn id="32" dur="1000" fill="hold"/>
                                        <p:tgtEl>
                                          <p:spTgt spid="69635">
                                            <p:txEl>
                                              <p:pRg st="6" end="6"/>
                                            </p:txEl>
                                          </p:spTgt>
                                        </p:tgtEl>
                                        <p:attrNameLst>
                                          <p:attrName>ppt_h</p:attrName>
                                        </p:attrNameLst>
                                      </p:cBhvr>
                                      <p:tavLst>
                                        <p:tav tm="0">
                                          <p:val>
                                            <p:strVal val="#ppt_h"/>
                                          </p:val>
                                        </p:tav>
                                        <p:tav tm="100000">
                                          <p:val>
                                            <p:strVal val="#ppt_h"/>
                                          </p:val>
                                        </p:tav>
                                      </p:tavLst>
                                    </p:anim>
                                    <p:animEffect transition="in" filter="fade">
                                      <p:cBhvr>
                                        <p:cTn id="33" dur="1000"/>
                                        <p:tgtEl>
                                          <p:spTgt spid="69635">
                                            <p:txEl>
                                              <p:pRg st="6" end="6"/>
                                            </p:txEl>
                                          </p:spTgt>
                                        </p:tgtEl>
                                      </p:cBhvr>
                                    </p:animEffect>
                                  </p:childTnLst>
                                </p:cTn>
                              </p:par>
                              <p:par>
                                <p:cTn id="34" presetID="55" presetClass="entr" presetSubtype="0" fill="hold" nodeType="withEffect">
                                  <p:stCondLst>
                                    <p:cond delay="0"/>
                                  </p:stCondLst>
                                  <p:childTnLst>
                                    <p:set>
                                      <p:cBhvr>
                                        <p:cTn id="35" dur="1" fill="hold">
                                          <p:stCondLst>
                                            <p:cond delay="0"/>
                                          </p:stCondLst>
                                        </p:cTn>
                                        <p:tgtEl>
                                          <p:spTgt spid="69635">
                                            <p:txEl>
                                              <p:pRg st="7" end="7"/>
                                            </p:txEl>
                                          </p:spTgt>
                                        </p:tgtEl>
                                        <p:attrNameLst>
                                          <p:attrName>style.visibility</p:attrName>
                                        </p:attrNameLst>
                                      </p:cBhvr>
                                      <p:to>
                                        <p:strVal val="visible"/>
                                      </p:to>
                                    </p:set>
                                    <p:anim calcmode="lin" valueType="num">
                                      <p:cBhvr>
                                        <p:cTn id="36" dur="1000" fill="hold"/>
                                        <p:tgtEl>
                                          <p:spTgt spid="69635">
                                            <p:txEl>
                                              <p:pRg st="7" end="7"/>
                                            </p:txEl>
                                          </p:spTgt>
                                        </p:tgtEl>
                                        <p:attrNameLst>
                                          <p:attrName>ppt_w</p:attrName>
                                        </p:attrNameLst>
                                      </p:cBhvr>
                                      <p:tavLst>
                                        <p:tav tm="0">
                                          <p:val>
                                            <p:strVal val="#ppt_w*0.70"/>
                                          </p:val>
                                        </p:tav>
                                        <p:tav tm="100000">
                                          <p:val>
                                            <p:strVal val="#ppt_w"/>
                                          </p:val>
                                        </p:tav>
                                      </p:tavLst>
                                    </p:anim>
                                    <p:anim calcmode="lin" valueType="num">
                                      <p:cBhvr>
                                        <p:cTn id="37" dur="1000" fill="hold"/>
                                        <p:tgtEl>
                                          <p:spTgt spid="69635">
                                            <p:txEl>
                                              <p:pRg st="7" end="7"/>
                                            </p:txEl>
                                          </p:spTgt>
                                        </p:tgtEl>
                                        <p:attrNameLst>
                                          <p:attrName>ppt_h</p:attrName>
                                        </p:attrNameLst>
                                      </p:cBhvr>
                                      <p:tavLst>
                                        <p:tav tm="0">
                                          <p:val>
                                            <p:strVal val="#ppt_h"/>
                                          </p:val>
                                        </p:tav>
                                        <p:tav tm="100000">
                                          <p:val>
                                            <p:strVal val="#ppt_h"/>
                                          </p:val>
                                        </p:tav>
                                      </p:tavLst>
                                    </p:anim>
                                    <p:animEffect transition="in" filter="fade">
                                      <p:cBhvr>
                                        <p:cTn id="38" dur="1000"/>
                                        <p:tgtEl>
                                          <p:spTgt spid="69635">
                                            <p:txEl>
                                              <p:pRg st="7" end="7"/>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5" presetClass="entr" presetSubtype="0" fill="hold" nodeType="clickEffect">
                                  <p:stCondLst>
                                    <p:cond delay="0"/>
                                  </p:stCondLst>
                                  <p:childTnLst>
                                    <p:set>
                                      <p:cBhvr>
                                        <p:cTn id="42" dur="1" fill="hold">
                                          <p:stCondLst>
                                            <p:cond delay="0"/>
                                          </p:stCondLst>
                                        </p:cTn>
                                        <p:tgtEl>
                                          <p:spTgt spid="69635">
                                            <p:txEl>
                                              <p:pRg st="8" end="8"/>
                                            </p:txEl>
                                          </p:spTgt>
                                        </p:tgtEl>
                                        <p:attrNameLst>
                                          <p:attrName>style.visibility</p:attrName>
                                        </p:attrNameLst>
                                      </p:cBhvr>
                                      <p:to>
                                        <p:strVal val="visible"/>
                                      </p:to>
                                    </p:set>
                                    <p:anim calcmode="lin" valueType="num">
                                      <p:cBhvr>
                                        <p:cTn id="43" dur="1000" fill="hold"/>
                                        <p:tgtEl>
                                          <p:spTgt spid="69635">
                                            <p:txEl>
                                              <p:pRg st="8" end="8"/>
                                            </p:txEl>
                                          </p:spTgt>
                                        </p:tgtEl>
                                        <p:attrNameLst>
                                          <p:attrName>ppt_w</p:attrName>
                                        </p:attrNameLst>
                                      </p:cBhvr>
                                      <p:tavLst>
                                        <p:tav tm="0">
                                          <p:val>
                                            <p:strVal val="#ppt_w*0.70"/>
                                          </p:val>
                                        </p:tav>
                                        <p:tav tm="100000">
                                          <p:val>
                                            <p:strVal val="#ppt_w"/>
                                          </p:val>
                                        </p:tav>
                                      </p:tavLst>
                                    </p:anim>
                                    <p:anim calcmode="lin" valueType="num">
                                      <p:cBhvr>
                                        <p:cTn id="44" dur="1000" fill="hold"/>
                                        <p:tgtEl>
                                          <p:spTgt spid="69635">
                                            <p:txEl>
                                              <p:pRg st="8" end="8"/>
                                            </p:txEl>
                                          </p:spTgt>
                                        </p:tgtEl>
                                        <p:attrNameLst>
                                          <p:attrName>ppt_h</p:attrName>
                                        </p:attrNameLst>
                                      </p:cBhvr>
                                      <p:tavLst>
                                        <p:tav tm="0">
                                          <p:val>
                                            <p:strVal val="#ppt_h"/>
                                          </p:val>
                                        </p:tav>
                                        <p:tav tm="100000">
                                          <p:val>
                                            <p:strVal val="#ppt_h"/>
                                          </p:val>
                                        </p:tav>
                                      </p:tavLst>
                                    </p:anim>
                                    <p:animEffect transition="in" filter="fade">
                                      <p:cBhvr>
                                        <p:cTn id="45" dur="1000"/>
                                        <p:tgtEl>
                                          <p:spTgt spid="6963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025" y="274638"/>
            <a:ext cx="2601913" cy="1143000"/>
          </a:xfrm>
          <a:solidFill>
            <a:srgbClr val="BBE0E3"/>
          </a:solidFill>
          <a:ln>
            <a:solidFill>
              <a:srgbClr val="000000"/>
            </a:solidFill>
          </a:ln>
        </p:spPr>
        <p:txBody>
          <a:bodyPr/>
          <a:lstStyle/>
          <a:p>
            <a:pPr eaLnBrk="1" hangingPunct="1">
              <a:defRPr/>
            </a:pPr>
            <a:r>
              <a:rPr lang="en-US" dirty="0" smtClean="0">
                <a:latin typeface="Times New Roman"/>
                <a:cs typeface="Times New Roman"/>
              </a:rPr>
              <a:t>Data</a:t>
            </a:r>
          </a:p>
        </p:txBody>
      </p:sp>
      <p:sp>
        <p:nvSpPr>
          <p:cNvPr id="3" name="Content Placeholder 2"/>
          <p:cNvSpPr>
            <a:spLocks noGrp="1"/>
          </p:cNvSpPr>
          <p:nvPr>
            <p:ph idx="1"/>
          </p:nvPr>
        </p:nvSpPr>
        <p:spPr>
          <a:xfrm>
            <a:off x="107950" y="1773238"/>
            <a:ext cx="4464050" cy="4564062"/>
          </a:xfrm>
          <a:solidFill>
            <a:srgbClr val="BBE0E3"/>
          </a:solidFill>
          <a:ln>
            <a:solidFill>
              <a:srgbClr val="000000"/>
            </a:solidFill>
          </a:ln>
        </p:spPr>
        <p:txBody>
          <a:bodyPr/>
          <a:lstStyle/>
          <a:p>
            <a:pPr eaLnBrk="1" hangingPunct="1">
              <a:defRPr/>
            </a:pPr>
            <a:r>
              <a:rPr lang="en-US" b="1" dirty="0" smtClean="0">
                <a:solidFill>
                  <a:srgbClr val="008000"/>
                </a:solidFill>
                <a:latin typeface="Times New Roman"/>
                <a:cs typeface="Times New Roman"/>
              </a:rPr>
              <a:t>Electroweak precision observables</a:t>
            </a:r>
          </a:p>
          <a:p>
            <a:pPr eaLnBrk="1" hangingPunct="1">
              <a:defRPr/>
            </a:pPr>
            <a:r>
              <a:rPr lang="en-US" b="1" dirty="0" err="1" smtClean="0">
                <a:solidFill>
                  <a:srgbClr val="FF0000"/>
                </a:solidFill>
                <a:latin typeface="Times New Roman"/>
                <a:cs typeface="Times New Roman"/>
              </a:rPr>
              <a:t>Flavour</a:t>
            </a:r>
            <a:r>
              <a:rPr lang="en-US" b="1" dirty="0" smtClean="0">
                <a:solidFill>
                  <a:srgbClr val="FF0000"/>
                </a:solidFill>
                <a:latin typeface="Times New Roman"/>
                <a:cs typeface="Times New Roman"/>
              </a:rPr>
              <a:t> physics observables</a:t>
            </a:r>
          </a:p>
          <a:p>
            <a:pPr eaLnBrk="1" hangingPunct="1">
              <a:defRPr/>
            </a:pPr>
            <a:r>
              <a:rPr lang="en-US" b="1" dirty="0" err="1" smtClean="0">
                <a:solidFill>
                  <a:srgbClr val="FF6600"/>
                </a:solidFill>
                <a:latin typeface="Times New Roman"/>
                <a:cs typeface="Times New Roman"/>
              </a:rPr>
              <a:t>g</a:t>
            </a:r>
            <a:r>
              <a:rPr lang="en-US" b="1" baseline="-25000" dirty="0" err="1" smtClean="0">
                <a:solidFill>
                  <a:srgbClr val="FF6600"/>
                </a:solidFill>
                <a:latin typeface="Times New Roman"/>
                <a:cs typeface="Times New Roman"/>
              </a:rPr>
              <a:t>μ</a:t>
            </a:r>
            <a:r>
              <a:rPr lang="en-US" b="1" dirty="0" smtClean="0">
                <a:solidFill>
                  <a:srgbClr val="FF6600"/>
                </a:solidFill>
                <a:latin typeface="Times New Roman"/>
                <a:cs typeface="Times New Roman"/>
              </a:rPr>
              <a:t> - 2</a:t>
            </a:r>
          </a:p>
          <a:p>
            <a:pPr eaLnBrk="1" hangingPunct="1">
              <a:defRPr/>
            </a:pPr>
            <a:r>
              <a:rPr lang="en-US" b="1" dirty="0" smtClean="0">
                <a:solidFill>
                  <a:srgbClr val="FF6600"/>
                </a:solidFill>
                <a:latin typeface="Times New Roman"/>
                <a:cs typeface="Times New Roman"/>
              </a:rPr>
              <a:t>Higgs mass</a:t>
            </a:r>
          </a:p>
          <a:p>
            <a:pPr eaLnBrk="1" hangingPunct="1">
              <a:defRPr/>
            </a:pPr>
            <a:r>
              <a:rPr lang="en-US" b="1" dirty="0" smtClean="0">
                <a:solidFill>
                  <a:srgbClr val="660066"/>
                </a:solidFill>
                <a:latin typeface="Times New Roman"/>
                <a:cs typeface="Times New Roman"/>
              </a:rPr>
              <a:t>Dark matter</a:t>
            </a:r>
          </a:p>
          <a:p>
            <a:pPr eaLnBrk="1" hangingPunct="1">
              <a:defRPr/>
            </a:pPr>
            <a:r>
              <a:rPr lang="en-US" b="1" dirty="0" smtClean="0">
                <a:solidFill>
                  <a:srgbClr val="000066"/>
                </a:solidFill>
                <a:latin typeface="Times New Roman"/>
                <a:cs typeface="Times New Roman"/>
              </a:rPr>
              <a:t>LHC</a:t>
            </a:r>
          </a:p>
        </p:txBody>
      </p:sp>
      <p:pic>
        <p:nvPicPr>
          <p:cNvPr id="67587" name="Picture 4" descr="Data.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44450"/>
            <a:ext cx="4360862" cy="674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4787900" y="476250"/>
            <a:ext cx="4248150" cy="3024188"/>
          </a:xfrm>
          <a:prstGeom prst="rect">
            <a:avLst/>
          </a:prstGeom>
          <a:solidFill>
            <a:srgbClr val="008000">
              <a:alpha val="25098"/>
            </a:srgbClr>
          </a:solidFill>
          <a:ln w="9525">
            <a:solidFill>
              <a:srgbClr val="000000"/>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endParaRPr lang="en-US" sz="4400">
              <a:solidFill>
                <a:schemeClr val="tx2"/>
              </a:solidFill>
              <a:cs typeface="Times New Roman" charset="0"/>
            </a:endParaRPr>
          </a:p>
        </p:txBody>
      </p:sp>
      <p:sp>
        <p:nvSpPr>
          <p:cNvPr id="8" name="Title 1"/>
          <p:cNvSpPr txBox="1">
            <a:spLocks/>
          </p:cNvSpPr>
          <p:nvPr/>
        </p:nvSpPr>
        <p:spPr bwMode="auto">
          <a:xfrm>
            <a:off x="4787900" y="3500438"/>
            <a:ext cx="4248150" cy="2089150"/>
          </a:xfrm>
          <a:prstGeom prst="rect">
            <a:avLst/>
          </a:prstGeom>
          <a:solidFill>
            <a:srgbClr val="FF0000">
              <a:alpha val="25098"/>
            </a:srgbClr>
          </a:solidFill>
          <a:ln w="9525">
            <a:solidFill>
              <a:srgbClr val="000000"/>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endParaRPr lang="en-US" sz="4400">
              <a:solidFill>
                <a:schemeClr val="tx2"/>
              </a:solidFill>
              <a:cs typeface="Times New Roman" charset="0"/>
            </a:endParaRPr>
          </a:p>
        </p:txBody>
      </p:sp>
      <p:sp>
        <p:nvSpPr>
          <p:cNvPr id="9" name="Title 1"/>
          <p:cNvSpPr txBox="1">
            <a:spLocks/>
          </p:cNvSpPr>
          <p:nvPr/>
        </p:nvSpPr>
        <p:spPr bwMode="auto">
          <a:xfrm>
            <a:off x="4787900" y="6381750"/>
            <a:ext cx="4248150" cy="360363"/>
          </a:xfrm>
          <a:prstGeom prst="rect">
            <a:avLst/>
          </a:prstGeom>
          <a:solidFill>
            <a:srgbClr val="000066">
              <a:alpha val="25098"/>
            </a:srgbClr>
          </a:solidFill>
          <a:ln w="9525">
            <a:solidFill>
              <a:srgbClr val="000000"/>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endParaRPr lang="en-US" sz="4400">
              <a:solidFill>
                <a:schemeClr val="tx2"/>
              </a:solidFill>
              <a:cs typeface="Times New Roman" charset="0"/>
            </a:endParaRPr>
          </a:p>
        </p:txBody>
      </p:sp>
      <p:sp>
        <p:nvSpPr>
          <p:cNvPr id="67591" name="Text Box 5"/>
          <p:cNvSpPr txBox="1">
            <a:spLocks noChangeArrowheads="1"/>
          </p:cNvSpPr>
          <p:nvPr/>
        </p:nvSpPr>
        <p:spPr bwMode="auto">
          <a:xfrm>
            <a:off x="112713" y="6477000"/>
            <a:ext cx="3305175" cy="338138"/>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buFontTx/>
              <a:buNone/>
            </a:pPr>
            <a:r>
              <a:rPr lang="en-US" sz="1600" b="0">
                <a:solidFill>
                  <a:srgbClr val="FFFF00"/>
                </a:solidFill>
              </a:rPr>
              <a:t>MasterCode: O.Buchmueller, JE et al.</a:t>
            </a:r>
          </a:p>
        </p:txBody>
      </p:sp>
      <p:sp>
        <p:nvSpPr>
          <p:cNvPr id="10" name="Title 1"/>
          <p:cNvSpPr txBox="1">
            <a:spLocks/>
          </p:cNvSpPr>
          <p:nvPr/>
        </p:nvSpPr>
        <p:spPr bwMode="auto">
          <a:xfrm>
            <a:off x="4787900" y="6021388"/>
            <a:ext cx="4248150" cy="360362"/>
          </a:xfrm>
          <a:prstGeom prst="rect">
            <a:avLst/>
          </a:prstGeom>
          <a:solidFill>
            <a:srgbClr val="660066">
              <a:alpha val="25098"/>
            </a:srgbClr>
          </a:solidFill>
          <a:ln w="9525">
            <a:solidFill>
              <a:srgbClr val="000000"/>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endParaRPr lang="en-US" sz="4400">
              <a:solidFill>
                <a:srgbClr val="660066"/>
              </a:solidFill>
              <a:cs typeface="Times New Roman" charset="0"/>
            </a:endParaRPr>
          </a:p>
        </p:txBody>
      </p:sp>
      <p:sp>
        <p:nvSpPr>
          <p:cNvPr id="11" name="Title 1"/>
          <p:cNvSpPr txBox="1">
            <a:spLocks/>
          </p:cNvSpPr>
          <p:nvPr/>
        </p:nvSpPr>
        <p:spPr bwMode="auto">
          <a:xfrm>
            <a:off x="4787900" y="5661025"/>
            <a:ext cx="4248150" cy="360363"/>
          </a:xfrm>
          <a:prstGeom prst="rect">
            <a:avLst/>
          </a:prstGeom>
          <a:solidFill>
            <a:srgbClr val="FF6600">
              <a:alpha val="25098"/>
            </a:srgbClr>
          </a:solidFill>
          <a:ln w="9525">
            <a:solidFill>
              <a:srgbClr val="000000"/>
            </a:solidFill>
            <a:miter lim="800000"/>
            <a:headEnd/>
            <a:tailEnd/>
          </a:ln>
          <a:extLst>
            <a:ext uri="{FAA26D3D-D897-4be2-8F04-BA451C77F1D7}">
              <ma14:placeholderFlag xmlns:ma14="http://schemas.microsoft.com/office/mac/drawingml/2011/main" val="1"/>
            </a:ext>
          </a:extLst>
        </p:spPr>
        <p:txBody>
          <a:bodyPr anchor="ct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endParaRPr lang="en-US" sz="4400">
              <a:solidFill>
                <a:srgbClr val="660066"/>
              </a:solidFill>
              <a:cs typeface="Times New Roman" charset="0"/>
            </a:endParaRPr>
          </a:p>
        </p:txBody>
      </p:sp>
      <p:sp>
        <p:nvSpPr>
          <p:cNvPr id="12" name="Oval 11"/>
          <p:cNvSpPr>
            <a:spLocks noChangeArrowheads="1"/>
          </p:cNvSpPr>
          <p:nvPr/>
        </p:nvSpPr>
        <p:spPr bwMode="auto">
          <a:xfrm>
            <a:off x="107950" y="3789363"/>
            <a:ext cx="1727200" cy="863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3" name="Text Box 6"/>
          <p:cNvSpPr txBox="1">
            <a:spLocks noChangeArrowheads="1"/>
          </p:cNvSpPr>
          <p:nvPr/>
        </p:nvSpPr>
        <p:spPr bwMode="auto">
          <a:xfrm>
            <a:off x="1763713" y="3789363"/>
            <a:ext cx="4594225" cy="904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a:solidFill>
                  <a:srgbClr val="FFFF00"/>
                </a:solidFill>
              </a:rPr>
              <a:t>Deviation from Standard Model:</a:t>
            </a:r>
          </a:p>
          <a:p>
            <a:pPr algn="ctr" eaLnBrk="1" hangingPunct="1">
              <a:buFontTx/>
              <a:buNone/>
            </a:pPr>
            <a:r>
              <a:rPr lang="en-US" sz="2400" b="0">
                <a:solidFill>
                  <a:srgbClr val="FFFF00"/>
                </a:solidFill>
              </a:rPr>
              <a:t>Supersymmetry at low scale, or …?</a:t>
            </a:r>
          </a:p>
        </p:txBody>
      </p:sp>
      <p:sp>
        <p:nvSpPr>
          <p:cNvPr id="15" name="Oval 14"/>
          <p:cNvSpPr>
            <a:spLocks noChangeArrowheads="1"/>
          </p:cNvSpPr>
          <p:nvPr/>
        </p:nvSpPr>
        <p:spPr bwMode="auto">
          <a:xfrm>
            <a:off x="5003800" y="5516563"/>
            <a:ext cx="3744913" cy="863600"/>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6" name="Text Box 6"/>
          <p:cNvSpPr txBox="1">
            <a:spLocks noChangeArrowheads="1"/>
          </p:cNvSpPr>
          <p:nvPr/>
        </p:nvSpPr>
        <p:spPr bwMode="auto">
          <a:xfrm>
            <a:off x="5074436" y="5732463"/>
            <a:ext cx="3154379" cy="36933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a:solidFill>
                  <a:srgbClr val="FFFF00"/>
                </a:solidFill>
              </a:rPr>
              <a:t>M</a:t>
            </a:r>
            <a:r>
              <a:rPr lang="en-US" sz="1800" b="0" baseline="-25000" dirty="0">
                <a:solidFill>
                  <a:srgbClr val="FFFF00"/>
                </a:solidFill>
              </a:rPr>
              <a:t>H</a:t>
            </a:r>
            <a:r>
              <a:rPr lang="en-US" sz="1800" b="0" dirty="0">
                <a:solidFill>
                  <a:srgbClr val="FFFF00"/>
                </a:solidFill>
              </a:rPr>
              <a:t> = </a:t>
            </a:r>
            <a:r>
              <a:rPr lang="en-US" sz="1800" b="0" dirty="0" smtClean="0">
                <a:solidFill>
                  <a:srgbClr val="FFFF00"/>
                </a:solidFill>
                <a:cs typeface="Times New Roman" charset="0"/>
              </a:rPr>
              <a:t>125.09 </a:t>
            </a:r>
            <a:r>
              <a:rPr lang="en-US" sz="1800" b="0" dirty="0">
                <a:solidFill>
                  <a:srgbClr val="FFFF00"/>
                </a:solidFill>
                <a:cs typeface="Times New Roman" charset="0"/>
              </a:rPr>
              <a:t>± </a:t>
            </a:r>
            <a:r>
              <a:rPr lang="en-US" sz="1800" b="0" dirty="0" smtClean="0">
                <a:solidFill>
                  <a:srgbClr val="FFFF00"/>
                </a:solidFill>
                <a:cs typeface="Times New Roman" charset="0"/>
              </a:rPr>
              <a:t>0.21 </a:t>
            </a:r>
            <a:r>
              <a:rPr lang="en-US" sz="1800" b="0" dirty="0">
                <a:solidFill>
                  <a:srgbClr val="FFFF00"/>
                </a:solidFill>
                <a:cs typeface="Times New Roman" charset="0"/>
              </a:rPr>
              <a:t>± </a:t>
            </a:r>
            <a:r>
              <a:rPr lang="en-US" sz="1800" b="0" dirty="0" smtClean="0">
                <a:solidFill>
                  <a:srgbClr val="FFFF00"/>
                </a:solidFill>
                <a:cs typeface="Times New Roman" charset="0"/>
              </a:rPr>
              <a:t>0.11 </a:t>
            </a:r>
            <a:r>
              <a:rPr lang="en-US" sz="1800" b="0" dirty="0" err="1">
                <a:solidFill>
                  <a:srgbClr val="FFFF00"/>
                </a:solidFill>
                <a:cs typeface="Times New Roman" charset="0"/>
              </a:rPr>
              <a:t>GeV</a:t>
            </a:r>
            <a:endParaRPr lang="en-US" sz="1800" b="0" dirty="0">
              <a:solidFill>
                <a:srgbClr val="FFFF00"/>
              </a:solidFill>
            </a:endParaRPr>
          </a:p>
        </p:txBody>
      </p:sp>
    </p:spTree>
    <p:extLst>
      <p:ext uri="{BB962C8B-B14F-4D97-AF65-F5344CB8AC3E}">
        <p14:creationId xmlns:p14="http://schemas.microsoft.com/office/powerpoint/2010/main" val="752662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dissolve">
                                      <p:cBhvr>
                                        <p:cTn id="13" dur="500"/>
                                        <p:tgtEl>
                                          <p:spTgt spid="3">
                                            <p:txEl>
                                              <p:pRg st="1" end="1"/>
                                            </p:txEl>
                                          </p:spTgt>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par>
                                <p:cTn id="26" presetID="2" presetClass="entr" presetSubtype="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1+#ppt_w/2"/>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6"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9" presetClass="entr" presetSubtype="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dissolve">
                                      <p:cBhvr>
                                        <p:cTn id="38" dur="500"/>
                                        <p:tgtEl>
                                          <p:spTgt spid="3">
                                            <p:txEl>
                                              <p:pRg st="4" end="4"/>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9" presetClass="entr" presetSubtype="0" fill="hold"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dissolve">
                                      <p:cBhvr>
                                        <p:cTn id="47" dur="500"/>
                                        <p:tgtEl>
                                          <p:spTgt spid="3">
                                            <p:txEl>
                                              <p:pRg st="5" end="5"/>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1000" fill="hold"/>
                                        <p:tgtEl>
                                          <p:spTgt spid="12"/>
                                        </p:tgtEl>
                                        <p:attrNameLst>
                                          <p:attrName>ppt_w</p:attrName>
                                        </p:attrNameLst>
                                      </p:cBhvr>
                                      <p:tavLst>
                                        <p:tav tm="0">
                                          <p:val>
                                            <p:strVal val="#ppt_w*0.70"/>
                                          </p:val>
                                        </p:tav>
                                        <p:tav tm="100000">
                                          <p:val>
                                            <p:strVal val="#ppt_w"/>
                                          </p:val>
                                        </p:tav>
                                      </p:tavLst>
                                    </p:anim>
                                    <p:anim calcmode="lin" valueType="num">
                                      <p:cBhvr>
                                        <p:cTn id="53" dur="1000" fill="hold"/>
                                        <p:tgtEl>
                                          <p:spTgt spid="12"/>
                                        </p:tgtEl>
                                        <p:attrNameLst>
                                          <p:attrName>ppt_h</p:attrName>
                                        </p:attrNameLst>
                                      </p:cBhvr>
                                      <p:tavLst>
                                        <p:tav tm="0">
                                          <p:val>
                                            <p:strVal val="#ppt_h"/>
                                          </p:val>
                                        </p:tav>
                                        <p:tav tm="100000">
                                          <p:val>
                                            <p:strVal val="#ppt_h"/>
                                          </p:val>
                                        </p:tav>
                                      </p:tavLst>
                                    </p:anim>
                                    <p:animEffect transition="in" filter="fade">
                                      <p:cBhvr>
                                        <p:cTn id="54" dur="1000"/>
                                        <p:tgtEl>
                                          <p:spTgt spid="12"/>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dissolve">
                                      <p:cBhvr>
                                        <p:cTn id="57" dur="500"/>
                                        <p:tgtEl>
                                          <p:spTgt spid="13"/>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55"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p:cTn id="62" dur="1000" fill="hold"/>
                                        <p:tgtEl>
                                          <p:spTgt spid="15"/>
                                        </p:tgtEl>
                                        <p:attrNameLst>
                                          <p:attrName>ppt_w</p:attrName>
                                        </p:attrNameLst>
                                      </p:cBhvr>
                                      <p:tavLst>
                                        <p:tav tm="0">
                                          <p:val>
                                            <p:strVal val="#ppt_w*0.70"/>
                                          </p:val>
                                        </p:tav>
                                        <p:tav tm="100000">
                                          <p:val>
                                            <p:strVal val="#ppt_w"/>
                                          </p:val>
                                        </p:tav>
                                      </p:tavLst>
                                    </p:anim>
                                    <p:anim calcmode="lin" valueType="num">
                                      <p:cBhvr>
                                        <p:cTn id="63" dur="1000" fill="hold"/>
                                        <p:tgtEl>
                                          <p:spTgt spid="15"/>
                                        </p:tgtEl>
                                        <p:attrNameLst>
                                          <p:attrName>ppt_h</p:attrName>
                                        </p:attrNameLst>
                                      </p:cBhvr>
                                      <p:tavLst>
                                        <p:tav tm="0">
                                          <p:val>
                                            <p:strVal val="#ppt_h"/>
                                          </p:val>
                                        </p:tav>
                                        <p:tav tm="100000">
                                          <p:val>
                                            <p:strVal val="#ppt_h"/>
                                          </p:val>
                                        </p:tav>
                                      </p:tavLst>
                                    </p:anim>
                                    <p:animEffect transition="in" filter="fade">
                                      <p:cBhvr>
                                        <p:cTn id="64" dur="1000"/>
                                        <p:tgtEl>
                                          <p:spTgt spid="15"/>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dissolv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animBg="1"/>
      <p:bldP spid="1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1196975"/>
            <a:ext cx="9109075" cy="4721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a:p>
            <a:pPr eaLnBrk="1" hangingPunct="1"/>
            <a:endParaRPr lang="en-US"/>
          </a:p>
        </p:txBody>
      </p:sp>
      <p:sp>
        <p:nvSpPr>
          <p:cNvPr id="23555" name="TextBox 2"/>
          <p:cNvSpPr txBox="1">
            <a:spLocks noChangeArrowheads="1"/>
          </p:cNvSpPr>
          <p:nvPr/>
        </p:nvSpPr>
        <p:spPr bwMode="auto">
          <a:xfrm>
            <a:off x="755576" y="6237312"/>
            <a:ext cx="7777163" cy="584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b="0" dirty="0">
                <a:solidFill>
                  <a:srgbClr val="FFFF00"/>
                </a:solidFill>
              </a:rPr>
              <a:t>p-value of simple models ~ </a:t>
            </a:r>
            <a:r>
              <a:rPr lang="en-US" b="0" dirty="0" smtClean="0">
                <a:solidFill>
                  <a:srgbClr val="FFFF00"/>
                </a:solidFill>
              </a:rPr>
              <a:t>10% </a:t>
            </a:r>
            <a:r>
              <a:rPr lang="en-US" b="0" dirty="0">
                <a:solidFill>
                  <a:srgbClr val="FFFF00"/>
                </a:solidFill>
              </a:rPr>
              <a:t>(also SM)</a:t>
            </a:r>
          </a:p>
        </p:txBody>
      </p:sp>
      <p:sp>
        <p:nvSpPr>
          <p:cNvPr id="2355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23557"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sp>
        <p:nvSpPr>
          <p:cNvPr id="14" name="TextBox 13"/>
          <p:cNvSpPr txBox="1"/>
          <p:nvPr/>
        </p:nvSpPr>
        <p:spPr>
          <a:xfrm>
            <a:off x="0" y="-35603"/>
            <a:ext cx="9144000"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Fit to Constrained MSSM (CMSSM)</a:t>
            </a:r>
            <a:endParaRPr lang="en-US" sz="4400" b="0" dirty="0"/>
          </a:p>
        </p:txBody>
      </p:sp>
      <p:pic>
        <p:nvPicPr>
          <p:cNvPr id="2" name="Picture 1" descr="m0m12CMSS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196752"/>
            <a:ext cx="8172400" cy="5024215"/>
          </a:xfrm>
          <a:prstGeom prst="rect">
            <a:avLst/>
          </a:prstGeom>
        </p:spPr>
      </p:pic>
      <p:sp>
        <p:nvSpPr>
          <p:cNvPr id="23560" name="Text Box 6"/>
          <p:cNvSpPr txBox="1">
            <a:spLocks noChangeArrowheads="1"/>
          </p:cNvSpPr>
          <p:nvPr/>
        </p:nvSpPr>
        <p:spPr bwMode="auto">
          <a:xfrm>
            <a:off x="5445125" y="5516563"/>
            <a:ext cx="3448050"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a:solidFill>
                  <a:srgbClr val="FFFF00"/>
                </a:solidFill>
              </a:rPr>
              <a:t>Buchmueller, JE et al: arXiv:1312.5250</a:t>
            </a:r>
          </a:p>
        </p:txBody>
      </p:sp>
      <p:sp>
        <p:nvSpPr>
          <p:cNvPr id="10" name="Oval 9"/>
          <p:cNvSpPr>
            <a:spLocks noChangeArrowheads="1"/>
          </p:cNvSpPr>
          <p:nvPr/>
        </p:nvSpPr>
        <p:spPr bwMode="auto">
          <a:xfrm>
            <a:off x="2852664" y="4797152"/>
            <a:ext cx="1935360" cy="1152128"/>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2" name="Oval 11"/>
          <p:cNvSpPr>
            <a:spLocks noChangeArrowheads="1"/>
          </p:cNvSpPr>
          <p:nvPr/>
        </p:nvSpPr>
        <p:spPr bwMode="auto">
          <a:xfrm>
            <a:off x="5292080" y="2420888"/>
            <a:ext cx="1935360" cy="1152128"/>
          </a:xfrm>
          <a:prstGeom prst="ellipse">
            <a:avLst/>
          </a:prstGeom>
          <a:noFill/>
          <a:ln w="57150">
            <a:solidFill>
              <a:srgbClr val="008000"/>
            </a:solidFill>
            <a:round/>
            <a:headEnd/>
            <a:tailEnd/>
          </a:ln>
          <a:extLst/>
        </p:spPr>
        <p:txBody>
          <a:bodyPr wrap="none" anchor="ctr"/>
          <a:lstStyle/>
          <a:p>
            <a:endParaRPr lang="en-US" sz="1800" b="0"/>
          </a:p>
        </p:txBody>
      </p:sp>
      <p:sp>
        <p:nvSpPr>
          <p:cNvPr id="15" name="Oval 14"/>
          <p:cNvSpPr>
            <a:spLocks noChangeArrowheads="1"/>
          </p:cNvSpPr>
          <p:nvPr/>
        </p:nvSpPr>
        <p:spPr bwMode="auto">
          <a:xfrm>
            <a:off x="5004048" y="4293096"/>
            <a:ext cx="1935360" cy="1152128"/>
          </a:xfrm>
          <a:prstGeom prst="ellipse">
            <a:avLst/>
          </a:prstGeom>
          <a:noFill/>
          <a:ln w="57150">
            <a:solidFill>
              <a:srgbClr val="660066"/>
            </a:solidFill>
            <a:round/>
            <a:headEnd/>
            <a:tailEnd/>
          </a:ln>
          <a:extLst/>
        </p:spPr>
        <p:txBody>
          <a:bodyPr wrap="none" anchor="ctr"/>
          <a:lstStyle/>
          <a:p>
            <a:endParaRPr lang="en-US" sz="1800" b="0"/>
          </a:p>
        </p:txBody>
      </p:sp>
      <p:sp>
        <p:nvSpPr>
          <p:cNvPr id="3" name="TextBox 2"/>
          <p:cNvSpPr txBox="1"/>
          <p:nvPr/>
        </p:nvSpPr>
        <p:spPr>
          <a:xfrm>
            <a:off x="7543111" y="1628800"/>
            <a:ext cx="1597913" cy="2948499"/>
          </a:xfrm>
          <a:prstGeom prst="rect">
            <a:avLst/>
          </a:prstGeom>
          <a:solidFill>
            <a:schemeClr val="bg1"/>
          </a:solidFill>
          <a:ln>
            <a:solidFill>
              <a:srgbClr val="000000"/>
            </a:solidFill>
          </a:ln>
        </p:spPr>
        <p:txBody>
          <a:bodyPr wrap="none" rtlCol="0">
            <a:spAutoFit/>
          </a:bodyPr>
          <a:lstStyle/>
          <a:p>
            <a:pPr algn="ctr">
              <a:buNone/>
            </a:pPr>
            <a:r>
              <a:rPr lang="en-US" b="0" dirty="0" smtClean="0"/>
              <a:t>Allowed</a:t>
            </a:r>
          </a:p>
          <a:p>
            <a:pPr algn="ctr">
              <a:buNone/>
            </a:pPr>
            <a:r>
              <a:rPr lang="en-US" b="0" dirty="0" smtClean="0"/>
              <a:t>region</a:t>
            </a:r>
          </a:p>
          <a:p>
            <a:pPr algn="ctr">
              <a:buNone/>
            </a:pPr>
            <a:r>
              <a:rPr lang="en-US" b="0" dirty="0" smtClean="0"/>
              <a:t>extends</a:t>
            </a:r>
          </a:p>
          <a:p>
            <a:pPr algn="ctr">
              <a:buNone/>
            </a:pPr>
            <a:r>
              <a:rPr lang="en-US" b="0" dirty="0"/>
              <a:t>t</a:t>
            </a:r>
            <a:r>
              <a:rPr lang="en-US" b="0" dirty="0" smtClean="0"/>
              <a:t>o large </a:t>
            </a:r>
          </a:p>
          <a:p>
            <a:pPr algn="ctr">
              <a:buNone/>
            </a:pPr>
            <a:r>
              <a:rPr lang="en-US" b="0" dirty="0" smtClean="0"/>
              <a:t>m</a:t>
            </a:r>
            <a:r>
              <a:rPr lang="en-US" b="0" baseline="-25000" dirty="0" smtClean="0"/>
              <a:t>0</a:t>
            </a:r>
            <a:endParaRPr lang="en-US" b="0" baseline="-25000" dirty="0"/>
          </a:p>
        </p:txBody>
      </p:sp>
      <p:sp>
        <p:nvSpPr>
          <p:cNvPr id="4" name="TextBox 3"/>
          <p:cNvSpPr txBox="1"/>
          <p:nvPr/>
        </p:nvSpPr>
        <p:spPr>
          <a:xfrm>
            <a:off x="8447640" y="5733256"/>
            <a:ext cx="663296" cy="584776"/>
          </a:xfrm>
          <a:prstGeom prst="rect">
            <a:avLst/>
          </a:prstGeom>
          <a:noFill/>
        </p:spPr>
        <p:txBody>
          <a:bodyPr wrap="none" rtlCol="0">
            <a:spAutoFit/>
          </a:bodyPr>
          <a:lstStyle/>
          <a:p>
            <a:pPr>
              <a:buNone/>
            </a:pPr>
            <a:r>
              <a:rPr lang="en-US" b="0" dirty="0" smtClean="0"/>
              <a:t>m</a:t>
            </a:r>
            <a:r>
              <a:rPr lang="en-US" b="0" baseline="-25000" dirty="0" smtClean="0"/>
              <a:t>0</a:t>
            </a:r>
            <a:endParaRPr lang="en-US" b="0" baseline="-25000" dirty="0"/>
          </a:p>
        </p:txBody>
      </p:sp>
    </p:spTree>
    <p:extLst>
      <p:ext uri="{BB962C8B-B14F-4D97-AF65-F5344CB8AC3E}">
        <p14:creationId xmlns:p14="http://schemas.microsoft.com/office/powerpoint/2010/main" val="3144662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strVal val="#ppt_w*0.70"/>
                                          </p:val>
                                        </p:tav>
                                        <p:tav tm="100000">
                                          <p:val>
                                            <p:strVal val="#ppt_w"/>
                                          </p:val>
                                        </p:tav>
                                      </p:tavLst>
                                    </p:anim>
                                    <p:anim calcmode="lin" valueType="num">
                                      <p:cBhvr>
                                        <p:cTn id="22" dur="1000" fill="hold"/>
                                        <p:tgtEl>
                                          <p:spTgt spid="15"/>
                                        </p:tgtEl>
                                        <p:attrNameLst>
                                          <p:attrName>ppt_h</p:attrName>
                                        </p:attrNameLst>
                                      </p:cBhvr>
                                      <p:tavLst>
                                        <p:tav tm="0">
                                          <p:val>
                                            <p:strVal val="#ppt_h"/>
                                          </p:val>
                                        </p:tav>
                                        <p:tav tm="100000">
                                          <p:val>
                                            <p:strVal val="#ppt_h"/>
                                          </p:val>
                                        </p:tav>
                                      </p:tavLst>
                                    </p:anim>
                                    <p:animEffect transition="in" filter="fade">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764704"/>
            <a:ext cx="9109075" cy="64940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p:txBody>
      </p:sp>
      <p:sp>
        <p:nvSpPr>
          <p:cNvPr id="2355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23557"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sp>
        <p:nvSpPr>
          <p:cNvPr id="10" name="Oval 9"/>
          <p:cNvSpPr>
            <a:spLocks noChangeArrowheads="1"/>
          </p:cNvSpPr>
          <p:nvPr/>
        </p:nvSpPr>
        <p:spPr bwMode="auto">
          <a:xfrm>
            <a:off x="2852664" y="4797152"/>
            <a:ext cx="1935360" cy="1152128"/>
          </a:xfrm>
          <a:prstGeom prst="ellipse">
            <a:avLst/>
          </a:prstGeom>
          <a:noFill/>
          <a:ln w="571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800" b="0"/>
          </a:p>
        </p:txBody>
      </p:sp>
      <p:sp>
        <p:nvSpPr>
          <p:cNvPr id="12" name="Oval 11"/>
          <p:cNvSpPr>
            <a:spLocks noChangeArrowheads="1"/>
          </p:cNvSpPr>
          <p:nvPr/>
        </p:nvSpPr>
        <p:spPr bwMode="auto">
          <a:xfrm>
            <a:off x="5292080" y="2420888"/>
            <a:ext cx="1935360" cy="1152128"/>
          </a:xfrm>
          <a:prstGeom prst="ellipse">
            <a:avLst/>
          </a:prstGeom>
          <a:noFill/>
          <a:ln w="57150">
            <a:solidFill>
              <a:srgbClr val="008000"/>
            </a:solidFill>
            <a:round/>
            <a:headEnd/>
            <a:tailEnd/>
          </a:ln>
          <a:extLst/>
        </p:spPr>
        <p:txBody>
          <a:bodyPr wrap="none" anchor="ctr"/>
          <a:lstStyle/>
          <a:p>
            <a:endParaRPr lang="en-US" sz="1800" b="0"/>
          </a:p>
        </p:txBody>
      </p:sp>
      <p:sp>
        <p:nvSpPr>
          <p:cNvPr id="15" name="Oval 14"/>
          <p:cNvSpPr>
            <a:spLocks noChangeArrowheads="1"/>
          </p:cNvSpPr>
          <p:nvPr/>
        </p:nvSpPr>
        <p:spPr bwMode="auto">
          <a:xfrm>
            <a:off x="5004048" y="4293096"/>
            <a:ext cx="1935360" cy="1152128"/>
          </a:xfrm>
          <a:prstGeom prst="ellipse">
            <a:avLst/>
          </a:prstGeom>
          <a:noFill/>
          <a:ln w="57150">
            <a:solidFill>
              <a:srgbClr val="660066"/>
            </a:solidFill>
            <a:round/>
            <a:headEnd/>
            <a:tailEnd/>
          </a:ln>
          <a:extLst/>
        </p:spPr>
        <p:txBody>
          <a:bodyPr wrap="none" anchor="ctr"/>
          <a:lstStyle/>
          <a:p>
            <a:endParaRPr lang="en-US" sz="1800" b="0"/>
          </a:p>
        </p:txBody>
      </p:sp>
      <p:pic>
        <p:nvPicPr>
          <p:cNvPr id="5" name="Picture 4" descr="CMSSMchi2Contribution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620688"/>
            <a:ext cx="6192811" cy="6353944"/>
          </a:xfrm>
          <a:prstGeom prst="rect">
            <a:avLst/>
          </a:prstGeom>
        </p:spPr>
      </p:pic>
      <p:sp>
        <p:nvSpPr>
          <p:cNvPr id="14" name="TextBox 13"/>
          <p:cNvSpPr txBox="1"/>
          <p:nvPr/>
        </p:nvSpPr>
        <p:spPr>
          <a:xfrm>
            <a:off x="0" y="-35603"/>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Constrained MSSM (CMSSM)</a:t>
            </a:r>
            <a:endParaRPr lang="en-US" sz="4400" b="0" dirty="0"/>
          </a:p>
        </p:txBody>
      </p:sp>
      <p:sp>
        <p:nvSpPr>
          <p:cNvPr id="23560" name="Text Box 6"/>
          <p:cNvSpPr txBox="1">
            <a:spLocks noChangeArrowheads="1"/>
          </p:cNvSpPr>
          <p:nvPr/>
        </p:nvSpPr>
        <p:spPr bwMode="auto">
          <a:xfrm>
            <a:off x="5580112" y="642591"/>
            <a:ext cx="3448050"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a:solidFill>
                  <a:srgbClr val="FFFF00"/>
                </a:solidFill>
              </a:rPr>
              <a:t>Buchmueller, JE et al: arXiv:1312.5250</a:t>
            </a:r>
          </a:p>
        </p:txBody>
      </p:sp>
      <p:sp>
        <p:nvSpPr>
          <p:cNvPr id="3" name="TextBox 2"/>
          <p:cNvSpPr txBox="1"/>
          <p:nvPr/>
        </p:nvSpPr>
        <p:spPr>
          <a:xfrm>
            <a:off x="6594601" y="2280701"/>
            <a:ext cx="2441895" cy="2948499"/>
          </a:xfrm>
          <a:prstGeom prst="rect">
            <a:avLst/>
          </a:prstGeom>
          <a:solidFill>
            <a:schemeClr val="bg1"/>
          </a:solidFill>
          <a:ln>
            <a:solidFill>
              <a:srgbClr val="000000"/>
            </a:solidFill>
          </a:ln>
        </p:spPr>
        <p:txBody>
          <a:bodyPr wrap="none" rtlCol="0">
            <a:spAutoFit/>
          </a:bodyPr>
          <a:lstStyle/>
          <a:p>
            <a:pPr algn="ctr">
              <a:buNone/>
            </a:pPr>
            <a:r>
              <a:rPr lang="en-US" b="0" dirty="0" smtClean="0"/>
              <a:t>Contributions</a:t>
            </a:r>
          </a:p>
          <a:p>
            <a:pPr algn="ctr">
              <a:buNone/>
            </a:pPr>
            <a:r>
              <a:rPr lang="en-US" b="0" dirty="0"/>
              <a:t>t</a:t>
            </a:r>
            <a:r>
              <a:rPr lang="en-US" b="0" dirty="0" smtClean="0"/>
              <a:t>o global χ</a:t>
            </a:r>
            <a:r>
              <a:rPr lang="en-US" b="0" baseline="30000" dirty="0" smtClean="0"/>
              <a:t>2</a:t>
            </a:r>
          </a:p>
          <a:p>
            <a:pPr algn="ctr">
              <a:buNone/>
            </a:pPr>
            <a:r>
              <a:rPr lang="en-US" b="0" dirty="0"/>
              <a:t>f</a:t>
            </a:r>
            <a:r>
              <a:rPr lang="en-US" b="0" dirty="0" smtClean="0"/>
              <a:t>rom</a:t>
            </a:r>
          </a:p>
          <a:p>
            <a:pPr algn="ctr">
              <a:buNone/>
            </a:pPr>
            <a:r>
              <a:rPr lang="en-US" b="0" dirty="0"/>
              <a:t>d</a:t>
            </a:r>
            <a:r>
              <a:rPr lang="en-US" b="0" dirty="0" smtClean="0"/>
              <a:t>ifferent</a:t>
            </a:r>
          </a:p>
          <a:p>
            <a:pPr algn="ctr">
              <a:buNone/>
            </a:pPr>
            <a:r>
              <a:rPr lang="en-US" b="0" dirty="0" smtClean="0"/>
              <a:t>observables</a:t>
            </a:r>
            <a:endParaRPr lang="en-US" b="0" dirty="0"/>
          </a:p>
        </p:txBody>
      </p:sp>
      <p:sp>
        <p:nvSpPr>
          <p:cNvPr id="16" name="Oval 15"/>
          <p:cNvSpPr>
            <a:spLocks noChangeArrowheads="1"/>
          </p:cNvSpPr>
          <p:nvPr/>
        </p:nvSpPr>
        <p:spPr bwMode="auto">
          <a:xfrm>
            <a:off x="1259632" y="2420888"/>
            <a:ext cx="1503312" cy="576064"/>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17" name="Oval 16"/>
          <p:cNvSpPr>
            <a:spLocks noChangeArrowheads="1"/>
          </p:cNvSpPr>
          <p:nvPr/>
        </p:nvSpPr>
        <p:spPr bwMode="auto">
          <a:xfrm>
            <a:off x="1259632" y="764704"/>
            <a:ext cx="1584176" cy="432048"/>
          </a:xfrm>
          <a:prstGeom prst="ellipse">
            <a:avLst/>
          </a:prstGeom>
          <a:noFill/>
          <a:ln w="57150">
            <a:solidFill>
              <a:srgbClr val="000000"/>
            </a:solidFill>
            <a:round/>
            <a:headEnd/>
            <a:tailEnd/>
          </a:ln>
          <a:extLst/>
        </p:spPr>
        <p:txBody>
          <a:bodyPr wrap="none" anchor="ctr"/>
          <a:lstStyle/>
          <a:p>
            <a:endParaRPr lang="en-US" sz="1800" b="0"/>
          </a:p>
        </p:txBody>
      </p:sp>
      <p:sp>
        <p:nvSpPr>
          <p:cNvPr id="18" name="Oval 17"/>
          <p:cNvSpPr>
            <a:spLocks noChangeArrowheads="1"/>
          </p:cNvSpPr>
          <p:nvPr/>
        </p:nvSpPr>
        <p:spPr bwMode="auto">
          <a:xfrm>
            <a:off x="3419872" y="2060848"/>
            <a:ext cx="1008112" cy="576064"/>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19" name="Oval 18"/>
          <p:cNvSpPr>
            <a:spLocks noChangeArrowheads="1"/>
          </p:cNvSpPr>
          <p:nvPr/>
        </p:nvSpPr>
        <p:spPr bwMode="auto">
          <a:xfrm>
            <a:off x="5580112" y="2060848"/>
            <a:ext cx="927248" cy="576064"/>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20" name="Oval 19"/>
          <p:cNvSpPr>
            <a:spLocks noChangeArrowheads="1"/>
          </p:cNvSpPr>
          <p:nvPr/>
        </p:nvSpPr>
        <p:spPr bwMode="auto">
          <a:xfrm>
            <a:off x="3491880" y="836712"/>
            <a:ext cx="864096" cy="1440160"/>
          </a:xfrm>
          <a:prstGeom prst="ellipse">
            <a:avLst/>
          </a:prstGeom>
          <a:noFill/>
          <a:ln w="57150">
            <a:solidFill>
              <a:srgbClr val="000000"/>
            </a:solidFill>
            <a:round/>
            <a:headEnd/>
            <a:tailEnd/>
          </a:ln>
          <a:extLst/>
        </p:spPr>
        <p:txBody>
          <a:bodyPr wrap="none" anchor="ctr"/>
          <a:lstStyle/>
          <a:p>
            <a:endParaRPr lang="en-US" sz="1800" b="0"/>
          </a:p>
        </p:txBody>
      </p:sp>
      <p:sp>
        <p:nvSpPr>
          <p:cNvPr id="21" name="Oval 20"/>
          <p:cNvSpPr>
            <a:spLocks noChangeArrowheads="1"/>
          </p:cNvSpPr>
          <p:nvPr/>
        </p:nvSpPr>
        <p:spPr bwMode="auto">
          <a:xfrm>
            <a:off x="5724128" y="836712"/>
            <a:ext cx="864096" cy="1296144"/>
          </a:xfrm>
          <a:prstGeom prst="ellipse">
            <a:avLst/>
          </a:prstGeom>
          <a:noFill/>
          <a:ln w="57150">
            <a:solidFill>
              <a:srgbClr val="000000"/>
            </a:solidFill>
            <a:round/>
            <a:headEnd/>
            <a:tailEnd/>
          </a:ln>
          <a:extLst/>
        </p:spPr>
        <p:txBody>
          <a:bodyPr wrap="none" anchor="ctr"/>
          <a:lstStyle/>
          <a:p>
            <a:endParaRPr lang="en-US" sz="1800" b="0"/>
          </a:p>
        </p:txBody>
      </p:sp>
      <p:sp>
        <p:nvSpPr>
          <p:cNvPr id="6" name="TextBox 5"/>
          <p:cNvSpPr txBox="1"/>
          <p:nvPr/>
        </p:nvSpPr>
        <p:spPr>
          <a:xfrm>
            <a:off x="2904" y="836712"/>
            <a:ext cx="1400744" cy="1557349"/>
          </a:xfrm>
          <a:prstGeom prst="rect">
            <a:avLst/>
          </a:prstGeom>
          <a:solidFill>
            <a:schemeClr val="tx1"/>
          </a:solidFill>
        </p:spPr>
        <p:txBody>
          <a:bodyPr wrap="none" rtlCol="0">
            <a:spAutoFit/>
          </a:bodyPr>
          <a:lstStyle/>
          <a:p>
            <a:pPr algn="ctr">
              <a:buNone/>
            </a:pPr>
            <a:r>
              <a:rPr lang="en-US" sz="2800" b="0" dirty="0" smtClean="0">
                <a:solidFill>
                  <a:schemeClr val="bg1"/>
                </a:solidFill>
              </a:rPr>
              <a:t>LHC</a:t>
            </a:r>
          </a:p>
          <a:p>
            <a:pPr algn="ctr">
              <a:buNone/>
            </a:pPr>
            <a:r>
              <a:rPr lang="en-US" sz="2800" b="0" dirty="0" smtClean="0">
                <a:solidFill>
                  <a:schemeClr val="bg1"/>
                </a:solidFill>
              </a:rPr>
              <a:t>MET</a:t>
            </a:r>
          </a:p>
          <a:p>
            <a:pPr algn="ctr">
              <a:buNone/>
            </a:pPr>
            <a:r>
              <a:rPr lang="en-US" sz="2800" b="0" dirty="0" smtClean="0">
                <a:solidFill>
                  <a:schemeClr val="bg1"/>
                </a:solidFill>
              </a:rPr>
              <a:t>searches</a:t>
            </a:r>
            <a:endParaRPr lang="en-US" sz="2800" b="0" dirty="0">
              <a:solidFill>
                <a:schemeClr val="bg1"/>
              </a:solidFill>
            </a:endParaRPr>
          </a:p>
        </p:txBody>
      </p:sp>
      <p:sp>
        <p:nvSpPr>
          <p:cNvPr id="23" name="TextBox 22"/>
          <p:cNvSpPr txBox="1"/>
          <p:nvPr/>
        </p:nvSpPr>
        <p:spPr>
          <a:xfrm>
            <a:off x="217682" y="2447715"/>
            <a:ext cx="971189" cy="523220"/>
          </a:xfrm>
          <a:prstGeom prst="rect">
            <a:avLst/>
          </a:prstGeom>
          <a:solidFill>
            <a:schemeClr val="accent1">
              <a:lumMod val="50000"/>
            </a:schemeClr>
          </a:solidFill>
        </p:spPr>
        <p:txBody>
          <a:bodyPr wrap="none" rtlCol="0">
            <a:spAutoFit/>
          </a:bodyPr>
          <a:lstStyle/>
          <a:p>
            <a:pPr algn="ctr">
              <a:buNone/>
            </a:pPr>
            <a:r>
              <a:rPr lang="en-US" sz="2800" b="0" dirty="0" err="1">
                <a:solidFill>
                  <a:schemeClr val="bg1"/>
                </a:solidFill>
              </a:rPr>
              <a:t>g</a:t>
            </a:r>
            <a:r>
              <a:rPr lang="en-US" sz="2800" b="0" baseline="-25000" dirty="0" err="1" smtClean="0">
                <a:solidFill>
                  <a:schemeClr val="bg1"/>
                </a:solidFill>
              </a:rPr>
              <a:t>μ</a:t>
            </a:r>
            <a:r>
              <a:rPr lang="en-US" sz="2800" b="0" dirty="0" smtClean="0">
                <a:solidFill>
                  <a:schemeClr val="bg1"/>
                </a:solidFill>
              </a:rPr>
              <a:t> - 2</a:t>
            </a:r>
            <a:endParaRPr lang="en-US" sz="2800" b="0" dirty="0">
              <a:solidFill>
                <a:schemeClr val="bg1"/>
              </a:solidFill>
            </a:endParaRPr>
          </a:p>
        </p:txBody>
      </p:sp>
      <p:sp>
        <p:nvSpPr>
          <p:cNvPr id="22" name="Oval 21"/>
          <p:cNvSpPr>
            <a:spLocks noChangeArrowheads="1"/>
          </p:cNvSpPr>
          <p:nvPr/>
        </p:nvSpPr>
        <p:spPr bwMode="auto">
          <a:xfrm>
            <a:off x="1403648" y="5013176"/>
            <a:ext cx="999256"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
        <p:nvSpPr>
          <p:cNvPr id="24" name="TextBox 23"/>
          <p:cNvSpPr txBox="1"/>
          <p:nvPr/>
        </p:nvSpPr>
        <p:spPr>
          <a:xfrm>
            <a:off x="52437" y="5138028"/>
            <a:ext cx="1301683" cy="523220"/>
          </a:xfrm>
          <a:prstGeom prst="rect">
            <a:avLst/>
          </a:prstGeom>
          <a:solidFill>
            <a:schemeClr val="accent1">
              <a:lumMod val="25000"/>
            </a:schemeClr>
          </a:solidFill>
        </p:spPr>
        <p:txBody>
          <a:bodyPr wrap="none" rtlCol="0">
            <a:spAutoFit/>
          </a:bodyPr>
          <a:lstStyle/>
          <a:p>
            <a:pPr algn="ctr">
              <a:buNone/>
            </a:pPr>
            <a:r>
              <a:rPr lang="en-US" sz="2800" b="0" dirty="0" err="1" smtClean="0">
                <a:solidFill>
                  <a:schemeClr val="bg1"/>
                </a:solidFill>
              </a:rPr>
              <a:t>Flavour</a:t>
            </a:r>
            <a:endParaRPr lang="en-US" sz="2800" b="0" dirty="0">
              <a:solidFill>
                <a:schemeClr val="bg1"/>
              </a:solidFill>
            </a:endParaRPr>
          </a:p>
        </p:txBody>
      </p:sp>
      <p:sp>
        <p:nvSpPr>
          <p:cNvPr id="25" name="Oval 24"/>
          <p:cNvSpPr>
            <a:spLocks noChangeArrowheads="1"/>
          </p:cNvSpPr>
          <p:nvPr/>
        </p:nvSpPr>
        <p:spPr bwMode="auto">
          <a:xfrm>
            <a:off x="3428728" y="5229200"/>
            <a:ext cx="999256"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
        <p:nvSpPr>
          <p:cNvPr id="26" name="Oval 25"/>
          <p:cNvSpPr>
            <a:spLocks noChangeArrowheads="1"/>
          </p:cNvSpPr>
          <p:nvPr/>
        </p:nvSpPr>
        <p:spPr bwMode="auto">
          <a:xfrm>
            <a:off x="5660976" y="5229200"/>
            <a:ext cx="999256"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Tree>
    <p:extLst>
      <p:ext uri="{BB962C8B-B14F-4D97-AF65-F5344CB8AC3E}">
        <p14:creationId xmlns:p14="http://schemas.microsoft.com/office/powerpoint/2010/main" val="25975079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strVal val="#ppt_w*0.70"/>
                                          </p:val>
                                        </p:tav>
                                        <p:tav tm="100000">
                                          <p:val>
                                            <p:strVal val="#ppt_w"/>
                                          </p:val>
                                        </p:tav>
                                      </p:tavLst>
                                    </p:anim>
                                    <p:anim calcmode="lin" valueType="num">
                                      <p:cBhvr>
                                        <p:cTn id="12" dur="1000" fill="hold"/>
                                        <p:tgtEl>
                                          <p:spTgt spid="17"/>
                                        </p:tgtEl>
                                        <p:attrNameLst>
                                          <p:attrName>ppt_h</p:attrName>
                                        </p:attrNameLst>
                                      </p:cBhvr>
                                      <p:tavLst>
                                        <p:tav tm="0">
                                          <p:val>
                                            <p:strVal val="#ppt_h"/>
                                          </p:val>
                                        </p:tav>
                                        <p:tav tm="100000">
                                          <p:val>
                                            <p:strVal val="#ppt_h"/>
                                          </p:val>
                                        </p:tav>
                                      </p:tavLst>
                                    </p:anim>
                                    <p:animEffect transition="in" filter="fade">
                                      <p:cBhvr>
                                        <p:cTn id="13" dur="1000"/>
                                        <p:tgtEl>
                                          <p:spTgt spid="17"/>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1000" fill="hold"/>
                                        <p:tgtEl>
                                          <p:spTgt spid="20"/>
                                        </p:tgtEl>
                                        <p:attrNameLst>
                                          <p:attrName>ppt_w</p:attrName>
                                        </p:attrNameLst>
                                      </p:cBhvr>
                                      <p:tavLst>
                                        <p:tav tm="0">
                                          <p:val>
                                            <p:strVal val="#ppt_w*0.70"/>
                                          </p:val>
                                        </p:tav>
                                        <p:tav tm="100000">
                                          <p:val>
                                            <p:strVal val="#ppt_w"/>
                                          </p:val>
                                        </p:tav>
                                      </p:tavLst>
                                    </p:anim>
                                    <p:anim calcmode="lin" valueType="num">
                                      <p:cBhvr>
                                        <p:cTn id="17" dur="1000" fill="hold"/>
                                        <p:tgtEl>
                                          <p:spTgt spid="20"/>
                                        </p:tgtEl>
                                        <p:attrNameLst>
                                          <p:attrName>ppt_h</p:attrName>
                                        </p:attrNameLst>
                                      </p:cBhvr>
                                      <p:tavLst>
                                        <p:tav tm="0">
                                          <p:val>
                                            <p:strVal val="#ppt_h"/>
                                          </p:val>
                                        </p:tav>
                                        <p:tav tm="100000">
                                          <p:val>
                                            <p:strVal val="#ppt_h"/>
                                          </p:val>
                                        </p:tav>
                                      </p:tavLst>
                                    </p:anim>
                                    <p:animEffect transition="in" filter="fade">
                                      <p:cBhvr>
                                        <p:cTn id="18" dur="1000"/>
                                        <p:tgtEl>
                                          <p:spTgt spid="20"/>
                                        </p:tgtEl>
                                      </p:cBhvr>
                                    </p:animEffect>
                                  </p:childTnLst>
                                </p:cTn>
                              </p:par>
                              <p:par>
                                <p:cTn id="19" presetID="55"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1000" fill="hold"/>
                                        <p:tgtEl>
                                          <p:spTgt spid="21"/>
                                        </p:tgtEl>
                                        <p:attrNameLst>
                                          <p:attrName>ppt_w</p:attrName>
                                        </p:attrNameLst>
                                      </p:cBhvr>
                                      <p:tavLst>
                                        <p:tav tm="0">
                                          <p:val>
                                            <p:strVal val="#ppt_w*0.70"/>
                                          </p:val>
                                        </p:tav>
                                        <p:tav tm="100000">
                                          <p:val>
                                            <p:strVal val="#ppt_w"/>
                                          </p:val>
                                        </p:tav>
                                      </p:tavLst>
                                    </p:anim>
                                    <p:anim calcmode="lin" valueType="num">
                                      <p:cBhvr>
                                        <p:cTn id="22" dur="1000" fill="hold"/>
                                        <p:tgtEl>
                                          <p:spTgt spid="21"/>
                                        </p:tgtEl>
                                        <p:attrNameLst>
                                          <p:attrName>ppt_h</p:attrName>
                                        </p:attrNameLst>
                                      </p:cBhvr>
                                      <p:tavLst>
                                        <p:tav tm="0">
                                          <p:val>
                                            <p:strVal val="#ppt_h"/>
                                          </p:val>
                                        </p:tav>
                                        <p:tav tm="100000">
                                          <p:val>
                                            <p:strVal val="#ppt_h"/>
                                          </p:val>
                                        </p:tav>
                                      </p:tavLst>
                                    </p:anim>
                                    <p:animEffect transition="in" filter="fade">
                                      <p:cBhvr>
                                        <p:cTn id="23" dur="10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dissolve">
                                      <p:cBhvr>
                                        <p:cTn id="28" dur="500"/>
                                        <p:tgtEl>
                                          <p:spTgt spid="23"/>
                                        </p:tgtEl>
                                      </p:cBhvr>
                                    </p:animEffect>
                                  </p:childTnLst>
                                </p:cTn>
                              </p:par>
                            </p:childTnLst>
                          </p:cTn>
                        </p:par>
                        <p:par>
                          <p:cTn id="29" fill="hold">
                            <p:stCondLst>
                              <p:cond delay="500"/>
                            </p:stCondLst>
                            <p:childTnLst>
                              <p:par>
                                <p:cTn id="30" presetID="55"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1000" fill="hold"/>
                                        <p:tgtEl>
                                          <p:spTgt spid="16"/>
                                        </p:tgtEl>
                                        <p:attrNameLst>
                                          <p:attrName>ppt_w</p:attrName>
                                        </p:attrNameLst>
                                      </p:cBhvr>
                                      <p:tavLst>
                                        <p:tav tm="0">
                                          <p:val>
                                            <p:strVal val="#ppt_w*0.70"/>
                                          </p:val>
                                        </p:tav>
                                        <p:tav tm="100000">
                                          <p:val>
                                            <p:strVal val="#ppt_w"/>
                                          </p:val>
                                        </p:tav>
                                      </p:tavLst>
                                    </p:anim>
                                    <p:anim calcmode="lin" valueType="num">
                                      <p:cBhvr>
                                        <p:cTn id="33" dur="1000" fill="hold"/>
                                        <p:tgtEl>
                                          <p:spTgt spid="16"/>
                                        </p:tgtEl>
                                        <p:attrNameLst>
                                          <p:attrName>ppt_h</p:attrName>
                                        </p:attrNameLst>
                                      </p:cBhvr>
                                      <p:tavLst>
                                        <p:tav tm="0">
                                          <p:val>
                                            <p:strVal val="#ppt_h"/>
                                          </p:val>
                                        </p:tav>
                                        <p:tav tm="100000">
                                          <p:val>
                                            <p:strVal val="#ppt_h"/>
                                          </p:val>
                                        </p:tav>
                                      </p:tavLst>
                                    </p:anim>
                                    <p:animEffect transition="in" filter="fade">
                                      <p:cBhvr>
                                        <p:cTn id="34" dur="1000"/>
                                        <p:tgtEl>
                                          <p:spTgt spid="16"/>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1000" fill="hold"/>
                                        <p:tgtEl>
                                          <p:spTgt spid="18"/>
                                        </p:tgtEl>
                                        <p:attrNameLst>
                                          <p:attrName>ppt_w</p:attrName>
                                        </p:attrNameLst>
                                      </p:cBhvr>
                                      <p:tavLst>
                                        <p:tav tm="0">
                                          <p:val>
                                            <p:strVal val="#ppt_w*0.70"/>
                                          </p:val>
                                        </p:tav>
                                        <p:tav tm="100000">
                                          <p:val>
                                            <p:strVal val="#ppt_w"/>
                                          </p:val>
                                        </p:tav>
                                      </p:tavLst>
                                    </p:anim>
                                    <p:anim calcmode="lin" valueType="num">
                                      <p:cBhvr>
                                        <p:cTn id="38" dur="1000" fill="hold"/>
                                        <p:tgtEl>
                                          <p:spTgt spid="18"/>
                                        </p:tgtEl>
                                        <p:attrNameLst>
                                          <p:attrName>ppt_h</p:attrName>
                                        </p:attrNameLst>
                                      </p:cBhvr>
                                      <p:tavLst>
                                        <p:tav tm="0">
                                          <p:val>
                                            <p:strVal val="#ppt_h"/>
                                          </p:val>
                                        </p:tav>
                                        <p:tav tm="100000">
                                          <p:val>
                                            <p:strVal val="#ppt_h"/>
                                          </p:val>
                                        </p:tav>
                                      </p:tavLst>
                                    </p:anim>
                                    <p:animEffect transition="in" filter="fade">
                                      <p:cBhvr>
                                        <p:cTn id="39" dur="1000"/>
                                        <p:tgtEl>
                                          <p:spTgt spid="1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strVal val="#ppt_w*0.70"/>
                                          </p:val>
                                        </p:tav>
                                        <p:tav tm="100000">
                                          <p:val>
                                            <p:strVal val="#ppt_w"/>
                                          </p:val>
                                        </p:tav>
                                      </p:tavLst>
                                    </p:anim>
                                    <p:anim calcmode="lin" valueType="num">
                                      <p:cBhvr>
                                        <p:cTn id="43" dur="1000" fill="hold"/>
                                        <p:tgtEl>
                                          <p:spTgt spid="19"/>
                                        </p:tgtEl>
                                        <p:attrNameLst>
                                          <p:attrName>ppt_h</p:attrName>
                                        </p:attrNameLst>
                                      </p:cBhvr>
                                      <p:tavLst>
                                        <p:tav tm="0">
                                          <p:val>
                                            <p:strVal val="#ppt_h"/>
                                          </p:val>
                                        </p:tav>
                                        <p:tav tm="100000">
                                          <p:val>
                                            <p:strVal val="#ppt_h"/>
                                          </p:val>
                                        </p:tav>
                                      </p:tavLst>
                                    </p:anim>
                                    <p:animEffect transition="in" filter="fade">
                                      <p:cBhvr>
                                        <p:cTn id="44" dur="10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dissolve">
                                      <p:cBhvr>
                                        <p:cTn id="49" dur="500"/>
                                        <p:tgtEl>
                                          <p:spTgt spid="24"/>
                                        </p:tgtEl>
                                      </p:cBhvr>
                                    </p:animEffect>
                                  </p:childTnLst>
                                </p:cTn>
                              </p:par>
                            </p:childTnLst>
                          </p:cTn>
                        </p:par>
                        <p:par>
                          <p:cTn id="50" fill="hold">
                            <p:stCondLst>
                              <p:cond delay="500"/>
                            </p:stCondLst>
                            <p:childTnLst>
                              <p:par>
                                <p:cTn id="51" presetID="55"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000" fill="hold"/>
                                        <p:tgtEl>
                                          <p:spTgt spid="22"/>
                                        </p:tgtEl>
                                        <p:attrNameLst>
                                          <p:attrName>ppt_w</p:attrName>
                                        </p:attrNameLst>
                                      </p:cBhvr>
                                      <p:tavLst>
                                        <p:tav tm="0">
                                          <p:val>
                                            <p:strVal val="#ppt_w*0.70"/>
                                          </p:val>
                                        </p:tav>
                                        <p:tav tm="100000">
                                          <p:val>
                                            <p:strVal val="#ppt_w"/>
                                          </p:val>
                                        </p:tav>
                                      </p:tavLst>
                                    </p:anim>
                                    <p:anim calcmode="lin" valueType="num">
                                      <p:cBhvr>
                                        <p:cTn id="54" dur="1000" fill="hold"/>
                                        <p:tgtEl>
                                          <p:spTgt spid="22"/>
                                        </p:tgtEl>
                                        <p:attrNameLst>
                                          <p:attrName>ppt_h</p:attrName>
                                        </p:attrNameLst>
                                      </p:cBhvr>
                                      <p:tavLst>
                                        <p:tav tm="0">
                                          <p:val>
                                            <p:strVal val="#ppt_h"/>
                                          </p:val>
                                        </p:tav>
                                        <p:tav tm="100000">
                                          <p:val>
                                            <p:strVal val="#ppt_h"/>
                                          </p:val>
                                        </p:tav>
                                      </p:tavLst>
                                    </p:anim>
                                    <p:animEffect transition="in" filter="fade">
                                      <p:cBhvr>
                                        <p:cTn id="55" dur="1000"/>
                                        <p:tgtEl>
                                          <p:spTgt spid="22"/>
                                        </p:tgtEl>
                                      </p:cBhvr>
                                    </p:animEffect>
                                  </p:childTnLst>
                                </p:cTn>
                              </p:par>
                            </p:childTnLst>
                          </p:cTn>
                        </p:par>
                        <p:par>
                          <p:cTn id="56" fill="hold">
                            <p:stCondLst>
                              <p:cond delay="1500"/>
                            </p:stCondLst>
                            <p:childTnLst>
                              <p:par>
                                <p:cTn id="57" presetID="55" presetClass="entr" presetSubtype="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1000" fill="hold"/>
                                        <p:tgtEl>
                                          <p:spTgt spid="25"/>
                                        </p:tgtEl>
                                        <p:attrNameLst>
                                          <p:attrName>ppt_w</p:attrName>
                                        </p:attrNameLst>
                                      </p:cBhvr>
                                      <p:tavLst>
                                        <p:tav tm="0">
                                          <p:val>
                                            <p:strVal val="#ppt_w*0.70"/>
                                          </p:val>
                                        </p:tav>
                                        <p:tav tm="100000">
                                          <p:val>
                                            <p:strVal val="#ppt_w"/>
                                          </p:val>
                                        </p:tav>
                                      </p:tavLst>
                                    </p:anim>
                                    <p:anim calcmode="lin" valueType="num">
                                      <p:cBhvr>
                                        <p:cTn id="60" dur="1000" fill="hold"/>
                                        <p:tgtEl>
                                          <p:spTgt spid="25"/>
                                        </p:tgtEl>
                                        <p:attrNameLst>
                                          <p:attrName>ppt_h</p:attrName>
                                        </p:attrNameLst>
                                      </p:cBhvr>
                                      <p:tavLst>
                                        <p:tav tm="0">
                                          <p:val>
                                            <p:strVal val="#ppt_h"/>
                                          </p:val>
                                        </p:tav>
                                        <p:tav tm="100000">
                                          <p:val>
                                            <p:strVal val="#ppt_h"/>
                                          </p:val>
                                        </p:tav>
                                      </p:tavLst>
                                    </p:anim>
                                    <p:animEffect transition="in" filter="fade">
                                      <p:cBhvr>
                                        <p:cTn id="61" dur="1000"/>
                                        <p:tgtEl>
                                          <p:spTgt spid="25"/>
                                        </p:tgtEl>
                                      </p:cBhvr>
                                    </p:animEffect>
                                  </p:childTnLst>
                                </p:cTn>
                              </p:par>
                            </p:childTnLst>
                          </p:cTn>
                        </p:par>
                        <p:par>
                          <p:cTn id="62" fill="hold">
                            <p:stCondLst>
                              <p:cond delay="2500"/>
                            </p:stCondLst>
                            <p:childTnLst>
                              <p:par>
                                <p:cTn id="63" presetID="55"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1000" fill="hold"/>
                                        <p:tgtEl>
                                          <p:spTgt spid="26"/>
                                        </p:tgtEl>
                                        <p:attrNameLst>
                                          <p:attrName>ppt_w</p:attrName>
                                        </p:attrNameLst>
                                      </p:cBhvr>
                                      <p:tavLst>
                                        <p:tav tm="0">
                                          <p:val>
                                            <p:strVal val="#ppt_w*0.70"/>
                                          </p:val>
                                        </p:tav>
                                        <p:tav tm="100000">
                                          <p:val>
                                            <p:strVal val="#ppt_w"/>
                                          </p:val>
                                        </p:tav>
                                      </p:tavLst>
                                    </p:anim>
                                    <p:anim calcmode="lin" valueType="num">
                                      <p:cBhvr>
                                        <p:cTn id="66" dur="1000" fill="hold"/>
                                        <p:tgtEl>
                                          <p:spTgt spid="26"/>
                                        </p:tgtEl>
                                        <p:attrNameLst>
                                          <p:attrName>ppt_h</p:attrName>
                                        </p:attrNameLst>
                                      </p:cBhvr>
                                      <p:tavLst>
                                        <p:tav tm="0">
                                          <p:val>
                                            <p:strVal val="#ppt_h"/>
                                          </p:val>
                                        </p:tav>
                                        <p:tav tm="100000">
                                          <p:val>
                                            <p:strVal val="#ppt_h"/>
                                          </p:val>
                                        </p:tav>
                                      </p:tavLst>
                                    </p:anim>
                                    <p:animEffect transition="in" filter="fade">
                                      <p:cBhvr>
                                        <p:cTn id="6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6" grpId="0" animBg="1"/>
      <p:bldP spid="23" grpId="0" animBg="1"/>
      <p:bldP spid="22" grpId="0" animBg="1"/>
      <p:bldP spid="24" grpId="0" animBg="1"/>
      <p:bldP spid="25" grpId="0" animBg="1"/>
      <p:bldP spid="2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23557"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6" name="Picture 5" descr="CMSSMpla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12" y="1340768"/>
            <a:ext cx="9144000" cy="5586497"/>
          </a:xfrm>
          <a:prstGeom prst="rect">
            <a:avLst/>
          </a:prstGeom>
        </p:spPr>
      </p:pic>
      <p:sp>
        <p:nvSpPr>
          <p:cNvPr id="23554" name="TextBox 3"/>
          <p:cNvSpPr txBox="1">
            <a:spLocks noChangeArrowheads="1"/>
          </p:cNvSpPr>
          <p:nvPr/>
        </p:nvSpPr>
        <p:spPr bwMode="auto">
          <a:xfrm>
            <a:off x="34925" y="1124744"/>
            <a:ext cx="9109075" cy="531222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buNone/>
            </a:pPr>
            <a:endParaRPr lang="en-US" dirty="0" smtClean="0"/>
          </a:p>
          <a:p>
            <a:pPr eaLnBrk="1" hangingPunct="1"/>
            <a:endParaRPr lang="en-US" dirty="0"/>
          </a:p>
          <a:p>
            <a:pPr eaLnBrk="1" hangingPunct="1"/>
            <a:endParaRPr lang="en-US" dirty="0" smtClean="0"/>
          </a:p>
          <a:p>
            <a:pPr eaLnBrk="1" hangingPunct="1"/>
            <a:endParaRPr lang="en-US" dirty="0" smtClean="0"/>
          </a:p>
          <a:p>
            <a:pPr eaLnBrk="1" hangingPunct="1"/>
            <a:endParaRPr lang="en-US" dirty="0"/>
          </a:p>
          <a:p>
            <a:pPr eaLnBrk="1" hangingPunct="1"/>
            <a:endParaRPr lang="en-US" dirty="0"/>
          </a:p>
          <a:p>
            <a:pPr eaLnBrk="1" hangingPunct="1"/>
            <a:endParaRPr lang="en-US" dirty="0"/>
          </a:p>
          <a:p>
            <a:pPr eaLnBrk="1" hangingPunct="1"/>
            <a:endParaRPr lang="en-US" dirty="0"/>
          </a:p>
        </p:txBody>
      </p:sp>
      <p:pic>
        <p:nvPicPr>
          <p:cNvPr id="7" name="Picture 6" descr="CMSSM_DM_m0_6K_m12_4K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80728"/>
            <a:ext cx="7315200" cy="5486400"/>
          </a:xfrm>
          <a:prstGeom prst="rect">
            <a:avLst/>
          </a:prstGeom>
        </p:spPr>
      </p:pic>
      <p:sp>
        <p:nvSpPr>
          <p:cNvPr id="23560" name="Text Box 6"/>
          <p:cNvSpPr txBox="1">
            <a:spLocks noChangeArrowheads="1"/>
          </p:cNvSpPr>
          <p:nvPr/>
        </p:nvSpPr>
        <p:spPr bwMode="auto">
          <a:xfrm>
            <a:off x="5516438" y="1434679"/>
            <a:ext cx="3448050"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a:solidFill>
                  <a:srgbClr val="FFFF00"/>
                </a:solidFill>
              </a:rPr>
              <a:t>Buchmueller, JE et al: arXiv:1312.5250</a:t>
            </a:r>
          </a:p>
        </p:txBody>
      </p:sp>
      <p:sp>
        <p:nvSpPr>
          <p:cNvPr id="14" name="TextBox 13"/>
          <p:cNvSpPr txBox="1"/>
          <p:nvPr/>
        </p:nvSpPr>
        <p:spPr>
          <a:xfrm>
            <a:off x="-36512" y="-15190"/>
            <a:ext cx="7488832" cy="707886"/>
          </a:xfrm>
          <a:prstGeom prst="rect">
            <a:avLst/>
          </a:prstGeom>
          <a:solidFill>
            <a:schemeClr val="accent1"/>
          </a:solidFill>
          <a:ln>
            <a:solidFill>
              <a:schemeClr val="tx1"/>
            </a:solidFill>
          </a:ln>
        </p:spPr>
        <p:txBody>
          <a:bodyPr wrap="square" rtlCol="0">
            <a:spAutoFit/>
          </a:bodyPr>
          <a:lstStyle/>
          <a:p>
            <a:pPr algn="ctr">
              <a:buNone/>
            </a:pPr>
            <a:r>
              <a:rPr lang="en-US" sz="4000" b="0" dirty="0"/>
              <a:t>Dark Matter </a:t>
            </a:r>
            <a:r>
              <a:rPr lang="en-US" sz="4000" b="0" dirty="0" smtClean="0"/>
              <a:t>Density Mechanisms</a:t>
            </a:r>
            <a:endParaRPr lang="en-US" sz="4000" b="0" dirty="0"/>
          </a:p>
        </p:txBody>
      </p:sp>
      <p:pic>
        <p:nvPicPr>
          <p:cNvPr id="2" name="Picture 1" descr="criteri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496" y="1412776"/>
            <a:ext cx="3600400" cy="1406274"/>
          </a:xfrm>
          <a:prstGeom prst="rect">
            <a:avLst/>
          </a:prstGeom>
          <a:ln>
            <a:solidFill>
              <a:schemeClr val="tx1"/>
            </a:solidFill>
          </a:ln>
        </p:spPr>
      </p:pic>
      <p:sp>
        <p:nvSpPr>
          <p:cNvPr id="15" name="Text Box 6"/>
          <p:cNvSpPr txBox="1">
            <a:spLocks noChangeArrowheads="1"/>
          </p:cNvSpPr>
          <p:nvPr/>
        </p:nvSpPr>
        <p:spPr bwMode="auto">
          <a:xfrm>
            <a:off x="6084168" y="4365104"/>
            <a:ext cx="1916711" cy="634020"/>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Estimated reach with</a:t>
            </a:r>
          </a:p>
          <a:p>
            <a:pPr algn="ctr" eaLnBrk="1" hangingPunct="1">
              <a:buFontTx/>
              <a:buNone/>
            </a:pPr>
            <a:r>
              <a:rPr lang="en-US" sz="1600" b="0" dirty="0" smtClean="0">
                <a:solidFill>
                  <a:srgbClr val="FFFF00"/>
                </a:solidFill>
              </a:rPr>
              <a:t>Run 2 of the LHC</a:t>
            </a:r>
            <a:endParaRPr lang="en-US" sz="1600" b="0" dirty="0">
              <a:solidFill>
                <a:srgbClr val="FFFF00"/>
              </a:solidFill>
            </a:endParaRPr>
          </a:p>
        </p:txBody>
      </p:sp>
      <p:sp>
        <p:nvSpPr>
          <p:cNvPr id="16" name="Text Box 6"/>
          <p:cNvSpPr txBox="1">
            <a:spLocks noChangeArrowheads="1"/>
          </p:cNvSpPr>
          <p:nvPr/>
        </p:nvSpPr>
        <p:spPr bwMode="auto">
          <a:xfrm>
            <a:off x="6259851" y="5085184"/>
            <a:ext cx="1768533" cy="338554"/>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Current LHC reach</a:t>
            </a:r>
            <a:endParaRPr lang="en-US" sz="1600" b="0" dirty="0">
              <a:solidFill>
                <a:srgbClr val="FFFF00"/>
              </a:solidFill>
            </a:endParaRPr>
          </a:p>
        </p:txBody>
      </p:sp>
    </p:spTree>
    <p:extLst>
      <p:ext uri="{BB962C8B-B14F-4D97-AF65-F5344CB8AC3E}">
        <p14:creationId xmlns:p14="http://schemas.microsoft.com/office/powerpoint/2010/main" val="39167413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23557"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sp>
        <p:nvSpPr>
          <p:cNvPr id="23554" name="TextBox 3"/>
          <p:cNvSpPr txBox="1">
            <a:spLocks noChangeArrowheads="1"/>
          </p:cNvSpPr>
          <p:nvPr/>
        </p:nvSpPr>
        <p:spPr bwMode="auto">
          <a:xfrm>
            <a:off x="34925" y="910223"/>
            <a:ext cx="9109075" cy="59031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buNone/>
            </a:pPr>
            <a:endParaRPr lang="en-US" dirty="0" smtClean="0"/>
          </a:p>
          <a:p>
            <a:pPr eaLnBrk="1" hangingPunct="1"/>
            <a:endParaRPr lang="en-US" dirty="0"/>
          </a:p>
          <a:p>
            <a:pPr eaLnBrk="1" hangingPunct="1"/>
            <a:endParaRPr lang="en-US" dirty="0" smtClean="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a:p>
            <a:pPr eaLnBrk="1" hangingPunct="1"/>
            <a:endParaRPr lang="en-US" dirty="0"/>
          </a:p>
        </p:txBody>
      </p:sp>
      <p:sp>
        <p:nvSpPr>
          <p:cNvPr id="23560" name="Text Box 6"/>
          <p:cNvSpPr txBox="1">
            <a:spLocks noChangeArrowheads="1"/>
          </p:cNvSpPr>
          <p:nvPr/>
        </p:nvSpPr>
        <p:spPr bwMode="auto">
          <a:xfrm>
            <a:off x="5436096" y="1196752"/>
            <a:ext cx="3448050"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a:solidFill>
                  <a:srgbClr val="FFFF00"/>
                </a:solidFill>
              </a:rPr>
              <a:t>Buchmueller, JE et al: arXiv:1312.5250</a:t>
            </a:r>
          </a:p>
        </p:txBody>
      </p:sp>
      <p:pic>
        <p:nvPicPr>
          <p:cNvPr id="2" name="Picture 1" descr="CMSSM1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466"/>
            <a:ext cx="9144000" cy="6247534"/>
          </a:xfrm>
          <a:prstGeom prst="rect">
            <a:avLst/>
          </a:prstGeom>
        </p:spPr>
      </p:pic>
      <p:sp>
        <p:nvSpPr>
          <p:cNvPr id="14" name="TextBox 13"/>
          <p:cNvSpPr txBox="1"/>
          <p:nvPr/>
        </p:nvSpPr>
        <p:spPr>
          <a:xfrm>
            <a:off x="-36512" y="-15190"/>
            <a:ext cx="7488832" cy="707886"/>
          </a:xfrm>
          <a:prstGeom prst="rect">
            <a:avLst/>
          </a:prstGeom>
          <a:solidFill>
            <a:schemeClr val="accent1"/>
          </a:solidFill>
          <a:ln>
            <a:solidFill>
              <a:schemeClr val="tx1"/>
            </a:solidFill>
          </a:ln>
        </p:spPr>
        <p:txBody>
          <a:bodyPr wrap="square" rtlCol="0">
            <a:spAutoFit/>
          </a:bodyPr>
          <a:lstStyle/>
          <a:p>
            <a:pPr algn="ctr">
              <a:buNone/>
            </a:pPr>
            <a:r>
              <a:rPr lang="en-US" sz="4000" b="0" dirty="0" smtClean="0"/>
              <a:t>Probing the CMSSM with the LHC</a:t>
            </a:r>
            <a:endParaRPr lang="en-US" sz="4000" b="0" dirty="0"/>
          </a:p>
        </p:txBody>
      </p:sp>
      <p:sp>
        <p:nvSpPr>
          <p:cNvPr id="12" name="Text Box 6"/>
          <p:cNvSpPr txBox="1">
            <a:spLocks noChangeArrowheads="1"/>
          </p:cNvSpPr>
          <p:nvPr/>
        </p:nvSpPr>
        <p:spPr bwMode="auto">
          <a:xfrm>
            <a:off x="5537922" y="1218238"/>
            <a:ext cx="3549870"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a:solidFill>
                  <a:srgbClr val="FFFF00"/>
                </a:solidFill>
              </a:rPr>
              <a:t>Buchmueller</a:t>
            </a:r>
            <a:r>
              <a:rPr lang="en-US" sz="1600" b="0" dirty="0">
                <a:solidFill>
                  <a:srgbClr val="FFFF00"/>
                </a:solidFill>
              </a:rPr>
              <a:t>, JE et al: arXiv:1505.04702</a:t>
            </a:r>
          </a:p>
        </p:txBody>
      </p:sp>
    </p:spTree>
    <p:extLst>
      <p:ext uri="{BB962C8B-B14F-4D97-AF65-F5344CB8AC3E}">
        <p14:creationId xmlns:p14="http://schemas.microsoft.com/office/powerpoint/2010/main" val="256875674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910223"/>
            <a:ext cx="9109075" cy="59031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buNone/>
            </a:pPr>
            <a:endParaRPr lang="en-US" dirty="0" smtClean="0"/>
          </a:p>
          <a:p>
            <a:pPr eaLnBrk="1" hangingPunct="1"/>
            <a:endParaRPr lang="en-US" dirty="0"/>
          </a:p>
          <a:p>
            <a:pPr eaLnBrk="1" hangingPunct="1"/>
            <a:endParaRPr lang="en-US" dirty="0" smtClean="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a:p>
            <a:pPr eaLnBrk="1" hangingPunct="1"/>
            <a:endParaRPr lang="en-US" dirty="0"/>
          </a:p>
        </p:txBody>
      </p:sp>
      <p:pic>
        <p:nvPicPr>
          <p:cNvPr id="3" name="Picture 2" descr="fig9a_m0_2K_m12_2K_chi2.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634"/>
            <a:ext cx="9144000" cy="6723366"/>
          </a:xfrm>
          <a:prstGeom prst="rect">
            <a:avLst/>
          </a:prstGeom>
        </p:spPr>
      </p:pic>
      <p:sp>
        <p:nvSpPr>
          <p:cNvPr id="16" name="TextBox 7"/>
          <p:cNvSpPr txBox="1">
            <a:spLocks noChangeArrowheads="1"/>
          </p:cNvSpPr>
          <p:nvPr/>
        </p:nvSpPr>
        <p:spPr bwMode="auto">
          <a:xfrm>
            <a:off x="6660009" y="4149080"/>
            <a:ext cx="1008335"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LHC</a:t>
            </a:r>
            <a:endParaRPr lang="en-US" sz="2800" b="0" dirty="0"/>
          </a:p>
        </p:txBody>
      </p:sp>
      <p:pic>
        <p:nvPicPr>
          <p:cNvPr id="5" name="Picture 4" descr="fig9c_m0_2K_m12_2K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84" y="162018"/>
            <a:ext cx="9144000" cy="6723366"/>
          </a:xfrm>
          <a:prstGeom prst="rect">
            <a:avLst/>
          </a:prstGeom>
        </p:spPr>
      </p:pic>
      <p:sp>
        <p:nvSpPr>
          <p:cNvPr id="17" name="TextBox 7"/>
          <p:cNvSpPr txBox="1">
            <a:spLocks noChangeArrowheads="1"/>
          </p:cNvSpPr>
          <p:nvPr/>
        </p:nvSpPr>
        <p:spPr bwMode="auto">
          <a:xfrm>
            <a:off x="6588224" y="4221088"/>
            <a:ext cx="1728192"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Combined</a:t>
            </a:r>
            <a:endParaRPr lang="en-US" sz="2800" b="0" dirty="0"/>
          </a:p>
        </p:txBody>
      </p:sp>
      <p:sp>
        <p:nvSpPr>
          <p:cNvPr id="13" name="TextBox 7"/>
          <p:cNvSpPr txBox="1">
            <a:spLocks noChangeArrowheads="1"/>
          </p:cNvSpPr>
          <p:nvPr/>
        </p:nvSpPr>
        <p:spPr bwMode="auto">
          <a:xfrm>
            <a:off x="2500313" y="1277144"/>
            <a:ext cx="1296367"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300/</a:t>
            </a:r>
            <a:r>
              <a:rPr lang="en-US" sz="2800" b="0" dirty="0" err="1" smtClean="0"/>
              <a:t>fb</a:t>
            </a:r>
            <a:endParaRPr lang="en-US" sz="2800" b="0" dirty="0"/>
          </a:p>
        </p:txBody>
      </p:sp>
      <p:pic>
        <p:nvPicPr>
          <p:cNvPr id="4" name="Picture 3" descr="fig9b_m0_2K_m12_2K_chi2.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84" y="116632"/>
            <a:ext cx="9144000" cy="6768752"/>
          </a:xfrm>
          <a:prstGeom prst="rect">
            <a:avLst/>
          </a:prstGeom>
        </p:spPr>
      </p:pic>
      <p:pic>
        <p:nvPicPr>
          <p:cNvPr id="6" name="Picture 5" descr="fig9d_m0_2K_m12_2K_chi2.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12" y="162018"/>
            <a:ext cx="9144000" cy="6723366"/>
          </a:xfrm>
          <a:prstGeom prst="rect">
            <a:avLst/>
          </a:prstGeom>
        </p:spPr>
      </p:pic>
      <p:sp>
        <p:nvSpPr>
          <p:cNvPr id="14" name="TextBox 13"/>
          <p:cNvSpPr txBox="1"/>
          <p:nvPr/>
        </p:nvSpPr>
        <p:spPr>
          <a:xfrm>
            <a:off x="-36512" y="-15190"/>
            <a:ext cx="9180512" cy="707886"/>
          </a:xfrm>
          <a:prstGeom prst="rect">
            <a:avLst/>
          </a:prstGeom>
          <a:solidFill>
            <a:schemeClr val="accent1"/>
          </a:solidFill>
          <a:ln>
            <a:solidFill>
              <a:schemeClr val="tx1"/>
            </a:solidFill>
          </a:ln>
        </p:spPr>
        <p:txBody>
          <a:bodyPr wrap="square" rtlCol="0">
            <a:spAutoFit/>
          </a:bodyPr>
          <a:lstStyle/>
          <a:p>
            <a:pPr algn="ctr">
              <a:buNone/>
            </a:pPr>
            <a:r>
              <a:rPr lang="en-US" sz="4000" b="0" dirty="0" smtClean="0"/>
              <a:t>Measuring the CMSSM with the LHC</a:t>
            </a:r>
            <a:endParaRPr lang="en-US" sz="4000" b="0" dirty="0"/>
          </a:p>
        </p:txBody>
      </p:sp>
      <p:sp>
        <p:nvSpPr>
          <p:cNvPr id="12" name="TextBox 7"/>
          <p:cNvSpPr txBox="1">
            <a:spLocks noChangeArrowheads="1"/>
          </p:cNvSpPr>
          <p:nvPr/>
        </p:nvSpPr>
        <p:spPr bwMode="auto">
          <a:xfrm>
            <a:off x="2339529" y="1249596"/>
            <a:ext cx="1296367"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3000/</a:t>
            </a:r>
            <a:r>
              <a:rPr lang="en-US" sz="2800" b="0" dirty="0" err="1" smtClean="0"/>
              <a:t>fb</a:t>
            </a:r>
            <a:endParaRPr lang="en-US" sz="2800" b="0" dirty="0"/>
          </a:p>
        </p:txBody>
      </p:sp>
      <p:sp>
        <p:nvSpPr>
          <p:cNvPr id="18" name="TextBox 7"/>
          <p:cNvSpPr txBox="1">
            <a:spLocks noChangeArrowheads="1"/>
          </p:cNvSpPr>
          <p:nvPr/>
        </p:nvSpPr>
        <p:spPr bwMode="auto">
          <a:xfrm>
            <a:off x="6812409" y="4301480"/>
            <a:ext cx="1008335"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LHC</a:t>
            </a:r>
            <a:endParaRPr lang="en-US" sz="2800" b="0" dirty="0"/>
          </a:p>
        </p:txBody>
      </p:sp>
      <p:sp>
        <p:nvSpPr>
          <p:cNvPr id="19" name="TextBox 7"/>
          <p:cNvSpPr txBox="1">
            <a:spLocks noChangeArrowheads="1"/>
          </p:cNvSpPr>
          <p:nvPr/>
        </p:nvSpPr>
        <p:spPr bwMode="auto">
          <a:xfrm>
            <a:off x="6516216" y="4293096"/>
            <a:ext cx="1728192" cy="523220"/>
          </a:xfrm>
          <a:prstGeom prst="rect">
            <a:avLst/>
          </a:prstGeom>
          <a:solidFill>
            <a:schemeClr val="bg1"/>
          </a:solidFill>
          <a:ln w="38100" cmpd="sng">
            <a:solidFill>
              <a:srgbClr val="FF0000"/>
            </a:solidFill>
            <a:miter lim="800000"/>
            <a:headEnd/>
            <a:tailEnd/>
          </a:ln>
          <a:extLst/>
        </p:spPr>
        <p:txBody>
          <a:bodyPr wrap="squar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dirty="0" smtClean="0"/>
              <a:t>Combined</a:t>
            </a:r>
            <a:endParaRPr lang="en-US" sz="2800" b="0" dirty="0"/>
          </a:p>
        </p:txBody>
      </p:sp>
      <p:sp>
        <p:nvSpPr>
          <p:cNvPr id="20" name="Text Box 6"/>
          <p:cNvSpPr txBox="1">
            <a:spLocks noChangeArrowheads="1"/>
          </p:cNvSpPr>
          <p:nvPr/>
        </p:nvSpPr>
        <p:spPr bwMode="auto">
          <a:xfrm>
            <a:off x="251520" y="6330806"/>
            <a:ext cx="3549870"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a:solidFill>
                  <a:srgbClr val="FFFF00"/>
                </a:solidFill>
              </a:rPr>
              <a:t>Buchmueller</a:t>
            </a:r>
            <a:r>
              <a:rPr lang="en-US" sz="1600" b="0" dirty="0">
                <a:solidFill>
                  <a:srgbClr val="FFFF00"/>
                </a:solidFill>
              </a:rPr>
              <a:t>, JE et al: arXiv:1505.04702</a:t>
            </a:r>
          </a:p>
        </p:txBody>
      </p:sp>
    </p:spTree>
    <p:extLst>
      <p:ext uri="{BB962C8B-B14F-4D97-AF65-F5344CB8AC3E}">
        <p14:creationId xmlns:p14="http://schemas.microsoft.com/office/powerpoint/2010/main" val="42888565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ssolv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dissolv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animBg="1"/>
      <p:bldP spid="18" grpId="0" animBg="1"/>
      <p:bldP spid="19"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404664"/>
            <a:ext cx="9109075" cy="64940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buNone/>
            </a:pPr>
            <a:endParaRPr lang="en-US" dirty="0" smtClean="0"/>
          </a:p>
          <a:p>
            <a:pPr eaLnBrk="1" hangingPunct="1"/>
            <a:endParaRPr lang="en-US" dirty="0"/>
          </a:p>
          <a:p>
            <a:pPr eaLnBrk="1" hangingPunct="1"/>
            <a:endParaRPr lang="en-US" dirty="0" smtClean="0"/>
          </a:p>
          <a:p>
            <a:pPr eaLnBrk="1" hangingPunct="1"/>
            <a:endParaRPr lang="en-US" dirty="0" smtClean="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p:txBody>
      </p:sp>
      <p:sp>
        <p:nvSpPr>
          <p:cNvPr id="14" name="TextBox 13"/>
          <p:cNvSpPr txBox="1"/>
          <p:nvPr/>
        </p:nvSpPr>
        <p:spPr>
          <a:xfrm>
            <a:off x="0" y="-15190"/>
            <a:ext cx="9144000" cy="615553"/>
          </a:xfrm>
          <a:prstGeom prst="rect">
            <a:avLst/>
          </a:prstGeom>
          <a:solidFill>
            <a:schemeClr val="accent1"/>
          </a:solidFill>
          <a:ln>
            <a:solidFill>
              <a:schemeClr val="tx1"/>
            </a:solidFill>
          </a:ln>
        </p:spPr>
        <p:txBody>
          <a:bodyPr wrap="square" rtlCol="0">
            <a:spAutoFit/>
          </a:bodyPr>
          <a:lstStyle/>
          <a:p>
            <a:pPr algn="ctr">
              <a:buNone/>
            </a:pPr>
            <a:r>
              <a:rPr lang="en-US" sz="3400" b="0" dirty="0" smtClean="0"/>
              <a:t>Dark Matter in </a:t>
            </a:r>
            <a:r>
              <a:rPr lang="en-US" sz="3400" b="0" dirty="0"/>
              <a:t>CMSSM, NUHM1/2, </a:t>
            </a:r>
            <a:r>
              <a:rPr lang="en-US" sz="3400" b="0" dirty="0" smtClean="0"/>
              <a:t>pMSSM10</a:t>
            </a:r>
            <a:endParaRPr lang="en-US" sz="3400" b="0" dirty="0"/>
          </a:p>
        </p:txBody>
      </p:sp>
      <p:pic>
        <p:nvPicPr>
          <p:cNvPr id="3" name="Picture 2" descr="m0m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620688"/>
            <a:ext cx="7059740" cy="5922152"/>
          </a:xfrm>
          <a:prstGeom prst="rect">
            <a:avLst/>
          </a:prstGeom>
        </p:spPr>
      </p:pic>
      <p:sp>
        <p:nvSpPr>
          <p:cNvPr id="12" name="Text Box 6"/>
          <p:cNvSpPr txBox="1">
            <a:spLocks noChangeArrowheads="1"/>
          </p:cNvSpPr>
          <p:nvPr/>
        </p:nvSpPr>
        <p:spPr bwMode="auto">
          <a:xfrm>
            <a:off x="6156176" y="3645024"/>
            <a:ext cx="1546417" cy="634020"/>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Estimated future</a:t>
            </a:r>
          </a:p>
          <a:p>
            <a:pPr algn="ctr" eaLnBrk="1" hangingPunct="1">
              <a:buFontTx/>
              <a:buNone/>
            </a:pPr>
            <a:r>
              <a:rPr lang="en-US" sz="1600" b="0" dirty="0" smtClean="0">
                <a:solidFill>
                  <a:srgbClr val="FFFF00"/>
                </a:solidFill>
              </a:rPr>
              <a:t>LHC reach</a:t>
            </a:r>
            <a:endParaRPr lang="en-US" sz="1600" b="0" dirty="0">
              <a:solidFill>
                <a:srgbClr val="FFFF00"/>
              </a:solidFill>
            </a:endParaRPr>
          </a:p>
        </p:txBody>
      </p:sp>
      <p:sp>
        <p:nvSpPr>
          <p:cNvPr id="13" name="Text Box 6"/>
          <p:cNvSpPr txBox="1">
            <a:spLocks noChangeArrowheads="1"/>
          </p:cNvSpPr>
          <p:nvPr/>
        </p:nvSpPr>
        <p:spPr bwMode="auto">
          <a:xfrm>
            <a:off x="3235515" y="2658398"/>
            <a:ext cx="1768533" cy="338554"/>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Current LHC reach</a:t>
            </a:r>
            <a:endParaRPr lang="en-US" sz="1600" b="0" dirty="0">
              <a:solidFill>
                <a:srgbClr val="FFFF00"/>
              </a:solidFill>
            </a:endParaRPr>
          </a:p>
        </p:txBody>
      </p:sp>
      <p:sp>
        <p:nvSpPr>
          <p:cNvPr id="15" name="Text Box 6"/>
          <p:cNvSpPr txBox="1">
            <a:spLocks noChangeArrowheads="1"/>
          </p:cNvSpPr>
          <p:nvPr/>
        </p:nvSpPr>
        <p:spPr bwMode="auto">
          <a:xfrm>
            <a:off x="5589646" y="6474822"/>
            <a:ext cx="3396683"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Bagnaschi</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1508.01173</a:t>
            </a:r>
            <a:endParaRPr lang="en-US" sz="1600" b="0" dirty="0">
              <a:solidFill>
                <a:srgbClr val="FFFF00"/>
              </a:solidFill>
            </a:endParaRPr>
          </a:p>
        </p:txBody>
      </p:sp>
    </p:spTree>
    <p:extLst>
      <p:ext uri="{BB962C8B-B14F-4D97-AF65-F5344CB8AC3E}">
        <p14:creationId xmlns:p14="http://schemas.microsoft.com/office/powerpoint/2010/main" val="3430639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823348"/>
            <a:ext cx="9109075" cy="64940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p:txBody>
      </p:sp>
      <p:sp>
        <p:nvSpPr>
          <p:cNvPr id="2355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pic>
        <p:nvPicPr>
          <p:cNvPr id="2" name="Picture 1" descr="pMSSM10c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340768"/>
            <a:ext cx="6049574" cy="5517232"/>
          </a:xfrm>
          <a:prstGeom prst="rect">
            <a:avLst/>
          </a:prstGeom>
        </p:spPr>
      </p:pic>
      <p:sp>
        <p:nvSpPr>
          <p:cNvPr id="14" name="TextBox 13"/>
          <p:cNvSpPr txBox="1"/>
          <p:nvPr/>
        </p:nvSpPr>
        <p:spPr>
          <a:xfrm>
            <a:off x="0" y="-35604"/>
            <a:ext cx="5796136" cy="1592395"/>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Phenomenological</a:t>
            </a:r>
          </a:p>
          <a:p>
            <a:pPr algn="ctr">
              <a:buNone/>
            </a:pPr>
            <a:r>
              <a:rPr lang="en-US" sz="4400" b="0" dirty="0" smtClean="0"/>
              <a:t>MSSM (pMSSM10)</a:t>
            </a:r>
            <a:endParaRPr lang="en-US" sz="4400" b="0" dirty="0"/>
          </a:p>
        </p:txBody>
      </p:sp>
      <p:sp>
        <p:nvSpPr>
          <p:cNvPr id="3" name="TextBox 2"/>
          <p:cNvSpPr txBox="1"/>
          <p:nvPr/>
        </p:nvSpPr>
        <p:spPr>
          <a:xfrm>
            <a:off x="6516216" y="3216805"/>
            <a:ext cx="2441895" cy="2948499"/>
          </a:xfrm>
          <a:prstGeom prst="rect">
            <a:avLst/>
          </a:prstGeom>
          <a:solidFill>
            <a:schemeClr val="bg1"/>
          </a:solidFill>
          <a:ln>
            <a:solidFill>
              <a:srgbClr val="000000"/>
            </a:solidFill>
          </a:ln>
        </p:spPr>
        <p:txBody>
          <a:bodyPr wrap="none" rtlCol="0">
            <a:spAutoFit/>
          </a:bodyPr>
          <a:lstStyle/>
          <a:p>
            <a:pPr algn="ctr">
              <a:buNone/>
            </a:pPr>
            <a:r>
              <a:rPr lang="en-US" b="0" dirty="0" smtClean="0"/>
              <a:t>Contributions</a:t>
            </a:r>
          </a:p>
          <a:p>
            <a:pPr algn="ctr">
              <a:buNone/>
            </a:pPr>
            <a:r>
              <a:rPr lang="en-US" b="0" dirty="0"/>
              <a:t>t</a:t>
            </a:r>
            <a:r>
              <a:rPr lang="en-US" b="0" dirty="0" smtClean="0"/>
              <a:t>o global χ</a:t>
            </a:r>
            <a:r>
              <a:rPr lang="en-US" b="0" baseline="30000" dirty="0" smtClean="0"/>
              <a:t>2</a:t>
            </a:r>
          </a:p>
          <a:p>
            <a:pPr algn="ctr">
              <a:buNone/>
            </a:pPr>
            <a:r>
              <a:rPr lang="en-US" b="0" dirty="0"/>
              <a:t>f</a:t>
            </a:r>
            <a:r>
              <a:rPr lang="en-US" b="0" dirty="0" smtClean="0"/>
              <a:t>rom</a:t>
            </a:r>
          </a:p>
          <a:p>
            <a:pPr algn="ctr">
              <a:buNone/>
            </a:pPr>
            <a:r>
              <a:rPr lang="en-US" b="0" dirty="0"/>
              <a:t>d</a:t>
            </a:r>
            <a:r>
              <a:rPr lang="en-US" b="0" dirty="0" smtClean="0"/>
              <a:t>ifferent</a:t>
            </a:r>
          </a:p>
          <a:p>
            <a:pPr algn="ctr">
              <a:buNone/>
            </a:pPr>
            <a:r>
              <a:rPr lang="en-US" b="0" dirty="0" smtClean="0"/>
              <a:t>observables</a:t>
            </a:r>
            <a:endParaRPr lang="en-US" b="0" dirty="0"/>
          </a:p>
        </p:txBody>
      </p:sp>
      <p:sp>
        <p:nvSpPr>
          <p:cNvPr id="16" name="Oval 15"/>
          <p:cNvSpPr>
            <a:spLocks noChangeArrowheads="1"/>
          </p:cNvSpPr>
          <p:nvPr/>
        </p:nvSpPr>
        <p:spPr bwMode="auto">
          <a:xfrm>
            <a:off x="1412504" y="3212976"/>
            <a:ext cx="999256" cy="576064"/>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17" name="Oval 16"/>
          <p:cNvSpPr>
            <a:spLocks noChangeArrowheads="1"/>
          </p:cNvSpPr>
          <p:nvPr/>
        </p:nvSpPr>
        <p:spPr bwMode="auto">
          <a:xfrm>
            <a:off x="1403648" y="1412776"/>
            <a:ext cx="936104" cy="1080120"/>
          </a:xfrm>
          <a:prstGeom prst="ellipse">
            <a:avLst/>
          </a:prstGeom>
          <a:noFill/>
          <a:ln w="57150">
            <a:solidFill>
              <a:srgbClr val="000000"/>
            </a:solidFill>
            <a:round/>
            <a:headEnd/>
            <a:tailEnd/>
          </a:ln>
          <a:extLst/>
        </p:spPr>
        <p:txBody>
          <a:bodyPr wrap="none" anchor="ctr"/>
          <a:lstStyle/>
          <a:p>
            <a:endParaRPr lang="en-US" sz="1800" b="0"/>
          </a:p>
        </p:txBody>
      </p:sp>
      <p:sp>
        <p:nvSpPr>
          <p:cNvPr id="18" name="Oval 17"/>
          <p:cNvSpPr>
            <a:spLocks noChangeArrowheads="1"/>
          </p:cNvSpPr>
          <p:nvPr/>
        </p:nvSpPr>
        <p:spPr bwMode="auto">
          <a:xfrm>
            <a:off x="3491880" y="1268760"/>
            <a:ext cx="1512168" cy="1800200"/>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19" name="Oval 18"/>
          <p:cNvSpPr>
            <a:spLocks noChangeArrowheads="1"/>
          </p:cNvSpPr>
          <p:nvPr/>
        </p:nvSpPr>
        <p:spPr bwMode="auto">
          <a:xfrm>
            <a:off x="5732984" y="2420888"/>
            <a:ext cx="1863352" cy="792088"/>
          </a:xfrm>
          <a:prstGeom prst="ellipse">
            <a:avLst/>
          </a:prstGeom>
          <a:noFill/>
          <a:ln w="57150">
            <a:solidFill>
              <a:schemeClr val="accent1">
                <a:lumMod val="50000"/>
              </a:schemeClr>
            </a:solidFill>
            <a:round/>
            <a:headEnd/>
            <a:tailEnd/>
          </a:ln>
          <a:extLst/>
        </p:spPr>
        <p:txBody>
          <a:bodyPr wrap="none" anchor="ctr"/>
          <a:lstStyle/>
          <a:p>
            <a:endParaRPr lang="en-US" sz="1800" b="0"/>
          </a:p>
        </p:txBody>
      </p:sp>
      <p:sp>
        <p:nvSpPr>
          <p:cNvPr id="6" name="TextBox 5"/>
          <p:cNvSpPr txBox="1"/>
          <p:nvPr/>
        </p:nvSpPr>
        <p:spPr>
          <a:xfrm>
            <a:off x="2904" y="1510801"/>
            <a:ext cx="1400744" cy="1557349"/>
          </a:xfrm>
          <a:prstGeom prst="rect">
            <a:avLst/>
          </a:prstGeom>
          <a:solidFill>
            <a:schemeClr val="tx1"/>
          </a:solidFill>
        </p:spPr>
        <p:txBody>
          <a:bodyPr wrap="none" rtlCol="0">
            <a:spAutoFit/>
          </a:bodyPr>
          <a:lstStyle/>
          <a:p>
            <a:pPr algn="ctr">
              <a:buNone/>
            </a:pPr>
            <a:r>
              <a:rPr lang="en-US" sz="2800" b="0" dirty="0" smtClean="0">
                <a:solidFill>
                  <a:schemeClr val="bg1"/>
                </a:solidFill>
              </a:rPr>
              <a:t>LHC</a:t>
            </a:r>
          </a:p>
          <a:p>
            <a:pPr algn="ctr">
              <a:buNone/>
            </a:pPr>
            <a:r>
              <a:rPr lang="en-US" sz="2800" b="0" dirty="0" smtClean="0">
                <a:solidFill>
                  <a:schemeClr val="bg1"/>
                </a:solidFill>
              </a:rPr>
              <a:t>MET</a:t>
            </a:r>
          </a:p>
          <a:p>
            <a:pPr algn="ctr">
              <a:buNone/>
            </a:pPr>
            <a:r>
              <a:rPr lang="en-US" sz="2800" b="0" dirty="0" smtClean="0">
                <a:solidFill>
                  <a:schemeClr val="bg1"/>
                </a:solidFill>
              </a:rPr>
              <a:t>searches</a:t>
            </a:r>
            <a:endParaRPr lang="en-US" sz="2800" b="0" dirty="0">
              <a:solidFill>
                <a:schemeClr val="bg1"/>
              </a:solidFill>
            </a:endParaRPr>
          </a:p>
        </p:txBody>
      </p:sp>
      <p:sp>
        <p:nvSpPr>
          <p:cNvPr id="23" name="TextBox 22"/>
          <p:cNvSpPr txBox="1"/>
          <p:nvPr/>
        </p:nvSpPr>
        <p:spPr>
          <a:xfrm>
            <a:off x="217682" y="3337828"/>
            <a:ext cx="971189" cy="523220"/>
          </a:xfrm>
          <a:prstGeom prst="rect">
            <a:avLst/>
          </a:prstGeom>
          <a:solidFill>
            <a:schemeClr val="accent1">
              <a:lumMod val="50000"/>
            </a:schemeClr>
          </a:solidFill>
        </p:spPr>
        <p:txBody>
          <a:bodyPr wrap="none" rtlCol="0">
            <a:spAutoFit/>
          </a:bodyPr>
          <a:lstStyle/>
          <a:p>
            <a:pPr algn="ctr">
              <a:buNone/>
            </a:pPr>
            <a:r>
              <a:rPr lang="en-US" sz="2800" b="0" dirty="0" err="1">
                <a:solidFill>
                  <a:schemeClr val="bg1"/>
                </a:solidFill>
              </a:rPr>
              <a:t>g</a:t>
            </a:r>
            <a:r>
              <a:rPr lang="en-US" sz="2800" b="0" baseline="-25000" dirty="0" err="1" smtClean="0">
                <a:solidFill>
                  <a:schemeClr val="bg1"/>
                </a:solidFill>
              </a:rPr>
              <a:t>μ</a:t>
            </a:r>
            <a:r>
              <a:rPr lang="en-US" sz="2800" b="0" dirty="0" smtClean="0">
                <a:solidFill>
                  <a:schemeClr val="bg1"/>
                </a:solidFill>
              </a:rPr>
              <a:t> - 2</a:t>
            </a:r>
            <a:endParaRPr lang="en-US" sz="2800" b="0" dirty="0">
              <a:solidFill>
                <a:schemeClr val="bg1"/>
              </a:solidFill>
            </a:endParaRPr>
          </a:p>
        </p:txBody>
      </p:sp>
      <p:sp>
        <p:nvSpPr>
          <p:cNvPr id="22" name="Text Box 6"/>
          <p:cNvSpPr txBox="1">
            <a:spLocks noChangeArrowheads="1"/>
          </p:cNvSpPr>
          <p:nvPr/>
        </p:nvSpPr>
        <p:spPr bwMode="auto">
          <a:xfrm>
            <a:off x="5940152" y="1556792"/>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pic>
        <p:nvPicPr>
          <p:cNvPr id="4" name="Picture 3" descr="pMSSM1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7383"/>
            <a:ext cx="3378778" cy="1584175"/>
          </a:xfrm>
          <a:prstGeom prst="rect">
            <a:avLst/>
          </a:prstGeom>
          <a:ln>
            <a:solidFill>
              <a:schemeClr val="tx1"/>
            </a:solidFill>
          </a:ln>
        </p:spPr>
      </p:pic>
      <p:sp>
        <p:nvSpPr>
          <p:cNvPr id="7" name="TextBox 6"/>
          <p:cNvSpPr txBox="1"/>
          <p:nvPr/>
        </p:nvSpPr>
        <p:spPr>
          <a:xfrm>
            <a:off x="8532440" y="539968"/>
            <a:ext cx="576064" cy="584776"/>
          </a:xfrm>
          <a:prstGeom prst="rect">
            <a:avLst/>
          </a:prstGeom>
          <a:solidFill>
            <a:srgbClr val="FFFFFF"/>
          </a:solidFill>
        </p:spPr>
        <p:txBody>
          <a:bodyPr wrap="square" rtlCol="0">
            <a:spAutoFit/>
          </a:bodyPr>
          <a:lstStyle/>
          <a:p>
            <a:pPr>
              <a:buNone/>
            </a:pPr>
            <a:r>
              <a:rPr lang="en-US" dirty="0" smtClean="0"/>
              <a:t>  </a:t>
            </a:r>
            <a:endParaRPr lang="en-US" dirty="0"/>
          </a:p>
        </p:txBody>
      </p:sp>
      <p:sp>
        <p:nvSpPr>
          <p:cNvPr id="20" name="Oval 19"/>
          <p:cNvSpPr>
            <a:spLocks noChangeArrowheads="1"/>
          </p:cNvSpPr>
          <p:nvPr/>
        </p:nvSpPr>
        <p:spPr bwMode="auto">
          <a:xfrm>
            <a:off x="1403648" y="4869160"/>
            <a:ext cx="999256"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
        <p:nvSpPr>
          <p:cNvPr id="21" name="TextBox 20"/>
          <p:cNvSpPr txBox="1"/>
          <p:nvPr/>
        </p:nvSpPr>
        <p:spPr>
          <a:xfrm>
            <a:off x="52437" y="4994012"/>
            <a:ext cx="1301683" cy="523220"/>
          </a:xfrm>
          <a:prstGeom prst="rect">
            <a:avLst/>
          </a:prstGeom>
          <a:solidFill>
            <a:schemeClr val="accent1">
              <a:lumMod val="25000"/>
            </a:schemeClr>
          </a:solidFill>
        </p:spPr>
        <p:txBody>
          <a:bodyPr wrap="none" rtlCol="0">
            <a:spAutoFit/>
          </a:bodyPr>
          <a:lstStyle/>
          <a:p>
            <a:pPr algn="ctr">
              <a:buNone/>
            </a:pPr>
            <a:r>
              <a:rPr lang="en-US" sz="2800" b="0" dirty="0" err="1" smtClean="0">
                <a:solidFill>
                  <a:schemeClr val="bg1"/>
                </a:solidFill>
              </a:rPr>
              <a:t>Flavour</a:t>
            </a:r>
            <a:endParaRPr lang="en-US" sz="2800" b="0" dirty="0">
              <a:solidFill>
                <a:schemeClr val="bg1"/>
              </a:solidFill>
            </a:endParaRPr>
          </a:p>
        </p:txBody>
      </p:sp>
      <p:sp>
        <p:nvSpPr>
          <p:cNvPr id="24" name="Oval 23"/>
          <p:cNvSpPr>
            <a:spLocks noChangeArrowheads="1"/>
          </p:cNvSpPr>
          <p:nvPr/>
        </p:nvSpPr>
        <p:spPr bwMode="auto">
          <a:xfrm>
            <a:off x="3644752" y="4797152"/>
            <a:ext cx="1431304"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
        <p:nvSpPr>
          <p:cNvPr id="25" name="Oval 24"/>
          <p:cNvSpPr>
            <a:spLocks noChangeArrowheads="1"/>
          </p:cNvSpPr>
          <p:nvPr/>
        </p:nvSpPr>
        <p:spPr bwMode="auto">
          <a:xfrm>
            <a:off x="5724128" y="4797152"/>
            <a:ext cx="936104" cy="936104"/>
          </a:xfrm>
          <a:prstGeom prst="ellipse">
            <a:avLst/>
          </a:prstGeom>
          <a:noFill/>
          <a:ln w="57150">
            <a:solidFill>
              <a:schemeClr val="accent1">
                <a:lumMod val="25000"/>
              </a:schemeClr>
            </a:solidFill>
            <a:round/>
            <a:headEnd/>
            <a:tailEnd/>
          </a:ln>
          <a:extLst/>
        </p:spPr>
        <p:txBody>
          <a:bodyPr wrap="none" anchor="ctr"/>
          <a:lstStyle/>
          <a:p>
            <a:endParaRPr lang="en-US" sz="1800" b="0"/>
          </a:p>
        </p:txBody>
      </p:sp>
    </p:spTree>
    <p:extLst>
      <p:ext uri="{BB962C8B-B14F-4D97-AF65-F5344CB8AC3E}">
        <p14:creationId xmlns:p14="http://schemas.microsoft.com/office/powerpoint/2010/main" val="12612485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strVal val="#ppt_w*0.70"/>
                                          </p:val>
                                        </p:tav>
                                        <p:tav tm="100000">
                                          <p:val>
                                            <p:strVal val="#ppt_w"/>
                                          </p:val>
                                        </p:tav>
                                      </p:tavLst>
                                    </p:anim>
                                    <p:anim calcmode="lin" valueType="num">
                                      <p:cBhvr>
                                        <p:cTn id="12" dur="1000" fill="hold"/>
                                        <p:tgtEl>
                                          <p:spTgt spid="17"/>
                                        </p:tgtEl>
                                        <p:attrNameLst>
                                          <p:attrName>ppt_h</p:attrName>
                                        </p:attrNameLst>
                                      </p:cBhvr>
                                      <p:tavLst>
                                        <p:tav tm="0">
                                          <p:val>
                                            <p:strVal val="#ppt_h"/>
                                          </p:val>
                                        </p:tav>
                                        <p:tav tm="100000">
                                          <p:val>
                                            <p:strVal val="#ppt_h"/>
                                          </p:val>
                                        </p:tav>
                                      </p:tavLst>
                                    </p:anim>
                                    <p:animEffect transition="in" filter="fade">
                                      <p:cBhvr>
                                        <p:cTn id="13" dur="10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dissolve">
                                      <p:cBhvr>
                                        <p:cTn id="18" dur="500"/>
                                        <p:tgtEl>
                                          <p:spTgt spid="23"/>
                                        </p:tgtEl>
                                      </p:cBhvr>
                                    </p:animEffect>
                                  </p:childTnLst>
                                </p:cTn>
                              </p:par>
                            </p:childTnLst>
                          </p:cTn>
                        </p:par>
                        <p:par>
                          <p:cTn id="19" fill="hold">
                            <p:stCondLst>
                              <p:cond delay="500"/>
                            </p:stCondLst>
                            <p:childTnLst>
                              <p:par>
                                <p:cTn id="20" presetID="55"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1000" fill="hold"/>
                                        <p:tgtEl>
                                          <p:spTgt spid="16"/>
                                        </p:tgtEl>
                                        <p:attrNameLst>
                                          <p:attrName>ppt_w</p:attrName>
                                        </p:attrNameLst>
                                      </p:cBhvr>
                                      <p:tavLst>
                                        <p:tav tm="0">
                                          <p:val>
                                            <p:strVal val="#ppt_w*0.70"/>
                                          </p:val>
                                        </p:tav>
                                        <p:tav tm="100000">
                                          <p:val>
                                            <p:strVal val="#ppt_w"/>
                                          </p:val>
                                        </p:tav>
                                      </p:tavLst>
                                    </p:anim>
                                    <p:anim calcmode="lin" valueType="num">
                                      <p:cBhvr>
                                        <p:cTn id="23" dur="1000" fill="hold"/>
                                        <p:tgtEl>
                                          <p:spTgt spid="16"/>
                                        </p:tgtEl>
                                        <p:attrNameLst>
                                          <p:attrName>ppt_h</p:attrName>
                                        </p:attrNameLst>
                                      </p:cBhvr>
                                      <p:tavLst>
                                        <p:tav tm="0">
                                          <p:val>
                                            <p:strVal val="#ppt_h"/>
                                          </p:val>
                                        </p:tav>
                                        <p:tav tm="100000">
                                          <p:val>
                                            <p:strVal val="#ppt_h"/>
                                          </p:val>
                                        </p:tav>
                                      </p:tavLst>
                                    </p:anim>
                                    <p:animEffect transition="in" filter="fade">
                                      <p:cBhvr>
                                        <p:cTn id="24" dur="1000"/>
                                        <p:tgtEl>
                                          <p:spTgt spid="1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strVal val="#ppt_w*0.70"/>
                                          </p:val>
                                        </p:tav>
                                        <p:tav tm="100000">
                                          <p:val>
                                            <p:strVal val="#ppt_w"/>
                                          </p:val>
                                        </p:tav>
                                      </p:tavLst>
                                    </p:anim>
                                    <p:anim calcmode="lin" valueType="num">
                                      <p:cBhvr>
                                        <p:cTn id="28" dur="1000" fill="hold"/>
                                        <p:tgtEl>
                                          <p:spTgt spid="18"/>
                                        </p:tgtEl>
                                        <p:attrNameLst>
                                          <p:attrName>ppt_h</p:attrName>
                                        </p:attrNameLst>
                                      </p:cBhvr>
                                      <p:tavLst>
                                        <p:tav tm="0">
                                          <p:val>
                                            <p:strVal val="#ppt_h"/>
                                          </p:val>
                                        </p:tav>
                                        <p:tav tm="100000">
                                          <p:val>
                                            <p:strVal val="#ppt_h"/>
                                          </p:val>
                                        </p:tav>
                                      </p:tavLst>
                                    </p:anim>
                                    <p:animEffect transition="in" filter="fade">
                                      <p:cBhvr>
                                        <p:cTn id="29" dur="1000"/>
                                        <p:tgtEl>
                                          <p:spTgt spid="18"/>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1000" fill="hold"/>
                                        <p:tgtEl>
                                          <p:spTgt spid="19"/>
                                        </p:tgtEl>
                                        <p:attrNameLst>
                                          <p:attrName>ppt_w</p:attrName>
                                        </p:attrNameLst>
                                      </p:cBhvr>
                                      <p:tavLst>
                                        <p:tav tm="0">
                                          <p:val>
                                            <p:strVal val="#ppt_w*0.70"/>
                                          </p:val>
                                        </p:tav>
                                        <p:tav tm="100000">
                                          <p:val>
                                            <p:strVal val="#ppt_w"/>
                                          </p:val>
                                        </p:tav>
                                      </p:tavLst>
                                    </p:anim>
                                    <p:anim calcmode="lin" valueType="num">
                                      <p:cBhvr>
                                        <p:cTn id="33" dur="1000" fill="hold"/>
                                        <p:tgtEl>
                                          <p:spTgt spid="19"/>
                                        </p:tgtEl>
                                        <p:attrNameLst>
                                          <p:attrName>ppt_h</p:attrName>
                                        </p:attrNameLst>
                                      </p:cBhvr>
                                      <p:tavLst>
                                        <p:tav tm="0">
                                          <p:val>
                                            <p:strVal val="#ppt_h"/>
                                          </p:val>
                                        </p:tav>
                                        <p:tav tm="100000">
                                          <p:val>
                                            <p:strVal val="#ppt_h"/>
                                          </p:val>
                                        </p:tav>
                                      </p:tavLst>
                                    </p:anim>
                                    <p:animEffect transition="in" filter="fade">
                                      <p:cBhvr>
                                        <p:cTn id="34" dur="10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dissolve">
                                      <p:cBhvr>
                                        <p:cTn id="39" dur="500"/>
                                        <p:tgtEl>
                                          <p:spTgt spid="21"/>
                                        </p:tgtEl>
                                      </p:cBhvr>
                                    </p:animEffect>
                                  </p:childTnLst>
                                </p:cTn>
                              </p:par>
                            </p:childTnLst>
                          </p:cTn>
                        </p:par>
                        <p:par>
                          <p:cTn id="40" fill="hold">
                            <p:stCondLst>
                              <p:cond delay="500"/>
                            </p:stCondLst>
                            <p:childTnLst>
                              <p:par>
                                <p:cTn id="41" presetID="55"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1000" fill="hold"/>
                                        <p:tgtEl>
                                          <p:spTgt spid="20"/>
                                        </p:tgtEl>
                                        <p:attrNameLst>
                                          <p:attrName>ppt_w</p:attrName>
                                        </p:attrNameLst>
                                      </p:cBhvr>
                                      <p:tavLst>
                                        <p:tav tm="0">
                                          <p:val>
                                            <p:strVal val="#ppt_w*0.70"/>
                                          </p:val>
                                        </p:tav>
                                        <p:tav tm="100000">
                                          <p:val>
                                            <p:strVal val="#ppt_w"/>
                                          </p:val>
                                        </p:tav>
                                      </p:tavLst>
                                    </p:anim>
                                    <p:anim calcmode="lin" valueType="num">
                                      <p:cBhvr>
                                        <p:cTn id="44" dur="1000" fill="hold"/>
                                        <p:tgtEl>
                                          <p:spTgt spid="20"/>
                                        </p:tgtEl>
                                        <p:attrNameLst>
                                          <p:attrName>ppt_h</p:attrName>
                                        </p:attrNameLst>
                                      </p:cBhvr>
                                      <p:tavLst>
                                        <p:tav tm="0">
                                          <p:val>
                                            <p:strVal val="#ppt_h"/>
                                          </p:val>
                                        </p:tav>
                                        <p:tav tm="100000">
                                          <p:val>
                                            <p:strVal val="#ppt_h"/>
                                          </p:val>
                                        </p:tav>
                                      </p:tavLst>
                                    </p:anim>
                                    <p:animEffect transition="in" filter="fade">
                                      <p:cBhvr>
                                        <p:cTn id="45" dur="1000"/>
                                        <p:tgtEl>
                                          <p:spTgt spid="20"/>
                                        </p:tgtEl>
                                      </p:cBhvr>
                                    </p:animEffect>
                                  </p:childTnLst>
                                </p:cTn>
                              </p:par>
                            </p:childTnLst>
                          </p:cTn>
                        </p:par>
                        <p:par>
                          <p:cTn id="46" fill="hold">
                            <p:stCondLst>
                              <p:cond delay="1500"/>
                            </p:stCondLst>
                            <p:childTnLst>
                              <p:par>
                                <p:cTn id="47" presetID="55" presetClass="entr" presetSubtype="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1000" fill="hold"/>
                                        <p:tgtEl>
                                          <p:spTgt spid="24"/>
                                        </p:tgtEl>
                                        <p:attrNameLst>
                                          <p:attrName>ppt_w</p:attrName>
                                        </p:attrNameLst>
                                      </p:cBhvr>
                                      <p:tavLst>
                                        <p:tav tm="0">
                                          <p:val>
                                            <p:strVal val="#ppt_w*0.70"/>
                                          </p:val>
                                        </p:tav>
                                        <p:tav tm="100000">
                                          <p:val>
                                            <p:strVal val="#ppt_w"/>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animEffect transition="in" filter="fade">
                                      <p:cBhvr>
                                        <p:cTn id="51" dur="1000"/>
                                        <p:tgtEl>
                                          <p:spTgt spid="24"/>
                                        </p:tgtEl>
                                      </p:cBhvr>
                                    </p:animEffect>
                                  </p:childTnLst>
                                </p:cTn>
                              </p:par>
                            </p:childTnLst>
                          </p:cTn>
                        </p:par>
                        <p:par>
                          <p:cTn id="52" fill="hold">
                            <p:stCondLst>
                              <p:cond delay="2500"/>
                            </p:stCondLst>
                            <p:childTnLst>
                              <p:par>
                                <p:cTn id="53" presetID="55"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1000" fill="hold"/>
                                        <p:tgtEl>
                                          <p:spTgt spid="25"/>
                                        </p:tgtEl>
                                        <p:attrNameLst>
                                          <p:attrName>ppt_w</p:attrName>
                                        </p:attrNameLst>
                                      </p:cBhvr>
                                      <p:tavLst>
                                        <p:tav tm="0">
                                          <p:val>
                                            <p:strVal val="#ppt_w*0.70"/>
                                          </p:val>
                                        </p:tav>
                                        <p:tav tm="100000">
                                          <p:val>
                                            <p:strVal val="#ppt_w"/>
                                          </p:val>
                                        </p:tav>
                                      </p:tavLst>
                                    </p:anim>
                                    <p:anim calcmode="lin" valueType="num">
                                      <p:cBhvr>
                                        <p:cTn id="56" dur="1000" fill="hold"/>
                                        <p:tgtEl>
                                          <p:spTgt spid="25"/>
                                        </p:tgtEl>
                                        <p:attrNameLst>
                                          <p:attrName>ppt_h</p:attrName>
                                        </p:attrNameLst>
                                      </p:cBhvr>
                                      <p:tavLst>
                                        <p:tav tm="0">
                                          <p:val>
                                            <p:strVal val="#ppt_h"/>
                                          </p:val>
                                        </p:tav>
                                        <p:tav tm="100000">
                                          <p:val>
                                            <p:strVal val="#ppt_h"/>
                                          </p:val>
                                        </p:tav>
                                      </p:tavLst>
                                    </p:anim>
                                    <p:animEffect transition="in" filter="fade">
                                      <p:cBhvr>
                                        <p:cTn id="5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6" grpId="0" animBg="1"/>
      <p:bldP spid="23" grpId="0" animBg="1"/>
      <p:bldP spid="20" grpId="0" animBg="1"/>
      <p:bldP spid="21" grpId="0" animBg="1"/>
      <p:bldP spid="24" grpId="0" animBg="1"/>
      <p:bldP spid="2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9144000"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Possible Dark Matter Particle Mass</a:t>
            </a:r>
            <a:endParaRPr lang="en-US" sz="4400" b="0" dirty="0"/>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3" name="Picture 2" descr="mneuchi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3871" y="1196752"/>
            <a:ext cx="6362505" cy="4752528"/>
          </a:xfrm>
          <a:prstGeom prst="rect">
            <a:avLst/>
          </a:prstGeom>
        </p:spPr>
      </p:pic>
      <p:sp>
        <p:nvSpPr>
          <p:cNvPr id="46090" name="TextBox 7"/>
          <p:cNvSpPr txBox="1">
            <a:spLocks noChangeArrowheads="1"/>
          </p:cNvSpPr>
          <p:nvPr/>
        </p:nvSpPr>
        <p:spPr bwMode="auto">
          <a:xfrm>
            <a:off x="755650" y="5931277"/>
            <a:ext cx="7777163" cy="954107"/>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smtClean="0">
                <a:solidFill>
                  <a:srgbClr val="000000"/>
                </a:solidFill>
              </a:rPr>
              <a:t>pMSSM10 </a:t>
            </a:r>
            <a:r>
              <a:rPr lang="en-US" sz="2800" b="0" dirty="0" err="1" smtClean="0">
                <a:solidFill>
                  <a:srgbClr val="000000"/>
                </a:solidFill>
              </a:rPr>
              <a:t>favours</a:t>
            </a:r>
            <a:r>
              <a:rPr lang="en-US" sz="2800" b="0" smtClean="0">
                <a:solidFill>
                  <a:srgbClr val="000000"/>
                </a:solidFill>
              </a:rPr>
              <a:t> smaller </a:t>
            </a:r>
            <a:r>
              <a:rPr lang="en-US" sz="2800" b="0" dirty="0" smtClean="0">
                <a:solidFill>
                  <a:srgbClr val="000000"/>
                </a:solidFill>
              </a:rPr>
              <a:t>masses than in models with GUT-scale unification</a:t>
            </a:r>
            <a:endParaRPr lang="en-US" sz="2800" b="0" dirty="0">
              <a:solidFill>
                <a:srgbClr val="000000"/>
              </a:solidFill>
              <a:sym typeface="Wingdings" charset="0"/>
            </a:endParaRPr>
          </a:p>
        </p:txBody>
      </p:sp>
      <p:sp>
        <p:nvSpPr>
          <p:cNvPr id="46088" name="TextBox 6"/>
          <p:cNvSpPr txBox="1">
            <a:spLocks noChangeArrowheads="1"/>
          </p:cNvSpPr>
          <p:nvPr/>
        </p:nvSpPr>
        <p:spPr bwMode="auto">
          <a:xfrm>
            <a:off x="587874" y="1844675"/>
            <a:ext cx="2206153" cy="461665"/>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err="1" smtClean="0">
                <a:solidFill>
                  <a:srgbClr val="FFFF00"/>
                </a:solidFill>
              </a:rPr>
              <a:t>Neutralino</a:t>
            </a:r>
            <a:r>
              <a:rPr lang="en-US" sz="2400" b="0" dirty="0" smtClean="0">
                <a:solidFill>
                  <a:srgbClr val="FFFF00"/>
                </a:solidFill>
              </a:rPr>
              <a:t> mass</a:t>
            </a:r>
            <a:endParaRPr lang="en-US" sz="2400" b="0" dirty="0">
              <a:solidFill>
                <a:srgbClr val="FFFF00"/>
              </a:solidFill>
            </a:endParaRPr>
          </a:p>
        </p:txBody>
      </p:sp>
      <p:sp>
        <p:nvSpPr>
          <p:cNvPr id="46091" name="Text Box 6"/>
          <p:cNvSpPr txBox="1">
            <a:spLocks noChangeArrowheads="1"/>
          </p:cNvSpPr>
          <p:nvPr/>
        </p:nvSpPr>
        <p:spPr bwMode="auto">
          <a:xfrm>
            <a:off x="5623235" y="5682734"/>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
        <p:nvSpPr>
          <p:cNvPr id="18" name="TextBox 17"/>
          <p:cNvSpPr txBox="1"/>
          <p:nvPr/>
        </p:nvSpPr>
        <p:spPr>
          <a:xfrm flipV="1">
            <a:off x="4427984" y="4365104"/>
            <a:ext cx="687483" cy="769441"/>
          </a:xfrm>
          <a:prstGeom prst="rect">
            <a:avLst/>
          </a:prstGeom>
          <a:noFill/>
        </p:spPr>
        <p:txBody>
          <a:bodyPr wrap="none" rtlCol="0">
            <a:spAutoFit/>
          </a:bodyPr>
          <a:lstStyle/>
          <a:p>
            <a:pPr>
              <a:buNone/>
            </a:pPr>
            <a:r>
              <a:rPr lang="en-US" sz="4400" dirty="0" smtClean="0">
                <a:solidFill>
                  <a:srgbClr val="0000FF"/>
                </a:solidFill>
                <a:latin typeface="Wingdings"/>
                <a:ea typeface="Wingdings"/>
                <a:cs typeface="Wingdings"/>
                <a:sym typeface="Wingdings"/>
              </a:rPr>
              <a:t></a:t>
            </a:r>
            <a:endParaRPr lang="en-US" sz="4400" dirty="0">
              <a:solidFill>
                <a:srgbClr val="0000FF"/>
              </a:solidFill>
            </a:endParaRPr>
          </a:p>
        </p:txBody>
      </p:sp>
      <p:sp>
        <p:nvSpPr>
          <p:cNvPr id="19" name="TextBox 18"/>
          <p:cNvSpPr txBox="1"/>
          <p:nvPr/>
        </p:nvSpPr>
        <p:spPr>
          <a:xfrm flipV="1">
            <a:off x="2411760" y="4365104"/>
            <a:ext cx="687483" cy="769441"/>
          </a:xfrm>
          <a:prstGeom prst="rect">
            <a:avLst/>
          </a:prstGeom>
          <a:noFill/>
        </p:spPr>
        <p:txBody>
          <a:bodyPr wrap="none" rtlCol="0">
            <a:spAutoFit/>
          </a:bodyPr>
          <a:lstStyle/>
          <a:p>
            <a:pPr>
              <a:buNone/>
            </a:pPr>
            <a:r>
              <a:rPr lang="en-US" sz="4400" dirty="0" smtClean="0">
                <a:latin typeface="Wingdings"/>
                <a:ea typeface="Wingdings"/>
                <a:cs typeface="Wingdings"/>
                <a:sym typeface="Wingdings"/>
              </a:rPr>
              <a:t></a:t>
            </a:r>
            <a:endParaRPr lang="en-US" sz="4400" dirty="0"/>
          </a:p>
        </p:txBody>
      </p:sp>
      <p:sp>
        <p:nvSpPr>
          <p:cNvPr id="21" name="Oval 20"/>
          <p:cNvSpPr>
            <a:spLocks noChangeArrowheads="1"/>
          </p:cNvSpPr>
          <p:nvPr/>
        </p:nvSpPr>
        <p:spPr bwMode="auto">
          <a:xfrm>
            <a:off x="5940152" y="1700808"/>
            <a:ext cx="1503312" cy="864096"/>
          </a:xfrm>
          <a:prstGeom prst="ellipse">
            <a:avLst/>
          </a:prstGeom>
          <a:noFill/>
          <a:ln w="57150">
            <a:solidFill>
              <a:srgbClr val="0000FF"/>
            </a:solidFill>
            <a:round/>
            <a:headEnd/>
            <a:tailEnd/>
          </a:ln>
          <a:extLst/>
        </p:spPr>
        <p:txBody>
          <a:bodyPr wrap="none" anchor="ctr"/>
          <a:lstStyle/>
          <a:p>
            <a:endParaRPr lang="en-US" sz="1800" b="0"/>
          </a:p>
        </p:txBody>
      </p:sp>
      <p:sp>
        <p:nvSpPr>
          <p:cNvPr id="20" name="Oval 19"/>
          <p:cNvSpPr>
            <a:spLocks noChangeArrowheads="1"/>
          </p:cNvSpPr>
          <p:nvPr/>
        </p:nvSpPr>
        <p:spPr bwMode="auto">
          <a:xfrm>
            <a:off x="5940152" y="1412776"/>
            <a:ext cx="1584176" cy="432048"/>
          </a:xfrm>
          <a:prstGeom prst="ellipse">
            <a:avLst/>
          </a:prstGeom>
          <a:noFill/>
          <a:ln w="57150">
            <a:solidFill>
              <a:srgbClr val="000000"/>
            </a:solidFill>
            <a:round/>
            <a:headEnd/>
            <a:tailEnd/>
          </a:ln>
          <a:extLst/>
        </p:spPr>
        <p:txBody>
          <a:bodyPr wrap="none" anchor="ctr"/>
          <a:lstStyle/>
          <a:p>
            <a:endParaRPr lang="en-US" sz="1800" b="0"/>
          </a:p>
        </p:txBody>
      </p:sp>
    </p:spTree>
    <p:extLst>
      <p:ext uri="{BB962C8B-B14F-4D97-AF65-F5344CB8AC3E}">
        <p14:creationId xmlns:p14="http://schemas.microsoft.com/office/powerpoint/2010/main" val="12854018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1000" fill="hold"/>
                                        <p:tgtEl>
                                          <p:spTgt spid="21"/>
                                        </p:tgtEl>
                                        <p:attrNameLst>
                                          <p:attrName>ppt_w</p:attrName>
                                        </p:attrNameLst>
                                      </p:cBhvr>
                                      <p:tavLst>
                                        <p:tav tm="0">
                                          <p:val>
                                            <p:strVal val="#ppt_w*0.70"/>
                                          </p:val>
                                        </p:tav>
                                        <p:tav tm="100000">
                                          <p:val>
                                            <p:strVal val="#ppt_w"/>
                                          </p:val>
                                        </p:tav>
                                      </p:tavLst>
                                    </p:anim>
                                    <p:anim calcmode="lin" valueType="num">
                                      <p:cBhvr>
                                        <p:cTn id="11" dur="1000" fill="hold"/>
                                        <p:tgtEl>
                                          <p:spTgt spid="21"/>
                                        </p:tgtEl>
                                        <p:attrNameLst>
                                          <p:attrName>ppt_h</p:attrName>
                                        </p:attrNameLst>
                                      </p:cBhvr>
                                      <p:tavLst>
                                        <p:tav tm="0">
                                          <p:val>
                                            <p:strVal val="#ppt_h"/>
                                          </p:val>
                                        </p:tav>
                                        <p:tav tm="100000">
                                          <p:val>
                                            <p:strVal val="#ppt_h"/>
                                          </p:val>
                                        </p:tav>
                                      </p:tavLst>
                                    </p:anim>
                                    <p:animEffect transition="in" filter="fade">
                                      <p:cBhvr>
                                        <p:cTn id="12" dur="1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dissolve">
                                      <p:cBhvr>
                                        <p:cTn id="17" dur="500"/>
                                        <p:tgtEl>
                                          <p:spTgt spid="19"/>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strVal val="#ppt_w*0.70"/>
                                          </p:val>
                                        </p:tav>
                                        <p:tav tm="100000">
                                          <p:val>
                                            <p:strVal val="#ppt_w"/>
                                          </p:val>
                                        </p:tav>
                                      </p:tavLst>
                                    </p:anim>
                                    <p:anim calcmode="lin" valueType="num">
                                      <p:cBhvr>
                                        <p:cTn id="21" dur="1000" fill="hold"/>
                                        <p:tgtEl>
                                          <p:spTgt spid="20"/>
                                        </p:tgtEl>
                                        <p:attrNameLst>
                                          <p:attrName>ppt_h</p:attrName>
                                        </p:attrNameLst>
                                      </p:cBhvr>
                                      <p:tavLst>
                                        <p:tav tm="0">
                                          <p:val>
                                            <p:strVal val="#ppt_h"/>
                                          </p:val>
                                        </p:tav>
                                        <p:tav tm="100000">
                                          <p:val>
                                            <p:strVal val="#ppt_h"/>
                                          </p:val>
                                        </p:tav>
                                      </p:tavLst>
                                    </p:anim>
                                    <p:animEffect transition="in" filter="fade">
                                      <p:cBhvr>
                                        <p:cTn id="22"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1" grpId="0" animBg="1"/>
      <p:bldP spid="20"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9144000"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Anomalous Magnetic Moment of </a:t>
            </a:r>
            <a:r>
              <a:rPr lang="en-US" sz="4400" b="0" dirty="0" err="1" smtClean="0"/>
              <a:t>Muon</a:t>
            </a:r>
            <a:endParaRPr lang="en-US" sz="4400" b="0" dirty="0"/>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2" name="Picture 1" descr="pmssm10_n12c_g-2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1196752"/>
            <a:ext cx="6384709" cy="4788532"/>
          </a:xfrm>
          <a:prstGeom prst="rect">
            <a:avLst/>
          </a:prstGeom>
        </p:spPr>
      </p:pic>
      <p:sp>
        <p:nvSpPr>
          <p:cNvPr id="46090" name="TextBox 7"/>
          <p:cNvSpPr txBox="1">
            <a:spLocks noChangeArrowheads="1"/>
          </p:cNvSpPr>
          <p:nvPr/>
        </p:nvSpPr>
        <p:spPr bwMode="auto">
          <a:xfrm>
            <a:off x="755650" y="5931277"/>
            <a:ext cx="7777163" cy="954107"/>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smtClean="0">
                <a:solidFill>
                  <a:srgbClr val="000000"/>
                </a:solidFill>
              </a:rPr>
              <a:t>pMSSM10 can explain experimental measurements of </a:t>
            </a:r>
            <a:r>
              <a:rPr lang="en-US" sz="2800" b="0" dirty="0" err="1" smtClean="0">
                <a:solidFill>
                  <a:srgbClr val="000000"/>
                </a:solidFill>
              </a:rPr>
              <a:t>g</a:t>
            </a:r>
            <a:r>
              <a:rPr lang="en-US" sz="2800" b="0" baseline="-25000" dirty="0" err="1" smtClean="0">
                <a:solidFill>
                  <a:srgbClr val="000000"/>
                </a:solidFill>
              </a:rPr>
              <a:t>μ</a:t>
            </a:r>
            <a:r>
              <a:rPr lang="en-US" sz="2800" b="0" dirty="0" smtClean="0">
                <a:solidFill>
                  <a:srgbClr val="000000"/>
                </a:solidFill>
              </a:rPr>
              <a:t> - 2</a:t>
            </a:r>
            <a:endParaRPr lang="en-US" sz="2800" b="0" dirty="0">
              <a:solidFill>
                <a:srgbClr val="000000"/>
              </a:solidFill>
              <a:sym typeface="Wingdings" charset="0"/>
            </a:endParaRPr>
          </a:p>
        </p:txBody>
      </p:sp>
      <p:sp>
        <p:nvSpPr>
          <p:cNvPr id="46088" name="TextBox 6"/>
          <p:cNvSpPr txBox="1">
            <a:spLocks noChangeArrowheads="1"/>
          </p:cNvSpPr>
          <p:nvPr/>
        </p:nvSpPr>
        <p:spPr bwMode="auto">
          <a:xfrm>
            <a:off x="667474" y="1484784"/>
            <a:ext cx="2046955" cy="461665"/>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err="1">
                <a:solidFill>
                  <a:srgbClr val="FFFF00"/>
                </a:solidFill>
              </a:rPr>
              <a:t>g</a:t>
            </a:r>
            <a:r>
              <a:rPr lang="en-US" sz="2400" b="0" baseline="-25000" dirty="0" err="1">
                <a:solidFill>
                  <a:srgbClr val="FFFF00"/>
                </a:solidFill>
              </a:rPr>
              <a:t>μ</a:t>
            </a:r>
            <a:r>
              <a:rPr lang="en-US" sz="2400" b="0" dirty="0">
                <a:solidFill>
                  <a:srgbClr val="FFFF00"/>
                </a:solidFill>
              </a:rPr>
              <a:t> </a:t>
            </a:r>
            <a:r>
              <a:rPr lang="en-US" sz="2400" b="0" dirty="0" smtClean="0">
                <a:solidFill>
                  <a:srgbClr val="FFFF00"/>
                </a:solidFill>
              </a:rPr>
              <a:t>– 2 anomaly</a:t>
            </a:r>
            <a:endParaRPr lang="en-US" sz="2400" b="0" dirty="0">
              <a:solidFill>
                <a:srgbClr val="FFFF00"/>
              </a:solidFill>
              <a:sym typeface="Wingdings" charset="0"/>
            </a:endParaRPr>
          </a:p>
        </p:txBody>
      </p:sp>
      <p:sp>
        <p:nvSpPr>
          <p:cNvPr id="46091" name="Text Box 6"/>
          <p:cNvSpPr txBox="1">
            <a:spLocks noChangeArrowheads="1"/>
          </p:cNvSpPr>
          <p:nvPr/>
        </p:nvSpPr>
        <p:spPr bwMode="auto">
          <a:xfrm>
            <a:off x="5623235" y="5682734"/>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
        <p:nvSpPr>
          <p:cNvPr id="17" name="TextBox 16"/>
          <p:cNvSpPr txBox="1">
            <a:spLocks noChangeArrowheads="1"/>
          </p:cNvSpPr>
          <p:nvPr/>
        </p:nvSpPr>
        <p:spPr bwMode="auto">
          <a:xfrm>
            <a:off x="251520" y="3140968"/>
            <a:ext cx="2916784" cy="1348061"/>
          </a:xfrm>
          <a:prstGeom prst="rect">
            <a:avLst/>
          </a:prstGeom>
          <a:solidFill>
            <a:srgbClr val="00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cs typeface="Times New Roman" charset="0"/>
              </a:rPr>
              <a:t>Cannot be explained</a:t>
            </a:r>
          </a:p>
          <a:p>
            <a:pPr algn="ctr" eaLnBrk="1" hangingPunct="1">
              <a:buFontTx/>
              <a:buNone/>
            </a:pPr>
            <a:r>
              <a:rPr lang="en-US" sz="2400" b="0" dirty="0">
                <a:solidFill>
                  <a:srgbClr val="FFFF00"/>
                </a:solidFill>
                <a:cs typeface="Times New Roman" charset="0"/>
              </a:rPr>
              <a:t>b</a:t>
            </a:r>
            <a:r>
              <a:rPr lang="en-US" sz="2400" b="0" dirty="0" smtClean="0">
                <a:solidFill>
                  <a:srgbClr val="FFFF00"/>
                </a:solidFill>
                <a:cs typeface="Times New Roman" charset="0"/>
              </a:rPr>
              <a:t>y models with</a:t>
            </a:r>
          </a:p>
          <a:p>
            <a:pPr algn="ctr" eaLnBrk="1" hangingPunct="1">
              <a:buFontTx/>
              <a:buNone/>
            </a:pPr>
            <a:r>
              <a:rPr lang="en-US" sz="2400" b="0" dirty="0" smtClean="0">
                <a:solidFill>
                  <a:srgbClr val="FFFF00"/>
                </a:solidFill>
                <a:cs typeface="Times New Roman" charset="0"/>
              </a:rPr>
              <a:t>GUT-scale unification</a:t>
            </a:r>
            <a:endParaRPr lang="en-US" sz="2400" b="0" dirty="0">
              <a:solidFill>
                <a:srgbClr val="FFFF00"/>
              </a:solidFill>
              <a:cs typeface="Times New Roman" charset="0"/>
            </a:endParaRPr>
          </a:p>
        </p:txBody>
      </p:sp>
      <p:sp>
        <p:nvSpPr>
          <p:cNvPr id="18" name="Oval 17"/>
          <p:cNvSpPr>
            <a:spLocks noChangeArrowheads="1"/>
          </p:cNvSpPr>
          <p:nvPr/>
        </p:nvSpPr>
        <p:spPr bwMode="auto">
          <a:xfrm>
            <a:off x="5076056" y="1628800"/>
            <a:ext cx="1584176" cy="432048"/>
          </a:xfrm>
          <a:prstGeom prst="ellipse">
            <a:avLst/>
          </a:prstGeom>
          <a:noFill/>
          <a:ln w="57150">
            <a:solidFill>
              <a:srgbClr val="000000"/>
            </a:solidFill>
            <a:round/>
            <a:headEnd/>
            <a:tailEnd/>
          </a:ln>
          <a:extLst/>
        </p:spPr>
        <p:txBody>
          <a:bodyPr wrap="none" anchor="ctr"/>
          <a:lstStyle/>
          <a:p>
            <a:endParaRPr lang="en-US" sz="1800" b="0"/>
          </a:p>
        </p:txBody>
      </p:sp>
      <p:sp>
        <p:nvSpPr>
          <p:cNvPr id="19" name="TextBox 18"/>
          <p:cNvSpPr txBox="1">
            <a:spLocks noChangeArrowheads="1"/>
          </p:cNvSpPr>
          <p:nvPr/>
        </p:nvSpPr>
        <p:spPr bwMode="auto">
          <a:xfrm>
            <a:off x="6566202" y="3293368"/>
            <a:ext cx="2326278" cy="904863"/>
          </a:xfrm>
          <a:prstGeom prst="rect">
            <a:avLst/>
          </a:prstGeom>
          <a:solidFill>
            <a:schemeClr val="tx1"/>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cs typeface="Times New Roman" charset="0"/>
              </a:rPr>
              <a:t>Can be explained</a:t>
            </a:r>
          </a:p>
          <a:p>
            <a:pPr algn="ctr" eaLnBrk="1" hangingPunct="1">
              <a:buFontTx/>
              <a:buNone/>
            </a:pPr>
            <a:r>
              <a:rPr lang="en-US" sz="2400" b="0" dirty="0" smtClean="0">
                <a:solidFill>
                  <a:srgbClr val="FFFF00"/>
                </a:solidFill>
                <a:cs typeface="Times New Roman" charset="0"/>
              </a:rPr>
              <a:t>in pMSSM10</a:t>
            </a:r>
            <a:endParaRPr lang="en-US" sz="2400" b="0" dirty="0">
              <a:solidFill>
                <a:srgbClr val="FFFF00"/>
              </a:solidFill>
              <a:cs typeface="Times New Roman" charset="0"/>
            </a:endParaRPr>
          </a:p>
        </p:txBody>
      </p:sp>
      <p:sp>
        <p:nvSpPr>
          <p:cNvPr id="20" name="TextBox 19"/>
          <p:cNvSpPr txBox="1"/>
          <p:nvPr/>
        </p:nvSpPr>
        <p:spPr>
          <a:xfrm flipV="1">
            <a:off x="4788024" y="4243735"/>
            <a:ext cx="687483" cy="769441"/>
          </a:xfrm>
          <a:prstGeom prst="rect">
            <a:avLst/>
          </a:prstGeom>
          <a:noFill/>
        </p:spPr>
        <p:txBody>
          <a:bodyPr wrap="none" rtlCol="0">
            <a:spAutoFit/>
          </a:bodyPr>
          <a:lstStyle/>
          <a:p>
            <a:pPr>
              <a:buNone/>
            </a:pPr>
            <a:r>
              <a:rPr lang="en-US" sz="4400" dirty="0" smtClean="0">
                <a:solidFill>
                  <a:srgbClr val="000000"/>
                </a:solidFill>
                <a:latin typeface="Wingdings"/>
                <a:ea typeface="Wingdings"/>
                <a:cs typeface="Wingdings"/>
                <a:sym typeface="Wingdings"/>
              </a:rPr>
              <a:t></a:t>
            </a:r>
            <a:endParaRPr lang="en-US" sz="4400" dirty="0">
              <a:solidFill>
                <a:srgbClr val="000000"/>
              </a:solidFill>
            </a:endParaRPr>
          </a:p>
        </p:txBody>
      </p:sp>
    </p:spTree>
    <p:extLst>
      <p:ext uri="{BB962C8B-B14F-4D97-AF65-F5344CB8AC3E}">
        <p14:creationId xmlns:p14="http://schemas.microsoft.com/office/powerpoint/2010/main" val="1740059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1+#ppt_w/2"/>
                                          </p:val>
                                        </p:tav>
                                        <p:tav tm="100000">
                                          <p:val>
                                            <p:strVal val="#ppt_x"/>
                                          </p:val>
                                        </p:tav>
                                      </p:tavLst>
                                    </p:anim>
                                    <p:anim calcmode="lin" valueType="num">
                                      <p:cBhvr additive="base">
                                        <p:cTn id="14" dur="500" fill="hold"/>
                                        <p:tgtEl>
                                          <p:spTgt spid="19"/>
                                        </p:tgtEl>
                                        <p:attrNameLst>
                                          <p:attrName>ppt_y</p:attrName>
                                        </p:attrNameLst>
                                      </p:cBhvr>
                                      <p:tavLst>
                                        <p:tav tm="0">
                                          <p:val>
                                            <p:strVal val="#ppt_y"/>
                                          </p:val>
                                        </p:tav>
                                        <p:tav tm="100000">
                                          <p:val>
                                            <p:strVal val="#ppt_y"/>
                                          </p:val>
                                        </p:tav>
                                      </p:tavLst>
                                    </p:anim>
                                  </p:childTnLst>
                                </p:cTn>
                              </p:par>
                              <p:par>
                                <p:cTn id="15" presetID="55"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7" descr="Gfitt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3913" y="1412875"/>
            <a:ext cx="7493000" cy="4968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59779" name="Rectangle 3"/>
          <p:cNvSpPr>
            <a:spLocks noGrp="1" noChangeArrowheads="1"/>
          </p:cNvSpPr>
          <p:nvPr>
            <p:ph type="ctrTitle"/>
          </p:nvPr>
        </p:nvSpPr>
        <p:spPr>
          <a:xfrm>
            <a:off x="71438" y="41275"/>
            <a:ext cx="8964612" cy="1371600"/>
          </a:xfrm>
          <a:solidFill>
            <a:schemeClr val="accent1"/>
          </a:solidFill>
          <a:ln>
            <a:solidFill>
              <a:schemeClr val="tx1"/>
            </a:solidFill>
            <a:miter lim="800000"/>
            <a:headEnd/>
            <a:tailEnd/>
          </a:ln>
        </p:spPr>
        <p:txBody>
          <a:bodyPr/>
          <a:lstStyle/>
          <a:p>
            <a:pPr eaLnBrk="1" hangingPunct="1">
              <a:defRPr/>
            </a:pPr>
            <a:r>
              <a:rPr lang="en-US" sz="4000" dirty="0" smtClean="0">
                <a:solidFill>
                  <a:schemeClr val="tx1"/>
                </a:solidFill>
                <a:latin typeface="Times New Roman" charset="0"/>
                <a:cs typeface="+mj-cs"/>
              </a:rPr>
              <a:t>2011: Combining Information from Previous Direct Searches and Indirect Data</a:t>
            </a:r>
          </a:p>
        </p:txBody>
      </p:sp>
      <p:sp>
        <p:nvSpPr>
          <p:cNvPr id="459780" name="Text Box 4"/>
          <p:cNvSpPr txBox="1">
            <a:spLocks noChangeArrowheads="1"/>
          </p:cNvSpPr>
          <p:nvPr/>
        </p:nvSpPr>
        <p:spPr bwMode="auto">
          <a:xfrm>
            <a:off x="2879725" y="6084888"/>
            <a:ext cx="3463925" cy="584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wrap="none">
            <a:spAutoFit/>
          </a:bodyPr>
          <a:lstStyle/>
          <a:p>
            <a:pPr>
              <a:buFontTx/>
              <a:buNone/>
              <a:defRPr/>
            </a:pPr>
            <a:r>
              <a:rPr lang="en-US" b="0" dirty="0" err="1">
                <a:solidFill>
                  <a:srgbClr val="FFFF00"/>
                </a:solidFill>
                <a:cs typeface="Times New Roman" charset="0"/>
              </a:rPr>
              <a:t>m</a:t>
            </a:r>
            <a:r>
              <a:rPr lang="en-US" b="0" baseline="-25000" dirty="0" err="1">
                <a:solidFill>
                  <a:srgbClr val="FFFF00"/>
                </a:solidFill>
                <a:cs typeface="Times New Roman" charset="0"/>
              </a:rPr>
              <a:t>H</a:t>
            </a:r>
            <a:r>
              <a:rPr lang="en-US" b="0" dirty="0">
                <a:solidFill>
                  <a:srgbClr val="FFFF00"/>
                </a:solidFill>
                <a:cs typeface="Times New Roman" charset="0"/>
              </a:rPr>
              <a:t> = 125 ± 10 </a:t>
            </a:r>
            <a:r>
              <a:rPr lang="en-US" b="0" dirty="0" err="1">
                <a:solidFill>
                  <a:srgbClr val="FFFF00"/>
                </a:solidFill>
                <a:cs typeface="Times New Roman" charset="0"/>
              </a:rPr>
              <a:t>GeV</a:t>
            </a:r>
            <a:endParaRPr lang="en-US" b="0" dirty="0">
              <a:solidFill>
                <a:srgbClr val="FFFF00"/>
              </a:solidFill>
              <a:cs typeface="Times New Roman" charset="0"/>
            </a:endParaRPr>
          </a:p>
        </p:txBody>
      </p:sp>
      <p:sp>
        <p:nvSpPr>
          <p:cNvPr id="6" name="Text Box 9"/>
          <p:cNvSpPr txBox="1">
            <a:spLocks noChangeArrowheads="1"/>
          </p:cNvSpPr>
          <p:nvPr/>
        </p:nvSpPr>
        <p:spPr bwMode="auto">
          <a:xfrm>
            <a:off x="7380288" y="6381750"/>
            <a:ext cx="1646237" cy="307975"/>
          </a:xfrm>
          <a:prstGeom prst="rect">
            <a:avLst/>
          </a:prstGeom>
          <a:solidFill>
            <a:srgbClr val="FF00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None/>
              <a:defRPr/>
            </a:pPr>
            <a:r>
              <a:rPr lang="en-US" sz="1400" b="0" dirty="0" err="1">
                <a:solidFill>
                  <a:srgbClr val="FFFF00"/>
                </a:solidFill>
                <a:cs typeface="+mn-cs"/>
              </a:rPr>
              <a:t>Gfitter</a:t>
            </a:r>
            <a:r>
              <a:rPr lang="en-US" sz="1400" b="0" dirty="0">
                <a:solidFill>
                  <a:srgbClr val="FFFF00"/>
                </a:solidFill>
                <a:cs typeface="+mn-cs"/>
              </a:rPr>
              <a:t> collaboration</a:t>
            </a:r>
          </a:p>
        </p:txBody>
      </p:sp>
    </p:spTree>
    <p:extLst>
      <p:ext uri="{BB962C8B-B14F-4D97-AF65-F5344CB8AC3E}">
        <p14:creationId xmlns:p14="http://schemas.microsoft.com/office/powerpoint/2010/main" val="9960477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97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780"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3"/>
          <p:cNvSpPr txBox="1">
            <a:spLocks noChangeArrowheads="1"/>
          </p:cNvSpPr>
          <p:nvPr/>
        </p:nvSpPr>
        <p:spPr bwMode="auto">
          <a:xfrm>
            <a:off x="34925" y="679332"/>
            <a:ext cx="9109075" cy="64940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p:txBody>
      </p:sp>
      <p:sp>
        <p:nvSpPr>
          <p:cNvPr id="14" name="TextBox 13"/>
          <p:cNvSpPr txBox="1"/>
          <p:nvPr/>
        </p:nvSpPr>
        <p:spPr>
          <a:xfrm>
            <a:off x="0" y="-15190"/>
            <a:ext cx="7452320" cy="615553"/>
          </a:xfrm>
          <a:prstGeom prst="rect">
            <a:avLst/>
          </a:prstGeom>
          <a:solidFill>
            <a:schemeClr val="accent1"/>
          </a:solidFill>
          <a:ln>
            <a:solidFill>
              <a:schemeClr val="tx1"/>
            </a:solidFill>
          </a:ln>
        </p:spPr>
        <p:txBody>
          <a:bodyPr wrap="square" rtlCol="0">
            <a:spAutoFit/>
          </a:bodyPr>
          <a:lstStyle/>
          <a:p>
            <a:pPr algn="ctr">
              <a:buNone/>
            </a:pPr>
            <a:r>
              <a:rPr lang="en-US" sz="3400" b="0" dirty="0" smtClean="0"/>
              <a:t>Long-Lived </a:t>
            </a:r>
            <a:r>
              <a:rPr lang="en-US" sz="3400" b="0" dirty="0" err="1" smtClean="0"/>
              <a:t>Stau</a:t>
            </a:r>
            <a:r>
              <a:rPr lang="en-US" sz="3400" b="0" dirty="0" smtClean="0"/>
              <a:t> in </a:t>
            </a:r>
            <a:r>
              <a:rPr lang="en-US" sz="3400" b="0" dirty="0"/>
              <a:t>CMSSM, </a:t>
            </a:r>
            <a:r>
              <a:rPr lang="en-US" sz="3400" b="0" dirty="0" smtClean="0"/>
              <a:t>NUHM?</a:t>
            </a:r>
            <a:endParaRPr lang="en-US" sz="3400" b="0" dirty="0"/>
          </a:p>
        </p:txBody>
      </p:sp>
      <p:pic>
        <p:nvPicPr>
          <p:cNvPr id="3" name="Picture 2" descr="Longlif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892141"/>
            <a:ext cx="6048672" cy="4129147"/>
          </a:xfrm>
          <a:prstGeom prst="rect">
            <a:avLst/>
          </a:prstGeom>
        </p:spPr>
      </p:pic>
      <p:sp>
        <p:nvSpPr>
          <p:cNvPr id="4" name="TextBox 3"/>
          <p:cNvSpPr txBox="1"/>
          <p:nvPr/>
        </p:nvSpPr>
        <p:spPr>
          <a:xfrm>
            <a:off x="1403648" y="642637"/>
            <a:ext cx="6480720" cy="1274195"/>
          </a:xfrm>
          <a:prstGeom prst="rect">
            <a:avLst/>
          </a:prstGeom>
          <a:solidFill>
            <a:schemeClr val="accent1"/>
          </a:solidFill>
          <a:ln>
            <a:solidFill>
              <a:schemeClr val="tx1"/>
            </a:solidFill>
          </a:ln>
        </p:spPr>
        <p:txBody>
          <a:bodyPr wrap="square" rtlCol="0">
            <a:spAutoFit/>
          </a:bodyPr>
          <a:lstStyle/>
          <a:p>
            <a:pPr>
              <a:buNone/>
            </a:pPr>
            <a:r>
              <a:rPr lang="en-US" sz="2400" b="0" dirty="0" smtClean="0"/>
              <a:t>Possible if </a:t>
            </a:r>
            <a:r>
              <a:rPr lang="en-US" sz="2400" b="0" dirty="0" err="1" smtClean="0"/>
              <a:t>m</a:t>
            </a:r>
            <a:r>
              <a:rPr lang="en-US" sz="2400" b="0" baseline="-25000" dirty="0" err="1" smtClean="0"/>
              <a:t>stau</a:t>
            </a:r>
            <a:r>
              <a:rPr lang="en-US" sz="2400" b="0" dirty="0" smtClean="0"/>
              <a:t> – </a:t>
            </a:r>
            <a:r>
              <a:rPr lang="en-US" sz="2400" b="0" dirty="0" err="1" smtClean="0"/>
              <a:t>m</a:t>
            </a:r>
            <a:r>
              <a:rPr lang="en-US" sz="2400" b="0" baseline="-25000" dirty="0" err="1" smtClean="0"/>
              <a:t>LSP</a:t>
            </a:r>
            <a:r>
              <a:rPr lang="en-US" sz="2400" b="0" dirty="0" smtClean="0"/>
              <a:t> &lt; </a:t>
            </a:r>
            <a:r>
              <a:rPr lang="en-US" sz="2400" b="0" dirty="0" err="1" smtClean="0"/>
              <a:t>m</a:t>
            </a:r>
            <a:r>
              <a:rPr lang="en-US" sz="2400" b="0" baseline="-25000" dirty="0" err="1" smtClean="0"/>
              <a:t>τ</a:t>
            </a:r>
            <a:endParaRPr lang="en-US" sz="2400" b="0" baseline="-25000" dirty="0" smtClean="0"/>
          </a:p>
          <a:p>
            <a:pPr>
              <a:buNone/>
            </a:pPr>
            <a:r>
              <a:rPr lang="en-US" sz="2400" b="0" dirty="0" smtClean="0"/>
              <a:t>Generic possibility in CMSSM, NUHM1, NUHM2</a:t>
            </a:r>
          </a:p>
          <a:p>
            <a:pPr>
              <a:buNone/>
            </a:pPr>
            <a:r>
              <a:rPr lang="en-US" sz="2000" b="0" dirty="0" smtClean="0"/>
              <a:t>	(</a:t>
            </a:r>
            <a:r>
              <a:rPr lang="en-US" sz="2000" b="0" dirty="0" err="1" smtClean="0"/>
              <a:t>stau</a:t>
            </a:r>
            <a:r>
              <a:rPr lang="en-US" sz="2000" b="0" dirty="0" smtClean="0"/>
              <a:t> </a:t>
            </a:r>
            <a:r>
              <a:rPr lang="en-US" sz="2000" b="0" dirty="0" err="1" smtClean="0"/>
              <a:t>coannihilation</a:t>
            </a:r>
            <a:r>
              <a:rPr lang="en-US" sz="2000" b="0" dirty="0" smtClean="0"/>
              <a:t> region)</a:t>
            </a:r>
          </a:p>
        </p:txBody>
      </p:sp>
      <p:sp>
        <p:nvSpPr>
          <p:cNvPr id="16" name="TextBox 15"/>
          <p:cNvSpPr txBox="1"/>
          <p:nvPr/>
        </p:nvSpPr>
        <p:spPr>
          <a:xfrm>
            <a:off x="1547664" y="5980521"/>
            <a:ext cx="6172483" cy="904863"/>
          </a:xfrm>
          <a:prstGeom prst="rect">
            <a:avLst/>
          </a:prstGeom>
          <a:solidFill>
            <a:schemeClr val="accent1"/>
          </a:solidFill>
          <a:ln>
            <a:solidFill>
              <a:schemeClr val="tx1"/>
            </a:solidFill>
          </a:ln>
        </p:spPr>
        <p:txBody>
          <a:bodyPr wrap="none" rtlCol="0">
            <a:spAutoFit/>
          </a:bodyPr>
          <a:lstStyle/>
          <a:p>
            <a:pPr>
              <a:buNone/>
            </a:pPr>
            <a:r>
              <a:rPr lang="en-US" sz="2400" b="0" dirty="0" err="1" smtClean="0"/>
              <a:t>τ</a:t>
            </a:r>
            <a:r>
              <a:rPr lang="en-US" sz="2400" b="0" baseline="-25000" dirty="0" err="1" smtClean="0"/>
              <a:t>stau</a:t>
            </a:r>
            <a:r>
              <a:rPr lang="en-US" sz="2400" b="0" dirty="0" smtClean="0"/>
              <a:t> &gt; 10</a:t>
            </a:r>
            <a:r>
              <a:rPr lang="en-US" sz="2400" b="0" baseline="30000" dirty="0" smtClean="0"/>
              <a:t>3</a:t>
            </a:r>
            <a:r>
              <a:rPr lang="en-US" sz="2400" b="0" dirty="0" smtClean="0"/>
              <a:t> s gives problems with </a:t>
            </a:r>
            <a:r>
              <a:rPr lang="en-US" sz="2400" b="0" dirty="0" err="1" smtClean="0"/>
              <a:t>nucleosynthesis</a:t>
            </a:r>
            <a:endParaRPr lang="en-US" sz="2400" b="0" dirty="0" smtClean="0"/>
          </a:p>
          <a:p>
            <a:pPr>
              <a:buNone/>
            </a:pPr>
            <a:r>
              <a:rPr lang="en-US" sz="2400" b="0" dirty="0" err="1"/>
              <a:t>τ</a:t>
            </a:r>
            <a:r>
              <a:rPr lang="en-US" sz="2400" b="0" baseline="-25000" dirty="0" err="1"/>
              <a:t>stau</a:t>
            </a:r>
            <a:r>
              <a:rPr lang="en-US" sz="2400" b="0" dirty="0"/>
              <a:t> &gt; </a:t>
            </a:r>
            <a:r>
              <a:rPr lang="en-US" sz="2400" b="0" dirty="0" smtClean="0"/>
              <a:t>10</a:t>
            </a:r>
            <a:r>
              <a:rPr lang="en-US" sz="2400" b="0" baseline="30000" dirty="0" smtClean="0"/>
              <a:t>-7 </a:t>
            </a:r>
            <a:r>
              <a:rPr lang="en-US" sz="2400" b="0" dirty="0" smtClean="0"/>
              <a:t>s gives separated vertex signature </a:t>
            </a:r>
            <a:endParaRPr lang="en-US" sz="2400" b="0" dirty="0"/>
          </a:p>
        </p:txBody>
      </p:sp>
      <p:sp>
        <p:nvSpPr>
          <p:cNvPr id="9" name="TextBox 6"/>
          <p:cNvSpPr txBox="1">
            <a:spLocks noChangeArrowheads="1"/>
          </p:cNvSpPr>
          <p:nvPr/>
        </p:nvSpPr>
        <p:spPr bwMode="auto">
          <a:xfrm>
            <a:off x="1396501" y="2103239"/>
            <a:ext cx="1005879" cy="369332"/>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CMSSM</a:t>
            </a:r>
            <a:endParaRPr lang="en-US" sz="1800" b="0" dirty="0">
              <a:solidFill>
                <a:srgbClr val="FFFF00"/>
              </a:solidFill>
              <a:sym typeface="Wingdings" charset="0"/>
            </a:endParaRPr>
          </a:p>
        </p:txBody>
      </p:sp>
      <p:sp>
        <p:nvSpPr>
          <p:cNvPr id="10" name="TextBox 6"/>
          <p:cNvSpPr txBox="1">
            <a:spLocks noChangeArrowheads="1"/>
          </p:cNvSpPr>
          <p:nvPr/>
        </p:nvSpPr>
        <p:spPr bwMode="auto">
          <a:xfrm>
            <a:off x="7013049" y="2103239"/>
            <a:ext cx="1018253" cy="369332"/>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NUHM1</a:t>
            </a:r>
            <a:endParaRPr lang="en-US" sz="1800" b="0" dirty="0">
              <a:solidFill>
                <a:srgbClr val="FFFF00"/>
              </a:solidFill>
              <a:sym typeface="Wingdings" charset="0"/>
            </a:endParaRPr>
          </a:p>
        </p:txBody>
      </p:sp>
      <p:sp>
        <p:nvSpPr>
          <p:cNvPr id="15" name="Text Box 6"/>
          <p:cNvSpPr txBox="1">
            <a:spLocks noChangeArrowheads="1"/>
          </p:cNvSpPr>
          <p:nvPr/>
        </p:nvSpPr>
        <p:spPr bwMode="auto">
          <a:xfrm>
            <a:off x="5715641" y="1484784"/>
            <a:ext cx="3396683"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Bagnaschi</a:t>
            </a:r>
            <a:r>
              <a:rPr lang="en-US" sz="1600" b="0" dirty="0" smtClean="0">
                <a:solidFill>
                  <a:srgbClr val="FFFF00"/>
                </a:solidFill>
              </a:rPr>
              <a:t>, </a:t>
            </a:r>
            <a:r>
              <a:rPr lang="en-US" sz="1600" b="0" dirty="0">
                <a:solidFill>
                  <a:srgbClr val="FFFF00"/>
                </a:solidFill>
              </a:rPr>
              <a:t>JE et al: arXiv:1508. 01173</a:t>
            </a:r>
          </a:p>
        </p:txBody>
      </p:sp>
      <p:sp>
        <p:nvSpPr>
          <p:cNvPr id="11" name="TextBox 6"/>
          <p:cNvSpPr txBox="1">
            <a:spLocks noChangeArrowheads="1"/>
          </p:cNvSpPr>
          <p:nvPr/>
        </p:nvSpPr>
        <p:spPr bwMode="auto">
          <a:xfrm>
            <a:off x="1472737" y="4221088"/>
            <a:ext cx="1018253" cy="369332"/>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NUHM2</a:t>
            </a:r>
            <a:endParaRPr lang="en-US" sz="1800" b="0" dirty="0">
              <a:solidFill>
                <a:srgbClr val="FFFF00"/>
              </a:solidFill>
              <a:sym typeface="Wingdings" charset="0"/>
            </a:endParaRPr>
          </a:p>
        </p:txBody>
      </p:sp>
      <p:sp>
        <p:nvSpPr>
          <p:cNvPr id="12" name="TextBox 6"/>
          <p:cNvSpPr txBox="1">
            <a:spLocks noChangeArrowheads="1"/>
          </p:cNvSpPr>
          <p:nvPr/>
        </p:nvSpPr>
        <p:spPr bwMode="auto">
          <a:xfrm>
            <a:off x="6949335" y="4221088"/>
            <a:ext cx="1198165" cy="369332"/>
          </a:xfrm>
          <a:prstGeom prst="rect">
            <a:avLst/>
          </a:prstGeom>
          <a:solidFill>
            <a:schemeClr val="tx1"/>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pMSSM10</a:t>
            </a:r>
            <a:endParaRPr lang="en-US" sz="1800" b="0" dirty="0">
              <a:solidFill>
                <a:srgbClr val="FFFF00"/>
              </a:solidFill>
              <a:sym typeface="Wingdings" charset="0"/>
            </a:endParaRPr>
          </a:p>
        </p:txBody>
      </p:sp>
    </p:spTree>
    <p:extLst>
      <p:ext uri="{BB962C8B-B14F-4D97-AF65-F5344CB8AC3E}">
        <p14:creationId xmlns:p14="http://schemas.microsoft.com/office/powerpoint/2010/main" val="42945409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Rick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TextBox 7"/>
          <p:cNvSpPr txBox="1">
            <a:spLocks noChangeArrowheads="1"/>
          </p:cNvSpPr>
          <p:nvPr/>
        </p:nvSpPr>
        <p:spPr bwMode="auto">
          <a:xfrm>
            <a:off x="2195513" y="223708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latin typeface="Times New Roman"/>
                <a:cs typeface="Times New Roman"/>
              </a:rPr>
              <a:t>2012</a:t>
            </a:r>
          </a:p>
        </p:txBody>
      </p:sp>
      <p:sp>
        <p:nvSpPr>
          <p:cNvPr id="23554" name="TextBox 3"/>
          <p:cNvSpPr txBox="1">
            <a:spLocks noChangeArrowheads="1"/>
          </p:cNvSpPr>
          <p:nvPr/>
        </p:nvSpPr>
        <p:spPr bwMode="auto">
          <a:xfrm>
            <a:off x="34925" y="679332"/>
            <a:ext cx="9109075" cy="64940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a:p>
          <a:p>
            <a:pPr eaLnBrk="1" hangingPunct="1"/>
            <a:endParaRPr lang="en-US" dirty="0"/>
          </a:p>
        </p:txBody>
      </p:sp>
      <p:sp>
        <p:nvSpPr>
          <p:cNvPr id="15" name="Text Box 6"/>
          <p:cNvSpPr txBox="1">
            <a:spLocks noChangeArrowheads="1"/>
          </p:cNvSpPr>
          <p:nvPr/>
        </p:nvSpPr>
        <p:spPr bwMode="auto">
          <a:xfrm>
            <a:off x="5589646" y="6525344"/>
            <a:ext cx="3396683" cy="338554"/>
          </a:xfrm>
          <a:prstGeom prst="rect">
            <a:avLst/>
          </a:prstGeom>
          <a:solidFill>
            <a:srgbClr val="FF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Bagnaschi</a:t>
            </a:r>
            <a:r>
              <a:rPr lang="en-US" sz="1600" b="0" dirty="0" smtClean="0">
                <a:solidFill>
                  <a:srgbClr val="FFFF00"/>
                </a:solidFill>
              </a:rPr>
              <a:t>, </a:t>
            </a:r>
            <a:r>
              <a:rPr lang="en-US" sz="1600" b="0" dirty="0">
                <a:solidFill>
                  <a:srgbClr val="FFFF00"/>
                </a:solidFill>
              </a:rPr>
              <a:t>JE et al: arXiv:1508. 01173</a:t>
            </a:r>
          </a:p>
        </p:txBody>
      </p:sp>
      <p:sp>
        <p:nvSpPr>
          <p:cNvPr id="14" name="TextBox 13"/>
          <p:cNvSpPr txBox="1"/>
          <p:nvPr/>
        </p:nvSpPr>
        <p:spPr>
          <a:xfrm>
            <a:off x="0" y="-15190"/>
            <a:ext cx="7596336" cy="646331"/>
          </a:xfrm>
          <a:prstGeom prst="rect">
            <a:avLst/>
          </a:prstGeom>
          <a:solidFill>
            <a:schemeClr val="accent1"/>
          </a:solidFill>
          <a:ln>
            <a:solidFill>
              <a:schemeClr val="tx1"/>
            </a:solidFill>
          </a:ln>
        </p:spPr>
        <p:txBody>
          <a:bodyPr wrap="square" rtlCol="0">
            <a:spAutoFit/>
          </a:bodyPr>
          <a:lstStyle/>
          <a:p>
            <a:pPr algn="ctr">
              <a:buNone/>
            </a:pPr>
            <a:r>
              <a:rPr lang="en-US" sz="3600" b="0" dirty="0" smtClean="0">
                <a:latin typeface="Times New Roman"/>
                <a:cs typeface="Times New Roman"/>
              </a:rPr>
              <a:t>Long-Lived </a:t>
            </a:r>
            <a:r>
              <a:rPr lang="en-US" sz="3600" b="0" dirty="0" err="1" smtClean="0">
                <a:latin typeface="Times New Roman"/>
                <a:cs typeface="Times New Roman"/>
              </a:rPr>
              <a:t>Stau</a:t>
            </a:r>
            <a:r>
              <a:rPr lang="en-US" sz="3600" b="0" dirty="0" smtClean="0">
                <a:latin typeface="Times New Roman"/>
                <a:cs typeface="Times New Roman"/>
              </a:rPr>
              <a:t> in </a:t>
            </a:r>
            <a:r>
              <a:rPr lang="en-US" sz="3600" b="0" dirty="0">
                <a:latin typeface="Times New Roman"/>
                <a:cs typeface="Times New Roman"/>
              </a:rPr>
              <a:t>CMSSM, </a:t>
            </a:r>
            <a:r>
              <a:rPr lang="en-US" sz="3600" b="0" dirty="0" smtClean="0">
                <a:latin typeface="Times New Roman"/>
                <a:cs typeface="Times New Roman"/>
              </a:rPr>
              <a:t>NUHM?</a:t>
            </a:r>
            <a:endParaRPr lang="en-US" sz="3600" b="0" dirty="0">
              <a:latin typeface="Times New Roman"/>
              <a:cs typeface="Times New Roman"/>
            </a:endParaRPr>
          </a:p>
        </p:txBody>
      </p:sp>
      <p:sp>
        <p:nvSpPr>
          <p:cNvPr id="16" name="TextBox 15"/>
          <p:cNvSpPr txBox="1"/>
          <p:nvPr/>
        </p:nvSpPr>
        <p:spPr>
          <a:xfrm>
            <a:off x="683568" y="5517232"/>
            <a:ext cx="7846018" cy="830997"/>
          </a:xfrm>
          <a:prstGeom prst="rect">
            <a:avLst/>
          </a:prstGeom>
          <a:solidFill>
            <a:schemeClr val="accent1"/>
          </a:solidFill>
          <a:ln>
            <a:solidFill>
              <a:schemeClr val="tx1"/>
            </a:solidFill>
          </a:ln>
        </p:spPr>
        <p:txBody>
          <a:bodyPr wrap="none" rtlCol="0">
            <a:spAutoFit/>
          </a:bodyPr>
          <a:lstStyle/>
          <a:p>
            <a:pPr>
              <a:buNone/>
            </a:pPr>
            <a:r>
              <a:rPr lang="en-US" sz="2400" b="0" dirty="0" err="1" smtClean="0">
                <a:latin typeface="Times New Roman"/>
                <a:cs typeface="Times New Roman"/>
              </a:rPr>
              <a:t>τ</a:t>
            </a:r>
            <a:r>
              <a:rPr lang="en-US" sz="2400" b="0" baseline="-25000" dirty="0" err="1" smtClean="0">
                <a:latin typeface="Times New Roman"/>
                <a:cs typeface="Times New Roman"/>
              </a:rPr>
              <a:t>stau</a:t>
            </a:r>
            <a:r>
              <a:rPr lang="en-US" sz="2400" b="0" dirty="0" smtClean="0">
                <a:latin typeface="Times New Roman"/>
                <a:cs typeface="Times New Roman"/>
              </a:rPr>
              <a:t> &gt; 10</a:t>
            </a:r>
            <a:r>
              <a:rPr lang="en-US" sz="2400" b="0" baseline="30000" dirty="0" smtClean="0">
                <a:latin typeface="Times New Roman"/>
                <a:cs typeface="Times New Roman"/>
              </a:rPr>
              <a:t>3</a:t>
            </a:r>
            <a:r>
              <a:rPr lang="en-US" sz="2400" b="0" dirty="0" smtClean="0">
                <a:latin typeface="Times New Roman"/>
                <a:cs typeface="Times New Roman"/>
              </a:rPr>
              <a:t> s gives problems with </a:t>
            </a:r>
            <a:r>
              <a:rPr lang="en-US" sz="2400" b="0" dirty="0" err="1" smtClean="0">
                <a:latin typeface="Times New Roman"/>
                <a:cs typeface="Times New Roman"/>
              </a:rPr>
              <a:t>nucleosynthesis</a:t>
            </a:r>
            <a:endParaRPr lang="en-US" sz="2400" b="0" dirty="0" smtClean="0">
              <a:latin typeface="Times New Roman"/>
              <a:cs typeface="Times New Roman"/>
            </a:endParaRPr>
          </a:p>
          <a:p>
            <a:pPr>
              <a:buNone/>
            </a:pPr>
            <a:r>
              <a:rPr lang="en-US" sz="2400" b="0" dirty="0" err="1">
                <a:latin typeface="Times New Roman"/>
                <a:cs typeface="Times New Roman"/>
              </a:rPr>
              <a:t>τ</a:t>
            </a:r>
            <a:r>
              <a:rPr lang="en-US" sz="2400" b="0" baseline="-25000" dirty="0" err="1">
                <a:latin typeface="Times New Roman"/>
                <a:cs typeface="Times New Roman"/>
              </a:rPr>
              <a:t>stau</a:t>
            </a:r>
            <a:r>
              <a:rPr lang="en-US" sz="2400" b="0" dirty="0">
                <a:latin typeface="Times New Roman"/>
                <a:cs typeface="Times New Roman"/>
              </a:rPr>
              <a:t> &gt; </a:t>
            </a:r>
            <a:r>
              <a:rPr lang="en-US" sz="2400" b="0" dirty="0" smtClean="0">
                <a:latin typeface="Times New Roman"/>
                <a:cs typeface="Times New Roman"/>
              </a:rPr>
              <a:t>10</a:t>
            </a:r>
            <a:r>
              <a:rPr lang="en-US" sz="2400" b="0" baseline="30000" dirty="0" smtClean="0">
                <a:latin typeface="Times New Roman"/>
                <a:cs typeface="Times New Roman"/>
              </a:rPr>
              <a:t>-7 </a:t>
            </a:r>
            <a:r>
              <a:rPr lang="en-US" sz="2400" b="0" dirty="0" smtClean="0">
                <a:latin typeface="Times New Roman"/>
                <a:cs typeface="Times New Roman"/>
              </a:rPr>
              <a:t>s gives separated vertex signature </a:t>
            </a:r>
            <a:r>
              <a:rPr lang="en-US" sz="2400" dirty="0" smtClean="0">
                <a:solidFill>
                  <a:srgbClr val="FF0000"/>
                </a:solidFill>
                <a:latin typeface="Times New Roman"/>
                <a:cs typeface="Times New Roman"/>
              </a:rPr>
              <a:t>for </a:t>
            </a:r>
            <a:r>
              <a:rPr lang="en-US" sz="2400" dirty="0" err="1" smtClean="0">
                <a:solidFill>
                  <a:srgbClr val="FF0000"/>
                </a:solidFill>
                <a:latin typeface="Times New Roman"/>
                <a:cs typeface="Times New Roman"/>
              </a:rPr>
              <a:t>τ</a:t>
            </a:r>
            <a:r>
              <a:rPr lang="en-US" sz="2400" dirty="0" smtClean="0">
                <a:solidFill>
                  <a:srgbClr val="FF0000"/>
                </a:solidFill>
                <a:latin typeface="Times New Roman"/>
                <a:cs typeface="Times New Roman"/>
              </a:rPr>
              <a:t>-like decays </a:t>
            </a:r>
            <a:endParaRPr lang="en-US" sz="2400" dirty="0">
              <a:solidFill>
                <a:srgbClr val="FF0000"/>
              </a:solidFill>
              <a:latin typeface="Times New Roman"/>
              <a:cs typeface="Times New Roman"/>
            </a:endParaRPr>
          </a:p>
        </p:txBody>
      </p:sp>
      <p:pic>
        <p:nvPicPr>
          <p:cNvPr id="2" name="Picture 1" descr="Longlif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08716"/>
            <a:ext cx="9144000" cy="3408516"/>
          </a:xfrm>
          <a:prstGeom prst="rect">
            <a:avLst/>
          </a:prstGeom>
        </p:spPr>
      </p:pic>
      <p:sp>
        <p:nvSpPr>
          <p:cNvPr id="13" name="Text Box 6"/>
          <p:cNvSpPr txBox="1">
            <a:spLocks noChangeArrowheads="1"/>
          </p:cNvSpPr>
          <p:nvPr/>
        </p:nvSpPr>
        <p:spPr bwMode="auto">
          <a:xfrm>
            <a:off x="1691680" y="4581128"/>
            <a:ext cx="1768533" cy="338554"/>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latin typeface="Times New Roman"/>
                <a:cs typeface="Times New Roman"/>
              </a:rPr>
              <a:t>Current LHC reach</a:t>
            </a:r>
            <a:endParaRPr lang="en-US" sz="1600" b="0" dirty="0">
              <a:solidFill>
                <a:srgbClr val="FFFF00"/>
              </a:solidFill>
              <a:latin typeface="Times New Roman"/>
              <a:cs typeface="Times New Roman"/>
            </a:endParaRPr>
          </a:p>
        </p:txBody>
      </p:sp>
      <p:sp>
        <p:nvSpPr>
          <p:cNvPr id="12" name="Text Box 6"/>
          <p:cNvSpPr txBox="1">
            <a:spLocks noChangeArrowheads="1"/>
          </p:cNvSpPr>
          <p:nvPr/>
        </p:nvSpPr>
        <p:spPr bwMode="auto">
          <a:xfrm>
            <a:off x="1835696" y="3789040"/>
            <a:ext cx="1546417" cy="584776"/>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latin typeface="Times New Roman"/>
                <a:cs typeface="Times New Roman"/>
              </a:rPr>
              <a:t>Estimated future</a:t>
            </a:r>
          </a:p>
          <a:p>
            <a:pPr algn="ctr" eaLnBrk="1" hangingPunct="1">
              <a:buFontTx/>
              <a:buNone/>
            </a:pPr>
            <a:r>
              <a:rPr lang="en-US" sz="1600" b="0" dirty="0" smtClean="0">
                <a:solidFill>
                  <a:srgbClr val="FFFF00"/>
                </a:solidFill>
                <a:latin typeface="Times New Roman"/>
                <a:cs typeface="Times New Roman"/>
              </a:rPr>
              <a:t>LHC reach</a:t>
            </a:r>
            <a:endParaRPr lang="en-US" sz="1600" b="0" dirty="0">
              <a:solidFill>
                <a:srgbClr val="FFFF00"/>
              </a:solidFill>
              <a:latin typeface="Times New Roman"/>
              <a:cs typeface="Times New Roman"/>
            </a:endParaRPr>
          </a:p>
        </p:txBody>
      </p:sp>
      <p:sp>
        <p:nvSpPr>
          <p:cNvPr id="4" name="TextBox 3"/>
          <p:cNvSpPr txBox="1"/>
          <p:nvPr/>
        </p:nvSpPr>
        <p:spPr>
          <a:xfrm>
            <a:off x="2051720" y="786653"/>
            <a:ext cx="5112568" cy="1274195"/>
          </a:xfrm>
          <a:prstGeom prst="rect">
            <a:avLst/>
          </a:prstGeom>
          <a:solidFill>
            <a:schemeClr val="accent1"/>
          </a:solidFill>
          <a:ln>
            <a:solidFill>
              <a:schemeClr val="tx1"/>
            </a:solidFill>
          </a:ln>
        </p:spPr>
        <p:txBody>
          <a:bodyPr wrap="square" rtlCol="0">
            <a:spAutoFit/>
          </a:bodyPr>
          <a:lstStyle/>
          <a:p>
            <a:pPr>
              <a:buNone/>
            </a:pPr>
            <a:r>
              <a:rPr lang="en-US" sz="2400" b="0" dirty="0" smtClean="0">
                <a:latin typeface="Times New Roman"/>
                <a:cs typeface="Times New Roman"/>
              </a:rPr>
              <a:t>Possible if </a:t>
            </a:r>
            <a:r>
              <a:rPr lang="en-US" sz="2400" b="0" dirty="0" err="1" smtClean="0">
                <a:latin typeface="Times New Roman"/>
                <a:cs typeface="Times New Roman"/>
              </a:rPr>
              <a:t>m</a:t>
            </a:r>
            <a:r>
              <a:rPr lang="en-US" sz="2400" b="0" baseline="-25000" dirty="0" err="1" smtClean="0">
                <a:latin typeface="Times New Roman"/>
                <a:cs typeface="Times New Roman"/>
              </a:rPr>
              <a:t>stau</a:t>
            </a:r>
            <a:r>
              <a:rPr lang="en-US" sz="2400" b="0" dirty="0" smtClean="0">
                <a:latin typeface="Times New Roman"/>
                <a:cs typeface="Times New Roman"/>
              </a:rPr>
              <a:t> – </a:t>
            </a:r>
            <a:r>
              <a:rPr lang="en-US" sz="2400" b="0" dirty="0" err="1" smtClean="0">
                <a:latin typeface="Times New Roman"/>
                <a:cs typeface="Times New Roman"/>
              </a:rPr>
              <a:t>m</a:t>
            </a:r>
            <a:r>
              <a:rPr lang="en-US" sz="2400" b="0" baseline="-25000" dirty="0" err="1" smtClean="0">
                <a:latin typeface="Times New Roman"/>
                <a:cs typeface="Times New Roman"/>
              </a:rPr>
              <a:t>LSP</a:t>
            </a:r>
            <a:r>
              <a:rPr lang="en-US" sz="2400" b="0" dirty="0" smtClean="0">
                <a:latin typeface="Times New Roman"/>
                <a:cs typeface="Times New Roman"/>
              </a:rPr>
              <a:t> &lt; </a:t>
            </a:r>
            <a:r>
              <a:rPr lang="en-US" sz="2400" b="0" dirty="0" err="1" smtClean="0">
                <a:latin typeface="Times New Roman"/>
                <a:cs typeface="Times New Roman"/>
              </a:rPr>
              <a:t>m</a:t>
            </a:r>
            <a:r>
              <a:rPr lang="en-US" sz="2400" b="0" baseline="-25000" dirty="0" err="1" smtClean="0">
                <a:latin typeface="Times New Roman"/>
                <a:cs typeface="Times New Roman"/>
              </a:rPr>
              <a:t>τ</a:t>
            </a:r>
            <a:endParaRPr lang="en-US" sz="2400" b="0" baseline="-25000" dirty="0" smtClean="0">
              <a:latin typeface="Times New Roman"/>
              <a:cs typeface="Times New Roman"/>
            </a:endParaRPr>
          </a:p>
          <a:p>
            <a:pPr>
              <a:buNone/>
            </a:pPr>
            <a:r>
              <a:rPr lang="en-US" sz="2400" b="0" dirty="0" smtClean="0">
                <a:latin typeface="Times New Roman"/>
                <a:cs typeface="Times New Roman"/>
              </a:rPr>
              <a:t>Generic possibility in CMSSM, NUHM</a:t>
            </a:r>
          </a:p>
          <a:p>
            <a:pPr>
              <a:buNone/>
            </a:pPr>
            <a:r>
              <a:rPr lang="en-US" sz="2000" b="0" dirty="0" smtClean="0">
                <a:latin typeface="Times New Roman"/>
                <a:cs typeface="Times New Roman"/>
              </a:rPr>
              <a:t>	(</a:t>
            </a:r>
            <a:r>
              <a:rPr lang="en-US" sz="2000" b="0" dirty="0" err="1" smtClean="0">
                <a:latin typeface="Times New Roman"/>
                <a:cs typeface="Times New Roman"/>
              </a:rPr>
              <a:t>stau</a:t>
            </a:r>
            <a:r>
              <a:rPr lang="en-US" sz="2000" b="0" dirty="0" smtClean="0">
                <a:latin typeface="Times New Roman"/>
                <a:cs typeface="Times New Roman"/>
              </a:rPr>
              <a:t> </a:t>
            </a:r>
            <a:r>
              <a:rPr lang="en-US" sz="2000" b="0" dirty="0" err="1" smtClean="0">
                <a:latin typeface="Times New Roman"/>
                <a:cs typeface="Times New Roman"/>
              </a:rPr>
              <a:t>coannihilation</a:t>
            </a:r>
            <a:r>
              <a:rPr lang="en-US" sz="2000" b="0" dirty="0" smtClean="0">
                <a:latin typeface="Times New Roman"/>
                <a:cs typeface="Times New Roman"/>
              </a:rPr>
              <a:t> region)</a:t>
            </a:r>
          </a:p>
        </p:txBody>
      </p:sp>
      <p:sp>
        <p:nvSpPr>
          <p:cNvPr id="17" name="TextBox 6"/>
          <p:cNvSpPr txBox="1">
            <a:spLocks noChangeArrowheads="1"/>
          </p:cNvSpPr>
          <p:nvPr/>
        </p:nvSpPr>
        <p:spPr bwMode="auto">
          <a:xfrm>
            <a:off x="901825" y="2483604"/>
            <a:ext cx="1005879" cy="369332"/>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CMSSM</a:t>
            </a:r>
            <a:endParaRPr lang="en-US" sz="1800" b="0" dirty="0">
              <a:solidFill>
                <a:srgbClr val="FFFF00"/>
              </a:solidFill>
              <a:sym typeface="Wingdings" charset="0"/>
            </a:endParaRPr>
          </a:p>
        </p:txBody>
      </p:sp>
      <p:sp>
        <p:nvSpPr>
          <p:cNvPr id="18" name="TextBox 6"/>
          <p:cNvSpPr txBox="1">
            <a:spLocks noChangeArrowheads="1"/>
          </p:cNvSpPr>
          <p:nvPr/>
        </p:nvSpPr>
        <p:spPr bwMode="auto">
          <a:xfrm>
            <a:off x="7013049" y="2483604"/>
            <a:ext cx="1018253" cy="369332"/>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rPr>
              <a:t>NUHM1</a:t>
            </a:r>
            <a:endParaRPr lang="en-US" sz="1800" b="0" dirty="0">
              <a:solidFill>
                <a:srgbClr val="FFFF00"/>
              </a:solidFill>
              <a:sym typeface="Wingdings" charset="0"/>
            </a:endParaRPr>
          </a:p>
        </p:txBody>
      </p:sp>
    </p:spTree>
    <p:extLst>
      <p:ext uri="{BB962C8B-B14F-4D97-AF65-F5344CB8AC3E}">
        <p14:creationId xmlns:p14="http://schemas.microsoft.com/office/powerpoint/2010/main" val="5574808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3" grpId="0" animBg="1"/>
      <p:bldP spid="1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Fits to </a:t>
            </a:r>
            <a:r>
              <a:rPr lang="en-US" sz="4400" b="0" dirty="0" err="1" smtClean="0"/>
              <a:t>Supersymmetric</a:t>
            </a:r>
            <a:r>
              <a:rPr lang="en-US" sz="4400" b="0" dirty="0" smtClean="0"/>
              <a:t> Models</a:t>
            </a:r>
            <a:endParaRPr lang="en-US" sz="4400" b="0" dirty="0"/>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3" name="Picture 2" descr="pmssm10_n12c_abs_mg_4K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74572" y="1196751"/>
            <a:ext cx="6281804" cy="4711353"/>
          </a:xfrm>
          <a:prstGeom prst="rect">
            <a:avLst/>
          </a:prstGeom>
        </p:spPr>
      </p:pic>
      <p:sp>
        <p:nvSpPr>
          <p:cNvPr id="46090" name="TextBox 7"/>
          <p:cNvSpPr txBox="1">
            <a:spLocks noChangeArrowheads="1"/>
          </p:cNvSpPr>
          <p:nvPr/>
        </p:nvSpPr>
        <p:spPr bwMode="auto">
          <a:xfrm>
            <a:off x="755650" y="5805488"/>
            <a:ext cx="7777163" cy="1039812"/>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err="1">
                <a:solidFill>
                  <a:srgbClr val="000000"/>
                </a:solidFill>
              </a:rPr>
              <a:t>Favoured</a:t>
            </a:r>
            <a:r>
              <a:rPr lang="en-US" sz="2800" b="0" dirty="0">
                <a:solidFill>
                  <a:srgbClr val="000000"/>
                </a:solidFill>
              </a:rPr>
              <a:t> values of </a:t>
            </a:r>
            <a:r>
              <a:rPr lang="en-US" sz="2800" b="0" dirty="0" err="1" smtClean="0">
                <a:solidFill>
                  <a:srgbClr val="000000"/>
                </a:solidFill>
              </a:rPr>
              <a:t>gluino</a:t>
            </a:r>
            <a:r>
              <a:rPr lang="en-US" sz="2800" b="0" dirty="0" smtClean="0">
                <a:solidFill>
                  <a:srgbClr val="000000"/>
                </a:solidFill>
              </a:rPr>
              <a:t> mass </a:t>
            </a:r>
            <a:r>
              <a:rPr lang="en-US" sz="2800" b="0" dirty="0">
                <a:solidFill>
                  <a:srgbClr val="000000"/>
                </a:solidFill>
              </a:rPr>
              <a:t>also significantly</a:t>
            </a:r>
          </a:p>
          <a:p>
            <a:pPr algn="ctr" eaLnBrk="1" hangingPunct="1">
              <a:buFontTx/>
              <a:buNone/>
            </a:pPr>
            <a:r>
              <a:rPr lang="en-US" sz="2800" b="0" dirty="0">
                <a:solidFill>
                  <a:srgbClr val="000000"/>
                </a:solidFill>
                <a:sym typeface="Wingdings" charset="0"/>
              </a:rPr>
              <a:t>above pre-LHC, &gt; </a:t>
            </a:r>
            <a:r>
              <a:rPr lang="en-US" sz="2800" b="0" dirty="0" smtClean="0">
                <a:solidFill>
                  <a:srgbClr val="000000"/>
                </a:solidFill>
                <a:sym typeface="Wingdings" charset="0"/>
              </a:rPr>
              <a:t>1.2 </a:t>
            </a:r>
            <a:r>
              <a:rPr lang="en-US" sz="2800" b="0" dirty="0" err="1">
                <a:solidFill>
                  <a:srgbClr val="000000"/>
                </a:solidFill>
                <a:sym typeface="Wingdings" charset="0"/>
              </a:rPr>
              <a:t>TeV</a:t>
            </a:r>
            <a:endParaRPr lang="en-US" sz="2800" b="0" dirty="0">
              <a:solidFill>
                <a:srgbClr val="000000"/>
              </a:solidFill>
              <a:sym typeface="Wingdings" charset="0"/>
            </a:endParaRPr>
          </a:p>
        </p:txBody>
      </p:sp>
      <p:sp>
        <p:nvSpPr>
          <p:cNvPr id="46088" name="TextBox 6"/>
          <p:cNvSpPr txBox="1">
            <a:spLocks noChangeArrowheads="1"/>
          </p:cNvSpPr>
          <p:nvPr/>
        </p:nvSpPr>
        <p:spPr bwMode="auto">
          <a:xfrm>
            <a:off x="1403648" y="1844675"/>
            <a:ext cx="1732115" cy="461665"/>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err="1" smtClean="0">
                <a:solidFill>
                  <a:srgbClr val="FFFF00"/>
                </a:solidFill>
              </a:rPr>
              <a:t>Gluino</a:t>
            </a:r>
            <a:r>
              <a:rPr lang="en-US" sz="2400" b="0" dirty="0" smtClean="0">
                <a:solidFill>
                  <a:srgbClr val="FFFF00"/>
                </a:solidFill>
              </a:rPr>
              <a:t> mass</a:t>
            </a:r>
            <a:endParaRPr lang="en-US" sz="2400" b="0" dirty="0">
              <a:solidFill>
                <a:srgbClr val="FFFF00"/>
              </a:solidFill>
            </a:endParaRPr>
          </a:p>
        </p:txBody>
      </p:sp>
      <p:sp>
        <p:nvSpPr>
          <p:cNvPr id="46091" name="Text Box 6"/>
          <p:cNvSpPr txBox="1">
            <a:spLocks noChangeArrowheads="1"/>
          </p:cNvSpPr>
          <p:nvPr/>
        </p:nvSpPr>
        <p:spPr bwMode="auto">
          <a:xfrm>
            <a:off x="5623235" y="5516563"/>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
        <p:nvSpPr>
          <p:cNvPr id="18" name="TextBox 17"/>
          <p:cNvSpPr txBox="1">
            <a:spLocks noChangeArrowheads="1"/>
          </p:cNvSpPr>
          <p:nvPr/>
        </p:nvSpPr>
        <p:spPr bwMode="auto">
          <a:xfrm>
            <a:off x="6160144" y="3532237"/>
            <a:ext cx="2300288" cy="904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400" b="0" dirty="0">
                <a:solidFill>
                  <a:srgbClr val="FFFF00"/>
                </a:solidFill>
                <a:cs typeface="Times New Roman" charset="0"/>
              </a:rPr>
              <a:t>Reach of LHC at</a:t>
            </a:r>
          </a:p>
          <a:p>
            <a:pPr eaLnBrk="1" hangingPunct="1">
              <a:buFontTx/>
              <a:buNone/>
            </a:pPr>
            <a:r>
              <a:rPr lang="en-US" sz="2400" b="0" dirty="0">
                <a:solidFill>
                  <a:srgbClr val="FFFF00"/>
                </a:solidFill>
                <a:cs typeface="Times New Roman" charset="0"/>
              </a:rPr>
              <a:t>High luminosity</a:t>
            </a:r>
          </a:p>
        </p:txBody>
      </p:sp>
      <p:sp>
        <p:nvSpPr>
          <p:cNvPr id="19" name="TextBox 18"/>
          <p:cNvSpPr txBox="1"/>
          <p:nvPr/>
        </p:nvSpPr>
        <p:spPr>
          <a:xfrm flipV="1">
            <a:off x="6016128" y="4365104"/>
            <a:ext cx="687483" cy="769441"/>
          </a:xfrm>
          <a:prstGeom prst="rect">
            <a:avLst/>
          </a:prstGeom>
          <a:noFill/>
        </p:spPr>
        <p:txBody>
          <a:bodyPr wrap="none" rtlCol="0">
            <a:spAutoFit/>
          </a:bodyPr>
          <a:lstStyle/>
          <a:p>
            <a:pPr>
              <a:buNone/>
            </a:pPr>
            <a:r>
              <a:rPr lang="en-US" sz="4400" dirty="0" smtClean="0">
                <a:solidFill>
                  <a:srgbClr val="FF0000"/>
                </a:solidFill>
                <a:latin typeface="Wingdings"/>
                <a:ea typeface="Wingdings"/>
                <a:cs typeface="Wingdings"/>
                <a:sym typeface="Wingdings"/>
              </a:rPr>
              <a:t></a:t>
            </a:r>
            <a:endParaRPr lang="en-US" sz="4400" dirty="0">
              <a:solidFill>
                <a:srgbClr val="FF0000"/>
              </a:solidFill>
            </a:endParaRPr>
          </a:p>
        </p:txBody>
      </p:sp>
      <p:sp>
        <p:nvSpPr>
          <p:cNvPr id="20" name="Oval 19"/>
          <p:cNvSpPr>
            <a:spLocks noChangeArrowheads="1"/>
          </p:cNvSpPr>
          <p:nvPr/>
        </p:nvSpPr>
        <p:spPr bwMode="auto">
          <a:xfrm>
            <a:off x="6012160" y="1916832"/>
            <a:ext cx="1503312" cy="864096"/>
          </a:xfrm>
          <a:prstGeom prst="ellipse">
            <a:avLst/>
          </a:prstGeom>
          <a:noFill/>
          <a:ln w="57150">
            <a:solidFill>
              <a:srgbClr val="0000FF"/>
            </a:solidFill>
            <a:round/>
            <a:headEnd/>
            <a:tailEnd/>
          </a:ln>
          <a:extLst/>
        </p:spPr>
        <p:txBody>
          <a:bodyPr wrap="none" anchor="ctr"/>
          <a:lstStyle/>
          <a:p>
            <a:endParaRPr lang="en-US" sz="1800" b="0"/>
          </a:p>
        </p:txBody>
      </p:sp>
      <p:sp>
        <p:nvSpPr>
          <p:cNvPr id="21" name="Oval 20"/>
          <p:cNvSpPr>
            <a:spLocks noChangeArrowheads="1"/>
          </p:cNvSpPr>
          <p:nvPr/>
        </p:nvSpPr>
        <p:spPr bwMode="auto">
          <a:xfrm>
            <a:off x="6012160" y="1628800"/>
            <a:ext cx="1584176" cy="432048"/>
          </a:xfrm>
          <a:prstGeom prst="ellipse">
            <a:avLst/>
          </a:prstGeom>
          <a:noFill/>
          <a:ln w="57150">
            <a:solidFill>
              <a:srgbClr val="000000"/>
            </a:solidFill>
            <a:round/>
            <a:headEnd/>
            <a:tailEnd/>
          </a:ln>
          <a:extLst/>
        </p:spPr>
        <p:txBody>
          <a:bodyPr wrap="none" anchor="ctr"/>
          <a:lstStyle/>
          <a:p>
            <a:endParaRPr lang="en-US" sz="1800" b="0"/>
          </a:p>
        </p:txBody>
      </p:sp>
    </p:spTree>
    <p:extLst>
      <p:ext uri="{BB962C8B-B14F-4D97-AF65-F5344CB8AC3E}">
        <p14:creationId xmlns:p14="http://schemas.microsoft.com/office/powerpoint/2010/main" val="2391839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0.70"/>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strVal val="#ppt_w*0.70"/>
                                          </p:val>
                                        </p:tav>
                                        <p:tav tm="100000">
                                          <p:val>
                                            <p:strVal val="#ppt_w"/>
                                          </p:val>
                                        </p:tav>
                                      </p:tavLst>
                                    </p:anim>
                                    <p:anim calcmode="lin" valueType="num">
                                      <p:cBhvr>
                                        <p:cTn id="15" dur="1000" fill="hold"/>
                                        <p:tgtEl>
                                          <p:spTgt spid="21"/>
                                        </p:tgtEl>
                                        <p:attrNameLst>
                                          <p:attrName>ppt_h</p:attrName>
                                        </p:attrNameLst>
                                      </p:cBhvr>
                                      <p:tavLst>
                                        <p:tav tm="0">
                                          <p:val>
                                            <p:strVal val="#ppt_h"/>
                                          </p:val>
                                        </p:tav>
                                        <p:tav tm="100000">
                                          <p:val>
                                            <p:strVal val="#ppt_h"/>
                                          </p:val>
                                        </p:tav>
                                      </p:tavLst>
                                    </p:anim>
                                    <p:animEffect transition="in" filter="fade">
                                      <p:cBhvr>
                                        <p:cTn id="16" dur="10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dissolve">
                                      <p:cBhvr>
                                        <p:cTn id="21" dur="500"/>
                                        <p:tgtEl>
                                          <p:spTgt spid="19"/>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1+#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animBg="1"/>
      <p:bldP spid="2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Fits to </a:t>
            </a:r>
            <a:r>
              <a:rPr lang="en-US" sz="4400" b="0" dirty="0" err="1" smtClean="0"/>
              <a:t>Supersymmetric</a:t>
            </a:r>
            <a:r>
              <a:rPr lang="en-US" sz="4400" b="0" dirty="0" smtClean="0"/>
              <a:t> Models</a:t>
            </a:r>
            <a:endParaRPr lang="en-US" sz="4400" b="0" dirty="0"/>
          </a:p>
        </p:txBody>
      </p:sp>
      <p:pic>
        <p:nvPicPr>
          <p:cNvPr id="2" name="Picture 1" descr="pmssm10_n12c_msqr_4K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640" y="1196752"/>
            <a:ext cx="6312701" cy="4734526"/>
          </a:xfrm>
          <a:prstGeom prst="rect">
            <a:avLst/>
          </a:prstGeom>
        </p:spPr>
      </p:pic>
      <p:sp>
        <p:nvSpPr>
          <p:cNvPr id="46090" name="TextBox 7"/>
          <p:cNvSpPr txBox="1">
            <a:spLocks noChangeArrowheads="1"/>
          </p:cNvSpPr>
          <p:nvPr/>
        </p:nvSpPr>
        <p:spPr bwMode="auto">
          <a:xfrm>
            <a:off x="755650" y="5805488"/>
            <a:ext cx="7777163" cy="1039812"/>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err="1">
                <a:solidFill>
                  <a:srgbClr val="000000"/>
                </a:solidFill>
              </a:rPr>
              <a:t>Favoured</a:t>
            </a:r>
            <a:r>
              <a:rPr lang="en-US" sz="2800" b="0" dirty="0">
                <a:solidFill>
                  <a:srgbClr val="000000"/>
                </a:solidFill>
              </a:rPr>
              <a:t> values of </a:t>
            </a:r>
            <a:r>
              <a:rPr lang="en-US" sz="2800" b="0" dirty="0" err="1">
                <a:solidFill>
                  <a:srgbClr val="000000"/>
                </a:solidFill>
              </a:rPr>
              <a:t>squark</a:t>
            </a:r>
            <a:r>
              <a:rPr lang="en-US" sz="2800" b="0" dirty="0">
                <a:solidFill>
                  <a:srgbClr val="000000"/>
                </a:solidFill>
              </a:rPr>
              <a:t> mass </a:t>
            </a:r>
            <a:r>
              <a:rPr lang="en-US" sz="2800" b="0" dirty="0" smtClean="0">
                <a:solidFill>
                  <a:srgbClr val="000000"/>
                </a:solidFill>
              </a:rPr>
              <a:t>significantly</a:t>
            </a:r>
            <a:endParaRPr lang="en-US" sz="2800" b="0" dirty="0">
              <a:solidFill>
                <a:srgbClr val="000000"/>
              </a:solidFill>
            </a:endParaRPr>
          </a:p>
          <a:p>
            <a:pPr algn="ctr" eaLnBrk="1" hangingPunct="1">
              <a:buFontTx/>
              <a:buNone/>
            </a:pPr>
            <a:r>
              <a:rPr lang="en-US" sz="2800" b="0" dirty="0">
                <a:solidFill>
                  <a:srgbClr val="000000"/>
                </a:solidFill>
                <a:sym typeface="Wingdings" charset="0"/>
              </a:rPr>
              <a:t>above pre-</a:t>
            </a:r>
            <a:r>
              <a:rPr lang="en-US" sz="2800" b="0" dirty="0" smtClean="0">
                <a:solidFill>
                  <a:srgbClr val="000000"/>
                </a:solidFill>
                <a:sym typeface="Wingdings" charset="0"/>
              </a:rPr>
              <a:t>LHC, ~ 1.5 </a:t>
            </a:r>
            <a:r>
              <a:rPr lang="en-US" sz="2800" b="0" dirty="0" err="1" smtClean="0">
                <a:solidFill>
                  <a:srgbClr val="000000"/>
                </a:solidFill>
                <a:sym typeface="Wingdings" charset="0"/>
              </a:rPr>
              <a:t>TeV</a:t>
            </a:r>
            <a:r>
              <a:rPr lang="en-US" sz="2800" b="0" dirty="0" smtClean="0">
                <a:solidFill>
                  <a:srgbClr val="000000"/>
                </a:solidFill>
                <a:sym typeface="Wingdings" charset="0"/>
              </a:rPr>
              <a:t> or more</a:t>
            </a:r>
            <a:endParaRPr lang="en-US" sz="2800" b="0" dirty="0">
              <a:solidFill>
                <a:srgbClr val="000000"/>
              </a:solidFill>
              <a:sym typeface="Wingdings" charset="0"/>
            </a:endParaRPr>
          </a:p>
        </p:txBody>
      </p:sp>
      <p:sp>
        <p:nvSpPr>
          <p:cNvPr id="46088" name="TextBox 6"/>
          <p:cNvSpPr txBox="1">
            <a:spLocks noChangeArrowheads="1"/>
          </p:cNvSpPr>
          <p:nvPr/>
        </p:nvSpPr>
        <p:spPr bwMode="auto">
          <a:xfrm>
            <a:off x="1547813" y="1844675"/>
            <a:ext cx="1747837" cy="461963"/>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a:solidFill>
                  <a:srgbClr val="FFFF00"/>
                </a:solidFill>
              </a:rPr>
              <a:t>Squark mass</a:t>
            </a:r>
          </a:p>
        </p:txBody>
      </p:sp>
      <p:sp>
        <p:nvSpPr>
          <p:cNvPr id="46091" name="Text Box 6"/>
          <p:cNvSpPr txBox="1">
            <a:spLocks noChangeArrowheads="1"/>
          </p:cNvSpPr>
          <p:nvPr/>
        </p:nvSpPr>
        <p:spPr bwMode="auto">
          <a:xfrm>
            <a:off x="5623235" y="5516563"/>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sp>
        <p:nvSpPr>
          <p:cNvPr id="17" name="TextBox 16"/>
          <p:cNvSpPr txBox="1">
            <a:spLocks noChangeArrowheads="1"/>
          </p:cNvSpPr>
          <p:nvPr/>
        </p:nvSpPr>
        <p:spPr bwMode="auto">
          <a:xfrm>
            <a:off x="5868144" y="3532237"/>
            <a:ext cx="2300288" cy="90487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400" b="0" dirty="0">
                <a:solidFill>
                  <a:srgbClr val="FFFF00"/>
                </a:solidFill>
                <a:cs typeface="Times New Roman" charset="0"/>
              </a:rPr>
              <a:t>Reach of LHC at</a:t>
            </a:r>
          </a:p>
          <a:p>
            <a:pPr eaLnBrk="1" hangingPunct="1">
              <a:buFontTx/>
              <a:buNone/>
            </a:pPr>
            <a:r>
              <a:rPr lang="en-US" sz="2400" b="0" dirty="0">
                <a:solidFill>
                  <a:srgbClr val="FFFF00"/>
                </a:solidFill>
                <a:cs typeface="Times New Roman" charset="0"/>
              </a:rPr>
              <a:t>High luminosity</a:t>
            </a:r>
          </a:p>
        </p:txBody>
      </p:sp>
      <p:sp>
        <p:nvSpPr>
          <p:cNvPr id="18" name="TextBox 17"/>
          <p:cNvSpPr txBox="1"/>
          <p:nvPr/>
        </p:nvSpPr>
        <p:spPr>
          <a:xfrm flipV="1">
            <a:off x="5724128" y="4365104"/>
            <a:ext cx="687483" cy="769441"/>
          </a:xfrm>
          <a:prstGeom prst="rect">
            <a:avLst/>
          </a:prstGeom>
          <a:noFill/>
        </p:spPr>
        <p:txBody>
          <a:bodyPr wrap="none" rtlCol="0">
            <a:spAutoFit/>
          </a:bodyPr>
          <a:lstStyle/>
          <a:p>
            <a:pPr>
              <a:buNone/>
            </a:pPr>
            <a:r>
              <a:rPr lang="en-US" sz="4400" dirty="0" smtClean="0">
                <a:solidFill>
                  <a:srgbClr val="FF0000"/>
                </a:solidFill>
                <a:latin typeface="Wingdings"/>
                <a:ea typeface="Wingdings"/>
                <a:cs typeface="Wingdings"/>
                <a:sym typeface="Wingdings"/>
              </a:rPr>
              <a:t></a:t>
            </a:r>
            <a:endParaRPr lang="en-US" sz="4400" dirty="0">
              <a:solidFill>
                <a:srgbClr val="FF0000"/>
              </a:solidFill>
            </a:endParaRPr>
          </a:p>
        </p:txBody>
      </p:sp>
      <p:sp>
        <p:nvSpPr>
          <p:cNvPr id="20" name="Oval 19"/>
          <p:cNvSpPr>
            <a:spLocks noChangeArrowheads="1"/>
          </p:cNvSpPr>
          <p:nvPr/>
        </p:nvSpPr>
        <p:spPr bwMode="auto">
          <a:xfrm>
            <a:off x="5724128" y="1916832"/>
            <a:ext cx="1503312" cy="864096"/>
          </a:xfrm>
          <a:prstGeom prst="ellipse">
            <a:avLst/>
          </a:prstGeom>
          <a:noFill/>
          <a:ln w="57150">
            <a:solidFill>
              <a:srgbClr val="0000FF"/>
            </a:solidFill>
            <a:round/>
            <a:headEnd/>
            <a:tailEnd/>
          </a:ln>
          <a:extLst/>
        </p:spPr>
        <p:txBody>
          <a:bodyPr wrap="none" anchor="ctr"/>
          <a:lstStyle/>
          <a:p>
            <a:endParaRPr lang="en-US" sz="1800" b="0"/>
          </a:p>
        </p:txBody>
      </p:sp>
      <p:sp>
        <p:nvSpPr>
          <p:cNvPr id="19" name="Oval 18"/>
          <p:cNvSpPr>
            <a:spLocks noChangeArrowheads="1"/>
          </p:cNvSpPr>
          <p:nvPr/>
        </p:nvSpPr>
        <p:spPr bwMode="auto">
          <a:xfrm>
            <a:off x="5724128" y="1628800"/>
            <a:ext cx="1584176" cy="432048"/>
          </a:xfrm>
          <a:prstGeom prst="ellipse">
            <a:avLst/>
          </a:prstGeom>
          <a:noFill/>
          <a:ln w="57150">
            <a:solidFill>
              <a:srgbClr val="000000"/>
            </a:solidFill>
            <a:round/>
            <a:headEnd/>
            <a:tailEnd/>
          </a:ln>
          <a:extLst/>
        </p:spPr>
        <p:txBody>
          <a:bodyPr wrap="none" anchor="ctr"/>
          <a:lstStyle/>
          <a:p>
            <a:endParaRPr lang="en-US" sz="1800" b="0"/>
          </a:p>
        </p:txBody>
      </p:sp>
    </p:spTree>
    <p:extLst>
      <p:ext uri="{BB962C8B-B14F-4D97-AF65-F5344CB8AC3E}">
        <p14:creationId xmlns:p14="http://schemas.microsoft.com/office/powerpoint/2010/main" val="847481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0.70"/>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1000" fill="hold"/>
                                        <p:tgtEl>
                                          <p:spTgt spid="19"/>
                                        </p:tgtEl>
                                        <p:attrNameLst>
                                          <p:attrName>ppt_w</p:attrName>
                                        </p:attrNameLst>
                                      </p:cBhvr>
                                      <p:tavLst>
                                        <p:tav tm="0">
                                          <p:val>
                                            <p:strVal val="#ppt_w*0.70"/>
                                          </p:val>
                                        </p:tav>
                                        <p:tav tm="100000">
                                          <p:val>
                                            <p:strVal val="#ppt_w"/>
                                          </p:val>
                                        </p:tav>
                                      </p:tavLst>
                                    </p:anim>
                                    <p:anim calcmode="lin" valueType="num">
                                      <p:cBhvr>
                                        <p:cTn id="15" dur="1000" fill="hold"/>
                                        <p:tgtEl>
                                          <p:spTgt spid="19"/>
                                        </p:tgtEl>
                                        <p:attrNameLst>
                                          <p:attrName>ppt_h</p:attrName>
                                        </p:attrNameLst>
                                      </p:cBhvr>
                                      <p:tavLst>
                                        <p:tav tm="0">
                                          <p:val>
                                            <p:strVal val="#ppt_h"/>
                                          </p:val>
                                        </p:tav>
                                        <p:tav tm="100000">
                                          <p:val>
                                            <p:strVal val="#ppt_h"/>
                                          </p:val>
                                        </p:tav>
                                      </p:tavLst>
                                    </p:anim>
                                    <p:animEffect transition="in" filter="fade">
                                      <p:cBhvr>
                                        <p:cTn id="16" dur="10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dissolve">
                                      <p:cBhvr>
                                        <p:cTn id="21" dur="500"/>
                                        <p:tgtEl>
                                          <p:spTgt spid="18"/>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20" grpId="0" animBg="1"/>
      <p:bldP spid="19"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Fits to </a:t>
            </a:r>
            <a:r>
              <a:rPr lang="en-US" sz="4400" b="0" dirty="0" err="1" smtClean="0"/>
              <a:t>Supersymmetric</a:t>
            </a:r>
            <a:r>
              <a:rPr lang="en-US" sz="4400" b="0" dirty="0" smtClean="0"/>
              <a:t> Models</a:t>
            </a:r>
            <a:endParaRPr lang="en-US" sz="4400" b="0" dirty="0"/>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2" name="Picture 1" descr="pmssm10_n12c_mstop1_4K_chi2.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66053" y="1196752"/>
            <a:ext cx="6336704" cy="4752528"/>
          </a:xfrm>
          <a:prstGeom prst="rect">
            <a:avLst/>
          </a:prstGeom>
        </p:spPr>
      </p:pic>
      <p:sp>
        <p:nvSpPr>
          <p:cNvPr id="46090" name="TextBox 7"/>
          <p:cNvSpPr txBox="1">
            <a:spLocks noChangeArrowheads="1"/>
          </p:cNvSpPr>
          <p:nvPr/>
        </p:nvSpPr>
        <p:spPr bwMode="auto">
          <a:xfrm>
            <a:off x="755650" y="5805488"/>
            <a:ext cx="7777163" cy="1040285"/>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smtClean="0">
                <a:solidFill>
                  <a:srgbClr val="000000"/>
                </a:solidFill>
              </a:rPr>
              <a:t>Remaining possibility of a light “natural” stop </a:t>
            </a:r>
          </a:p>
          <a:p>
            <a:pPr algn="ctr" eaLnBrk="1" hangingPunct="1">
              <a:buFontTx/>
              <a:buNone/>
            </a:pPr>
            <a:r>
              <a:rPr lang="en-US" sz="2800" b="0" dirty="0" smtClean="0">
                <a:solidFill>
                  <a:srgbClr val="000000"/>
                </a:solidFill>
              </a:rPr>
              <a:t>weighing ~ 400 </a:t>
            </a:r>
            <a:r>
              <a:rPr lang="en-US" sz="2800" b="0" dirty="0" err="1" smtClean="0">
                <a:solidFill>
                  <a:srgbClr val="000000"/>
                </a:solidFill>
              </a:rPr>
              <a:t>GeV</a:t>
            </a:r>
            <a:endParaRPr lang="en-US" sz="2800" b="0" dirty="0">
              <a:solidFill>
                <a:srgbClr val="000000"/>
              </a:solidFill>
              <a:sym typeface="Wingdings" charset="0"/>
            </a:endParaRPr>
          </a:p>
        </p:txBody>
      </p:sp>
      <p:sp>
        <p:nvSpPr>
          <p:cNvPr id="46088" name="TextBox 6"/>
          <p:cNvSpPr txBox="1">
            <a:spLocks noChangeArrowheads="1"/>
          </p:cNvSpPr>
          <p:nvPr/>
        </p:nvSpPr>
        <p:spPr bwMode="auto">
          <a:xfrm>
            <a:off x="970139" y="1844675"/>
            <a:ext cx="1441621" cy="461665"/>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Stop mass</a:t>
            </a:r>
            <a:endParaRPr lang="en-US" sz="2400" b="0" dirty="0">
              <a:solidFill>
                <a:srgbClr val="FFFF00"/>
              </a:solidFill>
            </a:endParaRPr>
          </a:p>
        </p:txBody>
      </p:sp>
      <p:sp>
        <p:nvSpPr>
          <p:cNvPr id="46091" name="Text Box 6"/>
          <p:cNvSpPr txBox="1">
            <a:spLocks noChangeArrowheads="1"/>
          </p:cNvSpPr>
          <p:nvPr/>
        </p:nvSpPr>
        <p:spPr bwMode="auto">
          <a:xfrm>
            <a:off x="5623235" y="5516563"/>
            <a:ext cx="3217247"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
        <p:nvSpPr>
          <p:cNvPr id="17" name="TextBox 16"/>
          <p:cNvSpPr txBox="1">
            <a:spLocks noChangeArrowheads="1"/>
          </p:cNvSpPr>
          <p:nvPr/>
        </p:nvSpPr>
        <p:spPr bwMode="auto">
          <a:xfrm>
            <a:off x="3131840" y="1948073"/>
            <a:ext cx="1710725" cy="9048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cs typeface="Times New Roman" charset="0"/>
              </a:rPr>
              <a:t>Compressed</a:t>
            </a:r>
          </a:p>
          <a:p>
            <a:pPr algn="ctr" eaLnBrk="1" hangingPunct="1">
              <a:buFontTx/>
              <a:buNone/>
            </a:pPr>
            <a:r>
              <a:rPr lang="en-US" sz="2400" b="0" dirty="0">
                <a:solidFill>
                  <a:srgbClr val="FFFF00"/>
                </a:solidFill>
                <a:cs typeface="Times New Roman" charset="0"/>
              </a:rPr>
              <a:t>s</a:t>
            </a:r>
            <a:r>
              <a:rPr lang="en-US" sz="2400" b="0" dirty="0" smtClean="0">
                <a:solidFill>
                  <a:srgbClr val="FFFF00"/>
                </a:solidFill>
                <a:cs typeface="Times New Roman" charset="0"/>
              </a:rPr>
              <a:t>top region</a:t>
            </a:r>
            <a:endParaRPr lang="en-US" sz="2400" b="0" dirty="0">
              <a:solidFill>
                <a:srgbClr val="FFFF00"/>
              </a:solidFill>
              <a:cs typeface="Times New Roman" charset="0"/>
            </a:endParaRPr>
          </a:p>
        </p:txBody>
      </p:sp>
      <p:sp>
        <p:nvSpPr>
          <p:cNvPr id="19" name="TextBox 18"/>
          <p:cNvSpPr txBox="1"/>
          <p:nvPr/>
        </p:nvSpPr>
        <p:spPr>
          <a:xfrm flipV="1">
            <a:off x="2915816" y="2708920"/>
            <a:ext cx="687483" cy="769441"/>
          </a:xfrm>
          <a:prstGeom prst="rect">
            <a:avLst/>
          </a:prstGeom>
          <a:noFill/>
        </p:spPr>
        <p:txBody>
          <a:bodyPr wrap="none" rtlCol="0">
            <a:spAutoFit/>
          </a:bodyPr>
          <a:lstStyle/>
          <a:p>
            <a:pPr>
              <a:buNone/>
            </a:pPr>
            <a:r>
              <a:rPr lang="en-US" sz="4400" dirty="0" smtClean="0">
                <a:solidFill>
                  <a:srgbClr val="FF0000"/>
                </a:solidFill>
                <a:latin typeface="Wingdings"/>
                <a:ea typeface="Wingdings"/>
                <a:cs typeface="Wingdings"/>
                <a:sym typeface="Wingdings"/>
              </a:rPr>
              <a:t></a:t>
            </a:r>
            <a:endParaRPr lang="en-US" sz="4400" dirty="0">
              <a:solidFill>
                <a:srgbClr val="FF0000"/>
              </a:solidFill>
            </a:endParaRPr>
          </a:p>
        </p:txBody>
      </p:sp>
      <p:sp>
        <p:nvSpPr>
          <p:cNvPr id="21" name="Oval 20"/>
          <p:cNvSpPr>
            <a:spLocks noChangeArrowheads="1"/>
          </p:cNvSpPr>
          <p:nvPr/>
        </p:nvSpPr>
        <p:spPr bwMode="auto">
          <a:xfrm>
            <a:off x="5940152" y="1628800"/>
            <a:ext cx="1584176" cy="432048"/>
          </a:xfrm>
          <a:prstGeom prst="ellipse">
            <a:avLst/>
          </a:prstGeom>
          <a:noFill/>
          <a:ln w="57150">
            <a:solidFill>
              <a:srgbClr val="000000"/>
            </a:solidFill>
            <a:round/>
            <a:headEnd/>
            <a:tailEnd/>
          </a:ln>
          <a:extLst/>
        </p:spPr>
        <p:txBody>
          <a:bodyPr wrap="none" anchor="ctr"/>
          <a:lstStyle/>
          <a:p>
            <a:endParaRPr lang="en-US" sz="1800" b="0"/>
          </a:p>
        </p:txBody>
      </p:sp>
    </p:spTree>
    <p:extLst>
      <p:ext uri="{BB962C8B-B14F-4D97-AF65-F5344CB8AC3E}">
        <p14:creationId xmlns:p14="http://schemas.microsoft.com/office/powerpoint/2010/main" val="1498189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2" presetClass="entr" presetSubtype="2"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fill="hold"/>
                                        <p:tgtEl>
                                          <p:spTgt spid="17"/>
                                        </p:tgtEl>
                                        <p:attrNameLst>
                                          <p:attrName>ppt_x</p:attrName>
                                        </p:attrNameLst>
                                      </p:cBhvr>
                                      <p:tavLst>
                                        <p:tav tm="0">
                                          <p:val>
                                            <p:strVal val="1+#ppt_w/2"/>
                                          </p:val>
                                        </p:tav>
                                        <p:tav tm="100000">
                                          <p:val>
                                            <p:strVal val="#ppt_x"/>
                                          </p:val>
                                        </p:tav>
                                      </p:tavLst>
                                    </p:anim>
                                    <p:anim calcmode="lin" valueType="num">
                                      <p:cBhvr additive="base">
                                        <p:cTn id="11" dur="500" fill="hold"/>
                                        <p:tgtEl>
                                          <p:spTgt spid="17"/>
                                        </p:tgtEl>
                                        <p:attrNameLst>
                                          <p:attrName>ppt_y</p:attrName>
                                        </p:attrNameLst>
                                      </p:cBhvr>
                                      <p:tavLst>
                                        <p:tav tm="0">
                                          <p:val>
                                            <p:strVal val="#ppt_y"/>
                                          </p:val>
                                        </p:tav>
                                        <p:tav tm="100000">
                                          <p:val>
                                            <p:strVal val="#ppt_y"/>
                                          </p:val>
                                        </p:tav>
                                      </p:tavLst>
                                    </p:anim>
                                  </p:childTnLst>
                                </p:cTn>
                              </p:par>
                              <p:par>
                                <p:cTn id="12" presetID="55"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strVal val="#ppt_w*0.70"/>
                                          </p:val>
                                        </p:tav>
                                        <p:tav tm="100000">
                                          <p:val>
                                            <p:strVal val="#ppt_w"/>
                                          </p:val>
                                        </p:tav>
                                      </p:tavLst>
                                    </p:anim>
                                    <p:anim calcmode="lin" valueType="num">
                                      <p:cBhvr>
                                        <p:cTn id="15" dur="1000" fill="hold"/>
                                        <p:tgtEl>
                                          <p:spTgt spid="21"/>
                                        </p:tgtEl>
                                        <p:attrNameLst>
                                          <p:attrName>ppt_h</p:attrName>
                                        </p:attrNameLst>
                                      </p:cBhvr>
                                      <p:tavLst>
                                        <p:tav tm="0">
                                          <p:val>
                                            <p:strVal val="#ppt_h"/>
                                          </p:val>
                                        </p:tav>
                                        <p:tav tm="100000">
                                          <p:val>
                                            <p:strVal val="#ppt_h"/>
                                          </p:val>
                                        </p:tav>
                                      </p:tavLst>
                                    </p:anim>
                                    <p:animEffect transition="in" filter="fade">
                                      <p:cBhvr>
                                        <p:cTn id="16"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P spid="2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latin typeface="Times New Roman"/>
                <a:cs typeface="Times New Roman"/>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latin typeface="Times New Roman"/>
                <a:cs typeface="Times New Roman"/>
              </a:rPr>
              <a:t>2012</a:t>
            </a:r>
          </a:p>
        </p:txBody>
      </p:sp>
      <p:sp>
        <p:nvSpPr>
          <p:cNvPr id="15" name="TextBox 14"/>
          <p:cNvSpPr txBox="1"/>
          <p:nvPr/>
        </p:nvSpPr>
        <p:spPr>
          <a:xfrm>
            <a:off x="0" y="0"/>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latin typeface="Times New Roman"/>
                <a:cs typeface="Times New Roman"/>
              </a:rPr>
              <a:t>Exploring Light Stops @ Run 2</a:t>
            </a:r>
            <a:endParaRPr lang="en-US" sz="4400" b="0" dirty="0">
              <a:latin typeface="Times New Roman"/>
              <a:cs typeface="Times New Roman"/>
            </a:endParaRPr>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latin typeface="Times New Roman"/>
                <a:cs typeface="Times New Roman"/>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latin typeface="Times New Roman"/>
                <a:cs typeface="Times New Roman"/>
              </a:rPr>
              <a:t>20/fb</a:t>
            </a:r>
          </a:p>
        </p:txBody>
      </p:sp>
      <p:pic>
        <p:nvPicPr>
          <p:cNvPr id="16" name="Picture 15" descr="stopregi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050" y="1181100"/>
            <a:ext cx="6237245" cy="4624164"/>
          </a:xfrm>
          <a:prstGeom prst="rect">
            <a:avLst/>
          </a:prstGeom>
        </p:spPr>
      </p:pic>
      <p:sp>
        <p:nvSpPr>
          <p:cNvPr id="46090" name="TextBox 7"/>
          <p:cNvSpPr txBox="1">
            <a:spLocks noChangeArrowheads="1"/>
          </p:cNvSpPr>
          <p:nvPr/>
        </p:nvSpPr>
        <p:spPr bwMode="auto">
          <a:xfrm>
            <a:off x="755650" y="5805488"/>
            <a:ext cx="7777163" cy="1040285"/>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smtClean="0">
                <a:solidFill>
                  <a:srgbClr val="000000"/>
                </a:solidFill>
              </a:rPr>
              <a:t>Part of region of light “natural” stop weighing</a:t>
            </a:r>
          </a:p>
          <a:p>
            <a:pPr algn="ctr" eaLnBrk="1" hangingPunct="1">
              <a:buFontTx/>
              <a:buNone/>
            </a:pPr>
            <a:r>
              <a:rPr lang="en-US" sz="2800" b="0" dirty="0" smtClean="0">
                <a:solidFill>
                  <a:srgbClr val="000000"/>
                </a:solidFill>
              </a:rPr>
              <a:t> ~ 400 </a:t>
            </a:r>
            <a:r>
              <a:rPr lang="en-US" sz="2800" b="0" dirty="0" err="1" smtClean="0">
                <a:solidFill>
                  <a:srgbClr val="000000"/>
                </a:solidFill>
              </a:rPr>
              <a:t>GeV</a:t>
            </a:r>
            <a:r>
              <a:rPr lang="en-US" sz="2800" b="0" dirty="0">
                <a:solidFill>
                  <a:srgbClr val="000000"/>
                </a:solidFill>
              </a:rPr>
              <a:t> </a:t>
            </a:r>
            <a:r>
              <a:rPr lang="en-US" sz="2800" b="0" dirty="0" smtClean="0">
                <a:solidFill>
                  <a:srgbClr val="000000"/>
                </a:solidFill>
              </a:rPr>
              <a:t>c</a:t>
            </a:r>
            <a:r>
              <a:rPr lang="en-US" sz="2800" b="0" dirty="0" smtClean="0">
                <a:solidFill>
                  <a:srgbClr val="000000"/>
                </a:solidFill>
                <a:sym typeface="Wingdings" charset="0"/>
              </a:rPr>
              <a:t>an be covered </a:t>
            </a:r>
            <a:endParaRPr lang="en-US" sz="2800" b="0" dirty="0">
              <a:solidFill>
                <a:srgbClr val="000000"/>
              </a:solidFill>
              <a:sym typeface="Wingdings" charset="0"/>
            </a:endParaRPr>
          </a:p>
        </p:txBody>
      </p:sp>
      <p:pic>
        <p:nvPicPr>
          <p:cNvPr id="17" name="Picture 16" descr="ATLASstop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59632" y="1321916"/>
            <a:ext cx="7632848" cy="4339332"/>
          </a:xfrm>
          <a:prstGeom prst="rect">
            <a:avLst/>
          </a:prstGeom>
        </p:spPr>
      </p:pic>
      <p:sp>
        <p:nvSpPr>
          <p:cNvPr id="18" name="TextBox 6"/>
          <p:cNvSpPr txBox="1">
            <a:spLocks noChangeArrowheads="1"/>
          </p:cNvSpPr>
          <p:nvPr/>
        </p:nvSpPr>
        <p:spPr bwMode="auto">
          <a:xfrm>
            <a:off x="179512" y="1124744"/>
            <a:ext cx="1535997" cy="461665"/>
          </a:xfrm>
          <a:prstGeom prst="rect">
            <a:avLst/>
          </a:prstGeom>
          <a:solidFill>
            <a:srgbClr val="000000"/>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latin typeface="Times New Roman"/>
                <a:cs typeface="Times New Roman"/>
              </a:rPr>
              <a:t>pMSSM10</a:t>
            </a:r>
            <a:endParaRPr lang="en-US" sz="2400" b="0" dirty="0">
              <a:solidFill>
                <a:srgbClr val="FFFF00"/>
              </a:solidFill>
              <a:latin typeface="Times New Roman"/>
              <a:cs typeface="Times New Roman"/>
            </a:endParaRPr>
          </a:p>
        </p:txBody>
      </p:sp>
      <p:sp>
        <p:nvSpPr>
          <p:cNvPr id="20" name="TextBox 6"/>
          <p:cNvSpPr txBox="1">
            <a:spLocks noChangeArrowheads="1"/>
          </p:cNvSpPr>
          <p:nvPr/>
        </p:nvSpPr>
        <p:spPr bwMode="auto">
          <a:xfrm>
            <a:off x="7380312" y="2276872"/>
            <a:ext cx="1428596" cy="1348061"/>
          </a:xfrm>
          <a:prstGeom prst="rect">
            <a:avLst/>
          </a:prstGeom>
          <a:solidFill>
            <a:srgbClr val="000000"/>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Reach of</a:t>
            </a:r>
          </a:p>
          <a:p>
            <a:pPr algn="ctr" eaLnBrk="1" hangingPunct="1">
              <a:buFontTx/>
              <a:buNone/>
            </a:pPr>
            <a:r>
              <a:rPr lang="en-US" sz="2400" b="0" dirty="0" smtClean="0">
                <a:solidFill>
                  <a:srgbClr val="FFFF00"/>
                </a:solidFill>
              </a:rPr>
              <a:t>LSP + top</a:t>
            </a:r>
          </a:p>
          <a:p>
            <a:pPr algn="ctr" eaLnBrk="1" hangingPunct="1">
              <a:buFontTx/>
              <a:buNone/>
            </a:pPr>
            <a:r>
              <a:rPr lang="en-US" sz="2400" b="0" dirty="0" smtClean="0">
                <a:solidFill>
                  <a:srgbClr val="FFFF00"/>
                </a:solidFill>
              </a:rPr>
              <a:t>searches</a:t>
            </a:r>
            <a:endParaRPr lang="en-US" sz="2400" b="0" dirty="0">
              <a:solidFill>
                <a:srgbClr val="FFFF00"/>
              </a:solidFill>
            </a:endParaRPr>
          </a:p>
        </p:txBody>
      </p:sp>
      <p:sp>
        <p:nvSpPr>
          <p:cNvPr id="22" name="TextBox 6"/>
          <p:cNvSpPr txBox="1">
            <a:spLocks noChangeArrowheads="1"/>
          </p:cNvSpPr>
          <p:nvPr/>
        </p:nvSpPr>
        <p:spPr bwMode="auto">
          <a:xfrm>
            <a:off x="7299272" y="836712"/>
            <a:ext cx="1737224" cy="1348061"/>
          </a:xfrm>
          <a:prstGeom prst="rect">
            <a:avLst/>
          </a:prstGeom>
          <a:solidFill>
            <a:schemeClr val="accent1"/>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000000"/>
                </a:solidFill>
              </a:rPr>
              <a:t>Reach of</a:t>
            </a:r>
          </a:p>
          <a:p>
            <a:pPr algn="ctr" eaLnBrk="1" hangingPunct="1">
              <a:buFontTx/>
              <a:buNone/>
            </a:pPr>
            <a:r>
              <a:rPr lang="en-US" sz="2400" b="0" dirty="0" err="1" smtClean="0">
                <a:solidFill>
                  <a:srgbClr val="000000"/>
                </a:solidFill>
              </a:rPr>
              <a:t>chargino</a:t>
            </a:r>
            <a:r>
              <a:rPr lang="en-US" sz="2400" b="0" dirty="0" smtClean="0">
                <a:solidFill>
                  <a:srgbClr val="000000"/>
                </a:solidFill>
              </a:rPr>
              <a:t> + b</a:t>
            </a:r>
          </a:p>
          <a:p>
            <a:pPr algn="ctr" eaLnBrk="1" hangingPunct="1">
              <a:buFontTx/>
              <a:buNone/>
            </a:pPr>
            <a:r>
              <a:rPr lang="en-US" sz="2400" b="0" dirty="0" smtClean="0">
                <a:solidFill>
                  <a:srgbClr val="000000"/>
                </a:solidFill>
              </a:rPr>
              <a:t>searches</a:t>
            </a:r>
            <a:endParaRPr lang="en-US" sz="2400" b="0" dirty="0">
              <a:solidFill>
                <a:srgbClr val="000000"/>
              </a:solidFill>
            </a:endParaRPr>
          </a:p>
        </p:txBody>
      </p:sp>
      <p:sp>
        <p:nvSpPr>
          <p:cNvPr id="46091" name="Text Box 6"/>
          <p:cNvSpPr txBox="1">
            <a:spLocks noChangeArrowheads="1"/>
          </p:cNvSpPr>
          <p:nvPr/>
        </p:nvSpPr>
        <p:spPr bwMode="auto">
          <a:xfrm>
            <a:off x="5623235" y="5610726"/>
            <a:ext cx="3217247" cy="338554"/>
          </a:xfrm>
          <a:prstGeom prst="rect">
            <a:avLst/>
          </a:prstGeom>
          <a:solidFill>
            <a:schemeClr val="accent6">
              <a:lumMod val="60000"/>
              <a:lumOff val="40000"/>
            </a:schemeClr>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De </a:t>
            </a:r>
            <a:r>
              <a:rPr lang="en-US" sz="1600" b="0" dirty="0" err="1" smtClean="0">
                <a:solidFill>
                  <a:srgbClr val="FFFF00"/>
                </a:solidFill>
              </a:rPr>
              <a:t>Vries</a:t>
            </a:r>
            <a:r>
              <a:rPr lang="en-US" sz="1600" b="0" dirty="0" smtClean="0">
                <a:solidFill>
                  <a:srgbClr val="FFFF00"/>
                </a:solidFill>
              </a:rPr>
              <a:t>, </a:t>
            </a:r>
            <a:r>
              <a:rPr lang="en-US" sz="1600" b="0" dirty="0">
                <a:solidFill>
                  <a:srgbClr val="FFFF00"/>
                </a:solidFill>
              </a:rPr>
              <a:t>JE et al: arXiv:</a:t>
            </a:r>
            <a:r>
              <a:rPr lang="en-US" sz="1600" b="0" dirty="0" smtClean="0">
                <a:solidFill>
                  <a:srgbClr val="FFFF00"/>
                </a:solidFill>
              </a:rPr>
              <a:t>1504.03260</a:t>
            </a:r>
            <a:endParaRPr lang="en-US" sz="1600" b="0" dirty="0">
              <a:solidFill>
                <a:srgbClr val="FFFF00"/>
              </a:solidFill>
            </a:endParaRPr>
          </a:p>
        </p:txBody>
      </p:sp>
    </p:spTree>
    <p:extLst>
      <p:ext uri="{BB962C8B-B14F-4D97-AF65-F5344CB8AC3E}">
        <p14:creationId xmlns:p14="http://schemas.microsoft.com/office/powerpoint/2010/main" val="36903080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dissolv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3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7524328"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Fits to </a:t>
            </a:r>
            <a:r>
              <a:rPr lang="en-US" sz="4400" b="0" dirty="0" err="1" smtClean="0"/>
              <a:t>Supersymmetric</a:t>
            </a:r>
            <a:r>
              <a:rPr lang="en-US" sz="4400" b="0" dirty="0" smtClean="0"/>
              <a:t> Models</a:t>
            </a:r>
            <a:endParaRPr lang="en-US" sz="4400" b="0" dirty="0"/>
          </a:p>
        </p:txBody>
      </p:sp>
      <p:sp>
        <p:nvSpPr>
          <p:cNvPr id="46090" name="TextBox 7"/>
          <p:cNvSpPr txBox="1">
            <a:spLocks noChangeArrowheads="1"/>
          </p:cNvSpPr>
          <p:nvPr/>
        </p:nvSpPr>
        <p:spPr bwMode="auto">
          <a:xfrm>
            <a:off x="755650" y="5931277"/>
            <a:ext cx="7777163" cy="954107"/>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err="1">
                <a:solidFill>
                  <a:srgbClr val="000000"/>
                </a:solidFill>
              </a:rPr>
              <a:t>Favoured</a:t>
            </a:r>
            <a:r>
              <a:rPr lang="en-US" sz="2800" b="0" dirty="0">
                <a:solidFill>
                  <a:srgbClr val="000000"/>
                </a:solidFill>
              </a:rPr>
              <a:t> values of </a:t>
            </a:r>
            <a:r>
              <a:rPr lang="en-US" sz="2800" b="0" dirty="0" err="1" smtClean="0">
                <a:solidFill>
                  <a:srgbClr val="000000"/>
                </a:solidFill>
              </a:rPr>
              <a:t>gluino</a:t>
            </a:r>
            <a:r>
              <a:rPr lang="en-US" sz="2800" b="0" dirty="0" smtClean="0">
                <a:solidFill>
                  <a:srgbClr val="000000"/>
                </a:solidFill>
              </a:rPr>
              <a:t> and </a:t>
            </a:r>
            <a:r>
              <a:rPr lang="en-US" sz="2800" b="0" dirty="0" err="1" smtClean="0">
                <a:solidFill>
                  <a:srgbClr val="000000"/>
                </a:solidFill>
              </a:rPr>
              <a:t>squark</a:t>
            </a:r>
            <a:r>
              <a:rPr lang="en-US" sz="2800" b="0" dirty="0" smtClean="0">
                <a:solidFill>
                  <a:srgbClr val="000000"/>
                </a:solidFill>
              </a:rPr>
              <a:t> masses significantly</a:t>
            </a:r>
            <a:r>
              <a:rPr lang="en-US" sz="2800" b="0" dirty="0">
                <a:solidFill>
                  <a:srgbClr val="000000"/>
                </a:solidFill>
              </a:rPr>
              <a:t> </a:t>
            </a:r>
            <a:r>
              <a:rPr lang="en-US" sz="2800" b="0" dirty="0" smtClean="0">
                <a:solidFill>
                  <a:srgbClr val="000000"/>
                </a:solidFill>
                <a:sym typeface="Wingdings" charset="0"/>
              </a:rPr>
              <a:t>above </a:t>
            </a:r>
            <a:r>
              <a:rPr lang="en-US" sz="2800" b="0" dirty="0">
                <a:solidFill>
                  <a:srgbClr val="000000"/>
                </a:solidFill>
                <a:sym typeface="Wingdings" charset="0"/>
              </a:rPr>
              <a:t>pre-LHC, </a:t>
            </a:r>
            <a:r>
              <a:rPr lang="en-US" sz="2800" b="0" dirty="0" smtClean="0">
                <a:solidFill>
                  <a:srgbClr val="000000"/>
                </a:solidFill>
                <a:sym typeface="Wingdings" charset="0"/>
              </a:rPr>
              <a:t> ~ 2 </a:t>
            </a:r>
            <a:r>
              <a:rPr lang="en-US" sz="2800" b="0" dirty="0" err="1" smtClean="0">
                <a:solidFill>
                  <a:srgbClr val="000000"/>
                </a:solidFill>
                <a:sym typeface="Wingdings" charset="0"/>
              </a:rPr>
              <a:t>TeV</a:t>
            </a:r>
            <a:r>
              <a:rPr lang="en-US" sz="2800" b="0" dirty="0" smtClean="0">
                <a:solidFill>
                  <a:srgbClr val="000000"/>
                </a:solidFill>
                <a:sym typeface="Wingdings" charset="0"/>
              </a:rPr>
              <a:t> or more</a:t>
            </a:r>
            <a:endParaRPr lang="en-US" sz="2800" b="0" dirty="0">
              <a:solidFill>
                <a:srgbClr val="000000"/>
              </a:solidFill>
              <a:sym typeface="Wingdings" charset="0"/>
            </a:endParaRPr>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sp>
        <p:nvSpPr>
          <p:cNvPr id="18" name="TextBox 17"/>
          <p:cNvSpPr txBox="1"/>
          <p:nvPr/>
        </p:nvSpPr>
        <p:spPr>
          <a:xfrm flipV="1">
            <a:off x="5724128" y="4365104"/>
            <a:ext cx="687483" cy="769441"/>
          </a:xfrm>
          <a:prstGeom prst="rect">
            <a:avLst/>
          </a:prstGeom>
          <a:noFill/>
        </p:spPr>
        <p:txBody>
          <a:bodyPr wrap="none" rtlCol="0">
            <a:spAutoFit/>
          </a:bodyPr>
          <a:lstStyle/>
          <a:p>
            <a:pPr>
              <a:buNone/>
            </a:pPr>
            <a:r>
              <a:rPr lang="en-US" sz="4400" dirty="0" smtClean="0">
                <a:solidFill>
                  <a:srgbClr val="FF0000"/>
                </a:solidFill>
                <a:latin typeface="Wingdings"/>
                <a:ea typeface="Wingdings"/>
                <a:cs typeface="Wingdings"/>
                <a:sym typeface="Wingdings"/>
              </a:rPr>
              <a:t></a:t>
            </a:r>
            <a:endParaRPr lang="en-US" sz="4400" dirty="0">
              <a:solidFill>
                <a:srgbClr val="FF0000"/>
              </a:solidFill>
            </a:endParaRPr>
          </a:p>
        </p:txBody>
      </p:sp>
      <p:pic>
        <p:nvPicPr>
          <p:cNvPr id="3" name="Picture 2" descr="CMSSMmglmsq.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011988"/>
            <a:ext cx="9144000" cy="3325091"/>
          </a:xfrm>
          <a:prstGeom prst="rect">
            <a:avLst/>
          </a:prstGeom>
        </p:spPr>
      </p:pic>
      <p:sp>
        <p:nvSpPr>
          <p:cNvPr id="46088" name="TextBox 6"/>
          <p:cNvSpPr txBox="1">
            <a:spLocks noChangeArrowheads="1"/>
          </p:cNvSpPr>
          <p:nvPr/>
        </p:nvSpPr>
        <p:spPr bwMode="auto">
          <a:xfrm>
            <a:off x="2820881" y="1599183"/>
            <a:ext cx="3407303" cy="461665"/>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err="1" smtClean="0">
                <a:solidFill>
                  <a:srgbClr val="FFFF00"/>
                </a:solidFill>
              </a:rPr>
              <a:t>Gluino</a:t>
            </a:r>
            <a:r>
              <a:rPr lang="en-US" sz="2400" b="0" dirty="0" smtClean="0">
                <a:solidFill>
                  <a:srgbClr val="FFFF00"/>
                </a:solidFill>
              </a:rPr>
              <a:t> and </a:t>
            </a:r>
            <a:r>
              <a:rPr lang="en-US" sz="2400" b="0" dirty="0" err="1" smtClean="0">
                <a:solidFill>
                  <a:srgbClr val="FFFF00"/>
                </a:solidFill>
              </a:rPr>
              <a:t>squark</a:t>
            </a:r>
            <a:r>
              <a:rPr lang="en-US" sz="2400" b="0" dirty="0" smtClean="0">
                <a:solidFill>
                  <a:srgbClr val="FFFF00"/>
                </a:solidFill>
              </a:rPr>
              <a:t> masses</a:t>
            </a:r>
            <a:endParaRPr lang="en-US" sz="2400" b="0" dirty="0">
              <a:solidFill>
                <a:srgbClr val="FFFF00"/>
              </a:solidFill>
            </a:endParaRPr>
          </a:p>
        </p:txBody>
      </p:sp>
      <p:sp>
        <p:nvSpPr>
          <p:cNvPr id="20" name="Oval 19"/>
          <p:cNvSpPr>
            <a:spLocks noChangeArrowheads="1"/>
          </p:cNvSpPr>
          <p:nvPr/>
        </p:nvSpPr>
        <p:spPr bwMode="auto">
          <a:xfrm>
            <a:off x="7596336" y="4293096"/>
            <a:ext cx="1503312" cy="864096"/>
          </a:xfrm>
          <a:prstGeom prst="ellipse">
            <a:avLst/>
          </a:prstGeom>
          <a:noFill/>
          <a:ln w="57150">
            <a:solidFill>
              <a:srgbClr val="0000FF"/>
            </a:solidFill>
            <a:round/>
            <a:headEnd/>
            <a:tailEnd/>
          </a:ln>
          <a:extLst/>
        </p:spPr>
        <p:txBody>
          <a:bodyPr wrap="none" anchor="ctr"/>
          <a:lstStyle/>
          <a:p>
            <a:endParaRPr lang="en-US" sz="1800" b="0"/>
          </a:p>
        </p:txBody>
      </p:sp>
      <p:sp>
        <p:nvSpPr>
          <p:cNvPr id="19" name="Oval 18"/>
          <p:cNvSpPr>
            <a:spLocks noChangeArrowheads="1"/>
          </p:cNvSpPr>
          <p:nvPr/>
        </p:nvSpPr>
        <p:spPr bwMode="auto">
          <a:xfrm>
            <a:off x="1115616" y="4005064"/>
            <a:ext cx="1296144" cy="1368152"/>
          </a:xfrm>
          <a:prstGeom prst="ellipse">
            <a:avLst/>
          </a:prstGeom>
          <a:noFill/>
          <a:ln w="57150">
            <a:solidFill>
              <a:srgbClr val="FF0000"/>
            </a:solidFill>
            <a:round/>
            <a:headEnd/>
            <a:tailEnd/>
          </a:ln>
          <a:extLst/>
        </p:spPr>
        <p:txBody>
          <a:bodyPr wrap="none" anchor="ctr"/>
          <a:lstStyle/>
          <a:p>
            <a:endParaRPr lang="en-US" sz="1800" b="0"/>
          </a:p>
        </p:txBody>
      </p:sp>
      <p:sp>
        <p:nvSpPr>
          <p:cNvPr id="22" name="Oval 21"/>
          <p:cNvSpPr>
            <a:spLocks noChangeArrowheads="1"/>
          </p:cNvSpPr>
          <p:nvPr/>
        </p:nvSpPr>
        <p:spPr bwMode="auto">
          <a:xfrm>
            <a:off x="5940152" y="4005064"/>
            <a:ext cx="1296144" cy="1368152"/>
          </a:xfrm>
          <a:prstGeom prst="ellipse">
            <a:avLst/>
          </a:prstGeom>
          <a:noFill/>
          <a:ln w="57150">
            <a:solidFill>
              <a:srgbClr val="FF0000"/>
            </a:solidFill>
            <a:round/>
            <a:headEnd/>
            <a:tailEnd/>
          </a:ln>
          <a:extLst/>
        </p:spPr>
        <p:txBody>
          <a:bodyPr wrap="none" anchor="ctr"/>
          <a:lstStyle/>
          <a:p>
            <a:endParaRPr lang="en-US" sz="1800" b="0"/>
          </a:p>
        </p:txBody>
      </p:sp>
      <p:sp>
        <p:nvSpPr>
          <p:cNvPr id="23" name="Oval 22"/>
          <p:cNvSpPr>
            <a:spLocks noChangeArrowheads="1"/>
          </p:cNvSpPr>
          <p:nvPr/>
        </p:nvSpPr>
        <p:spPr bwMode="auto">
          <a:xfrm>
            <a:off x="2699792" y="4293096"/>
            <a:ext cx="1503312" cy="864096"/>
          </a:xfrm>
          <a:prstGeom prst="ellipse">
            <a:avLst/>
          </a:prstGeom>
          <a:noFill/>
          <a:ln w="57150">
            <a:solidFill>
              <a:srgbClr val="0000FF"/>
            </a:solidFill>
            <a:round/>
            <a:headEnd/>
            <a:tailEnd/>
          </a:ln>
          <a:extLst/>
        </p:spPr>
        <p:txBody>
          <a:bodyPr wrap="none" anchor="ctr"/>
          <a:lstStyle/>
          <a:p>
            <a:endParaRPr lang="en-US" sz="1800" b="0"/>
          </a:p>
        </p:txBody>
      </p:sp>
      <p:sp>
        <p:nvSpPr>
          <p:cNvPr id="17" name="TextBox 16"/>
          <p:cNvSpPr txBox="1">
            <a:spLocks noChangeArrowheads="1"/>
          </p:cNvSpPr>
          <p:nvPr/>
        </p:nvSpPr>
        <p:spPr bwMode="auto">
          <a:xfrm>
            <a:off x="107504" y="5031525"/>
            <a:ext cx="1505540" cy="70173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err="1" smtClean="0">
                <a:solidFill>
                  <a:srgbClr val="FFFF00"/>
                </a:solidFill>
                <a:cs typeface="Times New Roman" charset="0"/>
              </a:rPr>
              <a:t>Stau</a:t>
            </a:r>
            <a:endParaRPr lang="en-US" sz="1800" b="0" dirty="0" smtClean="0">
              <a:solidFill>
                <a:srgbClr val="FFFF00"/>
              </a:solidFill>
              <a:cs typeface="Times New Roman" charset="0"/>
            </a:endParaRPr>
          </a:p>
          <a:p>
            <a:pPr algn="ctr" eaLnBrk="1" hangingPunct="1">
              <a:buFontTx/>
              <a:buNone/>
            </a:pPr>
            <a:r>
              <a:rPr lang="en-US" sz="1800" b="0" dirty="0" err="1" smtClean="0">
                <a:solidFill>
                  <a:srgbClr val="FFFF00"/>
                </a:solidFill>
                <a:cs typeface="Times New Roman" charset="0"/>
              </a:rPr>
              <a:t>coannihilation</a:t>
            </a:r>
            <a:endParaRPr lang="en-US" sz="1800" b="0" dirty="0">
              <a:solidFill>
                <a:srgbClr val="FFFF00"/>
              </a:solidFill>
              <a:cs typeface="Times New Roman" charset="0"/>
            </a:endParaRPr>
          </a:p>
        </p:txBody>
      </p:sp>
      <p:sp>
        <p:nvSpPr>
          <p:cNvPr id="24" name="TextBox 23"/>
          <p:cNvSpPr txBox="1">
            <a:spLocks noChangeArrowheads="1"/>
          </p:cNvSpPr>
          <p:nvPr/>
        </p:nvSpPr>
        <p:spPr bwMode="auto">
          <a:xfrm>
            <a:off x="8190117" y="5013176"/>
            <a:ext cx="774371" cy="701731"/>
          </a:xfrm>
          <a:prstGeom prst="rect">
            <a:avLst/>
          </a:prstGeom>
          <a:solidFill>
            <a:srgbClr val="0000FF"/>
          </a:solidFill>
          <a:ln>
            <a:no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800" b="0" dirty="0" smtClean="0">
                <a:solidFill>
                  <a:srgbClr val="FFFF00"/>
                </a:solidFill>
                <a:cs typeface="Times New Roman" charset="0"/>
              </a:rPr>
              <a:t>H/A</a:t>
            </a:r>
          </a:p>
          <a:p>
            <a:pPr algn="ctr" eaLnBrk="1" hangingPunct="1">
              <a:buFontTx/>
              <a:buNone/>
            </a:pPr>
            <a:r>
              <a:rPr lang="en-US" sz="1800" b="0" dirty="0" smtClean="0">
                <a:solidFill>
                  <a:srgbClr val="FFFF00"/>
                </a:solidFill>
                <a:cs typeface="Times New Roman" charset="0"/>
              </a:rPr>
              <a:t>funnel</a:t>
            </a:r>
            <a:endParaRPr lang="en-US" sz="1800" b="0" dirty="0">
              <a:solidFill>
                <a:srgbClr val="FFFF00"/>
              </a:solidFill>
              <a:cs typeface="Times New Roman" charset="0"/>
            </a:endParaRPr>
          </a:p>
        </p:txBody>
      </p:sp>
      <p:sp>
        <p:nvSpPr>
          <p:cNvPr id="25" name="Text Box 6"/>
          <p:cNvSpPr txBox="1">
            <a:spLocks noChangeArrowheads="1"/>
          </p:cNvSpPr>
          <p:nvPr/>
        </p:nvSpPr>
        <p:spPr bwMode="auto">
          <a:xfrm>
            <a:off x="5436096" y="1196752"/>
            <a:ext cx="3448050" cy="338137"/>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a:solidFill>
                  <a:srgbClr val="FFFF00"/>
                </a:solidFill>
              </a:rPr>
              <a:t>Buchmueller, JE et al: arXiv:1312.5250</a:t>
            </a:r>
          </a:p>
        </p:txBody>
      </p:sp>
    </p:spTree>
    <p:extLst>
      <p:ext uri="{BB962C8B-B14F-4D97-AF65-F5344CB8AC3E}">
        <p14:creationId xmlns:p14="http://schemas.microsoft.com/office/powerpoint/2010/main" val="41515983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par>
                                <p:cTn id="10" presetID="2" presetClass="entr" presetSubtype="8"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0-#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par>
                                <p:cTn id="14" presetID="55"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1000" fill="hold"/>
                                        <p:tgtEl>
                                          <p:spTgt spid="22"/>
                                        </p:tgtEl>
                                        <p:attrNameLst>
                                          <p:attrName>ppt_w</p:attrName>
                                        </p:attrNameLst>
                                      </p:cBhvr>
                                      <p:tavLst>
                                        <p:tav tm="0">
                                          <p:val>
                                            <p:strVal val="#ppt_w*0.70"/>
                                          </p:val>
                                        </p:tav>
                                        <p:tav tm="100000">
                                          <p:val>
                                            <p:strVal val="#ppt_w"/>
                                          </p:val>
                                        </p:tav>
                                      </p:tavLst>
                                    </p:anim>
                                    <p:anim calcmode="lin" valueType="num">
                                      <p:cBhvr>
                                        <p:cTn id="17" dur="1000" fill="hold"/>
                                        <p:tgtEl>
                                          <p:spTgt spid="22"/>
                                        </p:tgtEl>
                                        <p:attrNameLst>
                                          <p:attrName>ppt_h</p:attrName>
                                        </p:attrNameLst>
                                      </p:cBhvr>
                                      <p:tavLst>
                                        <p:tav tm="0">
                                          <p:val>
                                            <p:strVal val="#ppt_h"/>
                                          </p:val>
                                        </p:tav>
                                        <p:tav tm="100000">
                                          <p:val>
                                            <p:strVal val="#ppt_h"/>
                                          </p:val>
                                        </p:tav>
                                      </p:tavLst>
                                    </p:anim>
                                    <p:animEffect transition="in" filter="fade">
                                      <p:cBhvr>
                                        <p:cTn id="18" dur="10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strVal val="#ppt_w*0.70"/>
                                          </p:val>
                                        </p:tav>
                                        <p:tav tm="100000">
                                          <p:val>
                                            <p:strVal val="#ppt_w"/>
                                          </p:val>
                                        </p:tav>
                                      </p:tavLst>
                                    </p:anim>
                                    <p:anim calcmode="lin" valueType="num">
                                      <p:cBhvr>
                                        <p:cTn id="24" dur="1000" fill="hold"/>
                                        <p:tgtEl>
                                          <p:spTgt spid="20"/>
                                        </p:tgtEl>
                                        <p:attrNameLst>
                                          <p:attrName>ppt_h</p:attrName>
                                        </p:attrNameLst>
                                      </p:cBhvr>
                                      <p:tavLst>
                                        <p:tav tm="0">
                                          <p:val>
                                            <p:strVal val="#ppt_h"/>
                                          </p:val>
                                        </p:tav>
                                        <p:tav tm="100000">
                                          <p:val>
                                            <p:strVal val="#ppt_h"/>
                                          </p:val>
                                        </p:tav>
                                      </p:tavLst>
                                    </p:anim>
                                    <p:animEffect transition="in" filter="fade">
                                      <p:cBhvr>
                                        <p:cTn id="25" dur="1000"/>
                                        <p:tgtEl>
                                          <p:spTgt spid="20"/>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1000" fill="hold"/>
                                        <p:tgtEl>
                                          <p:spTgt spid="23"/>
                                        </p:tgtEl>
                                        <p:attrNameLst>
                                          <p:attrName>ppt_w</p:attrName>
                                        </p:attrNameLst>
                                      </p:cBhvr>
                                      <p:tavLst>
                                        <p:tav tm="0">
                                          <p:val>
                                            <p:strVal val="#ppt_w*0.70"/>
                                          </p:val>
                                        </p:tav>
                                        <p:tav tm="100000">
                                          <p:val>
                                            <p:strVal val="#ppt_w"/>
                                          </p:val>
                                        </p:tav>
                                      </p:tavLst>
                                    </p:anim>
                                    <p:anim calcmode="lin" valueType="num">
                                      <p:cBhvr>
                                        <p:cTn id="29" dur="1000" fill="hold"/>
                                        <p:tgtEl>
                                          <p:spTgt spid="23"/>
                                        </p:tgtEl>
                                        <p:attrNameLst>
                                          <p:attrName>ppt_h</p:attrName>
                                        </p:attrNameLst>
                                      </p:cBhvr>
                                      <p:tavLst>
                                        <p:tav tm="0">
                                          <p:val>
                                            <p:strVal val="#ppt_h"/>
                                          </p:val>
                                        </p:tav>
                                        <p:tav tm="100000">
                                          <p:val>
                                            <p:strVal val="#ppt_h"/>
                                          </p:val>
                                        </p:tav>
                                      </p:tavLst>
                                    </p:anim>
                                    <p:animEffect transition="in" filter="fade">
                                      <p:cBhvr>
                                        <p:cTn id="30" dur="1000"/>
                                        <p:tgtEl>
                                          <p:spTgt spid="23"/>
                                        </p:tgtEl>
                                      </p:cBhvr>
                                    </p:animEffect>
                                  </p:childTnLst>
                                </p:cTn>
                              </p:par>
                              <p:par>
                                <p:cTn id="31" presetID="2" presetClass="entr" presetSubtype="2"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1+#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22" grpId="0" animBg="1"/>
      <p:bldP spid="23" grpId="0" animBg="1"/>
      <p:bldP spid="17" grpId="0" animBg="1"/>
      <p:bldP spid="2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144016" y="188640"/>
            <a:ext cx="8820472" cy="1007963"/>
          </a:xfrm>
          <a:solidFill>
            <a:srgbClr val="BBE0E3"/>
          </a:solidFill>
          <a:ln>
            <a:solidFill>
              <a:srgbClr val="000000"/>
            </a:solidFill>
            <a:miter lim="800000"/>
            <a:headEnd/>
            <a:tailEnd/>
          </a:ln>
        </p:spPr>
        <p:txBody>
          <a:bodyPr/>
          <a:lstStyle/>
          <a:p>
            <a:pPr eaLnBrk="1" hangingPunct="1">
              <a:defRPr/>
            </a:pPr>
            <a:r>
              <a:rPr lang="en-US" sz="5400" dirty="0" smtClean="0">
                <a:solidFill>
                  <a:schemeClr val="tx1"/>
                </a:solidFill>
                <a:latin typeface="Times New Roman" charset="0"/>
                <a:ea typeface="ＭＳ Ｐゴシック" charset="0"/>
                <a:cs typeface="Times New Roman" charset="0"/>
              </a:rPr>
              <a:t>Direct Dark Matter Searches</a:t>
            </a:r>
            <a:endParaRPr lang="en-US" sz="5400" b="1" dirty="0">
              <a:solidFill>
                <a:srgbClr val="FF0000"/>
              </a:solidFill>
              <a:latin typeface="Times New Roman" charset="0"/>
              <a:ea typeface="ＭＳ Ｐゴシック" charset="0"/>
              <a:cs typeface="Times New Roman" charset="0"/>
            </a:endParaRPr>
          </a:p>
        </p:txBody>
      </p:sp>
      <p:sp>
        <p:nvSpPr>
          <p:cNvPr id="76802" name="Content Placeholder 2"/>
          <p:cNvSpPr>
            <a:spLocks noGrp="1"/>
          </p:cNvSpPr>
          <p:nvPr>
            <p:ph idx="1"/>
          </p:nvPr>
        </p:nvSpPr>
        <p:spPr>
          <a:xfrm>
            <a:off x="179512" y="1340768"/>
            <a:ext cx="8723312" cy="5256584"/>
          </a:xfrm>
          <a:solidFill>
            <a:srgbClr val="BBE0E3"/>
          </a:solidFill>
          <a:ln>
            <a:solidFill>
              <a:srgbClr val="000000"/>
            </a:solidFill>
            <a:miter lim="800000"/>
            <a:headEnd/>
            <a:tailEnd/>
          </a:ln>
        </p:spPr>
        <p:txBody>
          <a:bodyPr/>
          <a:lstStyle/>
          <a:p>
            <a:pPr eaLnBrk="1" hangingPunct="1">
              <a:defRPr/>
            </a:pPr>
            <a:r>
              <a:rPr lang="en-US" dirty="0" smtClean="0">
                <a:latin typeface="Times New Roman" charset="0"/>
                <a:ea typeface="ＭＳ Ｐゴシック" charset="0"/>
                <a:cs typeface="Times New Roman" charset="0"/>
              </a:rPr>
              <a:t>Compilation of present and future sensitivities</a:t>
            </a:r>
            <a:endParaRPr lang="en-US" dirty="0">
              <a:latin typeface="Times New Roman" charset="0"/>
              <a:ea typeface="ＭＳ Ｐゴシック" charset="0"/>
              <a:cs typeface="Times New Roman" charset="0"/>
            </a:endParaRPr>
          </a:p>
        </p:txBody>
      </p:sp>
      <p:pic>
        <p:nvPicPr>
          <p:cNvPr id="4" name="Picture 3" descr="SnowmassD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7" y="1916831"/>
            <a:ext cx="6622008" cy="4638947"/>
          </a:xfrm>
          <a:prstGeom prst="rect">
            <a:avLst/>
          </a:prstGeom>
        </p:spPr>
      </p:pic>
      <p:sp>
        <p:nvSpPr>
          <p:cNvPr id="13" name="TextBox 12"/>
          <p:cNvSpPr txBox="1"/>
          <p:nvPr/>
        </p:nvSpPr>
        <p:spPr>
          <a:xfrm>
            <a:off x="6948264" y="4437112"/>
            <a:ext cx="1338828" cy="904863"/>
          </a:xfrm>
          <a:prstGeom prst="rect">
            <a:avLst/>
          </a:prstGeom>
          <a:solidFill>
            <a:srgbClr val="FF0000"/>
          </a:solidFill>
        </p:spPr>
        <p:txBody>
          <a:bodyPr wrap="none" rtlCol="0">
            <a:spAutoFit/>
          </a:bodyPr>
          <a:lstStyle/>
          <a:p>
            <a:pPr algn="ctr">
              <a:buNone/>
            </a:pPr>
            <a:r>
              <a:rPr lang="en-US" sz="2400" b="0" dirty="0" smtClean="0">
                <a:solidFill>
                  <a:srgbClr val="FFFF00"/>
                </a:solidFill>
              </a:rPr>
              <a:t>Neutrino</a:t>
            </a:r>
          </a:p>
          <a:p>
            <a:pPr algn="ctr">
              <a:buNone/>
            </a:pPr>
            <a:r>
              <a:rPr lang="en-US" sz="2400" b="0" dirty="0" smtClean="0">
                <a:solidFill>
                  <a:srgbClr val="FFFF00"/>
                </a:solidFill>
              </a:rPr>
              <a:t>“floor”</a:t>
            </a:r>
            <a:endParaRPr lang="en-US" sz="2400" b="0" dirty="0">
              <a:solidFill>
                <a:srgbClr val="FFFF00"/>
              </a:solidFill>
            </a:endParaRPr>
          </a:p>
        </p:txBody>
      </p:sp>
    </p:spTree>
    <p:extLst>
      <p:ext uri="{BB962C8B-B14F-4D97-AF65-F5344CB8AC3E}">
        <p14:creationId xmlns:p14="http://schemas.microsoft.com/office/powerpoint/2010/main" val="148267335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4" descr="Rick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2" name="Picture 3" descr="Blank.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12875"/>
            <a:ext cx="9144000" cy="431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4" name="TextBox 7"/>
          <p:cNvSpPr txBox="1">
            <a:spLocks noChangeArrowheads="1"/>
          </p:cNvSpPr>
          <p:nvPr/>
        </p:nvSpPr>
        <p:spPr bwMode="auto">
          <a:xfrm>
            <a:off x="2700338" y="836613"/>
            <a:ext cx="215900"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1</a:t>
            </a:r>
          </a:p>
        </p:txBody>
      </p:sp>
      <p:sp>
        <p:nvSpPr>
          <p:cNvPr id="46086" name="TextBox 7"/>
          <p:cNvSpPr txBox="1">
            <a:spLocks noChangeArrowheads="1"/>
          </p:cNvSpPr>
          <p:nvPr/>
        </p:nvSpPr>
        <p:spPr bwMode="auto">
          <a:xfrm>
            <a:off x="2195513" y="796925"/>
            <a:ext cx="720725"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000">
                <a:solidFill>
                  <a:srgbClr val="008000"/>
                </a:solidFill>
              </a:rPr>
              <a:t>2012</a:t>
            </a:r>
          </a:p>
        </p:txBody>
      </p:sp>
      <p:sp>
        <p:nvSpPr>
          <p:cNvPr id="15" name="TextBox 14"/>
          <p:cNvSpPr txBox="1"/>
          <p:nvPr/>
        </p:nvSpPr>
        <p:spPr>
          <a:xfrm>
            <a:off x="0" y="0"/>
            <a:ext cx="9144000" cy="769441"/>
          </a:xfrm>
          <a:prstGeom prst="rect">
            <a:avLst/>
          </a:prstGeom>
          <a:solidFill>
            <a:schemeClr val="accent1"/>
          </a:solidFill>
          <a:ln>
            <a:solidFill>
              <a:schemeClr val="tx1"/>
            </a:solidFill>
          </a:ln>
        </p:spPr>
        <p:txBody>
          <a:bodyPr wrap="square" rtlCol="0">
            <a:spAutoFit/>
          </a:bodyPr>
          <a:lstStyle/>
          <a:p>
            <a:pPr algn="ctr">
              <a:buNone/>
            </a:pPr>
            <a:r>
              <a:rPr lang="en-US" sz="4400" b="0" dirty="0" smtClean="0"/>
              <a:t>Direct Dark Matter Search</a:t>
            </a:r>
            <a:endParaRPr lang="en-US" sz="4400" b="0" dirty="0"/>
          </a:p>
        </p:txBody>
      </p:sp>
      <p:sp>
        <p:nvSpPr>
          <p:cNvPr id="46083" name="TextBox 7"/>
          <p:cNvSpPr txBox="1">
            <a:spLocks noChangeArrowheads="1"/>
          </p:cNvSpPr>
          <p:nvPr/>
        </p:nvSpPr>
        <p:spPr bwMode="auto">
          <a:xfrm>
            <a:off x="4919663" y="836613"/>
            <a:ext cx="3000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5</a:t>
            </a:r>
          </a:p>
        </p:txBody>
      </p:sp>
      <p:sp>
        <p:nvSpPr>
          <p:cNvPr id="46085" name="TextBox 1"/>
          <p:cNvSpPr txBox="1">
            <a:spLocks noChangeArrowheads="1"/>
          </p:cNvSpPr>
          <p:nvPr/>
        </p:nvSpPr>
        <p:spPr bwMode="auto">
          <a:xfrm>
            <a:off x="4932363" y="827088"/>
            <a:ext cx="719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1800">
                <a:solidFill>
                  <a:srgbClr val="008000"/>
                </a:solidFill>
              </a:rPr>
              <a:t>20/fb</a:t>
            </a:r>
          </a:p>
        </p:txBody>
      </p:sp>
      <p:pic>
        <p:nvPicPr>
          <p:cNvPr id="3" name="Picture 2" descr="ssi.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712" y="768600"/>
            <a:ext cx="6114660" cy="5180679"/>
          </a:xfrm>
          <a:prstGeom prst="rect">
            <a:avLst/>
          </a:prstGeom>
        </p:spPr>
      </p:pic>
      <p:sp>
        <p:nvSpPr>
          <p:cNvPr id="46088" name="TextBox 6"/>
          <p:cNvSpPr txBox="1">
            <a:spLocks noChangeArrowheads="1"/>
          </p:cNvSpPr>
          <p:nvPr/>
        </p:nvSpPr>
        <p:spPr bwMode="auto">
          <a:xfrm>
            <a:off x="35496" y="2224955"/>
            <a:ext cx="2364750" cy="1348061"/>
          </a:xfrm>
          <a:prstGeom prst="rect">
            <a:avLst/>
          </a:prstGeom>
          <a:solidFill>
            <a:srgbClr val="000066"/>
          </a:solidFill>
          <a:ln w="9525">
            <a:solidFill>
              <a:schemeClr val="tx1"/>
            </a:solidFill>
            <a:miter lim="800000"/>
            <a:headEnd/>
            <a:tailEnd/>
          </a:ln>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400" b="0" dirty="0" smtClean="0">
                <a:solidFill>
                  <a:srgbClr val="FFFF00"/>
                </a:solidFill>
              </a:rPr>
              <a:t>Spin-independent</a:t>
            </a:r>
          </a:p>
          <a:p>
            <a:pPr algn="ctr" eaLnBrk="1" hangingPunct="1">
              <a:buFontTx/>
              <a:buNone/>
            </a:pPr>
            <a:r>
              <a:rPr lang="en-US" sz="2400" b="0" dirty="0">
                <a:solidFill>
                  <a:srgbClr val="FFFF00"/>
                </a:solidFill>
              </a:rPr>
              <a:t>d</a:t>
            </a:r>
            <a:r>
              <a:rPr lang="en-US" sz="2400" b="0" dirty="0" smtClean="0">
                <a:solidFill>
                  <a:srgbClr val="FFFF00"/>
                </a:solidFill>
              </a:rPr>
              <a:t>ark matter</a:t>
            </a:r>
          </a:p>
          <a:p>
            <a:pPr algn="ctr" eaLnBrk="1" hangingPunct="1">
              <a:buFontTx/>
              <a:buNone/>
            </a:pPr>
            <a:r>
              <a:rPr lang="en-US" sz="2400" b="0" dirty="0" smtClean="0">
                <a:solidFill>
                  <a:srgbClr val="FFFF00"/>
                </a:solidFill>
              </a:rPr>
              <a:t>scattering</a:t>
            </a:r>
            <a:endParaRPr lang="en-US" sz="2400" b="0" dirty="0">
              <a:solidFill>
                <a:srgbClr val="FFFF00"/>
              </a:solidFill>
            </a:endParaRPr>
          </a:p>
        </p:txBody>
      </p:sp>
      <p:sp>
        <p:nvSpPr>
          <p:cNvPr id="17" name="TextBox 16"/>
          <p:cNvSpPr txBox="1">
            <a:spLocks noChangeArrowheads="1"/>
          </p:cNvSpPr>
          <p:nvPr/>
        </p:nvSpPr>
        <p:spPr bwMode="auto">
          <a:xfrm>
            <a:off x="7224208" y="4756385"/>
            <a:ext cx="1740280" cy="63402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cs typeface="Times New Roman" charset="0"/>
              </a:rPr>
              <a:t>May also be below</a:t>
            </a:r>
          </a:p>
          <a:p>
            <a:pPr algn="ctr" eaLnBrk="1" hangingPunct="1">
              <a:buFontTx/>
              <a:buNone/>
            </a:pPr>
            <a:r>
              <a:rPr lang="en-US" sz="1600" b="0" dirty="0">
                <a:solidFill>
                  <a:srgbClr val="FFFF00"/>
                </a:solidFill>
                <a:cs typeface="Times New Roman" charset="0"/>
              </a:rPr>
              <a:t>N</a:t>
            </a:r>
            <a:r>
              <a:rPr lang="en-US" sz="1600" b="0" dirty="0" smtClean="0">
                <a:solidFill>
                  <a:srgbClr val="FFFF00"/>
                </a:solidFill>
                <a:cs typeface="Times New Roman" charset="0"/>
              </a:rPr>
              <a:t>eutrino ‘floor’</a:t>
            </a:r>
            <a:endParaRPr lang="en-US" sz="1600" b="0" dirty="0">
              <a:solidFill>
                <a:srgbClr val="FFFF00"/>
              </a:solidFill>
              <a:cs typeface="Times New Roman" charset="0"/>
            </a:endParaRPr>
          </a:p>
        </p:txBody>
      </p:sp>
      <p:sp>
        <p:nvSpPr>
          <p:cNvPr id="16" name="Text Box 6"/>
          <p:cNvSpPr txBox="1">
            <a:spLocks noChangeArrowheads="1"/>
          </p:cNvSpPr>
          <p:nvPr/>
        </p:nvSpPr>
        <p:spPr bwMode="auto">
          <a:xfrm>
            <a:off x="7191793" y="2452129"/>
            <a:ext cx="1916711" cy="634020"/>
          </a:xfrm>
          <a:prstGeom prst="rect">
            <a:avLst/>
          </a:prstGeom>
          <a:solidFill>
            <a:srgbClr val="660066"/>
          </a:solidFill>
          <a:ln>
            <a:solidFill>
              <a:srgbClr val="660066"/>
            </a:solidFill>
          </a:ln>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smtClean="0">
                <a:solidFill>
                  <a:srgbClr val="FFFF00"/>
                </a:solidFill>
              </a:rPr>
              <a:t>Estimated reach with</a:t>
            </a:r>
          </a:p>
          <a:p>
            <a:pPr algn="ctr" eaLnBrk="1" hangingPunct="1">
              <a:buFontTx/>
              <a:buNone/>
            </a:pPr>
            <a:r>
              <a:rPr lang="en-US" sz="1600" b="0" dirty="0" smtClean="0">
                <a:solidFill>
                  <a:srgbClr val="FFFF00"/>
                </a:solidFill>
              </a:rPr>
              <a:t>LUX-</a:t>
            </a:r>
            <a:r>
              <a:rPr lang="en-US" sz="1600" b="0" dirty="0" err="1" smtClean="0">
                <a:solidFill>
                  <a:srgbClr val="FFFF00"/>
                </a:solidFill>
              </a:rPr>
              <a:t>Zepelin</a:t>
            </a:r>
            <a:endParaRPr lang="en-US" sz="1600" b="0" dirty="0">
              <a:solidFill>
                <a:srgbClr val="FFFF00"/>
              </a:solidFill>
            </a:endParaRPr>
          </a:p>
        </p:txBody>
      </p:sp>
      <p:sp>
        <p:nvSpPr>
          <p:cNvPr id="46090" name="TextBox 7"/>
          <p:cNvSpPr txBox="1">
            <a:spLocks noChangeArrowheads="1"/>
          </p:cNvSpPr>
          <p:nvPr/>
        </p:nvSpPr>
        <p:spPr bwMode="auto">
          <a:xfrm>
            <a:off x="755650" y="5931277"/>
            <a:ext cx="7777163" cy="954107"/>
          </a:xfrm>
          <a:prstGeom prst="rect">
            <a:avLst/>
          </a:prstGeom>
          <a:solidFill>
            <a:srgbClr val="BBE0E3"/>
          </a:solidFill>
          <a:ln w="9525">
            <a:solidFill>
              <a:schemeClr val="tx1"/>
            </a:solidFill>
            <a:miter lim="800000"/>
            <a:headEnd/>
            <a:tailEnd/>
          </a:ln>
        </p:spPr>
        <p:txBody>
          <a:bodyPr>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2800" b="0" dirty="0" smtClean="0">
                <a:solidFill>
                  <a:srgbClr val="000000"/>
                </a:solidFill>
                <a:sym typeface="Wingdings" charset="0"/>
              </a:rPr>
              <a:t>Direct scattering cross-section may be very close to LUX upper limit, accessible to LZ experiment</a:t>
            </a:r>
            <a:endParaRPr lang="en-US" sz="2800" b="0" dirty="0">
              <a:solidFill>
                <a:srgbClr val="000000"/>
              </a:solidFill>
              <a:sym typeface="Wingdings" charset="0"/>
            </a:endParaRPr>
          </a:p>
        </p:txBody>
      </p:sp>
      <p:sp>
        <p:nvSpPr>
          <p:cNvPr id="46091" name="Text Box 6"/>
          <p:cNvSpPr txBox="1">
            <a:spLocks noChangeArrowheads="1"/>
          </p:cNvSpPr>
          <p:nvPr/>
        </p:nvSpPr>
        <p:spPr bwMode="auto">
          <a:xfrm>
            <a:off x="5652120" y="980728"/>
            <a:ext cx="3396683"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Bagnaschi</a:t>
            </a:r>
            <a:r>
              <a:rPr lang="en-US" sz="1600" b="0" dirty="0" smtClean="0">
                <a:solidFill>
                  <a:srgbClr val="FFFF00"/>
                </a:solidFill>
              </a:rPr>
              <a:t>, </a:t>
            </a:r>
            <a:r>
              <a:rPr lang="en-US" sz="1600" b="0" dirty="0">
                <a:solidFill>
                  <a:srgbClr val="FFFF00"/>
                </a:solidFill>
              </a:rPr>
              <a:t>JE et al: arXiv:1508. 01173</a:t>
            </a:r>
          </a:p>
        </p:txBody>
      </p:sp>
      <p:sp>
        <p:nvSpPr>
          <p:cNvPr id="2" name="TextBox 1"/>
          <p:cNvSpPr txBox="1"/>
          <p:nvPr/>
        </p:nvSpPr>
        <p:spPr>
          <a:xfrm>
            <a:off x="1547664" y="1052736"/>
            <a:ext cx="1279617" cy="461665"/>
          </a:xfrm>
          <a:prstGeom prst="rect">
            <a:avLst/>
          </a:prstGeom>
          <a:solidFill>
            <a:srgbClr val="008000"/>
          </a:solidFill>
        </p:spPr>
        <p:txBody>
          <a:bodyPr wrap="none" rtlCol="0">
            <a:spAutoFit/>
          </a:bodyPr>
          <a:lstStyle/>
          <a:p>
            <a:pPr>
              <a:buNone/>
            </a:pPr>
            <a:r>
              <a:rPr lang="en-US" sz="2400" b="0" dirty="0" smtClean="0">
                <a:solidFill>
                  <a:srgbClr val="FFFF00"/>
                </a:solidFill>
              </a:rPr>
              <a:t>CMSSM</a:t>
            </a:r>
            <a:endParaRPr lang="en-US" sz="2400" b="0" dirty="0">
              <a:solidFill>
                <a:srgbClr val="FFFF00"/>
              </a:solidFill>
            </a:endParaRPr>
          </a:p>
        </p:txBody>
      </p:sp>
      <p:sp>
        <p:nvSpPr>
          <p:cNvPr id="18" name="TextBox 17"/>
          <p:cNvSpPr txBox="1"/>
          <p:nvPr/>
        </p:nvSpPr>
        <p:spPr>
          <a:xfrm>
            <a:off x="7668344" y="1484784"/>
            <a:ext cx="1291840" cy="461665"/>
          </a:xfrm>
          <a:prstGeom prst="rect">
            <a:avLst/>
          </a:prstGeom>
          <a:solidFill>
            <a:srgbClr val="008000"/>
          </a:solidFill>
        </p:spPr>
        <p:txBody>
          <a:bodyPr wrap="none" rtlCol="0">
            <a:spAutoFit/>
          </a:bodyPr>
          <a:lstStyle/>
          <a:p>
            <a:pPr>
              <a:buNone/>
            </a:pPr>
            <a:r>
              <a:rPr lang="en-US" sz="2400" b="0" dirty="0" smtClean="0">
                <a:solidFill>
                  <a:srgbClr val="FFFF00"/>
                </a:solidFill>
              </a:rPr>
              <a:t>NUHM1</a:t>
            </a:r>
            <a:endParaRPr lang="en-US" sz="2400" b="0" dirty="0">
              <a:solidFill>
                <a:srgbClr val="FFFF00"/>
              </a:solidFill>
            </a:endParaRPr>
          </a:p>
        </p:txBody>
      </p:sp>
      <p:sp>
        <p:nvSpPr>
          <p:cNvPr id="19" name="TextBox 18"/>
          <p:cNvSpPr txBox="1"/>
          <p:nvPr/>
        </p:nvSpPr>
        <p:spPr>
          <a:xfrm>
            <a:off x="1691680" y="4581128"/>
            <a:ext cx="1291840" cy="461665"/>
          </a:xfrm>
          <a:prstGeom prst="rect">
            <a:avLst/>
          </a:prstGeom>
          <a:solidFill>
            <a:srgbClr val="008000"/>
          </a:solidFill>
        </p:spPr>
        <p:txBody>
          <a:bodyPr wrap="none" rtlCol="0">
            <a:spAutoFit/>
          </a:bodyPr>
          <a:lstStyle/>
          <a:p>
            <a:pPr>
              <a:buNone/>
            </a:pPr>
            <a:r>
              <a:rPr lang="en-US" sz="2400" b="0" dirty="0" smtClean="0">
                <a:solidFill>
                  <a:srgbClr val="FFFF00"/>
                </a:solidFill>
              </a:rPr>
              <a:t>NUHM2</a:t>
            </a:r>
            <a:endParaRPr lang="en-US" sz="2400" b="0" dirty="0">
              <a:solidFill>
                <a:srgbClr val="FFFF00"/>
              </a:solidFill>
            </a:endParaRPr>
          </a:p>
        </p:txBody>
      </p:sp>
      <p:sp>
        <p:nvSpPr>
          <p:cNvPr id="20" name="TextBox 19"/>
          <p:cNvSpPr txBox="1"/>
          <p:nvPr/>
        </p:nvSpPr>
        <p:spPr>
          <a:xfrm>
            <a:off x="7380312" y="3284984"/>
            <a:ext cx="1535997" cy="461665"/>
          </a:xfrm>
          <a:prstGeom prst="rect">
            <a:avLst/>
          </a:prstGeom>
          <a:solidFill>
            <a:srgbClr val="008000"/>
          </a:solidFill>
        </p:spPr>
        <p:txBody>
          <a:bodyPr wrap="none" rtlCol="0">
            <a:spAutoFit/>
          </a:bodyPr>
          <a:lstStyle/>
          <a:p>
            <a:pPr>
              <a:buNone/>
            </a:pPr>
            <a:r>
              <a:rPr lang="en-US" sz="2400" b="0" dirty="0" smtClean="0">
                <a:solidFill>
                  <a:srgbClr val="FFFF00"/>
                </a:solidFill>
              </a:rPr>
              <a:t>pMSSM10</a:t>
            </a:r>
            <a:endParaRPr lang="en-US" sz="2400" b="0" dirty="0">
              <a:solidFill>
                <a:srgbClr val="FFFF00"/>
              </a:solidFill>
            </a:endParaRPr>
          </a:p>
        </p:txBody>
      </p:sp>
    </p:spTree>
    <p:extLst>
      <p:ext uri="{BB962C8B-B14F-4D97-AF65-F5344CB8AC3E}">
        <p14:creationId xmlns:p14="http://schemas.microsoft.com/office/powerpoint/2010/main" val="37327504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6"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144016" y="188640"/>
            <a:ext cx="8820472" cy="1007963"/>
          </a:xfrm>
          <a:solidFill>
            <a:srgbClr val="BBE0E3"/>
          </a:solidFill>
          <a:ln>
            <a:solidFill>
              <a:srgbClr val="000000"/>
            </a:solidFill>
            <a:miter lim="800000"/>
            <a:headEnd/>
            <a:tailEnd/>
          </a:ln>
        </p:spPr>
        <p:txBody>
          <a:bodyPr/>
          <a:lstStyle/>
          <a:p>
            <a:pPr eaLnBrk="1" hangingPunct="1">
              <a:defRPr/>
            </a:pPr>
            <a:r>
              <a:rPr lang="en-US" sz="5400" dirty="0" smtClean="0">
                <a:solidFill>
                  <a:schemeClr val="tx1"/>
                </a:solidFill>
                <a:latin typeface="Times New Roman" charset="0"/>
                <a:ea typeface="ＭＳ Ｐゴシック" charset="0"/>
                <a:cs typeface="Times New Roman" charset="0"/>
              </a:rPr>
              <a:t>Prospects for SUSY Searches</a:t>
            </a:r>
            <a:endParaRPr lang="en-US" sz="5400" b="1" dirty="0">
              <a:solidFill>
                <a:srgbClr val="FF0000"/>
              </a:solidFill>
              <a:latin typeface="Times New Roman" charset="0"/>
              <a:ea typeface="ＭＳ Ｐゴシック" charset="0"/>
              <a:cs typeface="Times New Roman" charset="0"/>
            </a:endParaRPr>
          </a:p>
        </p:txBody>
      </p:sp>
      <p:sp>
        <p:nvSpPr>
          <p:cNvPr id="76802" name="Content Placeholder 2"/>
          <p:cNvSpPr>
            <a:spLocks noGrp="1"/>
          </p:cNvSpPr>
          <p:nvPr>
            <p:ph idx="1"/>
          </p:nvPr>
        </p:nvSpPr>
        <p:spPr>
          <a:xfrm>
            <a:off x="107504" y="1340768"/>
            <a:ext cx="8856984" cy="5256584"/>
          </a:xfrm>
          <a:solidFill>
            <a:srgbClr val="BBE0E3"/>
          </a:solidFill>
          <a:ln>
            <a:solidFill>
              <a:srgbClr val="000000"/>
            </a:solidFill>
            <a:miter lim="800000"/>
            <a:headEnd/>
            <a:tailEnd/>
          </a:ln>
        </p:spPr>
        <p:txBody>
          <a:bodyPr/>
          <a:lstStyle/>
          <a:p>
            <a:pPr eaLnBrk="1" hangingPunct="1">
              <a:defRPr/>
            </a:pPr>
            <a:r>
              <a:rPr lang="en-US" dirty="0">
                <a:latin typeface="Times New Roman" charset="0"/>
                <a:ea typeface="ＭＳ Ｐゴシック" charset="0"/>
                <a:cs typeface="Times New Roman" charset="0"/>
              </a:rPr>
              <a:t>D</a:t>
            </a:r>
            <a:r>
              <a:rPr lang="en-US" dirty="0" smtClean="0">
                <a:latin typeface="Times New Roman" charset="0"/>
                <a:ea typeface="ＭＳ Ｐゴシック" charset="0"/>
                <a:cs typeface="Times New Roman" charset="0"/>
              </a:rPr>
              <a:t>ifferent models, various dark matter mechanisms</a:t>
            </a:r>
          </a:p>
          <a:p>
            <a:pPr eaLnBrk="1" hangingPunct="1">
              <a:defRPr/>
            </a:pPr>
            <a:endParaRPr lang="en-US" dirty="0">
              <a:latin typeface="Times New Roman" charset="0"/>
              <a:ea typeface="ＭＳ Ｐゴシック" charset="0"/>
              <a:cs typeface="Times New Roman" charset="0"/>
            </a:endParaRPr>
          </a:p>
          <a:p>
            <a:pPr eaLnBrk="1" hangingPunct="1">
              <a:defRPr/>
            </a:pPr>
            <a:endParaRPr lang="en-US" dirty="0" smtClean="0">
              <a:latin typeface="Times New Roman" charset="0"/>
              <a:ea typeface="ＭＳ Ｐゴシック" charset="0"/>
              <a:cs typeface="Times New Roman" charset="0"/>
            </a:endParaRPr>
          </a:p>
          <a:p>
            <a:pPr eaLnBrk="1" hangingPunct="1">
              <a:defRPr/>
            </a:pPr>
            <a:endParaRPr lang="en-US" dirty="0">
              <a:latin typeface="Times New Roman" charset="0"/>
              <a:ea typeface="ＭＳ Ｐゴシック" charset="0"/>
              <a:cs typeface="Times New Roman" charset="0"/>
            </a:endParaRPr>
          </a:p>
          <a:p>
            <a:pPr eaLnBrk="1" hangingPunct="1">
              <a:defRPr/>
            </a:pPr>
            <a:endParaRPr lang="en-US" dirty="0" smtClean="0">
              <a:latin typeface="Times New Roman" charset="0"/>
              <a:ea typeface="ＭＳ Ｐゴシック" charset="0"/>
              <a:cs typeface="Times New Roman" charset="0"/>
            </a:endParaRPr>
          </a:p>
          <a:p>
            <a:pPr eaLnBrk="1" hangingPunct="1">
              <a:defRPr/>
            </a:pPr>
            <a:endParaRPr lang="en-US" dirty="0">
              <a:latin typeface="Times New Roman" charset="0"/>
              <a:ea typeface="ＭＳ Ｐゴシック" charset="0"/>
              <a:cs typeface="Times New Roman" charset="0"/>
            </a:endParaRPr>
          </a:p>
          <a:p>
            <a:pPr eaLnBrk="1" hangingPunct="1">
              <a:defRPr/>
            </a:pPr>
            <a:endParaRPr lang="en-US" dirty="0" smtClean="0">
              <a:latin typeface="Times New Roman" charset="0"/>
              <a:ea typeface="ＭＳ Ｐゴシック" charset="0"/>
              <a:cs typeface="Times New Roman" charset="0"/>
            </a:endParaRPr>
          </a:p>
          <a:p>
            <a:pPr eaLnBrk="1" hangingPunct="1">
              <a:defRPr/>
            </a:pPr>
            <a:endParaRPr lang="en-US" sz="1400" dirty="0">
              <a:latin typeface="Times New Roman" charset="0"/>
              <a:ea typeface="ＭＳ Ｐゴシック" charset="0"/>
              <a:cs typeface="Times New Roman" charset="0"/>
            </a:endParaRPr>
          </a:p>
          <a:p>
            <a:pPr eaLnBrk="1" hangingPunct="1">
              <a:defRPr/>
            </a:pPr>
            <a:endParaRPr lang="en-US" sz="1600" dirty="0" smtClean="0">
              <a:latin typeface="Times New Roman" charset="0"/>
              <a:ea typeface="ＭＳ Ｐゴシック" charset="0"/>
              <a:cs typeface="Times New Roman" charset="0"/>
            </a:endParaRPr>
          </a:p>
          <a:p>
            <a:pPr eaLnBrk="1" hangingPunct="1">
              <a:defRPr/>
            </a:pPr>
            <a:r>
              <a:rPr lang="en-US" dirty="0" smtClean="0">
                <a:latin typeface="Times New Roman" charset="0"/>
                <a:ea typeface="ＭＳ Ｐゴシック" charset="0"/>
                <a:cs typeface="Times New Roman" charset="0"/>
              </a:rPr>
              <a:t>No guarantees, but good prospects</a:t>
            </a:r>
            <a:endParaRPr lang="en-US" baseline="-25000" dirty="0">
              <a:latin typeface="Times New Roman" charset="0"/>
              <a:ea typeface="ＭＳ Ｐゴシック" charset="0"/>
              <a:cs typeface="Times New Roman" charset="0"/>
            </a:endParaRPr>
          </a:p>
        </p:txBody>
      </p:sp>
      <p:pic>
        <p:nvPicPr>
          <p:cNvPr id="2" name="Picture 1" descr="Detectabilit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16832"/>
            <a:ext cx="9144000" cy="4118477"/>
          </a:xfrm>
          <a:prstGeom prst="rect">
            <a:avLst/>
          </a:prstGeom>
        </p:spPr>
      </p:pic>
      <p:sp>
        <p:nvSpPr>
          <p:cNvPr id="7" name="Text Box 6"/>
          <p:cNvSpPr txBox="1">
            <a:spLocks noChangeArrowheads="1"/>
          </p:cNvSpPr>
          <p:nvPr/>
        </p:nvSpPr>
        <p:spPr bwMode="auto">
          <a:xfrm>
            <a:off x="5711821" y="6474822"/>
            <a:ext cx="3396683" cy="338554"/>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algn="ctr" eaLnBrk="1" hangingPunct="1">
              <a:buFontTx/>
              <a:buNone/>
            </a:pPr>
            <a:r>
              <a:rPr lang="en-US" sz="1600" b="0" dirty="0" err="1" smtClean="0">
                <a:solidFill>
                  <a:srgbClr val="FFFF00"/>
                </a:solidFill>
              </a:rPr>
              <a:t>Bagnaschi</a:t>
            </a:r>
            <a:r>
              <a:rPr lang="en-US" sz="1600" b="0" dirty="0" smtClean="0">
                <a:solidFill>
                  <a:srgbClr val="FFFF00"/>
                </a:solidFill>
              </a:rPr>
              <a:t>, </a:t>
            </a:r>
            <a:r>
              <a:rPr lang="en-US" sz="1600" b="0" dirty="0">
                <a:solidFill>
                  <a:srgbClr val="FFFF00"/>
                </a:solidFill>
              </a:rPr>
              <a:t>JE et al: arXiv:1508. 01173</a:t>
            </a:r>
          </a:p>
        </p:txBody>
      </p:sp>
    </p:spTree>
    <p:extLst>
      <p:ext uri="{BB962C8B-B14F-4D97-AF65-F5344CB8AC3E}">
        <p14:creationId xmlns:p14="http://schemas.microsoft.com/office/powerpoint/2010/main" val="16166084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2" descr="8TeVsigma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1844675"/>
            <a:ext cx="6632575" cy="43926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314" name="Rectangle 2"/>
          <p:cNvSpPr>
            <a:spLocks noGrp="1" noChangeArrowheads="1"/>
          </p:cNvSpPr>
          <p:nvPr>
            <p:ph type="title"/>
          </p:nvPr>
        </p:nvSpPr>
        <p:spPr>
          <a:xfrm>
            <a:off x="2514600" y="304800"/>
            <a:ext cx="6096000" cy="1524000"/>
          </a:xfrm>
          <a:solidFill>
            <a:schemeClr val="accent1"/>
          </a:solidFill>
          <a:ln>
            <a:solidFill>
              <a:schemeClr val="tx1"/>
            </a:solidFill>
            <a:miter lim="800000"/>
            <a:headEnd/>
            <a:tailEnd/>
          </a:ln>
        </p:spPr>
        <p:txBody>
          <a:bodyPr/>
          <a:lstStyle/>
          <a:p>
            <a:pPr eaLnBrk="1" hangingPunct="1">
              <a:defRPr/>
            </a:pPr>
            <a:r>
              <a:rPr lang="en-US" smtClean="0">
                <a:solidFill>
                  <a:schemeClr val="tx1"/>
                </a:solidFill>
                <a:latin typeface="Times New Roman" charset="0"/>
                <a:cs typeface="+mj-cs"/>
              </a:rPr>
              <a:t>Higgs Production at the LHC</a:t>
            </a:r>
          </a:p>
        </p:txBody>
      </p:sp>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700213"/>
            <a:ext cx="2295525" cy="2857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3317" name="Text Box 5"/>
          <p:cNvSpPr txBox="1">
            <a:spLocks noChangeArrowheads="1"/>
          </p:cNvSpPr>
          <p:nvPr/>
        </p:nvSpPr>
        <p:spPr bwMode="auto">
          <a:xfrm>
            <a:off x="60325" y="171450"/>
            <a:ext cx="2424113" cy="1385888"/>
          </a:xfrm>
          <a:prstGeom prst="rect">
            <a:avLst/>
          </a:prstGeom>
          <a:solidFill>
            <a:srgbClr val="FF0000"/>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0"/>
              </a:spcBef>
              <a:buFontTx/>
              <a:buNone/>
              <a:defRPr/>
            </a:pPr>
            <a:r>
              <a:rPr lang="en-US" sz="2800" b="0" dirty="0">
                <a:solidFill>
                  <a:srgbClr val="FFFF00"/>
                </a:solidFill>
                <a:cs typeface="Times New Roman" charset="0"/>
              </a:rPr>
              <a:t>A la </a:t>
            </a:r>
            <a:r>
              <a:rPr lang="en-US" sz="2800" b="0" dirty="0" err="1">
                <a:solidFill>
                  <a:srgbClr val="FFFF00"/>
                </a:solidFill>
                <a:cs typeface="Times New Roman" charset="0"/>
              </a:rPr>
              <a:t>recherche</a:t>
            </a:r>
            <a:r>
              <a:rPr lang="en-US" sz="2800" b="0" dirty="0">
                <a:solidFill>
                  <a:srgbClr val="FFFF00"/>
                </a:solidFill>
                <a:cs typeface="Times New Roman" charset="0"/>
              </a:rPr>
              <a:t> du </a:t>
            </a:r>
          </a:p>
          <a:p>
            <a:pPr>
              <a:spcBef>
                <a:spcPct val="0"/>
              </a:spcBef>
              <a:buFontTx/>
              <a:buNone/>
              <a:defRPr/>
            </a:pPr>
            <a:r>
              <a:rPr lang="en-US" sz="2800" b="0" dirty="0">
                <a:solidFill>
                  <a:srgbClr val="FFFF00"/>
                </a:solidFill>
                <a:cs typeface="Times New Roman" charset="0"/>
              </a:rPr>
              <a:t>Higgs </a:t>
            </a:r>
            <a:r>
              <a:rPr lang="en-US" sz="2800" b="0" dirty="0" err="1">
                <a:solidFill>
                  <a:srgbClr val="FFFF00"/>
                </a:solidFill>
                <a:cs typeface="Times New Roman" charset="0"/>
              </a:rPr>
              <a:t>perdu</a:t>
            </a:r>
            <a:r>
              <a:rPr lang="en-US" sz="2800" b="0" dirty="0">
                <a:solidFill>
                  <a:srgbClr val="FFFF00"/>
                </a:solidFill>
                <a:cs typeface="Times New Roman" charset="0"/>
              </a:rPr>
              <a:t> …</a:t>
            </a:r>
          </a:p>
        </p:txBody>
      </p:sp>
      <p:sp>
        <p:nvSpPr>
          <p:cNvPr id="2" name="TextBox 1"/>
          <p:cNvSpPr txBox="1">
            <a:spLocks noChangeArrowheads="1"/>
          </p:cNvSpPr>
          <p:nvPr/>
        </p:nvSpPr>
        <p:spPr bwMode="auto">
          <a:xfrm>
            <a:off x="463550" y="6237288"/>
            <a:ext cx="8212138" cy="5238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a:solidFill>
                  <a:srgbClr val="FFFF00"/>
                </a:solidFill>
              </a:rPr>
              <a:t>Many production modes measurable if M</a:t>
            </a:r>
            <a:r>
              <a:rPr lang="en-US" sz="2800" b="0" baseline="-25000">
                <a:solidFill>
                  <a:srgbClr val="FFFF00"/>
                </a:solidFill>
              </a:rPr>
              <a:t>h</a:t>
            </a:r>
            <a:r>
              <a:rPr lang="en-US" sz="2800" b="0">
                <a:solidFill>
                  <a:srgbClr val="FFFF00"/>
                </a:solidFill>
              </a:rPr>
              <a:t> ~ 125 GeV</a:t>
            </a:r>
          </a:p>
        </p:txBody>
      </p:sp>
      <p:pic>
        <p:nvPicPr>
          <p:cNvPr id="60422" name="Picture 2" descr="ggH.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948488" y="2708275"/>
            <a:ext cx="1357312" cy="573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0423" name="Picture 3" descr="VBF.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156325" y="3573463"/>
            <a:ext cx="719138" cy="5651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0424" name="Picture 4" descr="associatedH.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651500" y="4652963"/>
            <a:ext cx="1728788" cy="520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0425" name="Picture 5" descr="ttbarH.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268538" y="4767263"/>
            <a:ext cx="2087562" cy="6064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9096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5" name="Rectangle 3"/>
          <p:cNvSpPr>
            <a:spLocks noGrp="1" noChangeArrowheads="1"/>
          </p:cNvSpPr>
          <p:nvPr>
            <p:ph type="body" idx="1"/>
          </p:nvPr>
        </p:nvSpPr>
        <p:spPr>
          <a:xfrm>
            <a:off x="457200" y="1600200"/>
            <a:ext cx="8229600" cy="5029200"/>
          </a:xfrm>
          <a:solidFill>
            <a:schemeClr val="accent1"/>
          </a:solidFill>
          <a:ln>
            <a:solidFill>
              <a:schemeClr val="tx1"/>
            </a:solidFill>
            <a:miter lim="800000"/>
            <a:headEnd/>
            <a:tailEnd/>
          </a:ln>
        </p:spPr>
        <p:txBody>
          <a:bodyPr/>
          <a:lstStyle/>
          <a:p>
            <a:pPr eaLnBrk="1" hangingPunct="1">
              <a:lnSpc>
                <a:spcPct val="90000"/>
              </a:lnSpc>
              <a:defRPr/>
            </a:pPr>
            <a:r>
              <a:rPr lang="en-US" dirty="0" smtClean="0">
                <a:latin typeface="Times New Roman" charset="0"/>
                <a:cs typeface="+mn-cs"/>
              </a:rPr>
              <a:t>Couplings proportional to masses (?)</a:t>
            </a: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endParaRPr lang="en-US" dirty="0" smtClean="0">
              <a:latin typeface="Times New Roman" charset="0"/>
              <a:cs typeface="+mn-cs"/>
            </a:endParaRPr>
          </a:p>
          <a:p>
            <a:pPr eaLnBrk="1" hangingPunct="1">
              <a:lnSpc>
                <a:spcPct val="90000"/>
              </a:lnSpc>
              <a:defRPr/>
            </a:pPr>
            <a:r>
              <a:rPr lang="en-US" dirty="0">
                <a:latin typeface="Times New Roman" charset="0"/>
                <a:cs typeface="+mn-cs"/>
              </a:rPr>
              <a:t>I</a:t>
            </a:r>
            <a:r>
              <a:rPr lang="en-US" dirty="0" smtClean="0">
                <a:latin typeface="Times New Roman" charset="0"/>
                <a:cs typeface="+mn-cs"/>
              </a:rPr>
              <a:t>mportant couplings through loops:</a:t>
            </a:r>
          </a:p>
          <a:p>
            <a:pPr lvl="1" eaLnBrk="1" hangingPunct="1">
              <a:lnSpc>
                <a:spcPct val="90000"/>
              </a:lnSpc>
              <a:defRPr/>
            </a:pPr>
            <a:r>
              <a:rPr lang="en-US" dirty="0" smtClean="0">
                <a:latin typeface="Times New Roman" charset="0"/>
              </a:rPr>
              <a:t>gluon + gluon </a:t>
            </a:r>
            <a:r>
              <a:rPr lang="en-US" dirty="0" smtClean="0">
                <a:latin typeface="Times New Roman" charset="0"/>
                <a:cs typeface="Lucida Grande" charset="0"/>
              </a:rPr>
              <a:t>→</a:t>
            </a:r>
            <a:r>
              <a:rPr lang="en-US" dirty="0" smtClean="0">
                <a:latin typeface="Times New Roman" charset="0"/>
                <a:cs typeface="Times New Roman" charset="0"/>
              </a:rPr>
              <a:t> Higgs </a:t>
            </a:r>
            <a:r>
              <a:rPr lang="en-US" dirty="0" smtClean="0">
                <a:latin typeface="Times New Roman" charset="0"/>
                <a:cs typeface="Lucida Grande" charset="0"/>
              </a:rPr>
              <a:t>→</a:t>
            </a:r>
            <a:r>
              <a:rPr lang="en-US" dirty="0" smtClean="0">
                <a:latin typeface="Times New Roman" charset="0"/>
                <a:cs typeface="Times New Roman" charset="0"/>
              </a:rPr>
              <a:t>  </a:t>
            </a:r>
            <a:r>
              <a:rPr lang="el-GR" dirty="0" smtClean="0">
                <a:latin typeface="Times" charset="0"/>
                <a:cs typeface="Times New Roman" charset="0"/>
              </a:rPr>
              <a:t>γγ</a:t>
            </a:r>
          </a:p>
        </p:txBody>
      </p:sp>
      <p:pic>
        <p:nvPicPr>
          <p:cNvPr id="520200" name="Picture 8" descr="Snapshot 2007-07-11 21-42-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133600"/>
            <a:ext cx="7086600" cy="27638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20194" name="Rectangle 2"/>
          <p:cNvSpPr>
            <a:spLocks noGrp="1" noChangeArrowheads="1"/>
          </p:cNvSpPr>
          <p:nvPr>
            <p:ph type="title"/>
          </p:nvPr>
        </p:nvSpPr>
        <p:spPr>
          <a:solidFill>
            <a:schemeClr val="accent1"/>
          </a:solidFill>
          <a:ln>
            <a:solidFill>
              <a:schemeClr val="tx1"/>
            </a:solidFill>
            <a:miter lim="800000"/>
            <a:headEnd/>
            <a:tailEnd/>
          </a:ln>
        </p:spPr>
        <p:txBody>
          <a:bodyPr/>
          <a:lstStyle/>
          <a:p>
            <a:pPr eaLnBrk="1" hangingPunct="1">
              <a:defRPr/>
            </a:pPr>
            <a:r>
              <a:rPr lang="en-US" smtClean="0">
                <a:latin typeface="Times New Roman" charset="0"/>
                <a:cs typeface="+mj-cs"/>
              </a:rPr>
              <a:t>Higgs Decay Branching Ratios</a:t>
            </a:r>
          </a:p>
        </p:txBody>
      </p:sp>
      <p:sp>
        <p:nvSpPr>
          <p:cNvPr id="520198" name="Oval 6"/>
          <p:cNvSpPr>
            <a:spLocks noChangeArrowheads="1"/>
          </p:cNvSpPr>
          <p:nvPr/>
        </p:nvSpPr>
        <p:spPr bwMode="auto">
          <a:xfrm>
            <a:off x="5105400" y="4005263"/>
            <a:ext cx="533400" cy="5334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199" name="Oval 7"/>
          <p:cNvSpPr>
            <a:spLocks noChangeArrowheads="1"/>
          </p:cNvSpPr>
          <p:nvPr/>
        </p:nvSpPr>
        <p:spPr bwMode="auto">
          <a:xfrm>
            <a:off x="5105400" y="5259388"/>
            <a:ext cx="762000" cy="7620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202" name="Oval 10"/>
          <p:cNvSpPr>
            <a:spLocks noChangeArrowheads="1"/>
          </p:cNvSpPr>
          <p:nvPr/>
        </p:nvSpPr>
        <p:spPr bwMode="auto">
          <a:xfrm>
            <a:off x="1981200" y="2405063"/>
            <a:ext cx="838200" cy="8382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520203" name="Oval 11"/>
          <p:cNvSpPr>
            <a:spLocks noChangeArrowheads="1"/>
          </p:cNvSpPr>
          <p:nvPr/>
        </p:nvSpPr>
        <p:spPr bwMode="auto">
          <a:xfrm>
            <a:off x="1219200" y="5183188"/>
            <a:ext cx="2133600" cy="8382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
        <p:nvSpPr>
          <p:cNvPr id="9" name="TextBox 8"/>
          <p:cNvSpPr txBox="1">
            <a:spLocks noChangeArrowheads="1"/>
          </p:cNvSpPr>
          <p:nvPr/>
        </p:nvSpPr>
        <p:spPr bwMode="auto">
          <a:xfrm>
            <a:off x="958850" y="6218238"/>
            <a:ext cx="7213600" cy="5238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b="1">
                <a:solidFill>
                  <a:schemeClr val="tx1"/>
                </a:solidFill>
                <a:latin typeface="Times New Roman" charset="0"/>
                <a:ea typeface="ＭＳ Ｐゴシック" charset="0"/>
                <a:cs typeface="ＭＳ Ｐゴシック" charset="0"/>
              </a:defRPr>
            </a:lvl1pPr>
            <a:lvl2pPr marL="742950" indent="-285750" eaLnBrk="0" hangingPunct="0">
              <a:defRPr sz="3200" b="1">
                <a:solidFill>
                  <a:schemeClr val="tx1"/>
                </a:solidFill>
                <a:latin typeface="Times New Roman" charset="0"/>
                <a:ea typeface="ＭＳ Ｐゴシック" charset="0"/>
              </a:defRPr>
            </a:lvl2pPr>
            <a:lvl3pPr marL="1143000" indent="-228600" eaLnBrk="0" hangingPunct="0">
              <a:defRPr sz="3200" b="1">
                <a:solidFill>
                  <a:schemeClr val="tx1"/>
                </a:solidFill>
                <a:latin typeface="Times New Roman" charset="0"/>
                <a:ea typeface="ＭＳ Ｐゴシック" charset="0"/>
              </a:defRPr>
            </a:lvl3pPr>
            <a:lvl4pPr marL="1600200" indent="-228600" eaLnBrk="0" hangingPunct="0">
              <a:defRPr sz="3200" b="1">
                <a:solidFill>
                  <a:schemeClr val="tx1"/>
                </a:solidFill>
                <a:latin typeface="Times New Roman" charset="0"/>
                <a:ea typeface="ＭＳ Ｐゴシック" charset="0"/>
              </a:defRPr>
            </a:lvl4pPr>
            <a:lvl5pPr marL="2057400" indent="-228600" eaLnBrk="0" hangingPunct="0">
              <a:defRPr sz="3200" b="1">
                <a:solidFill>
                  <a:schemeClr val="tx1"/>
                </a:solidFill>
                <a:latin typeface="Times New Roman" charset="0"/>
                <a:ea typeface="ＭＳ Ｐゴシック" charset="0"/>
              </a:defRPr>
            </a:lvl5pPr>
            <a:lvl6pPr marL="25146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6pPr>
            <a:lvl7pPr marL="29718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7pPr>
            <a:lvl8pPr marL="34290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8pPr>
            <a:lvl9pPr marL="3886200" indent="-228600" eaLnBrk="0" fontAlgn="base" hangingPunct="0">
              <a:spcBef>
                <a:spcPct val="20000"/>
              </a:spcBef>
              <a:spcAft>
                <a:spcPct val="0"/>
              </a:spcAft>
              <a:buChar char="•"/>
              <a:defRPr sz="3200" b="1">
                <a:solidFill>
                  <a:schemeClr val="tx1"/>
                </a:solidFill>
                <a:latin typeface="Times New Roman" charset="0"/>
                <a:ea typeface="ＭＳ Ｐゴシック" charset="0"/>
              </a:defRPr>
            </a:lvl9pPr>
          </a:lstStyle>
          <a:p>
            <a:pPr eaLnBrk="1" hangingPunct="1">
              <a:buFontTx/>
              <a:buNone/>
            </a:pPr>
            <a:r>
              <a:rPr lang="en-US" sz="2800" b="0">
                <a:solidFill>
                  <a:srgbClr val="FFFF00"/>
                </a:solidFill>
              </a:rPr>
              <a:t>Many decay modes measurable if M</a:t>
            </a:r>
            <a:r>
              <a:rPr lang="en-US" sz="2800" b="0" baseline="-25000">
                <a:solidFill>
                  <a:srgbClr val="FFFF00"/>
                </a:solidFill>
              </a:rPr>
              <a:t>h</a:t>
            </a:r>
            <a:r>
              <a:rPr lang="en-US" sz="2800" b="0">
                <a:solidFill>
                  <a:srgbClr val="FFFF00"/>
                </a:solidFill>
              </a:rPr>
              <a:t> ~ 125 GeV</a:t>
            </a:r>
          </a:p>
        </p:txBody>
      </p:sp>
      <p:sp>
        <p:nvSpPr>
          <p:cNvPr id="10" name="Oval 6"/>
          <p:cNvSpPr>
            <a:spLocks noChangeArrowheads="1"/>
          </p:cNvSpPr>
          <p:nvPr/>
        </p:nvSpPr>
        <p:spPr bwMode="auto">
          <a:xfrm>
            <a:off x="4398963" y="3255963"/>
            <a:ext cx="533400" cy="533400"/>
          </a:xfrm>
          <a:prstGeom prst="ellipse">
            <a:avLst/>
          </a:prstGeom>
          <a:solidFill>
            <a:srgbClr val="FF0000">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b="0">
              <a:cs typeface="Times New Roman" charset="0"/>
            </a:endParaRPr>
          </a:p>
        </p:txBody>
      </p:sp>
    </p:spTree>
    <p:extLst>
      <p:ext uri="{BB962C8B-B14F-4D97-AF65-F5344CB8AC3E}">
        <p14:creationId xmlns:p14="http://schemas.microsoft.com/office/powerpoint/2010/main" val="3651948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520200"/>
                                        </p:tgtEl>
                                        <p:attrNameLst>
                                          <p:attrName>style.visibility</p:attrName>
                                        </p:attrNameLst>
                                      </p:cBhvr>
                                      <p:to>
                                        <p:strVal val="visible"/>
                                      </p:to>
                                    </p:set>
                                    <p:anim calcmode="lin" valueType="num">
                                      <p:cBhvr>
                                        <p:cTn id="7" dur="1000" fill="hold"/>
                                        <p:tgtEl>
                                          <p:spTgt spid="520200"/>
                                        </p:tgtEl>
                                        <p:attrNameLst>
                                          <p:attrName>ppt_w</p:attrName>
                                        </p:attrNameLst>
                                      </p:cBhvr>
                                      <p:tavLst>
                                        <p:tav tm="0">
                                          <p:val>
                                            <p:strVal val="#ppt_w*0.70"/>
                                          </p:val>
                                        </p:tav>
                                        <p:tav tm="100000">
                                          <p:val>
                                            <p:strVal val="#ppt_w"/>
                                          </p:val>
                                        </p:tav>
                                      </p:tavLst>
                                    </p:anim>
                                    <p:anim calcmode="lin" valueType="num">
                                      <p:cBhvr>
                                        <p:cTn id="8" dur="1000" fill="hold"/>
                                        <p:tgtEl>
                                          <p:spTgt spid="520200"/>
                                        </p:tgtEl>
                                        <p:attrNameLst>
                                          <p:attrName>ppt_h</p:attrName>
                                        </p:attrNameLst>
                                      </p:cBhvr>
                                      <p:tavLst>
                                        <p:tav tm="0">
                                          <p:val>
                                            <p:strVal val="#ppt_h"/>
                                          </p:val>
                                        </p:tav>
                                        <p:tav tm="100000">
                                          <p:val>
                                            <p:strVal val="#ppt_h"/>
                                          </p:val>
                                        </p:tav>
                                      </p:tavLst>
                                    </p:anim>
                                    <p:animEffect transition="in" filter="fade">
                                      <p:cBhvr>
                                        <p:cTn id="9" dur="1000"/>
                                        <p:tgtEl>
                                          <p:spTgt spid="52020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5" presetClass="entr" presetSubtype="0" fill="hold" nodeType="clickEffect">
                                  <p:stCondLst>
                                    <p:cond delay="0"/>
                                  </p:stCondLst>
                                  <p:childTnLst>
                                    <p:set>
                                      <p:cBhvr>
                                        <p:cTn id="13" dur="1" fill="hold">
                                          <p:stCondLst>
                                            <p:cond delay="0"/>
                                          </p:stCondLst>
                                        </p:cTn>
                                        <p:tgtEl>
                                          <p:spTgt spid="520195">
                                            <p:txEl>
                                              <p:pRg st="6" end="6"/>
                                            </p:txEl>
                                          </p:spTgt>
                                        </p:tgtEl>
                                        <p:attrNameLst>
                                          <p:attrName>style.visibility</p:attrName>
                                        </p:attrNameLst>
                                      </p:cBhvr>
                                      <p:to>
                                        <p:strVal val="visible"/>
                                      </p:to>
                                    </p:set>
                                    <p:anim calcmode="lin" valueType="num">
                                      <p:cBhvr>
                                        <p:cTn id="14" dur="1000" fill="hold"/>
                                        <p:tgtEl>
                                          <p:spTgt spid="520195">
                                            <p:txEl>
                                              <p:pRg st="6" end="6"/>
                                            </p:txEl>
                                          </p:spTgt>
                                        </p:tgtEl>
                                        <p:attrNameLst>
                                          <p:attrName>ppt_w</p:attrName>
                                        </p:attrNameLst>
                                      </p:cBhvr>
                                      <p:tavLst>
                                        <p:tav tm="0">
                                          <p:val>
                                            <p:strVal val="#ppt_w*0.70"/>
                                          </p:val>
                                        </p:tav>
                                        <p:tav tm="100000">
                                          <p:val>
                                            <p:strVal val="#ppt_w"/>
                                          </p:val>
                                        </p:tav>
                                      </p:tavLst>
                                    </p:anim>
                                    <p:anim calcmode="lin" valueType="num">
                                      <p:cBhvr>
                                        <p:cTn id="15" dur="1000" fill="hold"/>
                                        <p:tgtEl>
                                          <p:spTgt spid="520195">
                                            <p:txEl>
                                              <p:pRg st="6" end="6"/>
                                            </p:txEl>
                                          </p:spTgt>
                                        </p:tgtEl>
                                        <p:attrNameLst>
                                          <p:attrName>ppt_h</p:attrName>
                                        </p:attrNameLst>
                                      </p:cBhvr>
                                      <p:tavLst>
                                        <p:tav tm="0">
                                          <p:val>
                                            <p:strVal val="#ppt_h"/>
                                          </p:val>
                                        </p:tav>
                                        <p:tav tm="100000">
                                          <p:val>
                                            <p:strVal val="#ppt_h"/>
                                          </p:val>
                                        </p:tav>
                                      </p:tavLst>
                                    </p:anim>
                                    <p:animEffect transition="in" filter="fade">
                                      <p:cBhvr>
                                        <p:cTn id="16" dur="1000"/>
                                        <p:tgtEl>
                                          <p:spTgt spid="520195">
                                            <p:txEl>
                                              <p:pRg st="6" end="6"/>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520195">
                                            <p:txEl>
                                              <p:pRg st="7" end="7"/>
                                            </p:txEl>
                                          </p:spTgt>
                                        </p:tgtEl>
                                        <p:attrNameLst>
                                          <p:attrName>style.visibility</p:attrName>
                                        </p:attrNameLst>
                                      </p:cBhvr>
                                      <p:to>
                                        <p:strVal val="visible"/>
                                      </p:to>
                                    </p:set>
                                    <p:anim calcmode="lin" valueType="num">
                                      <p:cBhvr>
                                        <p:cTn id="19" dur="1000" fill="hold"/>
                                        <p:tgtEl>
                                          <p:spTgt spid="520195">
                                            <p:txEl>
                                              <p:pRg st="7" end="7"/>
                                            </p:txEl>
                                          </p:spTgt>
                                        </p:tgtEl>
                                        <p:attrNameLst>
                                          <p:attrName>ppt_w</p:attrName>
                                        </p:attrNameLst>
                                      </p:cBhvr>
                                      <p:tavLst>
                                        <p:tav tm="0">
                                          <p:val>
                                            <p:strVal val="#ppt_w*0.70"/>
                                          </p:val>
                                        </p:tav>
                                        <p:tav tm="100000">
                                          <p:val>
                                            <p:strVal val="#ppt_w"/>
                                          </p:val>
                                        </p:tav>
                                      </p:tavLst>
                                    </p:anim>
                                    <p:anim calcmode="lin" valueType="num">
                                      <p:cBhvr>
                                        <p:cTn id="20" dur="1000" fill="hold"/>
                                        <p:tgtEl>
                                          <p:spTgt spid="520195">
                                            <p:txEl>
                                              <p:pRg st="7" end="7"/>
                                            </p:txEl>
                                          </p:spTgt>
                                        </p:tgtEl>
                                        <p:attrNameLst>
                                          <p:attrName>ppt_h</p:attrName>
                                        </p:attrNameLst>
                                      </p:cBhvr>
                                      <p:tavLst>
                                        <p:tav tm="0">
                                          <p:val>
                                            <p:strVal val="#ppt_h"/>
                                          </p:val>
                                        </p:tav>
                                        <p:tav tm="100000">
                                          <p:val>
                                            <p:strVal val="#ppt_h"/>
                                          </p:val>
                                        </p:tav>
                                      </p:tavLst>
                                    </p:anim>
                                    <p:animEffect transition="in" filter="fade">
                                      <p:cBhvr>
                                        <p:cTn id="21" dur="1000"/>
                                        <p:tgtEl>
                                          <p:spTgt spid="520195">
                                            <p:txEl>
                                              <p:pRg st="7" end="7"/>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520202"/>
                                        </p:tgtEl>
                                        <p:attrNameLst>
                                          <p:attrName>style.visibility</p:attrName>
                                        </p:attrNameLst>
                                      </p:cBhvr>
                                      <p:to>
                                        <p:strVal val="visible"/>
                                      </p:to>
                                    </p:set>
                                    <p:anim calcmode="lin" valueType="num">
                                      <p:cBhvr>
                                        <p:cTn id="26" dur="1000" fill="hold"/>
                                        <p:tgtEl>
                                          <p:spTgt spid="520202"/>
                                        </p:tgtEl>
                                        <p:attrNameLst>
                                          <p:attrName>ppt_w</p:attrName>
                                        </p:attrNameLst>
                                      </p:cBhvr>
                                      <p:tavLst>
                                        <p:tav tm="0">
                                          <p:val>
                                            <p:strVal val="#ppt_w*0.70"/>
                                          </p:val>
                                        </p:tav>
                                        <p:tav tm="100000">
                                          <p:val>
                                            <p:strVal val="#ppt_w"/>
                                          </p:val>
                                        </p:tav>
                                      </p:tavLst>
                                    </p:anim>
                                    <p:anim calcmode="lin" valueType="num">
                                      <p:cBhvr>
                                        <p:cTn id="27" dur="1000" fill="hold"/>
                                        <p:tgtEl>
                                          <p:spTgt spid="520202"/>
                                        </p:tgtEl>
                                        <p:attrNameLst>
                                          <p:attrName>ppt_h</p:attrName>
                                        </p:attrNameLst>
                                      </p:cBhvr>
                                      <p:tavLst>
                                        <p:tav tm="0">
                                          <p:val>
                                            <p:strVal val="#ppt_h"/>
                                          </p:val>
                                        </p:tav>
                                        <p:tav tm="100000">
                                          <p:val>
                                            <p:strVal val="#ppt_h"/>
                                          </p:val>
                                        </p:tav>
                                      </p:tavLst>
                                    </p:anim>
                                    <p:animEffect transition="in" filter="fade">
                                      <p:cBhvr>
                                        <p:cTn id="28" dur="1000"/>
                                        <p:tgtEl>
                                          <p:spTgt spid="520202"/>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520203"/>
                                        </p:tgtEl>
                                        <p:attrNameLst>
                                          <p:attrName>style.visibility</p:attrName>
                                        </p:attrNameLst>
                                      </p:cBhvr>
                                      <p:to>
                                        <p:strVal val="visible"/>
                                      </p:to>
                                    </p:set>
                                    <p:anim calcmode="lin" valueType="num">
                                      <p:cBhvr>
                                        <p:cTn id="31" dur="1000" fill="hold"/>
                                        <p:tgtEl>
                                          <p:spTgt spid="520203"/>
                                        </p:tgtEl>
                                        <p:attrNameLst>
                                          <p:attrName>ppt_w</p:attrName>
                                        </p:attrNameLst>
                                      </p:cBhvr>
                                      <p:tavLst>
                                        <p:tav tm="0">
                                          <p:val>
                                            <p:strVal val="#ppt_w*0.70"/>
                                          </p:val>
                                        </p:tav>
                                        <p:tav tm="100000">
                                          <p:val>
                                            <p:strVal val="#ppt_w"/>
                                          </p:val>
                                        </p:tav>
                                      </p:tavLst>
                                    </p:anim>
                                    <p:anim calcmode="lin" valueType="num">
                                      <p:cBhvr>
                                        <p:cTn id="32" dur="1000" fill="hold"/>
                                        <p:tgtEl>
                                          <p:spTgt spid="520203"/>
                                        </p:tgtEl>
                                        <p:attrNameLst>
                                          <p:attrName>ppt_h</p:attrName>
                                        </p:attrNameLst>
                                      </p:cBhvr>
                                      <p:tavLst>
                                        <p:tav tm="0">
                                          <p:val>
                                            <p:strVal val="#ppt_h"/>
                                          </p:val>
                                        </p:tav>
                                        <p:tav tm="100000">
                                          <p:val>
                                            <p:strVal val="#ppt_h"/>
                                          </p:val>
                                        </p:tav>
                                      </p:tavLst>
                                    </p:anim>
                                    <p:animEffect transition="in" filter="fade">
                                      <p:cBhvr>
                                        <p:cTn id="33" dur="1000"/>
                                        <p:tgtEl>
                                          <p:spTgt spid="520203"/>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strVal val="#ppt_w*0.70"/>
                                          </p:val>
                                        </p:tav>
                                        <p:tav tm="100000">
                                          <p:val>
                                            <p:strVal val="#ppt_w"/>
                                          </p:val>
                                        </p:tav>
                                      </p:tavLst>
                                    </p:anim>
                                    <p:anim calcmode="lin" valueType="num">
                                      <p:cBhvr>
                                        <p:cTn id="37" dur="1000" fill="hold"/>
                                        <p:tgtEl>
                                          <p:spTgt spid="10"/>
                                        </p:tgtEl>
                                        <p:attrNameLst>
                                          <p:attrName>ppt_h</p:attrName>
                                        </p:attrNameLst>
                                      </p:cBhvr>
                                      <p:tavLst>
                                        <p:tav tm="0">
                                          <p:val>
                                            <p:strVal val="#ppt_h"/>
                                          </p:val>
                                        </p:tav>
                                        <p:tav tm="100000">
                                          <p:val>
                                            <p:strVal val="#ppt_h"/>
                                          </p:val>
                                        </p:tav>
                                      </p:tavLst>
                                    </p:anim>
                                    <p:animEffect transition="in" filter="fade">
                                      <p:cBhvr>
                                        <p:cTn id="38" dur="1000"/>
                                        <p:tgtEl>
                                          <p:spTgt spid="10"/>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520198"/>
                                        </p:tgtEl>
                                        <p:attrNameLst>
                                          <p:attrName>style.visibility</p:attrName>
                                        </p:attrNameLst>
                                      </p:cBhvr>
                                      <p:to>
                                        <p:strVal val="visible"/>
                                      </p:to>
                                    </p:set>
                                    <p:anim calcmode="lin" valueType="num">
                                      <p:cBhvr>
                                        <p:cTn id="43" dur="1000" fill="hold"/>
                                        <p:tgtEl>
                                          <p:spTgt spid="520198"/>
                                        </p:tgtEl>
                                        <p:attrNameLst>
                                          <p:attrName>ppt_w</p:attrName>
                                        </p:attrNameLst>
                                      </p:cBhvr>
                                      <p:tavLst>
                                        <p:tav tm="0">
                                          <p:val>
                                            <p:strVal val="#ppt_w*0.70"/>
                                          </p:val>
                                        </p:tav>
                                        <p:tav tm="100000">
                                          <p:val>
                                            <p:strVal val="#ppt_w"/>
                                          </p:val>
                                        </p:tav>
                                      </p:tavLst>
                                    </p:anim>
                                    <p:anim calcmode="lin" valueType="num">
                                      <p:cBhvr>
                                        <p:cTn id="44" dur="1000" fill="hold"/>
                                        <p:tgtEl>
                                          <p:spTgt spid="520198"/>
                                        </p:tgtEl>
                                        <p:attrNameLst>
                                          <p:attrName>ppt_h</p:attrName>
                                        </p:attrNameLst>
                                      </p:cBhvr>
                                      <p:tavLst>
                                        <p:tav tm="0">
                                          <p:val>
                                            <p:strVal val="#ppt_h"/>
                                          </p:val>
                                        </p:tav>
                                        <p:tav tm="100000">
                                          <p:val>
                                            <p:strVal val="#ppt_h"/>
                                          </p:val>
                                        </p:tav>
                                      </p:tavLst>
                                    </p:anim>
                                    <p:animEffect transition="in" filter="fade">
                                      <p:cBhvr>
                                        <p:cTn id="45" dur="1000"/>
                                        <p:tgtEl>
                                          <p:spTgt spid="52019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520199"/>
                                        </p:tgtEl>
                                        <p:attrNameLst>
                                          <p:attrName>style.visibility</p:attrName>
                                        </p:attrNameLst>
                                      </p:cBhvr>
                                      <p:to>
                                        <p:strVal val="visible"/>
                                      </p:to>
                                    </p:set>
                                    <p:anim calcmode="lin" valueType="num">
                                      <p:cBhvr>
                                        <p:cTn id="48" dur="1000" fill="hold"/>
                                        <p:tgtEl>
                                          <p:spTgt spid="520199"/>
                                        </p:tgtEl>
                                        <p:attrNameLst>
                                          <p:attrName>ppt_w</p:attrName>
                                        </p:attrNameLst>
                                      </p:cBhvr>
                                      <p:tavLst>
                                        <p:tav tm="0">
                                          <p:val>
                                            <p:strVal val="#ppt_w*0.70"/>
                                          </p:val>
                                        </p:tav>
                                        <p:tav tm="100000">
                                          <p:val>
                                            <p:strVal val="#ppt_w"/>
                                          </p:val>
                                        </p:tav>
                                      </p:tavLst>
                                    </p:anim>
                                    <p:anim calcmode="lin" valueType="num">
                                      <p:cBhvr>
                                        <p:cTn id="49" dur="1000" fill="hold"/>
                                        <p:tgtEl>
                                          <p:spTgt spid="520199"/>
                                        </p:tgtEl>
                                        <p:attrNameLst>
                                          <p:attrName>ppt_h</p:attrName>
                                        </p:attrNameLst>
                                      </p:cBhvr>
                                      <p:tavLst>
                                        <p:tav tm="0">
                                          <p:val>
                                            <p:strVal val="#ppt_h"/>
                                          </p:val>
                                        </p:tav>
                                        <p:tav tm="100000">
                                          <p:val>
                                            <p:strVal val="#ppt_h"/>
                                          </p:val>
                                        </p:tav>
                                      </p:tavLst>
                                    </p:anim>
                                    <p:animEffect transition="in" filter="fade">
                                      <p:cBhvr>
                                        <p:cTn id="50" dur="1000"/>
                                        <p:tgtEl>
                                          <p:spTgt spid="520199"/>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dissolve">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8" grpId="0" animBg="1"/>
      <p:bldP spid="520199" grpId="0" animBg="1"/>
      <p:bldP spid="520202" grpId="0" animBg="1"/>
      <p:bldP spid="520203" grpId="0" animBg="1"/>
      <p:bldP spid="9" grpId="0" animBg="1"/>
      <p:bldP spid="1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 b="1" i="0" u="none" strike="noStrike" cap="none" normalizeH="0" baseline="0">
            <a:ln>
              <a:noFill/>
            </a:ln>
            <a:solidFill>
              <a:srgbClr val="000000"/>
            </a:solidFill>
            <a:effectLst/>
            <a:latin typeface="Times New Roman" charset="0"/>
            <a:ea typeface="ＭＳ Ｐゴシック" charset="0"/>
            <a:cs typeface="Times New Roman"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200" b="1" i="0" u="none" strike="noStrike" cap="none" normalizeH="0" baseline="0">
            <a:ln>
              <a:noFill/>
            </a:ln>
            <a:solidFill>
              <a:srgbClr val="000000"/>
            </a:solidFill>
            <a:effectLst/>
            <a:latin typeface="Times New Roman" charset="0"/>
            <a:ea typeface="ＭＳ Ｐゴシック" charset="0"/>
            <a:cs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59839</TotalTime>
  <Words>2992</Words>
  <Application>Microsoft Macintosh PowerPoint</Application>
  <PresentationFormat>On-screen Show (4:3)</PresentationFormat>
  <Paragraphs>858</Paragraphs>
  <Slides>79</Slides>
  <Notes>26</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Default Design</vt:lpstr>
      <vt:lpstr>PowerPoint Presentation</vt:lpstr>
      <vt:lpstr>The Brout-Englert- Higgs Mechanism</vt:lpstr>
      <vt:lpstr>Summary of the Standard Model</vt:lpstr>
      <vt:lpstr>A Phenomenological Profile  of the Higgs Boson</vt:lpstr>
      <vt:lpstr>A Preview of the Higgs Boson @ LHC</vt:lpstr>
      <vt:lpstr>Constraints on Higgs Mass</vt:lpstr>
      <vt:lpstr>2011: Combining Information from Previous Direct Searches and Indirect Data</vt:lpstr>
      <vt:lpstr>Higgs Production at the LHC</vt:lpstr>
      <vt:lpstr>Higgs Decay Branching Ratios</vt:lpstr>
      <vt:lpstr>Higgs Mass Measurements</vt:lpstr>
      <vt:lpstr>The Particle Higgsaw Puzzle</vt:lpstr>
      <vt:lpstr>What is it ?</vt:lpstr>
      <vt:lpstr>Does the ‘Higgs’ have Spin Zero ?</vt:lpstr>
      <vt:lpstr>Does the ‘Higgs’ have Spin Two ?</vt:lpstr>
      <vt:lpstr>H Spin-Parity Tests: 0+ AOK</vt:lpstr>
      <vt:lpstr>What is it ?</vt:lpstr>
      <vt:lpstr>Elementary Higgs or Composite?</vt:lpstr>
      <vt:lpstr>Higgs as a Pseudo-Goldstone Boson</vt:lpstr>
      <vt:lpstr>Phenomenological Framework</vt:lpstr>
      <vt:lpstr>Examples of Higgs as  Pseudo-Goldstone Boson</vt:lpstr>
      <vt:lpstr>Global Analysis of Higgs-like Models</vt:lpstr>
      <vt:lpstr>Global Analysis of Higgs-like Models</vt:lpstr>
      <vt:lpstr>What is it ?</vt:lpstr>
      <vt:lpstr>It Walks and Quacks like a Higgs</vt:lpstr>
      <vt:lpstr>Flavour-Changing Couplings?</vt:lpstr>
      <vt:lpstr>Flavour-Changing Higgs Coupling?</vt:lpstr>
      <vt:lpstr>Flavour-Changing Higgs Coupling?</vt:lpstr>
      <vt:lpstr>What is it ?</vt:lpstr>
      <vt:lpstr>Triangle Diagrams for gg Spin-0 γγ</vt:lpstr>
      <vt:lpstr>Triangle Diagrams for gg Spin-0 γγ</vt:lpstr>
      <vt:lpstr>Loop Corrections ?</vt:lpstr>
      <vt:lpstr>PowerPoint Presentation</vt:lpstr>
      <vt:lpstr>Dixit Swedish Academy</vt:lpstr>
      <vt:lpstr>Standard Model Effective Field Theory</vt:lpstr>
      <vt:lpstr>Electroweak Precision Data</vt:lpstr>
      <vt:lpstr>Fits including Higgs Production</vt:lpstr>
      <vt:lpstr>Global Fits including LHC TGCs</vt:lpstr>
      <vt:lpstr>Introduction</vt:lpstr>
      <vt:lpstr>PowerPoint Presentation</vt:lpstr>
      <vt:lpstr>What lies beyond the Standard Model?</vt:lpstr>
      <vt:lpstr>Theoretical Constraints on Higgs Mass</vt:lpstr>
      <vt:lpstr>Vacuum Instability in the Standard Model </vt:lpstr>
      <vt:lpstr>Hard QCD: the Top Mass</vt:lpstr>
      <vt:lpstr>Instability during Inflation?</vt:lpstr>
      <vt:lpstr>How to Stabilize a Light Higgs Boson?</vt:lpstr>
      <vt:lpstr>PowerPoint Presentation</vt:lpstr>
      <vt:lpstr>Loop Corrections to Higgs Mass2</vt:lpstr>
      <vt:lpstr>Unification of Gauge Couplings</vt:lpstr>
      <vt:lpstr>Minimal Supersymmetric Extension of Standard Model (MSSM)</vt:lpstr>
      <vt:lpstr>Higgs Bosons in Supersymmetry</vt:lpstr>
      <vt:lpstr>MSSM Higgs Masses &amp; Couplings</vt:lpstr>
      <vt:lpstr>Lightest Supersymmetric Particle</vt:lpstr>
      <vt:lpstr>Lightest Sparticle as Dark Matter?</vt:lpstr>
      <vt:lpstr>Classic Dark Matter Signature</vt:lpstr>
      <vt:lpstr>Searches with ~ 20/fb @ 8 TeV</vt:lpstr>
      <vt:lpstr>PowerPoint Presentation</vt:lpstr>
      <vt:lpstr>(Non-)Universal Scalar Masses?</vt:lpstr>
      <vt:lpstr>Sample Supersymmetric Models</vt:lpstr>
      <vt:lpstr>PowerPoint Presentation</vt:lpstr>
      <vt:lpstr>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Direct Dark Matter Searches</vt:lpstr>
      <vt:lpstr>PowerPoint Presentation</vt:lpstr>
      <vt:lpstr>Prospects for SUSY Searches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Phenomenology Beyond the Standard Model</dc:title>
  <cp:lastModifiedBy>CERN User</cp:lastModifiedBy>
  <cp:revision>638</cp:revision>
  <cp:lastPrinted>2013-05-16T10:20:45Z</cp:lastPrinted>
  <dcterms:modified xsi:type="dcterms:W3CDTF">2016-08-17T20:22:31Z</dcterms:modified>
</cp:coreProperties>
</file>