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0" r:id="rId3"/>
    <p:sldId id="277" r:id="rId4"/>
    <p:sldId id="287" r:id="rId5"/>
    <p:sldId id="288" r:id="rId6"/>
    <p:sldId id="291" r:id="rId7"/>
    <p:sldId id="275" r:id="rId8"/>
    <p:sldId id="289" r:id="rId9"/>
    <p:sldId id="281" r:id="rId10"/>
    <p:sldId id="290" r:id="rId11"/>
    <p:sldId id="284" r:id="rId12"/>
    <p:sldId id="295" r:id="rId13"/>
    <p:sldId id="294" r:id="rId14"/>
    <p:sldId id="293" r:id="rId15"/>
    <p:sldId id="261" r:id="rId16"/>
    <p:sldId id="262" r:id="rId17"/>
    <p:sldId id="263" r:id="rId18"/>
    <p:sldId id="292" r:id="rId19"/>
    <p:sldId id="283" r:id="rId20"/>
    <p:sldId id="286" r:id="rId21"/>
    <p:sldId id="285" r:id="rId22"/>
    <p:sldId id="278" r:id="rId23"/>
    <p:sldId id="258" r:id="rId24"/>
    <p:sldId id="279" r:id="rId25"/>
    <p:sldId id="264" r:id="rId26"/>
    <p:sldId id="265" r:id="rId27"/>
    <p:sldId id="266" r:id="rId28"/>
    <p:sldId id="269" r:id="rId29"/>
    <p:sldId id="267" r:id="rId30"/>
    <p:sldId id="268" r:id="rId31"/>
    <p:sldId id="271" r:id="rId32"/>
    <p:sldId id="272" r:id="rId33"/>
    <p:sldId id="273" r:id="rId34"/>
    <p:sldId id="27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975" autoAdjust="0"/>
  </p:normalViewPr>
  <p:slideViewPr>
    <p:cSldViewPr snapToGrid="0" snapToObjects="1">
      <p:cViewPr>
        <p:scale>
          <a:sx n="85" d="100"/>
          <a:sy n="85" d="100"/>
        </p:scale>
        <p:origin x="-2248" y="-1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5E44-81AB-7840-AEC1-8C104E897CD6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B3CF-5425-9D4B-8D35-418F85D5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41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5E44-81AB-7840-AEC1-8C104E897CD6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B3CF-5425-9D4B-8D35-418F85D5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40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5E44-81AB-7840-AEC1-8C104E897CD6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B3CF-5425-9D4B-8D35-418F85D5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02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5E44-81AB-7840-AEC1-8C104E897CD6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B3CF-5425-9D4B-8D35-418F85D5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48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5E44-81AB-7840-AEC1-8C104E897CD6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B3CF-5425-9D4B-8D35-418F85D5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93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5E44-81AB-7840-AEC1-8C104E897CD6}" type="datetimeFigureOut">
              <a:rPr lang="en-US" smtClean="0"/>
              <a:t>12/7/16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B3CF-5425-9D4B-8D35-418F85D5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18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5E44-81AB-7840-AEC1-8C104E897CD6}" type="datetimeFigureOut">
              <a:rPr lang="en-US" smtClean="0"/>
              <a:t>12/7/16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B3CF-5425-9D4B-8D35-418F85D5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7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5E44-81AB-7840-AEC1-8C104E897CD6}" type="datetimeFigureOut">
              <a:rPr lang="en-US" smtClean="0"/>
              <a:t>12/7/16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B3CF-5425-9D4B-8D35-418F85D5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4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5E44-81AB-7840-AEC1-8C104E897CD6}" type="datetimeFigureOut">
              <a:rPr lang="en-US" smtClean="0"/>
              <a:t>12/7/16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B3CF-5425-9D4B-8D35-418F85D5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00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5E44-81AB-7840-AEC1-8C104E897CD6}" type="datetimeFigureOut">
              <a:rPr lang="en-US" smtClean="0"/>
              <a:t>12/7/16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B3CF-5425-9D4B-8D35-418F85D5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43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5E44-81AB-7840-AEC1-8C104E897CD6}" type="datetimeFigureOut">
              <a:rPr lang="en-US" smtClean="0"/>
              <a:t>12/7/16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CB3CF-5425-9D4B-8D35-418F85D5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878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15E44-81AB-7840-AEC1-8C104E897CD6}" type="datetimeFigureOut">
              <a:rPr lang="en-US" smtClean="0"/>
              <a:t>12/7/16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CB3CF-5425-9D4B-8D35-418F85D5C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49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hyperlink" Target="http://home.fnal.gov/~mrenna/lutp0613man2/node190.html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madgraph</a:t>
            </a:r>
            <a:r>
              <a:rPr lang="en-US" dirty="0" smtClean="0"/>
              <a:t> + </a:t>
            </a:r>
            <a:r>
              <a:rPr lang="en-US" dirty="0" err="1" smtClean="0"/>
              <a:t>pythia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ISR/FSR MI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876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et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7585" y="-1068416"/>
            <a:ext cx="6708832" cy="914400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5858" y="5370433"/>
            <a:ext cx="2149258" cy="147732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err="1"/>
              <a:t>ppHad</a:t>
            </a:r>
            <a:r>
              <a:rPr lang="en-US" dirty="0"/>
              <a:t> MSTP81</a:t>
            </a:r>
            <a:r>
              <a:rPr lang="en-US" dirty="0" smtClean="0"/>
              <a:t>=20</a:t>
            </a:r>
          </a:p>
          <a:p>
            <a:r>
              <a:rPr lang="en-US" dirty="0" smtClean="0"/>
              <a:t>MSTP61=0</a:t>
            </a:r>
          </a:p>
          <a:p>
            <a:r>
              <a:rPr lang="en-US" dirty="0" smtClean="0"/>
              <a:t>MSTP71=1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32415" y="5771097"/>
            <a:ext cx="1082348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with: </a:t>
            </a:r>
            <a:r>
              <a:rPr lang="en-US" b="1" dirty="0" smtClean="0">
                <a:solidFill>
                  <a:srgbClr val="0000FF"/>
                </a:solidFill>
              </a:rPr>
              <a:t>FSR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2179" y="6166851"/>
            <a:ext cx="1807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original </a:t>
            </a:r>
            <a:r>
              <a:rPr lang="en-US" dirty="0" err="1" smtClean="0"/>
              <a:t>partons</a:t>
            </a:r>
            <a:r>
              <a:rPr lang="en-US" dirty="0" smtClean="0"/>
              <a:t> 50+/-2.5 GeV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108824" y="5259294"/>
            <a:ext cx="806823" cy="9075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573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t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7585" y="-1068417"/>
            <a:ext cx="6708832" cy="914400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5858" y="5771097"/>
            <a:ext cx="2149258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ee</a:t>
            </a:r>
            <a:r>
              <a:rPr lang="en-US" dirty="0" smtClean="0"/>
              <a:t>-</a:t>
            </a:r>
            <a:r>
              <a:rPr lang="en-US" dirty="0" smtClean="0"/>
              <a:t>&gt; bb </a:t>
            </a:r>
          </a:p>
          <a:p>
            <a:r>
              <a:rPr lang="en-US" dirty="0" err="1" smtClean="0"/>
              <a:t>sqrt</a:t>
            </a:r>
            <a:r>
              <a:rPr lang="en-US" dirty="0" smtClean="0"/>
              <a:t>(s)=91GeV</a:t>
            </a:r>
          </a:p>
        </p:txBody>
      </p:sp>
      <p:sp>
        <p:nvSpPr>
          <p:cNvPr id="4" name="Rectangle 3"/>
          <p:cNvSpPr/>
          <p:nvPr/>
        </p:nvSpPr>
        <p:spPr>
          <a:xfrm>
            <a:off x="2632415" y="5771097"/>
            <a:ext cx="1082348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with: </a:t>
            </a:r>
            <a:r>
              <a:rPr lang="en-US" b="1" dirty="0" smtClean="0">
                <a:solidFill>
                  <a:srgbClr val="0000FF"/>
                </a:solidFill>
              </a:rPr>
              <a:t>FSR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4118" y="6312841"/>
            <a:ext cx="2002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(shifted in energy)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108824" y="5378824"/>
            <a:ext cx="821764" cy="7880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541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 spectrum has very large impact on </a:t>
            </a:r>
            <a:r>
              <a:rPr lang="en-US" dirty="0" err="1" smtClean="0"/>
              <a:t>flav</a:t>
            </a:r>
            <a:r>
              <a:rPr lang="en-US" dirty="0" smtClean="0"/>
              <a:t> tagging performance: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468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199"/>
            <a:ext cx="9144000" cy="596003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Compare </a:t>
            </a:r>
            <a:r>
              <a:rPr lang="en-US" dirty="0" err="1" smtClean="0"/>
              <a:t>flav</a:t>
            </a:r>
            <a:r>
              <a:rPr lang="en-US" dirty="0" smtClean="0"/>
              <a:t> tagging performance: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ee</a:t>
            </a:r>
            <a:r>
              <a:rPr lang="en-US" dirty="0" smtClean="0"/>
              <a:t> </a:t>
            </a:r>
            <a:r>
              <a:rPr lang="en-US" dirty="0" err="1" smtClean="0"/>
              <a:t>sqrt</a:t>
            </a:r>
            <a:r>
              <a:rPr lang="en-US" dirty="0" smtClean="0"/>
              <a:t>(s)=91GeV ; 35&lt;jet </a:t>
            </a:r>
            <a:r>
              <a:rPr lang="en-US" dirty="0" err="1" smtClean="0"/>
              <a:t>pt</a:t>
            </a:r>
            <a:r>
              <a:rPr lang="en-US" dirty="0" smtClean="0"/>
              <a:t>&lt;45 ; CDR</a:t>
            </a:r>
          </a:p>
          <a:p>
            <a:pPr marL="1371600" lvl="2" indent="-514350"/>
            <a:r>
              <a:rPr lang="en-US" dirty="0" err="1" smtClean="0"/>
              <a:t>Nilou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pp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(q)=50 GeV; no ISR, MI ; 45&lt;jet </a:t>
            </a:r>
            <a:r>
              <a:rPr lang="en-US" dirty="0" err="1" smtClean="0"/>
              <a:t>pt</a:t>
            </a:r>
            <a:r>
              <a:rPr lang="en-US" dirty="0" smtClean="0"/>
              <a:t>&lt;55 ; CDR</a:t>
            </a:r>
          </a:p>
          <a:p>
            <a:pPr marL="1371600" lvl="2" indent="-514350"/>
            <a:r>
              <a:rPr lang="en-US" dirty="0" err="1" smtClean="0"/>
              <a:t>Nilou</a:t>
            </a:r>
            <a:r>
              <a:rPr lang="en-US" dirty="0" smtClean="0"/>
              <a:t>-like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/>
              <a:t>pp</a:t>
            </a:r>
            <a:r>
              <a:rPr lang="en-US" dirty="0"/>
              <a:t> </a:t>
            </a:r>
            <a:r>
              <a:rPr lang="en-US" dirty="0" err="1"/>
              <a:t>pT</a:t>
            </a:r>
            <a:r>
              <a:rPr lang="en-US" dirty="0"/>
              <a:t>(q)=50 GeV; no ISR, MI ; </a:t>
            </a:r>
            <a:r>
              <a:rPr lang="en-US" dirty="0" smtClean="0"/>
              <a:t>jet </a:t>
            </a:r>
            <a:r>
              <a:rPr lang="en-US" dirty="0" err="1" smtClean="0"/>
              <a:t>pt</a:t>
            </a:r>
            <a:r>
              <a:rPr lang="en-US" dirty="0" smtClean="0"/>
              <a:t>&gt; 40 </a:t>
            </a:r>
            <a:r>
              <a:rPr lang="en-US" dirty="0"/>
              <a:t>; </a:t>
            </a:r>
            <a:r>
              <a:rPr lang="en-US" dirty="0" smtClean="0"/>
              <a:t>CDR</a:t>
            </a:r>
          </a:p>
          <a:p>
            <a:pPr marL="1371600" lvl="2" indent="-514350"/>
            <a:r>
              <a:rPr lang="en-US" dirty="0" smtClean="0"/>
              <a:t>effect of using inclusive </a:t>
            </a:r>
            <a:r>
              <a:rPr lang="en-US" dirty="0" err="1" smtClean="0"/>
              <a:t>pt</a:t>
            </a:r>
            <a:r>
              <a:rPr lang="en-US" dirty="0" smtClean="0"/>
              <a:t> spectrum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/>
              <a:t>pp</a:t>
            </a:r>
            <a:r>
              <a:rPr lang="en-US" dirty="0"/>
              <a:t> </a:t>
            </a:r>
            <a:r>
              <a:rPr lang="en-US" dirty="0" err="1"/>
              <a:t>pT</a:t>
            </a:r>
            <a:r>
              <a:rPr lang="en-US" dirty="0"/>
              <a:t>(q)=50 GeV; </a:t>
            </a:r>
            <a:r>
              <a:rPr lang="en-US" dirty="0" smtClean="0"/>
              <a:t>with </a:t>
            </a:r>
            <a:r>
              <a:rPr lang="en-US" dirty="0"/>
              <a:t>ISR, MI </a:t>
            </a:r>
            <a:r>
              <a:rPr lang="en-US" dirty="0" smtClean="0"/>
              <a:t>(new model); </a:t>
            </a:r>
            <a:r>
              <a:rPr lang="en-US" dirty="0"/>
              <a:t>jet </a:t>
            </a:r>
            <a:r>
              <a:rPr lang="en-US" dirty="0" err="1"/>
              <a:t>pt</a:t>
            </a:r>
            <a:r>
              <a:rPr lang="en-US" dirty="0"/>
              <a:t>&gt; 40 ; </a:t>
            </a:r>
            <a:r>
              <a:rPr lang="en-US" dirty="0" smtClean="0"/>
              <a:t>CDR</a:t>
            </a:r>
          </a:p>
          <a:p>
            <a:pPr marL="1371600" lvl="2" indent="-514350"/>
            <a:r>
              <a:rPr lang="en-US" dirty="0" smtClean="0"/>
              <a:t>realistic </a:t>
            </a:r>
            <a:r>
              <a:rPr lang="en-US" dirty="0" err="1" smtClean="0"/>
              <a:t>pp</a:t>
            </a:r>
            <a:r>
              <a:rPr lang="en-US" dirty="0" smtClean="0"/>
              <a:t> collisions with CDR layout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/>
              <a:t>pp</a:t>
            </a:r>
            <a:r>
              <a:rPr lang="en-US" dirty="0"/>
              <a:t> </a:t>
            </a:r>
            <a:r>
              <a:rPr lang="en-US" dirty="0" err="1"/>
              <a:t>pT</a:t>
            </a:r>
            <a:r>
              <a:rPr lang="en-US" dirty="0"/>
              <a:t>(q)=50 GeV; with ISR, MI (new model); jet </a:t>
            </a:r>
            <a:r>
              <a:rPr lang="en-US" dirty="0" err="1"/>
              <a:t>pt</a:t>
            </a:r>
            <a:r>
              <a:rPr lang="en-US" dirty="0"/>
              <a:t>&gt; 40 ; </a:t>
            </a:r>
            <a:r>
              <a:rPr lang="en-US" dirty="0" smtClean="0"/>
              <a:t>FCC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/>
              <a:t>pp</a:t>
            </a:r>
            <a:r>
              <a:rPr lang="en-US" dirty="0"/>
              <a:t> </a:t>
            </a:r>
            <a:r>
              <a:rPr lang="en-US" dirty="0" err="1"/>
              <a:t>pT</a:t>
            </a:r>
            <a:r>
              <a:rPr lang="en-US" dirty="0"/>
              <a:t>(q)=</a:t>
            </a:r>
            <a:r>
              <a:rPr lang="en-US" dirty="0" smtClean="0"/>
              <a:t>500 </a:t>
            </a:r>
            <a:r>
              <a:rPr lang="en-US" dirty="0"/>
              <a:t>GeV; with ISR, MI (new model); jet </a:t>
            </a:r>
            <a:r>
              <a:rPr lang="en-US" dirty="0" err="1"/>
              <a:t>pt</a:t>
            </a:r>
            <a:r>
              <a:rPr lang="en-US" dirty="0"/>
              <a:t>&gt; 40 ; FCC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/>
              <a:t>pp</a:t>
            </a:r>
            <a:r>
              <a:rPr lang="en-US" dirty="0"/>
              <a:t> </a:t>
            </a:r>
            <a:r>
              <a:rPr lang="en-US" dirty="0" err="1"/>
              <a:t>pT</a:t>
            </a:r>
            <a:r>
              <a:rPr lang="en-US" dirty="0"/>
              <a:t>(q)=</a:t>
            </a:r>
            <a:r>
              <a:rPr lang="en-US" dirty="0" smtClean="0"/>
              <a:t>5000 </a:t>
            </a:r>
            <a:r>
              <a:rPr lang="en-US" dirty="0"/>
              <a:t>GeV; with ISR, MI (new model); jet </a:t>
            </a:r>
            <a:r>
              <a:rPr lang="en-US" dirty="0" err="1"/>
              <a:t>pt</a:t>
            </a:r>
            <a:r>
              <a:rPr lang="en-US" dirty="0"/>
              <a:t>&gt; 40 ; </a:t>
            </a:r>
            <a:r>
              <a:rPr lang="en-US" dirty="0" smtClean="0"/>
              <a:t>FCC</a:t>
            </a:r>
            <a:endParaRPr lang="en-US" dirty="0"/>
          </a:p>
          <a:p>
            <a:pPr marL="1371600" lvl="2" indent="-514350"/>
            <a:r>
              <a:rPr lang="en-US" dirty="0"/>
              <a:t>realistic </a:t>
            </a:r>
            <a:r>
              <a:rPr lang="en-US" dirty="0" err="1"/>
              <a:t>pp</a:t>
            </a:r>
            <a:r>
              <a:rPr lang="en-US" dirty="0"/>
              <a:t> collisions with </a:t>
            </a:r>
            <a:r>
              <a:rPr lang="en-US" dirty="0" smtClean="0"/>
              <a:t>FCC layout (optimized tracking strategies)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294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191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lced-4.tg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508"/>
            <a:ext cx="9144000" cy="68194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6469" y="317467"/>
            <a:ext cx="38820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does this event view work?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it projects particles to the corresponding side (it is not missing particles)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error bar size proportional to energy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6469" y="5526805"/>
            <a:ext cx="40118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Are my </a:t>
            </a:r>
            <a:r>
              <a:rPr lang="en-US" dirty="0" err="1" smtClean="0"/>
              <a:t>pp</a:t>
            </a:r>
            <a:r>
              <a:rPr lang="en-US" dirty="0" smtClean="0"/>
              <a:t> events unbalanced?</a:t>
            </a:r>
          </a:p>
          <a:p>
            <a:r>
              <a:rPr lang="en-US" dirty="0" smtClean="0">
                <a:sym typeface="Wingdings"/>
              </a:rPr>
              <a:t> sum the 4-momentum of all particles, check the transverse component             (- missing-</a:t>
            </a:r>
            <a:r>
              <a:rPr lang="en-US" dirty="0" err="1" smtClean="0">
                <a:sym typeface="Wingdings"/>
              </a:rPr>
              <a:t>pT</a:t>
            </a:r>
            <a:r>
              <a:rPr lang="en-US" dirty="0" smtClean="0">
                <a:sym typeface="Wingdings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418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etQuark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12811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433463" y="0"/>
            <a:ext cx="1710537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(b)=50GeV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12811" y="389618"/>
            <a:ext cx="33152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Take MC </a:t>
            </a:r>
            <a:r>
              <a:rPr lang="en-US" dirty="0" err="1" smtClean="0"/>
              <a:t>paricles</a:t>
            </a:r>
            <a:r>
              <a:rPr lang="en-US" dirty="0" smtClean="0"/>
              <a:t> from the </a:t>
            </a:r>
            <a:r>
              <a:rPr lang="en-US" dirty="0" err="1" smtClean="0"/>
              <a:t>MCSkimmed</a:t>
            </a:r>
            <a:r>
              <a:rPr lang="en-US" dirty="0" smtClean="0"/>
              <a:t> container, use only the generator status 1</a:t>
            </a:r>
          </a:p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WT****?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12811" y="2020242"/>
            <a:ext cx="5431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Take PFOs from </a:t>
            </a:r>
            <a:r>
              <a:rPr lang="en-US" dirty="0" err="1" smtClean="0"/>
              <a:t>PandoraPFOCollection</a:t>
            </a:r>
            <a:r>
              <a:rPr lang="en-US" dirty="0" smtClean="0"/>
              <a:t> (no timing cuts)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12811" y="3687824"/>
            <a:ext cx="5431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Take PFOs in all the jets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12811" y="5340976"/>
            <a:ext cx="5431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Take PFOs in the two leading jets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024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etQuark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2682"/>
            <a:ext cx="3040043" cy="561531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18313"/>
            <a:ext cx="27419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ee</a:t>
            </a:r>
            <a:r>
              <a:rPr lang="en-US" dirty="0" smtClean="0"/>
              <a:t>-&gt;bb</a:t>
            </a:r>
          </a:p>
          <a:p>
            <a:pPr algn="ctr"/>
            <a:r>
              <a:rPr lang="en-US" dirty="0" smtClean="0"/>
              <a:t>whizard_bb_91gev_90deg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347080" y="802979"/>
            <a:ext cx="27419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ee</a:t>
            </a:r>
            <a:r>
              <a:rPr lang="en-US" dirty="0" smtClean="0"/>
              <a:t>-&gt;</a:t>
            </a:r>
            <a:r>
              <a:rPr lang="en-US" dirty="0" err="1" smtClean="0"/>
              <a:t>bbbbbb</a:t>
            </a:r>
            <a:endParaRPr lang="en-US" dirty="0" smtClean="0"/>
          </a:p>
        </p:txBody>
      </p:sp>
      <p:sp>
        <p:nvSpPr>
          <p:cNvPr id="10" name="Rectangle 9"/>
          <p:cNvSpPr/>
          <p:nvPr/>
        </p:nvSpPr>
        <p:spPr>
          <a:xfrm>
            <a:off x="6402063" y="156648"/>
            <a:ext cx="27419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ee</a:t>
            </a:r>
            <a:r>
              <a:rPr lang="en-US" dirty="0" smtClean="0"/>
              <a:t>-&gt;Z(bb)</a:t>
            </a:r>
            <a:r>
              <a:rPr lang="en-US" dirty="0" err="1" smtClean="0"/>
              <a:t>nn</a:t>
            </a:r>
            <a:endParaRPr lang="en-US" dirty="0" smtClean="0"/>
          </a:p>
          <a:p>
            <a:pPr algn="ctr"/>
            <a:r>
              <a:rPr lang="en-US" dirty="0" smtClean="0"/>
              <a:t>(real MET – but neutrinos have status 1 …) </a:t>
            </a:r>
          </a:p>
        </p:txBody>
      </p:sp>
      <p:pic>
        <p:nvPicPr>
          <p:cNvPr id="11" name="Picture 10" descr="JetQuarkPropertie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864" y="1264644"/>
            <a:ext cx="3028153" cy="5593356"/>
          </a:xfrm>
          <a:prstGeom prst="rect">
            <a:avLst/>
          </a:prstGeom>
        </p:spPr>
      </p:pic>
      <p:pic>
        <p:nvPicPr>
          <p:cNvPr id="12" name="Picture 11" descr="JetQuarkPropertie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957" y="1172311"/>
            <a:ext cx="3040043" cy="561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910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6170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et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7587" y="-1068416"/>
            <a:ext cx="6708830" cy="91440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5858" y="5536081"/>
            <a:ext cx="2149258" cy="120032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err="1"/>
              <a:t>ppHad</a:t>
            </a:r>
            <a:r>
              <a:rPr lang="en-US" dirty="0"/>
              <a:t> MSTP81</a:t>
            </a:r>
            <a:r>
              <a:rPr lang="en-US" dirty="0" smtClean="0"/>
              <a:t>=20</a:t>
            </a:r>
          </a:p>
          <a:p>
            <a:r>
              <a:rPr lang="en-US" dirty="0" smtClean="0"/>
              <a:t>MSTP61=0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32415" y="5771097"/>
            <a:ext cx="680933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with: 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486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t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7586" y="-1068413"/>
            <a:ext cx="6708827" cy="91440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5858" y="5771097"/>
            <a:ext cx="2097423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smtClean="0"/>
              <a:t>NO OPAL - </a:t>
            </a:r>
            <a:r>
              <a:rPr lang="en-US" dirty="0" err="1" smtClean="0"/>
              <a:t>ppHad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07171" y="-83143"/>
            <a:ext cx="771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25442" y="-86284"/>
            <a:ext cx="771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PFOs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88078" y="262196"/>
            <a:ext cx="3325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jets (all jets </a:t>
            </a:r>
            <a:r>
              <a:rPr lang="en-US" dirty="0" err="1" smtClean="0"/>
              <a:t>consiered</a:t>
            </a:r>
            <a:r>
              <a:rPr lang="en-US" dirty="0" smtClean="0"/>
              <a:t>)</a:t>
            </a:r>
          </a:p>
          <a:p>
            <a:r>
              <a:rPr lang="en-US" dirty="0" smtClean="0"/>
              <a:t>N PFOs in the two leading jets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88078" y="1580020"/>
            <a:ext cx="173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Theta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57350" y="2965417"/>
            <a:ext cx="173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257350" y="4246737"/>
            <a:ext cx="173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257350" y="5654195"/>
            <a:ext cx="173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Delta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85764" y="-80315"/>
            <a:ext cx="177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status 3 quarks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209432" y="-93102"/>
            <a:ext cx="177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status 2 quarks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79059" y="5771097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Why </a:t>
            </a:r>
            <a:r>
              <a:rPr lang="en-US" dirty="0" err="1" smtClean="0">
                <a:solidFill>
                  <a:srgbClr val="FF0000"/>
                </a:solidFill>
              </a:rPr>
              <a:t>pT</a:t>
            </a:r>
            <a:r>
              <a:rPr lang="en-US" dirty="0" smtClean="0">
                <a:solidFill>
                  <a:srgbClr val="FF0000"/>
                </a:solidFill>
              </a:rPr>
              <a:t> peak so broad?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426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3754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event with ISR &amp; without MI 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35653" y="2762966"/>
            <a:ext cx="478100" cy="5064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35653" y="2294196"/>
            <a:ext cx="478100" cy="468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45" idx="1"/>
          </p:cNvCxnSpPr>
          <p:nvPr/>
        </p:nvCxnSpPr>
        <p:spPr>
          <a:xfrm flipV="1">
            <a:off x="735653" y="1924864"/>
            <a:ext cx="580828" cy="8381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46870" y="4387953"/>
            <a:ext cx="478100" cy="5064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46870" y="3919183"/>
            <a:ext cx="478100" cy="468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44" idx="1"/>
          </p:cNvCxnSpPr>
          <p:nvPr/>
        </p:nvCxnSpPr>
        <p:spPr>
          <a:xfrm>
            <a:off x="1594373" y="3932693"/>
            <a:ext cx="891335" cy="6429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1671" y="2578300"/>
            <a:ext cx="665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p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0684" y="4203287"/>
            <a:ext cx="656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p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24970" y="3084747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u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3753" y="3734517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d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594373" y="3932693"/>
            <a:ext cx="75019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594373" y="3269413"/>
            <a:ext cx="759606" cy="308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72625" y="3070553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61408" y="3720323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2890001" y="3269413"/>
            <a:ext cx="478100" cy="3270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890001" y="3596504"/>
            <a:ext cx="478100" cy="401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399075" y="3596504"/>
            <a:ext cx="447126" cy="401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399075" y="3269413"/>
            <a:ext cx="478100" cy="3270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46201" y="3070553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400"/>
                </a:solidFill>
              </a:rPr>
              <a:t>b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46201" y="3752895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b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4170774" y="396350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180183" y="330022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662386" y="3075027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662386" y="3757369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4996368" y="3966712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005777" y="3303432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626868" y="3063813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626868" y="3746155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91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485708" y="4391011"/>
            <a:ext cx="2203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 d u gluon gluo</a:t>
            </a:r>
            <a:r>
              <a:rPr lang="en-US" dirty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316481" y="1740198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307703" y="2109530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ud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03931" y="4709734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uu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261408" y="2128120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341435" y="1756166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1763451" y="2321216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836029" y="1959754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438676" y="4753011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1798297" y="4937677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338102" y="1352399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363056" y="1368367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1857650" y="1571955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endCxn id="46" idx="1"/>
          </p:cNvCxnSpPr>
          <p:nvPr/>
        </p:nvCxnSpPr>
        <p:spPr>
          <a:xfrm flipV="1">
            <a:off x="735653" y="1537065"/>
            <a:ext cx="602449" cy="12259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1594373" y="2478862"/>
            <a:ext cx="1479117" cy="8245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1594373" y="2631262"/>
            <a:ext cx="1631517" cy="6721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1594373" y="2783662"/>
            <a:ext cx="1783917" cy="519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1594373" y="2497452"/>
            <a:ext cx="1639872" cy="8059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1594373" y="2631262"/>
            <a:ext cx="1804702" cy="6721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257254" y="2247045"/>
            <a:ext cx="4687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 u c </a:t>
            </a:r>
            <a:r>
              <a:rPr lang="en-US" dirty="0"/>
              <a:t>c gluon gluon …. gluon</a:t>
            </a:r>
            <a:endParaRPr lang="en-US" dirty="0"/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4180183" y="2947632"/>
            <a:ext cx="482203" cy="355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4180183" y="3063813"/>
            <a:ext cx="634603" cy="2364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4180183" y="2947633"/>
            <a:ext cx="634603" cy="3557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814786" y="2743132"/>
            <a:ext cx="2136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gluon gluon …. gluon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41435" y="4712481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uu</a:t>
            </a:r>
            <a:endParaRPr lang="en-US" dirty="0"/>
          </a:p>
        </p:txBody>
      </p:sp>
      <p:cxnSp>
        <p:nvCxnSpPr>
          <p:cNvPr id="78" name="Straight Connector 77"/>
          <p:cNvCxnSpPr/>
          <p:nvPr/>
        </p:nvCxnSpPr>
        <p:spPr>
          <a:xfrm>
            <a:off x="2868241" y="4940424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1594373" y="3932693"/>
            <a:ext cx="846033" cy="4966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594373" y="3932693"/>
            <a:ext cx="998433" cy="6490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endCxn id="44" idx="1"/>
          </p:cNvCxnSpPr>
          <p:nvPr/>
        </p:nvCxnSpPr>
        <p:spPr>
          <a:xfrm>
            <a:off x="1594373" y="3932693"/>
            <a:ext cx="891335" cy="6429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4180183" y="3966712"/>
            <a:ext cx="225986" cy="4410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180183" y="3932693"/>
            <a:ext cx="378386" cy="5912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170774" y="3966712"/>
            <a:ext cx="387795" cy="4410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4558569" y="4203287"/>
            <a:ext cx="2136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gluon gluon …. gluon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6994742" y="0"/>
            <a:ext cx="2149258" cy="120032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err="1"/>
              <a:t>ppHad</a:t>
            </a:r>
            <a:r>
              <a:rPr lang="en-US" dirty="0"/>
              <a:t> MSTP81</a:t>
            </a:r>
            <a:r>
              <a:rPr lang="en-US" dirty="0" smtClean="0"/>
              <a:t>=20</a:t>
            </a:r>
          </a:p>
          <a:p>
            <a:r>
              <a:rPr lang="en-US" dirty="0" smtClean="0"/>
              <a:t>MSTP61=2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7593540" y="1200329"/>
            <a:ext cx="155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7779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37542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event without ISR &amp; MI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35653" y="2762966"/>
            <a:ext cx="478100" cy="5064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35653" y="2294196"/>
            <a:ext cx="478100" cy="468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35653" y="2762966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46870" y="4387953"/>
            <a:ext cx="478100" cy="5064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46870" y="3919183"/>
            <a:ext cx="478100" cy="468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46870" y="438795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1671" y="2578300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p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0684" y="4203287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p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24970" y="3084747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3753" y="3734517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866470" y="393269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875879" y="326941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72625" y="3070553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61408" y="3720323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2890001" y="3269413"/>
            <a:ext cx="478100" cy="3270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890001" y="3596504"/>
            <a:ext cx="478100" cy="401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399075" y="3596504"/>
            <a:ext cx="447126" cy="401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399075" y="3269413"/>
            <a:ext cx="478100" cy="3270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46201" y="3070553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400"/>
                </a:solidFill>
              </a:rPr>
              <a:t>b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46201" y="3752895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b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4170774" y="396350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180183" y="330022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662386" y="3075027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662386" y="3757369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4996368" y="3966712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005777" y="3303432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626868" y="3063813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626868" y="3746155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261183" y="4203287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261183" y="2578300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307703" y="2109530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ud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03931" y="4709734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ud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261408" y="2128120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2286137" y="2594268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1763451" y="2321216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780731" y="2797856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78974" y="4267941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303703" y="4734089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56" name="Straight Connector 55"/>
          <p:cNvCxnSpPr/>
          <p:nvPr/>
        </p:nvCxnSpPr>
        <p:spPr>
          <a:xfrm>
            <a:off x="1781017" y="4461037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798297" y="4937677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6994742" y="0"/>
            <a:ext cx="2149258" cy="120032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err="1"/>
              <a:t>ppHad</a:t>
            </a:r>
            <a:r>
              <a:rPr lang="en-US" dirty="0"/>
              <a:t> MSTP81</a:t>
            </a:r>
            <a:r>
              <a:rPr lang="en-US" dirty="0" smtClean="0"/>
              <a:t>=20</a:t>
            </a:r>
          </a:p>
          <a:p>
            <a:r>
              <a:rPr lang="en-US" dirty="0" smtClean="0"/>
              <a:t>MSTP61=0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7593540" y="1200329"/>
            <a:ext cx="155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model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99375" y="5971408"/>
            <a:ext cx="4364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shall I use new or old model?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0075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235158" y="3208421"/>
            <a:ext cx="1016000" cy="10160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624857" y="3310761"/>
            <a:ext cx="191827" cy="191827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922780" y="3750901"/>
            <a:ext cx="191827" cy="191827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386727" y="3807388"/>
            <a:ext cx="191827" cy="191827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756025" y="3467100"/>
            <a:ext cx="257175" cy="327025"/>
          </a:xfrm>
          <a:custGeom>
            <a:avLst/>
            <a:gdLst>
              <a:gd name="connsiteX0" fmla="*/ 0 w 257175"/>
              <a:gd name="connsiteY0" fmla="*/ 0 h 327025"/>
              <a:gd name="connsiteX1" fmla="*/ 63500 w 257175"/>
              <a:gd name="connsiteY1" fmla="*/ 3175 h 327025"/>
              <a:gd name="connsiteX2" fmla="*/ 82550 w 257175"/>
              <a:gd name="connsiteY2" fmla="*/ 22225 h 327025"/>
              <a:gd name="connsiteX3" fmla="*/ 95250 w 257175"/>
              <a:gd name="connsiteY3" fmla="*/ 41275 h 327025"/>
              <a:gd name="connsiteX4" fmla="*/ 101600 w 257175"/>
              <a:gd name="connsiteY4" fmla="*/ 50800 h 327025"/>
              <a:gd name="connsiteX5" fmla="*/ 104775 w 257175"/>
              <a:gd name="connsiteY5" fmla="*/ 60325 h 327025"/>
              <a:gd name="connsiteX6" fmla="*/ 98425 w 257175"/>
              <a:gd name="connsiteY6" fmla="*/ 82550 h 327025"/>
              <a:gd name="connsiteX7" fmla="*/ 92075 w 257175"/>
              <a:gd name="connsiteY7" fmla="*/ 92075 h 327025"/>
              <a:gd name="connsiteX8" fmla="*/ 88900 w 257175"/>
              <a:gd name="connsiteY8" fmla="*/ 101600 h 327025"/>
              <a:gd name="connsiteX9" fmla="*/ 79375 w 257175"/>
              <a:gd name="connsiteY9" fmla="*/ 107950 h 327025"/>
              <a:gd name="connsiteX10" fmla="*/ 69850 w 257175"/>
              <a:gd name="connsiteY10" fmla="*/ 117475 h 327025"/>
              <a:gd name="connsiteX11" fmla="*/ 34925 w 257175"/>
              <a:gd name="connsiteY11" fmla="*/ 127000 h 327025"/>
              <a:gd name="connsiteX12" fmla="*/ 22225 w 257175"/>
              <a:gd name="connsiteY12" fmla="*/ 123825 h 327025"/>
              <a:gd name="connsiteX13" fmla="*/ 19050 w 257175"/>
              <a:gd name="connsiteY13" fmla="*/ 114300 h 327025"/>
              <a:gd name="connsiteX14" fmla="*/ 12700 w 257175"/>
              <a:gd name="connsiteY14" fmla="*/ 104775 h 327025"/>
              <a:gd name="connsiteX15" fmla="*/ 15875 w 257175"/>
              <a:gd name="connsiteY15" fmla="*/ 66675 h 327025"/>
              <a:gd name="connsiteX16" fmla="*/ 19050 w 257175"/>
              <a:gd name="connsiteY16" fmla="*/ 57150 h 327025"/>
              <a:gd name="connsiteX17" fmla="*/ 41275 w 257175"/>
              <a:gd name="connsiteY17" fmla="*/ 38100 h 327025"/>
              <a:gd name="connsiteX18" fmla="*/ 50800 w 257175"/>
              <a:gd name="connsiteY18" fmla="*/ 28575 h 327025"/>
              <a:gd name="connsiteX19" fmla="*/ 117475 w 257175"/>
              <a:gd name="connsiteY19" fmla="*/ 34925 h 327025"/>
              <a:gd name="connsiteX20" fmla="*/ 127000 w 257175"/>
              <a:gd name="connsiteY20" fmla="*/ 41275 h 327025"/>
              <a:gd name="connsiteX21" fmla="*/ 139700 w 257175"/>
              <a:gd name="connsiteY21" fmla="*/ 57150 h 327025"/>
              <a:gd name="connsiteX22" fmla="*/ 142875 w 257175"/>
              <a:gd name="connsiteY22" fmla="*/ 66675 h 327025"/>
              <a:gd name="connsiteX23" fmla="*/ 155575 w 257175"/>
              <a:gd name="connsiteY23" fmla="*/ 85725 h 327025"/>
              <a:gd name="connsiteX24" fmla="*/ 158750 w 257175"/>
              <a:gd name="connsiteY24" fmla="*/ 98425 h 327025"/>
              <a:gd name="connsiteX25" fmla="*/ 165100 w 257175"/>
              <a:gd name="connsiteY25" fmla="*/ 120650 h 327025"/>
              <a:gd name="connsiteX26" fmla="*/ 168275 w 257175"/>
              <a:gd name="connsiteY26" fmla="*/ 152400 h 327025"/>
              <a:gd name="connsiteX27" fmla="*/ 171450 w 257175"/>
              <a:gd name="connsiteY27" fmla="*/ 177800 h 327025"/>
              <a:gd name="connsiteX28" fmla="*/ 168275 w 257175"/>
              <a:gd name="connsiteY28" fmla="*/ 193675 h 327025"/>
              <a:gd name="connsiteX29" fmla="*/ 165100 w 257175"/>
              <a:gd name="connsiteY29" fmla="*/ 203200 h 327025"/>
              <a:gd name="connsiteX30" fmla="*/ 152400 w 257175"/>
              <a:gd name="connsiteY30" fmla="*/ 206375 h 327025"/>
              <a:gd name="connsiteX31" fmla="*/ 133350 w 257175"/>
              <a:gd name="connsiteY31" fmla="*/ 222250 h 327025"/>
              <a:gd name="connsiteX32" fmla="*/ 114300 w 257175"/>
              <a:gd name="connsiteY32" fmla="*/ 225425 h 327025"/>
              <a:gd name="connsiteX33" fmla="*/ 104775 w 257175"/>
              <a:gd name="connsiteY33" fmla="*/ 228600 h 327025"/>
              <a:gd name="connsiteX34" fmla="*/ 82550 w 257175"/>
              <a:gd name="connsiteY34" fmla="*/ 225425 h 327025"/>
              <a:gd name="connsiteX35" fmla="*/ 76200 w 257175"/>
              <a:gd name="connsiteY35" fmla="*/ 212725 h 327025"/>
              <a:gd name="connsiteX36" fmla="*/ 66675 w 257175"/>
              <a:gd name="connsiteY36" fmla="*/ 206375 h 327025"/>
              <a:gd name="connsiteX37" fmla="*/ 66675 w 257175"/>
              <a:gd name="connsiteY37" fmla="*/ 171450 h 327025"/>
              <a:gd name="connsiteX38" fmla="*/ 95250 w 257175"/>
              <a:gd name="connsiteY38" fmla="*/ 155575 h 327025"/>
              <a:gd name="connsiteX39" fmla="*/ 107950 w 257175"/>
              <a:gd name="connsiteY39" fmla="*/ 152400 h 327025"/>
              <a:gd name="connsiteX40" fmla="*/ 117475 w 257175"/>
              <a:gd name="connsiteY40" fmla="*/ 149225 h 327025"/>
              <a:gd name="connsiteX41" fmla="*/ 152400 w 257175"/>
              <a:gd name="connsiteY41" fmla="*/ 152400 h 327025"/>
              <a:gd name="connsiteX42" fmla="*/ 190500 w 257175"/>
              <a:gd name="connsiteY42" fmla="*/ 177800 h 327025"/>
              <a:gd name="connsiteX43" fmla="*/ 196850 w 257175"/>
              <a:gd name="connsiteY43" fmla="*/ 187325 h 327025"/>
              <a:gd name="connsiteX44" fmla="*/ 215900 w 257175"/>
              <a:gd name="connsiteY44" fmla="*/ 209550 h 327025"/>
              <a:gd name="connsiteX45" fmla="*/ 222250 w 257175"/>
              <a:gd name="connsiteY45" fmla="*/ 254000 h 327025"/>
              <a:gd name="connsiteX46" fmla="*/ 215900 w 257175"/>
              <a:gd name="connsiteY46" fmla="*/ 304800 h 327025"/>
              <a:gd name="connsiteX47" fmla="*/ 203200 w 257175"/>
              <a:gd name="connsiteY47" fmla="*/ 320675 h 327025"/>
              <a:gd name="connsiteX48" fmla="*/ 184150 w 257175"/>
              <a:gd name="connsiteY48" fmla="*/ 327025 h 327025"/>
              <a:gd name="connsiteX49" fmla="*/ 152400 w 257175"/>
              <a:gd name="connsiteY49" fmla="*/ 320675 h 327025"/>
              <a:gd name="connsiteX50" fmla="*/ 142875 w 257175"/>
              <a:gd name="connsiteY50" fmla="*/ 311150 h 327025"/>
              <a:gd name="connsiteX51" fmla="*/ 133350 w 257175"/>
              <a:gd name="connsiteY51" fmla="*/ 292100 h 327025"/>
              <a:gd name="connsiteX52" fmla="*/ 136525 w 257175"/>
              <a:gd name="connsiteY52" fmla="*/ 276225 h 327025"/>
              <a:gd name="connsiteX53" fmla="*/ 152400 w 257175"/>
              <a:gd name="connsiteY53" fmla="*/ 260350 h 327025"/>
              <a:gd name="connsiteX54" fmla="*/ 165100 w 257175"/>
              <a:gd name="connsiteY54" fmla="*/ 257175 h 327025"/>
              <a:gd name="connsiteX55" fmla="*/ 174625 w 257175"/>
              <a:gd name="connsiteY55" fmla="*/ 254000 h 327025"/>
              <a:gd name="connsiteX56" fmla="*/ 222250 w 257175"/>
              <a:gd name="connsiteY56" fmla="*/ 260350 h 327025"/>
              <a:gd name="connsiteX57" fmla="*/ 241300 w 257175"/>
              <a:gd name="connsiteY57" fmla="*/ 273050 h 327025"/>
              <a:gd name="connsiteX58" fmla="*/ 254000 w 257175"/>
              <a:gd name="connsiteY58" fmla="*/ 292100 h 327025"/>
              <a:gd name="connsiteX59" fmla="*/ 257175 w 257175"/>
              <a:gd name="connsiteY59" fmla="*/ 301625 h 32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57175" h="327025">
                <a:moveTo>
                  <a:pt x="0" y="0"/>
                </a:moveTo>
                <a:lnTo>
                  <a:pt x="63500" y="3175"/>
                </a:lnTo>
                <a:cubicBezTo>
                  <a:pt x="72171" y="5510"/>
                  <a:pt x="77569" y="14753"/>
                  <a:pt x="82550" y="22225"/>
                </a:cubicBezTo>
                <a:lnTo>
                  <a:pt x="95250" y="41275"/>
                </a:lnTo>
                <a:cubicBezTo>
                  <a:pt x="97367" y="44450"/>
                  <a:pt x="100393" y="47180"/>
                  <a:pt x="101600" y="50800"/>
                </a:cubicBezTo>
                <a:lnTo>
                  <a:pt x="104775" y="60325"/>
                </a:lnTo>
                <a:cubicBezTo>
                  <a:pt x="103758" y="64394"/>
                  <a:pt x="100702" y="77995"/>
                  <a:pt x="98425" y="82550"/>
                </a:cubicBezTo>
                <a:cubicBezTo>
                  <a:pt x="96718" y="85963"/>
                  <a:pt x="93782" y="88662"/>
                  <a:pt x="92075" y="92075"/>
                </a:cubicBezTo>
                <a:cubicBezTo>
                  <a:pt x="90578" y="95068"/>
                  <a:pt x="90991" y="98987"/>
                  <a:pt x="88900" y="101600"/>
                </a:cubicBezTo>
                <a:cubicBezTo>
                  <a:pt x="86516" y="104580"/>
                  <a:pt x="82306" y="105507"/>
                  <a:pt x="79375" y="107950"/>
                </a:cubicBezTo>
                <a:cubicBezTo>
                  <a:pt x="75926" y="110825"/>
                  <a:pt x="73775" y="115294"/>
                  <a:pt x="69850" y="117475"/>
                </a:cubicBezTo>
                <a:cubicBezTo>
                  <a:pt x="60786" y="122510"/>
                  <a:pt x="45185" y="124948"/>
                  <a:pt x="34925" y="127000"/>
                </a:cubicBezTo>
                <a:cubicBezTo>
                  <a:pt x="30692" y="125942"/>
                  <a:pt x="25632" y="126551"/>
                  <a:pt x="22225" y="123825"/>
                </a:cubicBezTo>
                <a:cubicBezTo>
                  <a:pt x="19612" y="121734"/>
                  <a:pt x="20547" y="117293"/>
                  <a:pt x="19050" y="114300"/>
                </a:cubicBezTo>
                <a:cubicBezTo>
                  <a:pt x="17343" y="110887"/>
                  <a:pt x="14817" y="107950"/>
                  <a:pt x="12700" y="104775"/>
                </a:cubicBezTo>
                <a:cubicBezTo>
                  <a:pt x="13758" y="92075"/>
                  <a:pt x="14191" y="79307"/>
                  <a:pt x="15875" y="66675"/>
                </a:cubicBezTo>
                <a:cubicBezTo>
                  <a:pt x="16317" y="63358"/>
                  <a:pt x="17194" y="59935"/>
                  <a:pt x="19050" y="57150"/>
                </a:cubicBezTo>
                <a:cubicBezTo>
                  <a:pt x="24302" y="49272"/>
                  <a:pt x="34428" y="43969"/>
                  <a:pt x="41275" y="38100"/>
                </a:cubicBezTo>
                <a:cubicBezTo>
                  <a:pt x="44684" y="35178"/>
                  <a:pt x="47625" y="31750"/>
                  <a:pt x="50800" y="28575"/>
                </a:cubicBezTo>
                <a:cubicBezTo>
                  <a:pt x="52233" y="28655"/>
                  <a:pt x="100209" y="26292"/>
                  <a:pt x="117475" y="34925"/>
                </a:cubicBezTo>
                <a:cubicBezTo>
                  <a:pt x="120888" y="36632"/>
                  <a:pt x="123825" y="39158"/>
                  <a:pt x="127000" y="41275"/>
                </a:cubicBezTo>
                <a:cubicBezTo>
                  <a:pt x="134980" y="65216"/>
                  <a:pt x="123287" y="36634"/>
                  <a:pt x="139700" y="57150"/>
                </a:cubicBezTo>
                <a:cubicBezTo>
                  <a:pt x="141791" y="59763"/>
                  <a:pt x="141250" y="63749"/>
                  <a:pt x="142875" y="66675"/>
                </a:cubicBezTo>
                <a:cubicBezTo>
                  <a:pt x="146581" y="73346"/>
                  <a:pt x="155575" y="85725"/>
                  <a:pt x="155575" y="85725"/>
                </a:cubicBezTo>
                <a:cubicBezTo>
                  <a:pt x="156633" y="89958"/>
                  <a:pt x="157551" y="94229"/>
                  <a:pt x="158750" y="98425"/>
                </a:cubicBezTo>
                <a:cubicBezTo>
                  <a:pt x="167860" y="130309"/>
                  <a:pt x="155174" y="80948"/>
                  <a:pt x="165100" y="120650"/>
                </a:cubicBezTo>
                <a:cubicBezTo>
                  <a:pt x="166158" y="131233"/>
                  <a:pt x="167100" y="141829"/>
                  <a:pt x="168275" y="152400"/>
                </a:cubicBezTo>
                <a:cubicBezTo>
                  <a:pt x="169217" y="160880"/>
                  <a:pt x="171450" y="169267"/>
                  <a:pt x="171450" y="177800"/>
                </a:cubicBezTo>
                <a:cubicBezTo>
                  <a:pt x="171450" y="183196"/>
                  <a:pt x="169584" y="188440"/>
                  <a:pt x="168275" y="193675"/>
                </a:cubicBezTo>
                <a:cubicBezTo>
                  <a:pt x="167463" y="196922"/>
                  <a:pt x="167713" y="201109"/>
                  <a:pt x="165100" y="203200"/>
                </a:cubicBezTo>
                <a:cubicBezTo>
                  <a:pt x="161693" y="205926"/>
                  <a:pt x="156633" y="205317"/>
                  <a:pt x="152400" y="206375"/>
                </a:cubicBezTo>
                <a:cubicBezTo>
                  <a:pt x="147979" y="210796"/>
                  <a:pt x="139981" y="220040"/>
                  <a:pt x="133350" y="222250"/>
                </a:cubicBezTo>
                <a:cubicBezTo>
                  <a:pt x="127243" y="224286"/>
                  <a:pt x="120584" y="224028"/>
                  <a:pt x="114300" y="225425"/>
                </a:cubicBezTo>
                <a:cubicBezTo>
                  <a:pt x="111033" y="226151"/>
                  <a:pt x="107950" y="227542"/>
                  <a:pt x="104775" y="228600"/>
                </a:cubicBezTo>
                <a:cubicBezTo>
                  <a:pt x="97367" y="227542"/>
                  <a:pt x="89092" y="229059"/>
                  <a:pt x="82550" y="225425"/>
                </a:cubicBezTo>
                <a:cubicBezTo>
                  <a:pt x="78413" y="223126"/>
                  <a:pt x="79230" y="216361"/>
                  <a:pt x="76200" y="212725"/>
                </a:cubicBezTo>
                <a:cubicBezTo>
                  <a:pt x="73757" y="209794"/>
                  <a:pt x="69850" y="208492"/>
                  <a:pt x="66675" y="206375"/>
                </a:cubicBezTo>
                <a:cubicBezTo>
                  <a:pt x="64659" y="196295"/>
                  <a:pt x="59724" y="181380"/>
                  <a:pt x="66675" y="171450"/>
                </a:cubicBezTo>
                <a:cubicBezTo>
                  <a:pt x="72360" y="163328"/>
                  <a:pt x="85567" y="158342"/>
                  <a:pt x="95250" y="155575"/>
                </a:cubicBezTo>
                <a:cubicBezTo>
                  <a:pt x="99446" y="154376"/>
                  <a:pt x="103754" y="153599"/>
                  <a:pt x="107950" y="152400"/>
                </a:cubicBezTo>
                <a:cubicBezTo>
                  <a:pt x="111168" y="151481"/>
                  <a:pt x="114300" y="150283"/>
                  <a:pt x="117475" y="149225"/>
                </a:cubicBezTo>
                <a:cubicBezTo>
                  <a:pt x="129117" y="150283"/>
                  <a:pt x="141253" y="148880"/>
                  <a:pt x="152400" y="152400"/>
                </a:cubicBezTo>
                <a:cubicBezTo>
                  <a:pt x="154519" y="153069"/>
                  <a:pt x="184530" y="171830"/>
                  <a:pt x="190500" y="177800"/>
                </a:cubicBezTo>
                <a:cubicBezTo>
                  <a:pt x="193198" y="180498"/>
                  <a:pt x="194367" y="184428"/>
                  <a:pt x="196850" y="187325"/>
                </a:cubicBezTo>
                <a:cubicBezTo>
                  <a:pt x="219947" y="214272"/>
                  <a:pt x="201322" y="187683"/>
                  <a:pt x="215900" y="209550"/>
                </a:cubicBezTo>
                <a:cubicBezTo>
                  <a:pt x="218548" y="222790"/>
                  <a:pt x="222753" y="241430"/>
                  <a:pt x="222250" y="254000"/>
                </a:cubicBezTo>
                <a:cubicBezTo>
                  <a:pt x="221568" y="271051"/>
                  <a:pt x="218562" y="287944"/>
                  <a:pt x="215900" y="304800"/>
                </a:cubicBezTo>
                <a:cubicBezTo>
                  <a:pt x="214406" y="314263"/>
                  <a:pt x="212217" y="316667"/>
                  <a:pt x="203200" y="320675"/>
                </a:cubicBezTo>
                <a:cubicBezTo>
                  <a:pt x="197083" y="323393"/>
                  <a:pt x="184150" y="327025"/>
                  <a:pt x="184150" y="327025"/>
                </a:cubicBezTo>
                <a:cubicBezTo>
                  <a:pt x="182991" y="326832"/>
                  <a:pt x="156301" y="322904"/>
                  <a:pt x="152400" y="320675"/>
                </a:cubicBezTo>
                <a:cubicBezTo>
                  <a:pt x="148501" y="318447"/>
                  <a:pt x="145750" y="314599"/>
                  <a:pt x="142875" y="311150"/>
                </a:cubicBezTo>
                <a:cubicBezTo>
                  <a:pt x="136036" y="302944"/>
                  <a:pt x="136532" y="301646"/>
                  <a:pt x="133350" y="292100"/>
                </a:cubicBezTo>
                <a:cubicBezTo>
                  <a:pt x="134408" y="286808"/>
                  <a:pt x="134630" y="281278"/>
                  <a:pt x="136525" y="276225"/>
                </a:cubicBezTo>
                <a:cubicBezTo>
                  <a:pt x="139227" y="269019"/>
                  <a:pt x="145465" y="263322"/>
                  <a:pt x="152400" y="260350"/>
                </a:cubicBezTo>
                <a:cubicBezTo>
                  <a:pt x="156411" y="258631"/>
                  <a:pt x="160904" y="258374"/>
                  <a:pt x="165100" y="257175"/>
                </a:cubicBezTo>
                <a:cubicBezTo>
                  <a:pt x="168318" y="256256"/>
                  <a:pt x="171450" y="255058"/>
                  <a:pt x="174625" y="254000"/>
                </a:cubicBezTo>
                <a:cubicBezTo>
                  <a:pt x="177327" y="254225"/>
                  <a:pt x="210807" y="253993"/>
                  <a:pt x="222250" y="260350"/>
                </a:cubicBezTo>
                <a:cubicBezTo>
                  <a:pt x="228921" y="264056"/>
                  <a:pt x="241300" y="273050"/>
                  <a:pt x="241300" y="273050"/>
                </a:cubicBezTo>
                <a:cubicBezTo>
                  <a:pt x="248849" y="295698"/>
                  <a:pt x="238145" y="268317"/>
                  <a:pt x="254000" y="292100"/>
                </a:cubicBezTo>
                <a:cubicBezTo>
                  <a:pt x="255856" y="294885"/>
                  <a:pt x="257175" y="301625"/>
                  <a:pt x="257175" y="301625"/>
                </a:cubicBezTo>
              </a:path>
            </a:pathLst>
          </a:custGeom>
          <a:ln w="127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 rot="18036039">
            <a:off x="3624857" y="3779215"/>
            <a:ext cx="257175" cy="327025"/>
          </a:xfrm>
          <a:custGeom>
            <a:avLst/>
            <a:gdLst>
              <a:gd name="connsiteX0" fmla="*/ 0 w 257175"/>
              <a:gd name="connsiteY0" fmla="*/ 0 h 327025"/>
              <a:gd name="connsiteX1" fmla="*/ 63500 w 257175"/>
              <a:gd name="connsiteY1" fmla="*/ 3175 h 327025"/>
              <a:gd name="connsiteX2" fmla="*/ 82550 w 257175"/>
              <a:gd name="connsiteY2" fmla="*/ 22225 h 327025"/>
              <a:gd name="connsiteX3" fmla="*/ 95250 w 257175"/>
              <a:gd name="connsiteY3" fmla="*/ 41275 h 327025"/>
              <a:gd name="connsiteX4" fmla="*/ 101600 w 257175"/>
              <a:gd name="connsiteY4" fmla="*/ 50800 h 327025"/>
              <a:gd name="connsiteX5" fmla="*/ 104775 w 257175"/>
              <a:gd name="connsiteY5" fmla="*/ 60325 h 327025"/>
              <a:gd name="connsiteX6" fmla="*/ 98425 w 257175"/>
              <a:gd name="connsiteY6" fmla="*/ 82550 h 327025"/>
              <a:gd name="connsiteX7" fmla="*/ 92075 w 257175"/>
              <a:gd name="connsiteY7" fmla="*/ 92075 h 327025"/>
              <a:gd name="connsiteX8" fmla="*/ 88900 w 257175"/>
              <a:gd name="connsiteY8" fmla="*/ 101600 h 327025"/>
              <a:gd name="connsiteX9" fmla="*/ 79375 w 257175"/>
              <a:gd name="connsiteY9" fmla="*/ 107950 h 327025"/>
              <a:gd name="connsiteX10" fmla="*/ 69850 w 257175"/>
              <a:gd name="connsiteY10" fmla="*/ 117475 h 327025"/>
              <a:gd name="connsiteX11" fmla="*/ 34925 w 257175"/>
              <a:gd name="connsiteY11" fmla="*/ 127000 h 327025"/>
              <a:gd name="connsiteX12" fmla="*/ 22225 w 257175"/>
              <a:gd name="connsiteY12" fmla="*/ 123825 h 327025"/>
              <a:gd name="connsiteX13" fmla="*/ 19050 w 257175"/>
              <a:gd name="connsiteY13" fmla="*/ 114300 h 327025"/>
              <a:gd name="connsiteX14" fmla="*/ 12700 w 257175"/>
              <a:gd name="connsiteY14" fmla="*/ 104775 h 327025"/>
              <a:gd name="connsiteX15" fmla="*/ 15875 w 257175"/>
              <a:gd name="connsiteY15" fmla="*/ 66675 h 327025"/>
              <a:gd name="connsiteX16" fmla="*/ 19050 w 257175"/>
              <a:gd name="connsiteY16" fmla="*/ 57150 h 327025"/>
              <a:gd name="connsiteX17" fmla="*/ 41275 w 257175"/>
              <a:gd name="connsiteY17" fmla="*/ 38100 h 327025"/>
              <a:gd name="connsiteX18" fmla="*/ 50800 w 257175"/>
              <a:gd name="connsiteY18" fmla="*/ 28575 h 327025"/>
              <a:gd name="connsiteX19" fmla="*/ 117475 w 257175"/>
              <a:gd name="connsiteY19" fmla="*/ 34925 h 327025"/>
              <a:gd name="connsiteX20" fmla="*/ 127000 w 257175"/>
              <a:gd name="connsiteY20" fmla="*/ 41275 h 327025"/>
              <a:gd name="connsiteX21" fmla="*/ 139700 w 257175"/>
              <a:gd name="connsiteY21" fmla="*/ 57150 h 327025"/>
              <a:gd name="connsiteX22" fmla="*/ 142875 w 257175"/>
              <a:gd name="connsiteY22" fmla="*/ 66675 h 327025"/>
              <a:gd name="connsiteX23" fmla="*/ 155575 w 257175"/>
              <a:gd name="connsiteY23" fmla="*/ 85725 h 327025"/>
              <a:gd name="connsiteX24" fmla="*/ 158750 w 257175"/>
              <a:gd name="connsiteY24" fmla="*/ 98425 h 327025"/>
              <a:gd name="connsiteX25" fmla="*/ 165100 w 257175"/>
              <a:gd name="connsiteY25" fmla="*/ 120650 h 327025"/>
              <a:gd name="connsiteX26" fmla="*/ 168275 w 257175"/>
              <a:gd name="connsiteY26" fmla="*/ 152400 h 327025"/>
              <a:gd name="connsiteX27" fmla="*/ 171450 w 257175"/>
              <a:gd name="connsiteY27" fmla="*/ 177800 h 327025"/>
              <a:gd name="connsiteX28" fmla="*/ 168275 w 257175"/>
              <a:gd name="connsiteY28" fmla="*/ 193675 h 327025"/>
              <a:gd name="connsiteX29" fmla="*/ 165100 w 257175"/>
              <a:gd name="connsiteY29" fmla="*/ 203200 h 327025"/>
              <a:gd name="connsiteX30" fmla="*/ 152400 w 257175"/>
              <a:gd name="connsiteY30" fmla="*/ 206375 h 327025"/>
              <a:gd name="connsiteX31" fmla="*/ 133350 w 257175"/>
              <a:gd name="connsiteY31" fmla="*/ 222250 h 327025"/>
              <a:gd name="connsiteX32" fmla="*/ 114300 w 257175"/>
              <a:gd name="connsiteY32" fmla="*/ 225425 h 327025"/>
              <a:gd name="connsiteX33" fmla="*/ 104775 w 257175"/>
              <a:gd name="connsiteY33" fmla="*/ 228600 h 327025"/>
              <a:gd name="connsiteX34" fmla="*/ 82550 w 257175"/>
              <a:gd name="connsiteY34" fmla="*/ 225425 h 327025"/>
              <a:gd name="connsiteX35" fmla="*/ 76200 w 257175"/>
              <a:gd name="connsiteY35" fmla="*/ 212725 h 327025"/>
              <a:gd name="connsiteX36" fmla="*/ 66675 w 257175"/>
              <a:gd name="connsiteY36" fmla="*/ 206375 h 327025"/>
              <a:gd name="connsiteX37" fmla="*/ 66675 w 257175"/>
              <a:gd name="connsiteY37" fmla="*/ 171450 h 327025"/>
              <a:gd name="connsiteX38" fmla="*/ 95250 w 257175"/>
              <a:gd name="connsiteY38" fmla="*/ 155575 h 327025"/>
              <a:gd name="connsiteX39" fmla="*/ 107950 w 257175"/>
              <a:gd name="connsiteY39" fmla="*/ 152400 h 327025"/>
              <a:gd name="connsiteX40" fmla="*/ 117475 w 257175"/>
              <a:gd name="connsiteY40" fmla="*/ 149225 h 327025"/>
              <a:gd name="connsiteX41" fmla="*/ 152400 w 257175"/>
              <a:gd name="connsiteY41" fmla="*/ 152400 h 327025"/>
              <a:gd name="connsiteX42" fmla="*/ 190500 w 257175"/>
              <a:gd name="connsiteY42" fmla="*/ 177800 h 327025"/>
              <a:gd name="connsiteX43" fmla="*/ 196850 w 257175"/>
              <a:gd name="connsiteY43" fmla="*/ 187325 h 327025"/>
              <a:gd name="connsiteX44" fmla="*/ 215900 w 257175"/>
              <a:gd name="connsiteY44" fmla="*/ 209550 h 327025"/>
              <a:gd name="connsiteX45" fmla="*/ 222250 w 257175"/>
              <a:gd name="connsiteY45" fmla="*/ 254000 h 327025"/>
              <a:gd name="connsiteX46" fmla="*/ 215900 w 257175"/>
              <a:gd name="connsiteY46" fmla="*/ 304800 h 327025"/>
              <a:gd name="connsiteX47" fmla="*/ 203200 w 257175"/>
              <a:gd name="connsiteY47" fmla="*/ 320675 h 327025"/>
              <a:gd name="connsiteX48" fmla="*/ 184150 w 257175"/>
              <a:gd name="connsiteY48" fmla="*/ 327025 h 327025"/>
              <a:gd name="connsiteX49" fmla="*/ 152400 w 257175"/>
              <a:gd name="connsiteY49" fmla="*/ 320675 h 327025"/>
              <a:gd name="connsiteX50" fmla="*/ 142875 w 257175"/>
              <a:gd name="connsiteY50" fmla="*/ 311150 h 327025"/>
              <a:gd name="connsiteX51" fmla="*/ 133350 w 257175"/>
              <a:gd name="connsiteY51" fmla="*/ 292100 h 327025"/>
              <a:gd name="connsiteX52" fmla="*/ 136525 w 257175"/>
              <a:gd name="connsiteY52" fmla="*/ 276225 h 327025"/>
              <a:gd name="connsiteX53" fmla="*/ 152400 w 257175"/>
              <a:gd name="connsiteY53" fmla="*/ 260350 h 327025"/>
              <a:gd name="connsiteX54" fmla="*/ 165100 w 257175"/>
              <a:gd name="connsiteY54" fmla="*/ 257175 h 327025"/>
              <a:gd name="connsiteX55" fmla="*/ 174625 w 257175"/>
              <a:gd name="connsiteY55" fmla="*/ 254000 h 327025"/>
              <a:gd name="connsiteX56" fmla="*/ 222250 w 257175"/>
              <a:gd name="connsiteY56" fmla="*/ 260350 h 327025"/>
              <a:gd name="connsiteX57" fmla="*/ 241300 w 257175"/>
              <a:gd name="connsiteY57" fmla="*/ 273050 h 327025"/>
              <a:gd name="connsiteX58" fmla="*/ 254000 w 257175"/>
              <a:gd name="connsiteY58" fmla="*/ 292100 h 327025"/>
              <a:gd name="connsiteX59" fmla="*/ 257175 w 257175"/>
              <a:gd name="connsiteY59" fmla="*/ 301625 h 32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57175" h="327025">
                <a:moveTo>
                  <a:pt x="0" y="0"/>
                </a:moveTo>
                <a:lnTo>
                  <a:pt x="63500" y="3175"/>
                </a:lnTo>
                <a:cubicBezTo>
                  <a:pt x="72171" y="5510"/>
                  <a:pt x="77569" y="14753"/>
                  <a:pt x="82550" y="22225"/>
                </a:cubicBezTo>
                <a:lnTo>
                  <a:pt x="95250" y="41275"/>
                </a:lnTo>
                <a:cubicBezTo>
                  <a:pt x="97367" y="44450"/>
                  <a:pt x="100393" y="47180"/>
                  <a:pt x="101600" y="50800"/>
                </a:cubicBezTo>
                <a:lnTo>
                  <a:pt x="104775" y="60325"/>
                </a:lnTo>
                <a:cubicBezTo>
                  <a:pt x="103758" y="64394"/>
                  <a:pt x="100702" y="77995"/>
                  <a:pt x="98425" y="82550"/>
                </a:cubicBezTo>
                <a:cubicBezTo>
                  <a:pt x="96718" y="85963"/>
                  <a:pt x="93782" y="88662"/>
                  <a:pt x="92075" y="92075"/>
                </a:cubicBezTo>
                <a:cubicBezTo>
                  <a:pt x="90578" y="95068"/>
                  <a:pt x="90991" y="98987"/>
                  <a:pt x="88900" y="101600"/>
                </a:cubicBezTo>
                <a:cubicBezTo>
                  <a:pt x="86516" y="104580"/>
                  <a:pt x="82306" y="105507"/>
                  <a:pt x="79375" y="107950"/>
                </a:cubicBezTo>
                <a:cubicBezTo>
                  <a:pt x="75926" y="110825"/>
                  <a:pt x="73775" y="115294"/>
                  <a:pt x="69850" y="117475"/>
                </a:cubicBezTo>
                <a:cubicBezTo>
                  <a:pt x="60786" y="122510"/>
                  <a:pt x="45185" y="124948"/>
                  <a:pt x="34925" y="127000"/>
                </a:cubicBezTo>
                <a:cubicBezTo>
                  <a:pt x="30692" y="125942"/>
                  <a:pt x="25632" y="126551"/>
                  <a:pt x="22225" y="123825"/>
                </a:cubicBezTo>
                <a:cubicBezTo>
                  <a:pt x="19612" y="121734"/>
                  <a:pt x="20547" y="117293"/>
                  <a:pt x="19050" y="114300"/>
                </a:cubicBezTo>
                <a:cubicBezTo>
                  <a:pt x="17343" y="110887"/>
                  <a:pt x="14817" y="107950"/>
                  <a:pt x="12700" y="104775"/>
                </a:cubicBezTo>
                <a:cubicBezTo>
                  <a:pt x="13758" y="92075"/>
                  <a:pt x="14191" y="79307"/>
                  <a:pt x="15875" y="66675"/>
                </a:cubicBezTo>
                <a:cubicBezTo>
                  <a:pt x="16317" y="63358"/>
                  <a:pt x="17194" y="59935"/>
                  <a:pt x="19050" y="57150"/>
                </a:cubicBezTo>
                <a:cubicBezTo>
                  <a:pt x="24302" y="49272"/>
                  <a:pt x="34428" y="43969"/>
                  <a:pt x="41275" y="38100"/>
                </a:cubicBezTo>
                <a:cubicBezTo>
                  <a:pt x="44684" y="35178"/>
                  <a:pt x="47625" y="31750"/>
                  <a:pt x="50800" y="28575"/>
                </a:cubicBezTo>
                <a:cubicBezTo>
                  <a:pt x="52233" y="28655"/>
                  <a:pt x="100209" y="26292"/>
                  <a:pt x="117475" y="34925"/>
                </a:cubicBezTo>
                <a:cubicBezTo>
                  <a:pt x="120888" y="36632"/>
                  <a:pt x="123825" y="39158"/>
                  <a:pt x="127000" y="41275"/>
                </a:cubicBezTo>
                <a:cubicBezTo>
                  <a:pt x="134980" y="65216"/>
                  <a:pt x="123287" y="36634"/>
                  <a:pt x="139700" y="57150"/>
                </a:cubicBezTo>
                <a:cubicBezTo>
                  <a:pt x="141791" y="59763"/>
                  <a:pt x="141250" y="63749"/>
                  <a:pt x="142875" y="66675"/>
                </a:cubicBezTo>
                <a:cubicBezTo>
                  <a:pt x="146581" y="73346"/>
                  <a:pt x="155575" y="85725"/>
                  <a:pt x="155575" y="85725"/>
                </a:cubicBezTo>
                <a:cubicBezTo>
                  <a:pt x="156633" y="89958"/>
                  <a:pt x="157551" y="94229"/>
                  <a:pt x="158750" y="98425"/>
                </a:cubicBezTo>
                <a:cubicBezTo>
                  <a:pt x="167860" y="130309"/>
                  <a:pt x="155174" y="80948"/>
                  <a:pt x="165100" y="120650"/>
                </a:cubicBezTo>
                <a:cubicBezTo>
                  <a:pt x="166158" y="131233"/>
                  <a:pt x="167100" y="141829"/>
                  <a:pt x="168275" y="152400"/>
                </a:cubicBezTo>
                <a:cubicBezTo>
                  <a:pt x="169217" y="160880"/>
                  <a:pt x="171450" y="169267"/>
                  <a:pt x="171450" y="177800"/>
                </a:cubicBezTo>
                <a:cubicBezTo>
                  <a:pt x="171450" y="183196"/>
                  <a:pt x="169584" y="188440"/>
                  <a:pt x="168275" y="193675"/>
                </a:cubicBezTo>
                <a:cubicBezTo>
                  <a:pt x="167463" y="196922"/>
                  <a:pt x="167713" y="201109"/>
                  <a:pt x="165100" y="203200"/>
                </a:cubicBezTo>
                <a:cubicBezTo>
                  <a:pt x="161693" y="205926"/>
                  <a:pt x="156633" y="205317"/>
                  <a:pt x="152400" y="206375"/>
                </a:cubicBezTo>
                <a:cubicBezTo>
                  <a:pt x="147979" y="210796"/>
                  <a:pt x="139981" y="220040"/>
                  <a:pt x="133350" y="222250"/>
                </a:cubicBezTo>
                <a:cubicBezTo>
                  <a:pt x="127243" y="224286"/>
                  <a:pt x="120584" y="224028"/>
                  <a:pt x="114300" y="225425"/>
                </a:cubicBezTo>
                <a:cubicBezTo>
                  <a:pt x="111033" y="226151"/>
                  <a:pt x="107950" y="227542"/>
                  <a:pt x="104775" y="228600"/>
                </a:cubicBezTo>
                <a:cubicBezTo>
                  <a:pt x="97367" y="227542"/>
                  <a:pt x="89092" y="229059"/>
                  <a:pt x="82550" y="225425"/>
                </a:cubicBezTo>
                <a:cubicBezTo>
                  <a:pt x="78413" y="223126"/>
                  <a:pt x="79230" y="216361"/>
                  <a:pt x="76200" y="212725"/>
                </a:cubicBezTo>
                <a:cubicBezTo>
                  <a:pt x="73757" y="209794"/>
                  <a:pt x="69850" y="208492"/>
                  <a:pt x="66675" y="206375"/>
                </a:cubicBezTo>
                <a:cubicBezTo>
                  <a:pt x="64659" y="196295"/>
                  <a:pt x="59724" y="181380"/>
                  <a:pt x="66675" y="171450"/>
                </a:cubicBezTo>
                <a:cubicBezTo>
                  <a:pt x="72360" y="163328"/>
                  <a:pt x="85567" y="158342"/>
                  <a:pt x="95250" y="155575"/>
                </a:cubicBezTo>
                <a:cubicBezTo>
                  <a:pt x="99446" y="154376"/>
                  <a:pt x="103754" y="153599"/>
                  <a:pt x="107950" y="152400"/>
                </a:cubicBezTo>
                <a:cubicBezTo>
                  <a:pt x="111168" y="151481"/>
                  <a:pt x="114300" y="150283"/>
                  <a:pt x="117475" y="149225"/>
                </a:cubicBezTo>
                <a:cubicBezTo>
                  <a:pt x="129117" y="150283"/>
                  <a:pt x="141253" y="148880"/>
                  <a:pt x="152400" y="152400"/>
                </a:cubicBezTo>
                <a:cubicBezTo>
                  <a:pt x="154519" y="153069"/>
                  <a:pt x="184530" y="171830"/>
                  <a:pt x="190500" y="177800"/>
                </a:cubicBezTo>
                <a:cubicBezTo>
                  <a:pt x="193198" y="180498"/>
                  <a:pt x="194367" y="184428"/>
                  <a:pt x="196850" y="187325"/>
                </a:cubicBezTo>
                <a:cubicBezTo>
                  <a:pt x="219947" y="214272"/>
                  <a:pt x="201322" y="187683"/>
                  <a:pt x="215900" y="209550"/>
                </a:cubicBezTo>
                <a:cubicBezTo>
                  <a:pt x="218548" y="222790"/>
                  <a:pt x="222753" y="241430"/>
                  <a:pt x="222250" y="254000"/>
                </a:cubicBezTo>
                <a:cubicBezTo>
                  <a:pt x="221568" y="271051"/>
                  <a:pt x="218562" y="287944"/>
                  <a:pt x="215900" y="304800"/>
                </a:cubicBezTo>
                <a:cubicBezTo>
                  <a:pt x="214406" y="314263"/>
                  <a:pt x="212217" y="316667"/>
                  <a:pt x="203200" y="320675"/>
                </a:cubicBezTo>
                <a:cubicBezTo>
                  <a:pt x="197083" y="323393"/>
                  <a:pt x="184150" y="327025"/>
                  <a:pt x="184150" y="327025"/>
                </a:cubicBezTo>
                <a:cubicBezTo>
                  <a:pt x="182991" y="326832"/>
                  <a:pt x="156301" y="322904"/>
                  <a:pt x="152400" y="320675"/>
                </a:cubicBezTo>
                <a:cubicBezTo>
                  <a:pt x="148501" y="318447"/>
                  <a:pt x="145750" y="314599"/>
                  <a:pt x="142875" y="311150"/>
                </a:cubicBezTo>
                <a:cubicBezTo>
                  <a:pt x="136036" y="302944"/>
                  <a:pt x="136532" y="301646"/>
                  <a:pt x="133350" y="292100"/>
                </a:cubicBezTo>
                <a:cubicBezTo>
                  <a:pt x="134408" y="286808"/>
                  <a:pt x="134630" y="281278"/>
                  <a:pt x="136525" y="276225"/>
                </a:cubicBezTo>
                <a:cubicBezTo>
                  <a:pt x="139227" y="269019"/>
                  <a:pt x="145465" y="263322"/>
                  <a:pt x="152400" y="260350"/>
                </a:cubicBezTo>
                <a:cubicBezTo>
                  <a:pt x="156411" y="258631"/>
                  <a:pt x="160904" y="258374"/>
                  <a:pt x="165100" y="257175"/>
                </a:cubicBezTo>
                <a:cubicBezTo>
                  <a:pt x="168318" y="256256"/>
                  <a:pt x="171450" y="255058"/>
                  <a:pt x="174625" y="254000"/>
                </a:cubicBezTo>
                <a:cubicBezTo>
                  <a:pt x="177327" y="254225"/>
                  <a:pt x="210807" y="253993"/>
                  <a:pt x="222250" y="260350"/>
                </a:cubicBezTo>
                <a:cubicBezTo>
                  <a:pt x="228921" y="264056"/>
                  <a:pt x="241300" y="273050"/>
                  <a:pt x="241300" y="273050"/>
                </a:cubicBezTo>
                <a:cubicBezTo>
                  <a:pt x="248849" y="295698"/>
                  <a:pt x="238145" y="268317"/>
                  <a:pt x="254000" y="292100"/>
                </a:cubicBezTo>
                <a:cubicBezTo>
                  <a:pt x="255856" y="294885"/>
                  <a:pt x="257175" y="301625"/>
                  <a:pt x="257175" y="301625"/>
                </a:cubicBezTo>
              </a:path>
            </a:pathLst>
          </a:custGeom>
          <a:ln w="127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rot="14522980">
            <a:off x="3449967" y="3493815"/>
            <a:ext cx="257175" cy="327025"/>
          </a:xfrm>
          <a:custGeom>
            <a:avLst/>
            <a:gdLst>
              <a:gd name="connsiteX0" fmla="*/ 0 w 257175"/>
              <a:gd name="connsiteY0" fmla="*/ 0 h 327025"/>
              <a:gd name="connsiteX1" fmla="*/ 63500 w 257175"/>
              <a:gd name="connsiteY1" fmla="*/ 3175 h 327025"/>
              <a:gd name="connsiteX2" fmla="*/ 82550 w 257175"/>
              <a:gd name="connsiteY2" fmla="*/ 22225 h 327025"/>
              <a:gd name="connsiteX3" fmla="*/ 95250 w 257175"/>
              <a:gd name="connsiteY3" fmla="*/ 41275 h 327025"/>
              <a:gd name="connsiteX4" fmla="*/ 101600 w 257175"/>
              <a:gd name="connsiteY4" fmla="*/ 50800 h 327025"/>
              <a:gd name="connsiteX5" fmla="*/ 104775 w 257175"/>
              <a:gd name="connsiteY5" fmla="*/ 60325 h 327025"/>
              <a:gd name="connsiteX6" fmla="*/ 98425 w 257175"/>
              <a:gd name="connsiteY6" fmla="*/ 82550 h 327025"/>
              <a:gd name="connsiteX7" fmla="*/ 92075 w 257175"/>
              <a:gd name="connsiteY7" fmla="*/ 92075 h 327025"/>
              <a:gd name="connsiteX8" fmla="*/ 88900 w 257175"/>
              <a:gd name="connsiteY8" fmla="*/ 101600 h 327025"/>
              <a:gd name="connsiteX9" fmla="*/ 79375 w 257175"/>
              <a:gd name="connsiteY9" fmla="*/ 107950 h 327025"/>
              <a:gd name="connsiteX10" fmla="*/ 69850 w 257175"/>
              <a:gd name="connsiteY10" fmla="*/ 117475 h 327025"/>
              <a:gd name="connsiteX11" fmla="*/ 34925 w 257175"/>
              <a:gd name="connsiteY11" fmla="*/ 127000 h 327025"/>
              <a:gd name="connsiteX12" fmla="*/ 22225 w 257175"/>
              <a:gd name="connsiteY12" fmla="*/ 123825 h 327025"/>
              <a:gd name="connsiteX13" fmla="*/ 19050 w 257175"/>
              <a:gd name="connsiteY13" fmla="*/ 114300 h 327025"/>
              <a:gd name="connsiteX14" fmla="*/ 12700 w 257175"/>
              <a:gd name="connsiteY14" fmla="*/ 104775 h 327025"/>
              <a:gd name="connsiteX15" fmla="*/ 15875 w 257175"/>
              <a:gd name="connsiteY15" fmla="*/ 66675 h 327025"/>
              <a:gd name="connsiteX16" fmla="*/ 19050 w 257175"/>
              <a:gd name="connsiteY16" fmla="*/ 57150 h 327025"/>
              <a:gd name="connsiteX17" fmla="*/ 41275 w 257175"/>
              <a:gd name="connsiteY17" fmla="*/ 38100 h 327025"/>
              <a:gd name="connsiteX18" fmla="*/ 50800 w 257175"/>
              <a:gd name="connsiteY18" fmla="*/ 28575 h 327025"/>
              <a:gd name="connsiteX19" fmla="*/ 117475 w 257175"/>
              <a:gd name="connsiteY19" fmla="*/ 34925 h 327025"/>
              <a:gd name="connsiteX20" fmla="*/ 127000 w 257175"/>
              <a:gd name="connsiteY20" fmla="*/ 41275 h 327025"/>
              <a:gd name="connsiteX21" fmla="*/ 139700 w 257175"/>
              <a:gd name="connsiteY21" fmla="*/ 57150 h 327025"/>
              <a:gd name="connsiteX22" fmla="*/ 142875 w 257175"/>
              <a:gd name="connsiteY22" fmla="*/ 66675 h 327025"/>
              <a:gd name="connsiteX23" fmla="*/ 155575 w 257175"/>
              <a:gd name="connsiteY23" fmla="*/ 85725 h 327025"/>
              <a:gd name="connsiteX24" fmla="*/ 158750 w 257175"/>
              <a:gd name="connsiteY24" fmla="*/ 98425 h 327025"/>
              <a:gd name="connsiteX25" fmla="*/ 165100 w 257175"/>
              <a:gd name="connsiteY25" fmla="*/ 120650 h 327025"/>
              <a:gd name="connsiteX26" fmla="*/ 168275 w 257175"/>
              <a:gd name="connsiteY26" fmla="*/ 152400 h 327025"/>
              <a:gd name="connsiteX27" fmla="*/ 171450 w 257175"/>
              <a:gd name="connsiteY27" fmla="*/ 177800 h 327025"/>
              <a:gd name="connsiteX28" fmla="*/ 168275 w 257175"/>
              <a:gd name="connsiteY28" fmla="*/ 193675 h 327025"/>
              <a:gd name="connsiteX29" fmla="*/ 165100 w 257175"/>
              <a:gd name="connsiteY29" fmla="*/ 203200 h 327025"/>
              <a:gd name="connsiteX30" fmla="*/ 152400 w 257175"/>
              <a:gd name="connsiteY30" fmla="*/ 206375 h 327025"/>
              <a:gd name="connsiteX31" fmla="*/ 133350 w 257175"/>
              <a:gd name="connsiteY31" fmla="*/ 222250 h 327025"/>
              <a:gd name="connsiteX32" fmla="*/ 114300 w 257175"/>
              <a:gd name="connsiteY32" fmla="*/ 225425 h 327025"/>
              <a:gd name="connsiteX33" fmla="*/ 104775 w 257175"/>
              <a:gd name="connsiteY33" fmla="*/ 228600 h 327025"/>
              <a:gd name="connsiteX34" fmla="*/ 82550 w 257175"/>
              <a:gd name="connsiteY34" fmla="*/ 225425 h 327025"/>
              <a:gd name="connsiteX35" fmla="*/ 76200 w 257175"/>
              <a:gd name="connsiteY35" fmla="*/ 212725 h 327025"/>
              <a:gd name="connsiteX36" fmla="*/ 66675 w 257175"/>
              <a:gd name="connsiteY36" fmla="*/ 206375 h 327025"/>
              <a:gd name="connsiteX37" fmla="*/ 66675 w 257175"/>
              <a:gd name="connsiteY37" fmla="*/ 171450 h 327025"/>
              <a:gd name="connsiteX38" fmla="*/ 95250 w 257175"/>
              <a:gd name="connsiteY38" fmla="*/ 155575 h 327025"/>
              <a:gd name="connsiteX39" fmla="*/ 107950 w 257175"/>
              <a:gd name="connsiteY39" fmla="*/ 152400 h 327025"/>
              <a:gd name="connsiteX40" fmla="*/ 117475 w 257175"/>
              <a:gd name="connsiteY40" fmla="*/ 149225 h 327025"/>
              <a:gd name="connsiteX41" fmla="*/ 152400 w 257175"/>
              <a:gd name="connsiteY41" fmla="*/ 152400 h 327025"/>
              <a:gd name="connsiteX42" fmla="*/ 190500 w 257175"/>
              <a:gd name="connsiteY42" fmla="*/ 177800 h 327025"/>
              <a:gd name="connsiteX43" fmla="*/ 196850 w 257175"/>
              <a:gd name="connsiteY43" fmla="*/ 187325 h 327025"/>
              <a:gd name="connsiteX44" fmla="*/ 215900 w 257175"/>
              <a:gd name="connsiteY44" fmla="*/ 209550 h 327025"/>
              <a:gd name="connsiteX45" fmla="*/ 222250 w 257175"/>
              <a:gd name="connsiteY45" fmla="*/ 254000 h 327025"/>
              <a:gd name="connsiteX46" fmla="*/ 215900 w 257175"/>
              <a:gd name="connsiteY46" fmla="*/ 304800 h 327025"/>
              <a:gd name="connsiteX47" fmla="*/ 203200 w 257175"/>
              <a:gd name="connsiteY47" fmla="*/ 320675 h 327025"/>
              <a:gd name="connsiteX48" fmla="*/ 184150 w 257175"/>
              <a:gd name="connsiteY48" fmla="*/ 327025 h 327025"/>
              <a:gd name="connsiteX49" fmla="*/ 152400 w 257175"/>
              <a:gd name="connsiteY49" fmla="*/ 320675 h 327025"/>
              <a:gd name="connsiteX50" fmla="*/ 142875 w 257175"/>
              <a:gd name="connsiteY50" fmla="*/ 311150 h 327025"/>
              <a:gd name="connsiteX51" fmla="*/ 133350 w 257175"/>
              <a:gd name="connsiteY51" fmla="*/ 292100 h 327025"/>
              <a:gd name="connsiteX52" fmla="*/ 136525 w 257175"/>
              <a:gd name="connsiteY52" fmla="*/ 276225 h 327025"/>
              <a:gd name="connsiteX53" fmla="*/ 152400 w 257175"/>
              <a:gd name="connsiteY53" fmla="*/ 260350 h 327025"/>
              <a:gd name="connsiteX54" fmla="*/ 165100 w 257175"/>
              <a:gd name="connsiteY54" fmla="*/ 257175 h 327025"/>
              <a:gd name="connsiteX55" fmla="*/ 174625 w 257175"/>
              <a:gd name="connsiteY55" fmla="*/ 254000 h 327025"/>
              <a:gd name="connsiteX56" fmla="*/ 222250 w 257175"/>
              <a:gd name="connsiteY56" fmla="*/ 260350 h 327025"/>
              <a:gd name="connsiteX57" fmla="*/ 241300 w 257175"/>
              <a:gd name="connsiteY57" fmla="*/ 273050 h 327025"/>
              <a:gd name="connsiteX58" fmla="*/ 254000 w 257175"/>
              <a:gd name="connsiteY58" fmla="*/ 292100 h 327025"/>
              <a:gd name="connsiteX59" fmla="*/ 257175 w 257175"/>
              <a:gd name="connsiteY59" fmla="*/ 301625 h 32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57175" h="327025">
                <a:moveTo>
                  <a:pt x="0" y="0"/>
                </a:moveTo>
                <a:lnTo>
                  <a:pt x="63500" y="3175"/>
                </a:lnTo>
                <a:cubicBezTo>
                  <a:pt x="72171" y="5510"/>
                  <a:pt x="77569" y="14753"/>
                  <a:pt x="82550" y="22225"/>
                </a:cubicBezTo>
                <a:lnTo>
                  <a:pt x="95250" y="41275"/>
                </a:lnTo>
                <a:cubicBezTo>
                  <a:pt x="97367" y="44450"/>
                  <a:pt x="100393" y="47180"/>
                  <a:pt x="101600" y="50800"/>
                </a:cubicBezTo>
                <a:lnTo>
                  <a:pt x="104775" y="60325"/>
                </a:lnTo>
                <a:cubicBezTo>
                  <a:pt x="103758" y="64394"/>
                  <a:pt x="100702" y="77995"/>
                  <a:pt x="98425" y="82550"/>
                </a:cubicBezTo>
                <a:cubicBezTo>
                  <a:pt x="96718" y="85963"/>
                  <a:pt x="93782" y="88662"/>
                  <a:pt x="92075" y="92075"/>
                </a:cubicBezTo>
                <a:cubicBezTo>
                  <a:pt x="90578" y="95068"/>
                  <a:pt x="90991" y="98987"/>
                  <a:pt x="88900" y="101600"/>
                </a:cubicBezTo>
                <a:cubicBezTo>
                  <a:pt x="86516" y="104580"/>
                  <a:pt x="82306" y="105507"/>
                  <a:pt x="79375" y="107950"/>
                </a:cubicBezTo>
                <a:cubicBezTo>
                  <a:pt x="75926" y="110825"/>
                  <a:pt x="73775" y="115294"/>
                  <a:pt x="69850" y="117475"/>
                </a:cubicBezTo>
                <a:cubicBezTo>
                  <a:pt x="60786" y="122510"/>
                  <a:pt x="45185" y="124948"/>
                  <a:pt x="34925" y="127000"/>
                </a:cubicBezTo>
                <a:cubicBezTo>
                  <a:pt x="30692" y="125942"/>
                  <a:pt x="25632" y="126551"/>
                  <a:pt x="22225" y="123825"/>
                </a:cubicBezTo>
                <a:cubicBezTo>
                  <a:pt x="19612" y="121734"/>
                  <a:pt x="20547" y="117293"/>
                  <a:pt x="19050" y="114300"/>
                </a:cubicBezTo>
                <a:cubicBezTo>
                  <a:pt x="17343" y="110887"/>
                  <a:pt x="14817" y="107950"/>
                  <a:pt x="12700" y="104775"/>
                </a:cubicBezTo>
                <a:cubicBezTo>
                  <a:pt x="13758" y="92075"/>
                  <a:pt x="14191" y="79307"/>
                  <a:pt x="15875" y="66675"/>
                </a:cubicBezTo>
                <a:cubicBezTo>
                  <a:pt x="16317" y="63358"/>
                  <a:pt x="17194" y="59935"/>
                  <a:pt x="19050" y="57150"/>
                </a:cubicBezTo>
                <a:cubicBezTo>
                  <a:pt x="24302" y="49272"/>
                  <a:pt x="34428" y="43969"/>
                  <a:pt x="41275" y="38100"/>
                </a:cubicBezTo>
                <a:cubicBezTo>
                  <a:pt x="44684" y="35178"/>
                  <a:pt x="47625" y="31750"/>
                  <a:pt x="50800" y="28575"/>
                </a:cubicBezTo>
                <a:cubicBezTo>
                  <a:pt x="52233" y="28655"/>
                  <a:pt x="100209" y="26292"/>
                  <a:pt x="117475" y="34925"/>
                </a:cubicBezTo>
                <a:cubicBezTo>
                  <a:pt x="120888" y="36632"/>
                  <a:pt x="123825" y="39158"/>
                  <a:pt x="127000" y="41275"/>
                </a:cubicBezTo>
                <a:cubicBezTo>
                  <a:pt x="134980" y="65216"/>
                  <a:pt x="123287" y="36634"/>
                  <a:pt x="139700" y="57150"/>
                </a:cubicBezTo>
                <a:cubicBezTo>
                  <a:pt x="141791" y="59763"/>
                  <a:pt x="141250" y="63749"/>
                  <a:pt x="142875" y="66675"/>
                </a:cubicBezTo>
                <a:cubicBezTo>
                  <a:pt x="146581" y="73346"/>
                  <a:pt x="155575" y="85725"/>
                  <a:pt x="155575" y="85725"/>
                </a:cubicBezTo>
                <a:cubicBezTo>
                  <a:pt x="156633" y="89958"/>
                  <a:pt x="157551" y="94229"/>
                  <a:pt x="158750" y="98425"/>
                </a:cubicBezTo>
                <a:cubicBezTo>
                  <a:pt x="167860" y="130309"/>
                  <a:pt x="155174" y="80948"/>
                  <a:pt x="165100" y="120650"/>
                </a:cubicBezTo>
                <a:cubicBezTo>
                  <a:pt x="166158" y="131233"/>
                  <a:pt x="167100" y="141829"/>
                  <a:pt x="168275" y="152400"/>
                </a:cubicBezTo>
                <a:cubicBezTo>
                  <a:pt x="169217" y="160880"/>
                  <a:pt x="171450" y="169267"/>
                  <a:pt x="171450" y="177800"/>
                </a:cubicBezTo>
                <a:cubicBezTo>
                  <a:pt x="171450" y="183196"/>
                  <a:pt x="169584" y="188440"/>
                  <a:pt x="168275" y="193675"/>
                </a:cubicBezTo>
                <a:cubicBezTo>
                  <a:pt x="167463" y="196922"/>
                  <a:pt x="167713" y="201109"/>
                  <a:pt x="165100" y="203200"/>
                </a:cubicBezTo>
                <a:cubicBezTo>
                  <a:pt x="161693" y="205926"/>
                  <a:pt x="156633" y="205317"/>
                  <a:pt x="152400" y="206375"/>
                </a:cubicBezTo>
                <a:cubicBezTo>
                  <a:pt x="147979" y="210796"/>
                  <a:pt x="139981" y="220040"/>
                  <a:pt x="133350" y="222250"/>
                </a:cubicBezTo>
                <a:cubicBezTo>
                  <a:pt x="127243" y="224286"/>
                  <a:pt x="120584" y="224028"/>
                  <a:pt x="114300" y="225425"/>
                </a:cubicBezTo>
                <a:cubicBezTo>
                  <a:pt x="111033" y="226151"/>
                  <a:pt x="107950" y="227542"/>
                  <a:pt x="104775" y="228600"/>
                </a:cubicBezTo>
                <a:cubicBezTo>
                  <a:pt x="97367" y="227542"/>
                  <a:pt x="89092" y="229059"/>
                  <a:pt x="82550" y="225425"/>
                </a:cubicBezTo>
                <a:cubicBezTo>
                  <a:pt x="78413" y="223126"/>
                  <a:pt x="79230" y="216361"/>
                  <a:pt x="76200" y="212725"/>
                </a:cubicBezTo>
                <a:cubicBezTo>
                  <a:pt x="73757" y="209794"/>
                  <a:pt x="69850" y="208492"/>
                  <a:pt x="66675" y="206375"/>
                </a:cubicBezTo>
                <a:cubicBezTo>
                  <a:pt x="64659" y="196295"/>
                  <a:pt x="59724" y="181380"/>
                  <a:pt x="66675" y="171450"/>
                </a:cubicBezTo>
                <a:cubicBezTo>
                  <a:pt x="72360" y="163328"/>
                  <a:pt x="85567" y="158342"/>
                  <a:pt x="95250" y="155575"/>
                </a:cubicBezTo>
                <a:cubicBezTo>
                  <a:pt x="99446" y="154376"/>
                  <a:pt x="103754" y="153599"/>
                  <a:pt x="107950" y="152400"/>
                </a:cubicBezTo>
                <a:cubicBezTo>
                  <a:pt x="111168" y="151481"/>
                  <a:pt x="114300" y="150283"/>
                  <a:pt x="117475" y="149225"/>
                </a:cubicBezTo>
                <a:cubicBezTo>
                  <a:pt x="129117" y="150283"/>
                  <a:pt x="141253" y="148880"/>
                  <a:pt x="152400" y="152400"/>
                </a:cubicBezTo>
                <a:cubicBezTo>
                  <a:pt x="154519" y="153069"/>
                  <a:pt x="184530" y="171830"/>
                  <a:pt x="190500" y="177800"/>
                </a:cubicBezTo>
                <a:cubicBezTo>
                  <a:pt x="193198" y="180498"/>
                  <a:pt x="194367" y="184428"/>
                  <a:pt x="196850" y="187325"/>
                </a:cubicBezTo>
                <a:cubicBezTo>
                  <a:pt x="219947" y="214272"/>
                  <a:pt x="201322" y="187683"/>
                  <a:pt x="215900" y="209550"/>
                </a:cubicBezTo>
                <a:cubicBezTo>
                  <a:pt x="218548" y="222790"/>
                  <a:pt x="222753" y="241430"/>
                  <a:pt x="222250" y="254000"/>
                </a:cubicBezTo>
                <a:cubicBezTo>
                  <a:pt x="221568" y="271051"/>
                  <a:pt x="218562" y="287944"/>
                  <a:pt x="215900" y="304800"/>
                </a:cubicBezTo>
                <a:cubicBezTo>
                  <a:pt x="214406" y="314263"/>
                  <a:pt x="212217" y="316667"/>
                  <a:pt x="203200" y="320675"/>
                </a:cubicBezTo>
                <a:cubicBezTo>
                  <a:pt x="197083" y="323393"/>
                  <a:pt x="184150" y="327025"/>
                  <a:pt x="184150" y="327025"/>
                </a:cubicBezTo>
                <a:cubicBezTo>
                  <a:pt x="182991" y="326832"/>
                  <a:pt x="156301" y="322904"/>
                  <a:pt x="152400" y="320675"/>
                </a:cubicBezTo>
                <a:cubicBezTo>
                  <a:pt x="148501" y="318447"/>
                  <a:pt x="145750" y="314599"/>
                  <a:pt x="142875" y="311150"/>
                </a:cubicBezTo>
                <a:cubicBezTo>
                  <a:pt x="136036" y="302944"/>
                  <a:pt x="136532" y="301646"/>
                  <a:pt x="133350" y="292100"/>
                </a:cubicBezTo>
                <a:cubicBezTo>
                  <a:pt x="134408" y="286808"/>
                  <a:pt x="134630" y="281278"/>
                  <a:pt x="136525" y="276225"/>
                </a:cubicBezTo>
                <a:cubicBezTo>
                  <a:pt x="139227" y="269019"/>
                  <a:pt x="145465" y="263322"/>
                  <a:pt x="152400" y="260350"/>
                </a:cubicBezTo>
                <a:cubicBezTo>
                  <a:pt x="156411" y="258631"/>
                  <a:pt x="160904" y="258374"/>
                  <a:pt x="165100" y="257175"/>
                </a:cubicBezTo>
                <a:cubicBezTo>
                  <a:pt x="168318" y="256256"/>
                  <a:pt x="171450" y="255058"/>
                  <a:pt x="174625" y="254000"/>
                </a:cubicBezTo>
                <a:cubicBezTo>
                  <a:pt x="177327" y="254225"/>
                  <a:pt x="210807" y="253993"/>
                  <a:pt x="222250" y="260350"/>
                </a:cubicBezTo>
                <a:cubicBezTo>
                  <a:pt x="228921" y="264056"/>
                  <a:pt x="241300" y="273050"/>
                  <a:pt x="241300" y="273050"/>
                </a:cubicBezTo>
                <a:cubicBezTo>
                  <a:pt x="248849" y="295698"/>
                  <a:pt x="238145" y="268317"/>
                  <a:pt x="254000" y="292100"/>
                </a:cubicBezTo>
                <a:cubicBezTo>
                  <a:pt x="255856" y="294885"/>
                  <a:pt x="257175" y="301625"/>
                  <a:pt x="257175" y="301625"/>
                </a:cubicBezTo>
              </a:path>
            </a:pathLst>
          </a:custGeom>
          <a:ln w="127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357845" y="2486588"/>
            <a:ext cx="1016000" cy="1016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2002245" y="3628644"/>
            <a:ext cx="1016000" cy="1016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3248025" y="4587865"/>
            <a:ext cx="1016000" cy="1016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 rot="15176776">
            <a:off x="5107525" y="3240810"/>
            <a:ext cx="1016000" cy="1016000"/>
            <a:chOff x="4642617" y="3299388"/>
            <a:chExt cx="1016000" cy="1016000"/>
          </a:xfrm>
        </p:grpSpPr>
        <p:sp>
          <p:nvSpPr>
            <p:cNvPr id="15" name="Oval 14"/>
            <p:cNvSpPr/>
            <p:nvPr/>
          </p:nvSpPr>
          <p:spPr>
            <a:xfrm>
              <a:off x="4642617" y="3299388"/>
              <a:ext cx="1016000" cy="10160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5032316" y="3401728"/>
              <a:ext cx="191827" cy="191827"/>
            </a:xfrm>
            <a:prstGeom prst="ellipse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330239" y="3841868"/>
              <a:ext cx="191827" cy="191827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794186" y="3898355"/>
              <a:ext cx="191827" cy="191827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5163484" y="3558067"/>
              <a:ext cx="257175" cy="327025"/>
            </a:xfrm>
            <a:custGeom>
              <a:avLst/>
              <a:gdLst>
                <a:gd name="connsiteX0" fmla="*/ 0 w 257175"/>
                <a:gd name="connsiteY0" fmla="*/ 0 h 327025"/>
                <a:gd name="connsiteX1" fmla="*/ 63500 w 257175"/>
                <a:gd name="connsiteY1" fmla="*/ 3175 h 327025"/>
                <a:gd name="connsiteX2" fmla="*/ 82550 w 257175"/>
                <a:gd name="connsiteY2" fmla="*/ 22225 h 327025"/>
                <a:gd name="connsiteX3" fmla="*/ 95250 w 257175"/>
                <a:gd name="connsiteY3" fmla="*/ 41275 h 327025"/>
                <a:gd name="connsiteX4" fmla="*/ 101600 w 257175"/>
                <a:gd name="connsiteY4" fmla="*/ 50800 h 327025"/>
                <a:gd name="connsiteX5" fmla="*/ 104775 w 257175"/>
                <a:gd name="connsiteY5" fmla="*/ 60325 h 327025"/>
                <a:gd name="connsiteX6" fmla="*/ 98425 w 257175"/>
                <a:gd name="connsiteY6" fmla="*/ 82550 h 327025"/>
                <a:gd name="connsiteX7" fmla="*/ 92075 w 257175"/>
                <a:gd name="connsiteY7" fmla="*/ 92075 h 327025"/>
                <a:gd name="connsiteX8" fmla="*/ 88900 w 257175"/>
                <a:gd name="connsiteY8" fmla="*/ 101600 h 327025"/>
                <a:gd name="connsiteX9" fmla="*/ 79375 w 257175"/>
                <a:gd name="connsiteY9" fmla="*/ 107950 h 327025"/>
                <a:gd name="connsiteX10" fmla="*/ 69850 w 257175"/>
                <a:gd name="connsiteY10" fmla="*/ 117475 h 327025"/>
                <a:gd name="connsiteX11" fmla="*/ 34925 w 257175"/>
                <a:gd name="connsiteY11" fmla="*/ 127000 h 327025"/>
                <a:gd name="connsiteX12" fmla="*/ 22225 w 257175"/>
                <a:gd name="connsiteY12" fmla="*/ 123825 h 327025"/>
                <a:gd name="connsiteX13" fmla="*/ 19050 w 257175"/>
                <a:gd name="connsiteY13" fmla="*/ 114300 h 327025"/>
                <a:gd name="connsiteX14" fmla="*/ 12700 w 257175"/>
                <a:gd name="connsiteY14" fmla="*/ 104775 h 327025"/>
                <a:gd name="connsiteX15" fmla="*/ 15875 w 257175"/>
                <a:gd name="connsiteY15" fmla="*/ 66675 h 327025"/>
                <a:gd name="connsiteX16" fmla="*/ 19050 w 257175"/>
                <a:gd name="connsiteY16" fmla="*/ 57150 h 327025"/>
                <a:gd name="connsiteX17" fmla="*/ 41275 w 257175"/>
                <a:gd name="connsiteY17" fmla="*/ 38100 h 327025"/>
                <a:gd name="connsiteX18" fmla="*/ 50800 w 257175"/>
                <a:gd name="connsiteY18" fmla="*/ 28575 h 327025"/>
                <a:gd name="connsiteX19" fmla="*/ 117475 w 257175"/>
                <a:gd name="connsiteY19" fmla="*/ 34925 h 327025"/>
                <a:gd name="connsiteX20" fmla="*/ 127000 w 257175"/>
                <a:gd name="connsiteY20" fmla="*/ 41275 h 327025"/>
                <a:gd name="connsiteX21" fmla="*/ 139700 w 257175"/>
                <a:gd name="connsiteY21" fmla="*/ 57150 h 327025"/>
                <a:gd name="connsiteX22" fmla="*/ 142875 w 257175"/>
                <a:gd name="connsiteY22" fmla="*/ 66675 h 327025"/>
                <a:gd name="connsiteX23" fmla="*/ 155575 w 257175"/>
                <a:gd name="connsiteY23" fmla="*/ 85725 h 327025"/>
                <a:gd name="connsiteX24" fmla="*/ 158750 w 257175"/>
                <a:gd name="connsiteY24" fmla="*/ 98425 h 327025"/>
                <a:gd name="connsiteX25" fmla="*/ 165100 w 257175"/>
                <a:gd name="connsiteY25" fmla="*/ 120650 h 327025"/>
                <a:gd name="connsiteX26" fmla="*/ 168275 w 257175"/>
                <a:gd name="connsiteY26" fmla="*/ 152400 h 327025"/>
                <a:gd name="connsiteX27" fmla="*/ 171450 w 257175"/>
                <a:gd name="connsiteY27" fmla="*/ 177800 h 327025"/>
                <a:gd name="connsiteX28" fmla="*/ 168275 w 257175"/>
                <a:gd name="connsiteY28" fmla="*/ 193675 h 327025"/>
                <a:gd name="connsiteX29" fmla="*/ 165100 w 257175"/>
                <a:gd name="connsiteY29" fmla="*/ 203200 h 327025"/>
                <a:gd name="connsiteX30" fmla="*/ 152400 w 257175"/>
                <a:gd name="connsiteY30" fmla="*/ 206375 h 327025"/>
                <a:gd name="connsiteX31" fmla="*/ 133350 w 257175"/>
                <a:gd name="connsiteY31" fmla="*/ 222250 h 327025"/>
                <a:gd name="connsiteX32" fmla="*/ 114300 w 257175"/>
                <a:gd name="connsiteY32" fmla="*/ 225425 h 327025"/>
                <a:gd name="connsiteX33" fmla="*/ 104775 w 257175"/>
                <a:gd name="connsiteY33" fmla="*/ 228600 h 327025"/>
                <a:gd name="connsiteX34" fmla="*/ 82550 w 257175"/>
                <a:gd name="connsiteY34" fmla="*/ 225425 h 327025"/>
                <a:gd name="connsiteX35" fmla="*/ 76200 w 257175"/>
                <a:gd name="connsiteY35" fmla="*/ 212725 h 327025"/>
                <a:gd name="connsiteX36" fmla="*/ 66675 w 257175"/>
                <a:gd name="connsiteY36" fmla="*/ 206375 h 327025"/>
                <a:gd name="connsiteX37" fmla="*/ 66675 w 257175"/>
                <a:gd name="connsiteY37" fmla="*/ 171450 h 327025"/>
                <a:gd name="connsiteX38" fmla="*/ 95250 w 257175"/>
                <a:gd name="connsiteY38" fmla="*/ 155575 h 327025"/>
                <a:gd name="connsiteX39" fmla="*/ 107950 w 257175"/>
                <a:gd name="connsiteY39" fmla="*/ 152400 h 327025"/>
                <a:gd name="connsiteX40" fmla="*/ 117475 w 257175"/>
                <a:gd name="connsiteY40" fmla="*/ 149225 h 327025"/>
                <a:gd name="connsiteX41" fmla="*/ 152400 w 257175"/>
                <a:gd name="connsiteY41" fmla="*/ 152400 h 327025"/>
                <a:gd name="connsiteX42" fmla="*/ 190500 w 257175"/>
                <a:gd name="connsiteY42" fmla="*/ 177800 h 327025"/>
                <a:gd name="connsiteX43" fmla="*/ 196850 w 257175"/>
                <a:gd name="connsiteY43" fmla="*/ 187325 h 327025"/>
                <a:gd name="connsiteX44" fmla="*/ 215900 w 257175"/>
                <a:gd name="connsiteY44" fmla="*/ 209550 h 327025"/>
                <a:gd name="connsiteX45" fmla="*/ 222250 w 257175"/>
                <a:gd name="connsiteY45" fmla="*/ 254000 h 327025"/>
                <a:gd name="connsiteX46" fmla="*/ 215900 w 257175"/>
                <a:gd name="connsiteY46" fmla="*/ 304800 h 327025"/>
                <a:gd name="connsiteX47" fmla="*/ 203200 w 257175"/>
                <a:gd name="connsiteY47" fmla="*/ 320675 h 327025"/>
                <a:gd name="connsiteX48" fmla="*/ 184150 w 257175"/>
                <a:gd name="connsiteY48" fmla="*/ 327025 h 327025"/>
                <a:gd name="connsiteX49" fmla="*/ 152400 w 257175"/>
                <a:gd name="connsiteY49" fmla="*/ 320675 h 327025"/>
                <a:gd name="connsiteX50" fmla="*/ 142875 w 257175"/>
                <a:gd name="connsiteY50" fmla="*/ 311150 h 327025"/>
                <a:gd name="connsiteX51" fmla="*/ 133350 w 257175"/>
                <a:gd name="connsiteY51" fmla="*/ 292100 h 327025"/>
                <a:gd name="connsiteX52" fmla="*/ 136525 w 257175"/>
                <a:gd name="connsiteY52" fmla="*/ 276225 h 327025"/>
                <a:gd name="connsiteX53" fmla="*/ 152400 w 257175"/>
                <a:gd name="connsiteY53" fmla="*/ 260350 h 327025"/>
                <a:gd name="connsiteX54" fmla="*/ 165100 w 257175"/>
                <a:gd name="connsiteY54" fmla="*/ 257175 h 327025"/>
                <a:gd name="connsiteX55" fmla="*/ 174625 w 257175"/>
                <a:gd name="connsiteY55" fmla="*/ 254000 h 327025"/>
                <a:gd name="connsiteX56" fmla="*/ 222250 w 257175"/>
                <a:gd name="connsiteY56" fmla="*/ 260350 h 327025"/>
                <a:gd name="connsiteX57" fmla="*/ 241300 w 257175"/>
                <a:gd name="connsiteY57" fmla="*/ 273050 h 327025"/>
                <a:gd name="connsiteX58" fmla="*/ 254000 w 257175"/>
                <a:gd name="connsiteY58" fmla="*/ 292100 h 327025"/>
                <a:gd name="connsiteX59" fmla="*/ 257175 w 257175"/>
                <a:gd name="connsiteY59" fmla="*/ 30162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57175" h="327025">
                  <a:moveTo>
                    <a:pt x="0" y="0"/>
                  </a:moveTo>
                  <a:lnTo>
                    <a:pt x="63500" y="3175"/>
                  </a:lnTo>
                  <a:cubicBezTo>
                    <a:pt x="72171" y="5510"/>
                    <a:pt x="77569" y="14753"/>
                    <a:pt x="82550" y="22225"/>
                  </a:cubicBezTo>
                  <a:lnTo>
                    <a:pt x="95250" y="41275"/>
                  </a:lnTo>
                  <a:cubicBezTo>
                    <a:pt x="97367" y="44450"/>
                    <a:pt x="100393" y="47180"/>
                    <a:pt x="101600" y="50800"/>
                  </a:cubicBezTo>
                  <a:lnTo>
                    <a:pt x="104775" y="60325"/>
                  </a:lnTo>
                  <a:cubicBezTo>
                    <a:pt x="103758" y="64394"/>
                    <a:pt x="100702" y="77995"/>
                    <a:pt x="98425" y="82550"/>
                  </a:cubicBezTo>
                  <a:cubicBezTo>
                    <a:pt x="96718" y="85963"/>
                    <a:pt x="93782" y="88662"/>
                    <a:pt x="92075" y="92075"/>
                  </a:cubicBezTo>
                  <a:cubicBezTo>
                    <a:pt x="90578" y="95068"/>
                    <a:pt x="90991" y="98987"/>
                    <a:pt x="88900" y="101600"/>
                  </a:cubicBezTo>
                  <a:cubicBezTo>
                    <a:pt x="86516" y="104580"/>
                    <a:pt x="82306" y="105507"/>
                    <a:pt x="79375" y="107950"/>
                  </a:cubicBezTo>
                  <a:cubicBezTo>
                    <a:pt x="75926" y="110825"/>
                    <a:pt x="73775" y="115294"/>
                    <a:pt x="69850" y="117475"/>
                  </a:cubicBezTo>
                  <a:cubicBezTo>
                    <a:pt x="60786" y="122510"/>
                    <a:pt x="45185" y="124948"/>
                    <a:pt x="34925" y="127000"/>
                  </a:cubicBezTo>
                  <a:cubicBezTo>
                    <a:pt x="30692" y="125942"/>
                    <a:pt x="25632" y="126551"/>
                    <a:pt x="22225" y="123825"/>
                  </a:cubicBezTo>
                  <a:cubicBezTo>
                    <a:pt x="19612" y="121734"/>
                    <a:pt x="20547" y="117293"/>
                    <a:pt x="19050" y="114300"/>
                  </a:cubicBezTo>
                  <a:cubicBezTo>
                    <a:pt x="17343" y="110887"/>
                    <a:pt x="14817" y="107950"/>
                    <a:pt x="12700" y="104775"/>
                  </a:cubicBezTo>
                  <a:cubicBezTo>
                    <a:pt x="13758" y="92075"/>
                    <a:pt x="14191" y="79307"/>
                    <a:pt x="15875" y="66675"/>
                  </a:cubicBezTo>
                  <a:cubicBezTo>
                    <a:pt x="16317" y="63358"/>
                    <a:pt x="17194" y="59935"/>
                    <a:pt x="19050" y="57150"/>
                  </a:cubicBezTo>
                  <a:cubicBezTo>
                    <a:pt x="24302" y="49272"/>
                    <a:pt x="34428" y="43969"/>
                    <a:pt x="41275" y="38100"/>
                  </a:cubicBezTo>
                  <a:cubicBezTo>
                    <a:pt x="44684" y="35178"/>
                    <a:pt x="47625" y="31750"/>
                    <a:pt x="50800" y="28575"/>
                  </a:cubicBezTo>
                  <a:cubicBezTo>
                    <a:pt x="52233" y="28655"/>
                    <a:pt x="100209" y="26292"/>
                    <a:pt x="117475" y="34925"/>
                  </a:cubicBezTo>
                  <a:cubicBezTo>
                    <a:pt x="120888" y="36632"/>
                    <a:pt x="123825" y="39158"/>
                    <a:pt x="127000" y="41275"/>
                  </a:cubicBezTo>
                  <a:cubicBezTo>
                    <a:pt x="134980" y="65216"/>
                    <a:pt x="123287" y="36634"/>
                    <a:pt x="139700" y="57150"/>
                  </a:cubicBezTo>
                  <a:cubicBezTo>
                    <a:pt x="141791" y="59763"/>
                    <a:pt x="141250" y="63749"/>
                    <a:pt x="142875" y="66675"/>
                  </a:cubicBezTo>
                  <a:cubicBezTo>
                    <a:pt x="146581" y="73346"/>
                    <a:pt x="155575" y="85725"/>
                    <a:pt x="155575" y="85725"/>
                  </a:cubicBezTo>
                  <a:cubicBezTo>
                    <a:pt x="156633" y="89958"/>
                    <a:pt x="157551" y="94229"/>
                    <a:pt x="158750" y="98425"/>
                  </a:cubicBezTo>
                  <a:cubicBezTo>
                    <a:pt x="167860" y="130309"/>
                    <a:pt x="155174" y="80948"/>
                    <a:pt x="165100" y="120650"/>
                  </a:cubicBezTo>
                  <a:cubicBezTo>
                    <a:pt x="166158" y="131233"/>
                    <a:pt x="167100" y="141829"/>
                    <a:pt x="168275" y="152400"/>
                  </a:cubicBezTo>
                  <a:cubicBezTo>
                    <a:pt x="169217" y="160880"/>
                    <a:pt x="171450" y="169267"/>
                    <a:pt x="171450" y="177800"/>
                  </a:cubicBezTo>
                  <a:cubicBezTo>
                    <a:pt x="171450" y="183196"/>
                    <a:pt x="169584" y="188440"/>
                    <a:pt x="168275" y="193675"/>
                  </a:cubicBezTo>
                  <a:cubicBezTo>
                    <a:pt x="167463" y="196922"/>
                    <a:pt x="167713" y="201109"/>
                    <a:pt x="165100" y="203200"/>
                  </a:cubicBezTo>
                  <a:cubicBezTo>
                    <a:pt x="161693" y="205926"/>
                    <a:pt x="156633" y="205317"/>
                    <a:pt x="152400" y="206375"/>
                  </a:cubicBezTo>
                  <a:cubicBezTo>
                    <a:pt x="147979" y="210796"/>
                    <a:pt x="139981" y="220040"/>
                    <a:pt x="133350" y="222250"/>
                  </a:cubicBezTo>
                  <a:cubicBezTo>
                    <a:pt x="127243" y="224286"/>
                    <a:pt x="120584" y="224028"/>
                    <a:pt x="114300" y="225425"/>
                  </a:cubicBezTo>
                  <a:cubicBezTo>
                    <a:pt x="111033" y="226151"/>
                    <a:pt x="107950" y="227542"/>
                    <a:pt x="104775" y="228600"/>
                  </a:cubicBezTo>
                  <a:cubicBezTo>
                    <a:pt x="97367" y="227542"/>
                    <a:pt x="89092" y="229059"/>
                    <a:pt x="82550" y="225425"/>
                  </a:cubicBezTo>
                  <a:cubicBezTo>
                    <a:pt x="78413" y="223126"/>
                    <a:pt x="79230" y="216361"/>
                    <a:pt x="76200" y="212725"/>
                  </a:cubicBezTo>
                  <a:cubicBezTo>
                    <a:pt x="73757" y="209794"/>
                    <a:pt x="69850" y="208492"/>
                    <a:pt x="66675" y="206375"/>
                  </a:cubicBezTo>
                  <a:cubicBezTo>
                    <a:pt x="64659" y="196295"/>
                    <a:pt x="59724" y="181380"/>
                    <a:pt x="66675" y="171450"/>
                  </a:cubicBezTo>
                  <a:cubicBezTo>
                    <a:pt x="72360" y="163328"/>
                    <a:pt x="85567" y="158342"/>
                    <a:pt x="95250" y="155575"/>
                  </a:cubicBezTo>
                  <a:cubicBezTo>
                    <a:pt x="99446" y="154376"/>
                    <a:pt x="103754" y="153599"/>
                    <a:pt x="107950" y="152400"/>
                  </a:cubicBezTo>
                  <a:cubicBezTo>
                    <a:pt x="111168" y="151481"/>
                    <a:pt x="114300" y="150283"/>
                    <a:pt x="117475" y="149225"/>
                  </a:cubicBezTo>
                  <a:cubicBezTo>
                    <a:pt x="129117" y="150283"/>
                    <a:pt x="141253" y="148880"/>
                    <a:pt x="152400" y="152400"/>
                  </a:cubicBezTo>
                  <a:cubicBezTo>
                    <a:pt x="154519" y="153069"/>
                    <a:pt x="184530" y="171830"/>
                    <a:pt x="190500" y="177800"/>
                  </a:cubicBezTo>
                  <a:cubicBezTo>
                    <a:pt x="193198" y="180498"/>
                    <a:pt x="194367" y="184428"/>
                    <a:pt x="196850" y="187325"/>
                  </a:cubicBezTo>
                  <a:cubicBezTo>
                    <a:pt x="219947" y="214272"/>
                    <a:pt x="201322" y="187683"/>
                    <a:pt x="215900" y="209550"/>
                  </a:cubicBezTo>
                  <a:cubicBezTo>
                    <a:pt x="218548" y="222790"/>
                    <a:pt x="222753" y="241430"/>
                    <a:pt x="222250" y="254000"/>
                  </a:cubicBezTo>
                  <a:cubicBezTo>
                    <a:pt x="221568" y="271051"/>
                    <a:pt x="218562" y="287944"/>
                    <a:pt x="215900" y="304800"/>
                  </a:cubicBezTo>
                  <a:cubicBezTo>
                    <a:pt x="214406" y="314263"/>
                    <a:pt x="212217" y="316667"/>
                    <a:pt x="203200" y="320675"/>
                  </a:cubicBezTo>
                  <a:cubicBezTo>
                    <a:pt x="197083" y="323393"/>
                    <a:pt x="184150" y="327025"/>
                    <a:pt x="184150" y="327025"/>
                  </a:cubicBezTo>
                  <a:cubicBezTo>
                    <a:pt x="182991" y="326832"/>
                    <a:pt x="156301" y="322904"/>
                    <a:pt x="152400" y="320675"/>
                  </a:cubicBezTo>
                  <a:cubicBezTo>
                    <a:pt x="148501" y="318447"/>
                    <a:pt x="145750" y="314599"/>
                    <a:pt x="142875" y="311150"/>
                  </a:cubicBezTo>
                  <a:cubicBezTo>
                    <a:pt x="136036" y="302944"/>
                    <a:pt x="136532" y="301646"/>
                    <a:pt x="133350" y="292100"/>
                  </a:cubicBezTo>
                  <a:cubicBezTo>
                    <a:pt x="134408" y="286808"/>
                    <a:pt x="134630" y="281278"/>
                    <a:pt x="136525" y="276225"/>
                  </a:cubicBezTo>
                  <a:cubicBezTo>
                    <a:pt x="139227" y="269019"/>
                    <a:pt x="145465" y="263322"/>
                    <a:pt x="152400" y="260350"/>
                  </a:cubicBezTo>
                  <a:cubicBezTo>
                    <a:pt x="156411" y="258631"/>
                    <a:pt x="160904" y="258374"/>
                    <a:pt x="165100" y="257175"/>
                  </a:cubicBezTo>
                  <a:cubicBezTo>
                    <a:pt x="168318" y="256256"/>
                    <a:pt x="171450" y="255058"/>
                    <a:pt x="174625" y="254000"/>
                  </a:cubicBezTo>
                  <a:cubicBezTo>
                    <a:pt x="177327" y="254225"/>
                    <a:pt x="210807" y="253993"/>
                    <a:pt x="222250" y="260350"/>
                  </a:cubicBezTo>
                  <a:cubicBezTo>
                    <a:pt x="228921" y="264056"/>
                    <a:pt x="241300" y="273050"/>
                    <a:pt x="241300" y="273050"/>
                  </a:cubicBezTo>
                  <a:cubicBezTo>
                    <a:pt x="248849" y="295698"/>
                    <a:pt x="238145" y="268317"/>
                    <a:pt x="254000" y="292100"/>
                  </a:cubicBezTo>
                  <a:cubicBezTo>
                    <a:pt x="255856" y="294885"/>
                    <a:pt x="257175" y="301625"/>
                    <a:pt x="257175" y="301625"/>
                  </a:cubicBezTo>
                </a:path>
              </a:pathLst>
            </a:custGeom>
            <a:ln w="127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 rot="18036039">
              <a:off x="5032316" y="3870182"/>
              <a:ext cx="257175" cy="327025"/>
            </a:xfrm>
            <a:custGeom>
              <a:avLst/>
              <a:gdLst>
                <a:gd name="connsiteX0" fmla="*/ 0 w 257175"/>
                <a:gd name="connsiteY0" fmla="*/ 0 h 327025"/>
                <a:gd name="connsiteX1" fmla="*/ 63500 w 257175"/>
                <a:gd name="connsiteY1" fmla="*/ 3175 h 327025"/>
                <a:gd name="connsiteX2" fmla="*/ 82550 w 257175"/>
                <a:gd name="connsiteY2" fmla="*/ 22225 h 327025"/>
                <a:gd name="connsiteX3" fmla="*/ 95250 w 257175"/>
                <a:gd name="connsiteY3" fmla="*/ 41275 h 327025"/>
                <a:gd name="connsiteX4" fmla="*/ 101600 w 257175"/>
                <a:gd name="connsiteY4" fmla="*/ 50800 h 327025"/>
                <a:gd name="connsiteX5" fmla="*/ 104775 w 257175"/>
                <a:gd name="connsiteY5" fmla="*/ 60325 h 327025"/>
                <a:gd name="connsiteX6" fmla="*/ 98425 w 257175"/>
                <a:gd name="connsiteY6" fmla="*/ 82550 h 327025"/>
                <a:gd name="connsiteX7" fmla="*/ 92075 w 257175"/>
                <a:gd name="connsiteY7" fmla="*/ 92075 h 327025"/>
                <a:gd name="connsiteX8" fmla="*/ 88900 w 257175"/>
                <a:gd name="connsiteY8" fmla="*/ 101600 h 327025"/>
                <a:gd name="connsiteX9" fmla="*/ 79375 w 257175"/>
                <a:gd name="connsiteY9" fmla="*/ 107950 h 327025"/>
                <a:gd name="connsiteX10" fmla="*/ 69850 w 257175"/>
                <a:gd name="connsiteY10" fmla="*/ 117475 h 327025"/>
                <a:gd name="connsiteX11" fmla="*/ 34925 w 257175"/>
                <a:gd name="connsiteY11" fmla="*/ 127000 h 327025"/>
                <a:gd name="connsiteX12" fmla="*/ 22225 w 257175"/>
                <a:gd name="connsiteY12" fmla="*/ 123825 h 327025"/>
                <a:gd name="connsiteX13" fmla="*/ 19050 w 257175"/>
                <a:gd name="connsiteY13" fmla="*/ 114300 h 327025"/>
                <a:gd name="connsiteX14" fmla="*/ 12700 w 257175"/>
                <a:gd name="connsiteY14" fmla="*/ 104775 h 327025"/>
                <a:gd name="connsiteX15" fmla="*/ 15875 w 257175"/>
                <a:gd name="connsiteY15" fmla="*/ 66675 h 327025"/>
                <a:gd name="connsiteX16" fmla="*/ 19050 w 257175"/>
                <a:gd name="connsiteY16" fmla="*/ 57150 h 327025"/>
                <a:gd name="connsiteX17" fmla="*/ 41275 w 257175"/>
                <a:gd name="connsiteY17" fmla="*/ 38100 h 327025"/>
                <a:gd name="connsiteX18" fmla="*/ 50800 w 257175"/>
                <a:gd name="connsiteY18" fmla="*/ 28575 h 327025"/>
                <a:gd name="connsiteX19" fmla="*/ 117475 w 257175"/>
                <a:gd name="connsiteY19" fmla="*/ 34925 h 327025"/>
                <a:gd name="connsiteX20" fmla="*/ 127000 w 257175"/>
                <a:gd name="connsiteY20" fmla="*/ 41275 h 327025"/>
                <a:gd name="connsiteX21" fmla="*/ 139700 w 257175"/>
                <a:gd name="connsiteY21" fmla="*/ 57150 h 327025"/>
                <a:gd name="connsiteX22" fmla="*/ 142875 w 257175"/>
                <a:gd name="connsiteY22" fmla="*/ 66675 h 327025"/>
                <a:gd name="connsiteX23" fmla="*/ 155575 w 257175"/>
                <a:gd name="connsiteY23" fmla="*/ 85725 h 327025"/>
                <a:gd name="connsiteX24" fmla="*/ 158750 w 257175"/>
                <a:gd name="connsiteY24" fmla="*/ 98425 h 327025"/>
                <a:gd name="connsiteX25" fmla="*/ 165100 w 257175"/>
                <a:gd name="connsiteY25" fmla="*/ 120650 h 327025"/>
                <a:gd name="connsiteX26" fmla="*/ 168275 w 257175"/>
                <a:gd name="connsiteY26" fmla="*/ 152400 h 327025"/>
                <a:gd name="connsiteX27" fmla="*/ 171450 w 257175"/>
                <a:gd name="connsiteY27" fmla="*/ 177800 h 327025"/>
                <a:gd name="connsiteX28" fmla="*/ 168275 w 257175"/>
                <a:gd name="connsiteY28" fmla="*/ 193675 h 327025"/>
                <a:gd name="connsiteX29" fmla="*/ 165100 w 257175"/>
                <a:gd name="connsiteY29" fmla="*/ 203200 h 327025"/>
                <a:gd name="connsiteX30" fmla="*/ 152400 w 257175"/>
                <a:gd name="connsiteY30" fmla="*/ 206375 h 327025"/>
                <a:gd name="connsiteX31" fmla="*/ 133350 w 257175"/>
                <a:gd name="connsiteY31" fmla="*/ 222250 h 327025"/>
                <a:gd name="connsiteX32" fmla="*/ 114300 w 257175"/>
                <a:gd name="connsiteY32" fmla="*/ 225425 h 327025"/>
                <a:gd name="connsiteX33" fmla="*/ 104775 w 257175"/>
                <a:gd name="connsiteY33" fmla="*/ 228600 h 327025"/>
                <a:gd name="connsiteX34" fmla="*/ 82550 w 257175"/>
                <a:gd name="connsiteY34" fmla="*/ 225425 h 327025"/>
                <a:gd name="connsiteX35" fmla="*/ 76200 w 257175"/>
                <a:gd name="connsiteY35" fmla="*/ 212725 h 327025"/>
                <a:gd name="connsiteX36" fmla="*/ 66675 w 257175"/>
                <a:gd name="connsiteY36" fmla="*/ 206375 h 327025"/>
                <a:gd name="connsiteX37" fmla="*/ 66675 w 257175"/>
                <a:gd name="connsiteY37" fmla="*/ 171450 h 327025"/>
                <a:gd name="connsiteX38" fmla="*/ 95250 w 257175"/>
                <a:gd name="connsiteY38" fmla="*/ 155575 h 327025"/>
                <a:gd name="connsiteX39" fmla="*/ 107950 w 257175"/>
                <a:gd name="connsiteY39" fmla="*/ 152400 h 327025"/>
                <a:gd name="connsiteX40" fmla="*/ 117475 w 257175"/>
                <a:gd name="connsiteY40" fmla="*/ 149225 h 327025"/>
                <a:gd name="connsiteX41" fmla="*/ 152400 w 257175"/>
                <a:gd name="connsiteY41" fmla="*/ 152400 h 327025"/>
                <a:gd name="connsiteX42" fmla="*/ 190500 w 257175"/>
                <a:gd name="connsiteY42" fmla="*/ 177800 h 327025"/>
                <a:gd name="connsiteX43" fmla="*/ 196850 w 257175"/>
                <a:gd name="connsiteY43" fmla="*/ 187325 h 327025"/>
                <a:gd name="connsiteX44" fmla="*/ 215900 w 257175"/>
                <a:gd name="connsiteY44" fmla="*/ 209550 h 327025"/>
                <a:gd name="connsiteX45" fmla="*/ 222250 w 257175"/>
                <a:gd name="connsiteY45" fmla="*/ 254000 h 327025"/>
                <a:gd name="connsiteX46" fmla="*/ 215900 w 257175"/>
                <a:gd name="connsiteY46" fmla="*/ 304800 h 327025"/>
                <a:gd name="connsiteX47" fmla="*/ 203200 w 257175"/>
                <a:gd name="connsiteY47" fmla="*/ 320675 h 327025"/>
                <a:gd name="connsiteX48" fmla="*/ 184150 w 257175"/>
                <a:gd name="connsiteY48" fmla="*/ 327025 h 327025"/>
                <a:gd name="connsiteX49" fmla="*/ 152400 w 257175"/>
                <a:gd name="connsiteY49" fmla="*/ 320675 h 327025"/>
                <a:gd name="connsiteX50" fmla="*/ 142875 w 257175"/>
                <a:gd name="connsiteY50" fmla="*/ 311150 h 327025"/>
                <a:gd name="connsiteX51" fmla="*/ 133350 w 257175"/>
                <a:gd name="connsiteY51" fmla="*/ 292100 h 327025"/>
                <a:gd name="connsiteX52" fmla="*/ 136525 w 257175"/>
                <a:gd name="connsiteY52" fmla="*/ 276225 h 327025"/>
                <a:gd name="connsiteX53" fmla="*/ 152400 w 257175"/>
                <a:gd name="connsiteY53" fmla="*/ 260350 h 327025"/>
                <a:gd name="connsiteX54" fmla="*/ 165100 w 257175"/>
                <a:gd name="connsiteY54" fmla="*/ 257175 h 327025"/>
                <a:gd name="connsiteX55" fmla="*/ 174625 w 257175"/>
                <a:gd name="connsiteY55" fmla="*/ 254000 h 327025"/>
                <a:gd name="connsiteX56" fmla="*/ 222250 w 257175"/>
                <a:gd name="connsiteY56" fmla="*/ 260350 h 327025"/>
                <a:gd name="connsiteX57" fmla="*/ 241300 w 257175"/>
                <a:gd name="connsiteY57" fmla="*/ 273050 h 327025"/>
                <a:gd name="connsiteX58" fmla="*/ 254000 w 257175"/>
                <a:gd name="connsiteY58" fmla="*/ 292100 h 327025"/>
                <a:gd name="connsiteX59" fmla="*/ 257175 w 257175"/>
                <a:gd name="connsiteY59" fmla="*/ 30162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57175" h="327025">
                  <a:moveTo>
                    <a:pt x="0" y="0"/>
                  </a:moveTo>
                  <a:lnTo>
                    <a:pt x="63500" y="3175"/>
                  </a:lnTo>
                  <a:cubicBezTo>
                    <a:pt x="72171" y="5510"/>
                    <a:pt x="77569" y="14753"/>
                    <a:pt x="82550" y="22225"/>
                  </a:cubicBezTo>
                  <a:lnTo>
                    <a:pt x="95250" y="41275"/>
                  </a:lnTo>
                  <a:cubicBezTo>
                    <a:pt x="97367" y="44450"/>
                    <a:pt x="100393" y="47180"/>
                    <a:pt x="101600" y="50800"/>
                  </a:cubicBezTo>
                  <a:lnTo>
                    <a:pt x="104775" y="60325"/>
                  </a:lnTo>
                  <a:cubicBezTo>
                    <a:pt x="103758" y="64394"/>
                    <a:pt x="100702" y="77995"/>
                    <a:pt x="98425" y="82550"/>
                  </a:cubicBezTo>
                  <a:cubicBezTo>
                    <a:pt x="96718" y="85963"/>
                    <a:pt x="93782" y="88662"/>
                    <a:pt x="92075" y="92075"/>
                  </a:cubicBezTo>
                  <a:cubicBezTo>
                    <a:pt x="90578" y="95068"/>
                    <a:pt x="90991" y="98987"/>
                    <a:pt x="88900" y="101600"/>
                  </a:cubicBezTo>
                  <a:cubicBezTo>
                    <a:pt x="86516" y="104580"/>
                    <a:pt x="82306" y="105507"/>
                    <a:pt x="79375" y="107950"/>
                  </a:cubicBezTo>
                  <a:cubicBezTo>
                    <a:pt x="75926" y="110825"/>
                    <a:pt x="73775" y="115294"/>
                    <a:pt x="69850" y="117475"/>
                  </a:cubicBezTo>
                  <a:cubicBezTo>
                    <a:pt x="60786" y="122510"/>
                    <a:pt x="45185" y="124948"/>
                    <a:pt x="34925" y="127000"/>
                  </a:cubicBezTo>
                  <a:cubicBezTo>
                    <a:pt x="30692" y="125942"/>
                    <a:pt x="25632" y="126551"/>
                    <a:pt x="22225" y="123825"/>
                  </a:cubicBezTo>
                  <a:cubicBezTo>
                    <a:pt x="19612" y="121734"/>
                    <a:pt x="20547" y="117293"/>
                    <a:pt x="19050" y="114300"/>
                  </a:cubicBezTo>
                  <a:cubicBezTo>
                    <a:pt x="17343" y="110887"/>
                    <a:pt x="14817" y="107950"/>
                    <a:pt x="12700" y="104775"/>
                  </a:cubicBezTo>
                  <a:cubicBezTo>
                    <a:pt x="13758" y="92075"/>
                    <a:pt x="14191" y="79307"/>
                    <a:pt x="15875" y="66675"/>
                  </a:cubicBezTo>
                  <a:cubicBezTo>
                    <a:pt x="16317" y="63358"/>
                    <a:pt x="17194" y="59935"/>
                    <a:pt x="19050" y="57150"/>
                  </a:cubicBezTo>
                  <a:cubicBezTo>
                    <a:pt x="24302" y="49272"/>
                    <a:pt x="34428" y="43969"/>
                    <a:pt x="41275" y="38100"/>
                  </a:cubicBezTo>
                  <a:cubicBezTo>
                    <a:pt x="44684" y="35178"/>
                    <a:pt x="47625" y="31750"/>
                    <a:pt x="50800" y="28575"/>
                  </a:cubicBezTo>
                  <a:cubicBezTo>
                    <a:pt x="52233" y="28655"/>
                    <a:pt x="100209" y="26292"/>
                    <a:pt x="117475" y="34925"/>
                  </a:cubicBezTo>
                  <a:cubicBezTo>
                    <a:pt x="120888" y="36632"/>
                    <a:pt x="123825" y="39158"/>
                    <a:pt x="127000" y="41275"/>
                  </a:cubicBezTo>
                  <a:cubicBezTo>
                    <a:pt x="134980" y="65216"/>
                    <a:pt x="123287" y="36634"/>
                    <a:pt x="139700" y="57150"/>
                  </a:cubicBezTo>
                  <a:cubicBezTo>
                    <a:pt x="141791" y="59763"/>
                    <a:pt x="141250" y="63749"/>
                    <a:pt x="142875" y="66675"/>
                  </a:cubicBezTo>
                  <a:cubicBezTo>
                    <a:pt x="146581" y="73346"/>
                    <a:pt x="155575" y="85725"/>
                    <a:pt x="155575" y="85725"/>
                  </a:cubicBezTo>
                  <a:cubicBezTo>
                    <a:pt x="156633" y="89958"/>
                    <a:pt x="157551" y="94229"/>
                    <a:pt x="158750" y="98425"/>
                  </a:cubicBezTo>
                  <a:cubicBezTo>
                    <a:pt x="167860" y="130309"/>
                    <a:pt x="155174" y="80948"/>
                    <a:pt x="165100" y="120650"/>
                  </a:cubicBezTo>
                  <a:cubicBezTo>
                    <a:pt x="166158" y="131233"/>
                    <a:pt x="167100" y="141829"/>
                    <a:pt x="168275" y="152400"/>
                  </a:cubicBezTo>
                  <a:cubicBezTo>
                    <a:pt x="169217" y="160880"/>
                    <a:pt x="171450" y="169267"/>
                    <a:pt x="171450" y="177800"/>
                  </a:cubicBezTo>
                  <a:cubicBezTo>
                    <a:pt x="171450" y="183196"/>
                    <a:pt x="169584" y="188440"/>
                    <a:pt x="168275" y="193675"/>
                  </a:cubicBezTo>
                  <a:cubicBezTo>
                    <a:pt x="167463" y="196922"/>
                    <a:pt x="167713" y="201109"/>
                    <a:pt x="165100" y="203200"/>
                  </a:cubicBezTo>
                  <a:cubicBezTo>
                    <a:pt x="161693" y="205926"/>
                    <a:pt x="156633" y="205317"/>
                    <a:pt x="152400" y="206375"/>
                  </a:cubicBezTo>
                  <a:cubicBezTo>
                    <a:pt x="147979" y="210796"/>
                    <a:pt x="139981" y="220040"/>
                    <a:pt x="133350" y="222250"/>
                  </a:cubicBezTo>
                  <a:cubicBezTo>
                    <a:pt x="127243" y="224286"/>
                    <a:pt x="120584" y="224028"/>
                    <a:pt x="114300" y="225425"/>
                  </a:cubicBezTo>
                  <a:cubicBezTo>
                    <a:pt x="111033" y="226151"/>
                    <a:pt x="107950" y="227542"/>
                    <a:pt x="104775" y="228600"/>
                  </a:cubicBezTo>
                  <a:cubicBezTo>
                    <a:pt x="97367" y="227542"/>
                    <a:pt x="89092" y="229059"/>
                    <a:pt x="82550" y="225425"/>
                  </a:cubicBezTo>
                  <a:cubicBezTo>
                    <a:pt x="78413" y="223126"/>
                    <a:pt x="79230" y="216361"/>
                    <a:pt x="76200" y="212725"/>
                  </a:cubicBezTo>
                  <a:cubicBezTo>
                    <a:pt x="73757" y="209794"/>
                    <a:pt x="69850" y="208492"/>
                    <a:pt x="66675" y="206375"/>
                  </a:cubicBezTo>
                  <a:cubicBezTo>
                    <a:pt x="64659" y="196295"/>
                    <a:pt x="59724" y="181380"/>
                    <a:pt x="66675" y="171450"/>
                  </a:cubicBezTo>
                  <a:cubicBezTo>
                    <a:pt x="72360" y="163328"/>
                    <a:pt x="85567" y="158342"/>
                    <a:pt x="95250" y="155575"/>
                  </a:cubicBezTo>
                  <a:cubicBezTo>
                    <a:pt x="99446" y="154376"/>
                    <a:pt x="103754" y="153599"/>
                    <a:pt x="107950" y="152400"/>
                  </a:cubicBezTo>
                  <a:cubicBezTo>
                    <a:pt x="111168" y="151481"/>
                    <a:pt x="114300" y="150283"/>
                    <a:pt x="117475" y="149225"/>
                  </a:cubicBezTo>
                  <a:cubicBezTo>
                    <a:pt x="129117" y="150283"/>
                    <a:pt x="141253" y="148880"/>
                    <a:pt x="152400" y="152400"/>
                  </a:cubicBezTo>
                  <a:cubicBezTo>
                    <a:pt x="154519" y="153069"/>
                    <a:pt x="184530" y="171830"/>
                    <a:pt x="190500" y="177800"/>
                  </a:cubicBezTo>
                  <a:cubicBezTo>
                    <a:pt x="193198" y="180498"/>
                    <a:pt x="194367" y="184428"/>
                    <a:pt x="196850" y="187325"/>
                  </a:cubicBezTo>
                  <a:cubicBezTo>
                    <a:pt x="219947" y="214272"/>
                    <a:pt x="201322" y="187683"/>
                    <a:pt x="215900" y="209550"/>
                  </a:cubicBezTo>
                  <a:cubicBezTo>
                    <a:pt x="218548" y="222790"/>
                    <a:pt x="222753" y="241430"/>
                    <a:pt x="222250" y="254000"/>
                  </a:cubicBezTo>
                  <a:cubicBezTo>
                    <a:pt x="221568" y="271051"/>
                    <a:pt x="218562" y="287944"/>
                    <a:pt x="215900" y="304800"/>
                  </a:cubicBezTo>
                  <a:cubicBezTo>
                    <a:pt x="214406" y="314263"/>
                    <a:pt x="212217" y="316667"/>
                    <a:pt x="203200" y="320675"/>
                  </a:cubicBezTo>
                  <a:cubicBezTo>
                    <a:pt x="197083" y="323393"/>
                    <a:pt x="184150" y="327025"/>
                    <a:pt x="184150" y="327025"/>
                  </a:cubicBezTo>
                  <a:cubicBezTo>
                    <a:pt x="182991" y="326832"/>
                    <a:pt x="156301" y="322904"/>
                    <a:pt x="152400" y="320675"/>
                  </a:cubicBezTo>
                  <a:cubicBezTo>
                    <a:pt x="148501" y="318447"/>
                    <a:pt x="145750" y="314599"/>
                    <a:pt x="142875" y="311150"/>
                  </a:cubicBezTo>
                  <a:cubicBezTo>
                    <a:pt x="136036" y="302944"/>
                    <a:pt x="136532" y="301646"/>
                    <a:pt x="133350" y="292100"/>
                  </a:cubicBezTo>
                  <a:cubicBezTo>
                    <a:pt x="134408" y="286808"/>
                    <a:pt x="134630" y="281278"/>
                    <a:pt x="136525" y="276225"/>
                  </a:cubicBezTo>
                  <a:cubicBezTo>
                    <a:pt x="139227" y="269019"/>
                    <a:pt x="145465" y="263322"/>
                    <a:pt x="152400" y="260350"/>
                  </a:cubicBezTo>
                  <a:cubicBezTo>
                    <a:pt x="156411" y="258631"/>
                    <a:pt x="160904" y="258374"/>
                    <a:pt x="165100" y="257175"/>
                  </a:cubicBezTo>
                  <a:cubicBezTo>
                    <a:pt x="168318" y="256256"/>
                    <a:pt x="171450" y="255058"/>
                    <a:pt x="174625" y="254000"/>
                  </a:cubicBezTo>
                  <a:cubicBezTo>
                    <a:pt x="177327" y="254225"/>
                    <a:pt x="210807" y="253993"/>
                    <a:pt x="222250" y="260350"/>
                  </a:cubicBezTo>
                  <a:cubicBezTo>
                    <a:pt x="228921" y="264056"/>
                    <a:pt x="241300" y="273050"/>
                    <a:pt x="241300" y="273050"/>
                  </a:cubicBezTo>
                  <a:cubicBezTo>
                    <a:pt x="248849" y="295698"/>
                    <a:pt x="238145" y="268317"/>
                    <a:pt x="254000" y="292100"/>
                  </a:cubicBezTo>
                  <a:cubicBezTo>
                    <a:pt x="255856" y="294885"/>
                    <a:pt x="257175" y="301625"/>
                    <a:pt x="257175" y="301625"/>
                  </a:cubicBezTo>
                </a:path>
              </a:pathLst>
            </a:custGeom>
            <a:ln w="127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rot="14522980">
              <a:off x="4857426" y="3584782"/>
              <a:ext cx="257175" cy="327025"/>
            </a:xfrm>
            <a:custGeom>
              <a:avLst/>
              <a:gdLst>
                <a:gd name="connsiteX0" fmla="*/ 0 w 257175"/>
                <a:gd name="connsiteY0" fmla="*/ 0 h 327025"/>
                <a:gd name="connsiteX1" fmla="*/ 63500 w 257175"/>
                <a:gd name="connsiteY1" fmla="*/ 3175 h 327025"/>
                <a:gd name="connsiteX2" fmla="*/ 82550 w 257175"/>
                <a:gd name="connsiteY2" fmla="*/ 22225 h 327025"/>
                <a:gd name="connsiteX3" fmla="*/ 95250 w 257175"/>
                <a:gd name="connsiteY3" fmla="*/ 41275 h 327025"/>
                <a:gd name="connsiteX4" fmla="*/ 101600 w 257175"/>
                <a:gd name="connsiteY4" fmla="*/ 50800 h 327025"/>
                <a:gd name="connsiteX5" fmla="*/ 104775 w 257175"/>
                <a:gd name="connsiteY5" fmla="*/ 60325 h 327025"/>
                <a:gd name="connsiteX6" fmla="*/ 98425 w 257175"/>
                <a:gd name="connsiteY6" fmla="*/ 82550 h 327025"/>
                <a:gd name="connsiteX7" fmla="*/ 92075 w 257175"/>
                <a:gd name="connsiteY7" fmla="*/ 92075 h 327025"/>
                <a:gd name="connsiteX8" fmla="*/ 88900 w 257175"/>
                <a:gd name="connsiteY8" fmla="*/ 101600 h 327025"/>
                <a:gd name="connsiteX9" fmla="*/ 79375 w 257175"/>
                <a:gd name="connsiteY9" fmla="*/ 107950 h 327025"/>
                <a:gd name="connsiteX10" fmla="*/ 69850 w 257175"/>
                <a:gd name="connsiteY10" fmla="*/ 117475 h 327025"/>
                <a:gd name="connsiteX11" fmla="*/ 34925 w 257175"/>
                <a:gd name="connsiteY11" fmla="*/ 127000 h 327025"/>
                <a:gd name="connsiteX12" fmla="*/ 22225 w 257175"/>
                <a:gd name="connsiteY12" fmla="*/ 123825 h 327025"/>
                <a:gd name="connsiteX13" fmla="*/ 19050 w 257175"/>
                <a:gd name="connsiteY13" fmla="*/ 114300 h 327025"/>
                <a:gd name="connsiteX14" fmla="*/ 12700 w 257175"/>
                <a:gd name="connsiteY14" fmla="*/ 104775 h 327025"/>
                <a:gd name="connsiteX15" fmla="*/ 15875 w 257175"/>
                <a:gd name="connsiteY15" fmla="*/ 66675 h 327025"/>
                <a:gd name="connsiteX16" fmla="*/ 19050 w 257175"/>
                <a:gd name="connsiteY16" fmla="*/ 57150 h 327025"/>
                <a:gd name="connsiteX17" fmla="*/ 41275 w 257175"/>
                <a:gd name="connsiteY17" fmla="*/ 38100 h 327025"/>
                <a:gd name="connsiteX18" fmla="*/ 50800 w 257175"/>
                <a:gd name="connsiteY18" fmla="*/ 28575 h 327025"/>
                <a:gd name="connsiteX19" fmla="*/ 117475 w 257175"/>
                <a:gd name="connsiteY19" fmla="*/ 34925 h 327025"/>
                <a:gd name="connsiteX20" fmla="*/ 127000 w 257175"/>
                <a:gd name="connsiteY20" fmla="*/ 41275 h 327025"/>
                <a:gd name="connsiteX21" fmla="*/ 139700 w 257175"/>
                <a:gd name="connsiteY21" fmla="*/ 57150 h 327025"/>
                <a:gd name="connsiteX22" fmla="*/ 142875 w 257175"/>
                <a:gd name="connsiteY22" fmla="*/ 66675 h 327025"/>
                <a:gd name="connsiteX23" fmla="*/ 155575 w 257175"/>
                <a:gd name="connsiteY23" fmla="*/ 85725 h 327025"/>
                <a:gd name="connsiteX24" fmla="*/ 158750 w 257175"/>
                <a:gd name="connsiteY24" fmla="*/ 98425 h 327025"/>
                <a:gd name="connsiteX25" fmla="*/ 165100 w 257175"/>
                <a:gd name="connsiteY25" fmla="*/ 120650 h 327025"/>
                <a:gd name="connsiteX26" fmla="*/ 168275 w 257175"/>
                <a:gd name="connsiteY26" fmla="*/ 152400 h 327025"/>
                <a:gd name="connsiteX27" fmla="*/ 171450 w 257175"/>
                <a:gd name="connsiteY27" fmla="*/ 177800 h 327025"/>
                <a:gd name="connsiteX28" fmla="*/ 168275 w 257175"/>
                <a:gd name="connsiteY28" fmla="*/ 193675 h 327025"/>
                <a:gd name="connsiteX29" fmla="*/ 165100 w 257175"/>
                <a:gd name="connsiteY29" fmla="*/ 203200 h 327025"/>
                <a:gd name="connsiteX30" fmla="*/ 152400 w 257175"/>
                <a:gd name="connsiteY30" fmla="*/ 206375 h 327025"/>
                <a:gd name="connsiteX31" fmla="*/ 133350 w 257175"/>
                <a:gd name="connsiteY31" fmla="*/ 222250 h 327025"/>
                <a:gd name="connsiteX32" fmla="*/ 114300 w 257175"/>
                <a:gd name="connsiteY32" fmla="*/ 225425 h 327025"/>
                <a:gd name="connsiteX33" fmla="*/ 104775 w 257175"/>
                <a:gd name="connsiteY33" fmla="*/ 228600 h 327025"/>
                <a:gd name="connsiteX34" fmla="*/ 82550 w 257175"/>
                <a:gd name="connsiteY34" fmla="*/ 225425 h 327025"/>
                <a:gd name="connsiteX35" fmla="*/ 76200 w 257175"/>
                <a:gd name="connsiteY35" fmla="*/ 212725 h 327025"/>
                <a:gd name="connsiteX36" fmla="*/ 66675 w 257175"/>
                <a:gd name="connsiteY36" fmla="*/ 206375 h 327025"/>
                <a:gd name="connsiteX37" fmla="*/ 66675 w 257175"/>
                <a:gd name="connsiteY37" fmla="*/ 171450 h 327025"/>
                <a:gd name="connsiteX38" fmla="*/ 95250 w 257175"/>
                <a:gd name="connsiteY38" fmla="*/ 155575 h 327025"/>
                <a:gd name="connsiteX39" fmla="*/ 107950 w 257175"/>
                <a:gd name="connsiteY39" fmla="*/ 152400 h 327025"/>
                <a:gd name="connsiteX40" fmla="*/ 117475 w 257175"/>
                <a:gd name="connsiteY40" fmla="*/ 149225 h 327025"/>
                <a:gd name="connsiteX41" fmla="*/ 152400 w 257175"/>
                <a:gd name="connsiteY41" fmla="*/ 152400 h 327025"/>
                <a:gd name="connsiteX42" fmla="*/ 190500 w 257175"/>
                <a:gd name="connsiteY42" fmla="*/ 177800 h 327025"/>
                <a:gd name="connsiteX43" fmla="*/ 196850 w 257175"/>
                <a:gd name="connsiteY43" fmla="*/ 187325 h 327025"/>
                <a:gd name="connsiteX44" fmla="*/ 215900 w 257175"/>
                <a:gd name="connsiteY44" fmla="*/ 209550 h 327025"/>
                <a:gd name="connsiteX45" fmla="*/ 222250 w 257175"/>
                <a:gd name="connsiteY45" fmla="*/ 254000 h 327025"/>
                <a:gd name="connsiteX46" fmla="*/ 215900 w 257175"/>
                <a:gd name="connsiteY46" fmla="*/ 304800 h 327025"/>
                <a:gd name="connsiteX47" fmla="*/ 203200 w 257175"/>
                <a:gd name="connsiteY47" fmla="*/ 320675 h 327025"/>
                <a:gd name="connsiteX48" fmla="*/ 184150 w 257175"/>
                <a:gd name="connsiteY48" fmla="*/ 327025 h 327025"/>
                <a:gd name="connsiteX49" fmla="*/ 152400 w 257175"/>
                <a:gd name="connsiteY49" fmla="*/ 320675 h 327025"/>
                <a:gd name="connsiteX50" fmla="*/ 142875 w 257175"/>
                <a:gd name="connsiteY50" fmla="*/ 311150 h 327025"/>
                <a:gd name="connsiteX51" fmla="*/ 133350 w 257175"/>
                <a:gd name="connsiteY51" fmla="*/ 292100 h 327025"/>
                <a:gd name="connsiteX52" fmla="*/ 136525 w 257175"/>
                <a:gd name="connsiteY52" fmla="*/ 276225 h 327025"/>
                <a:gd name="connsiteX53" fmla="*/ 152400 w 257175"/>
                <a:gd name="connsiteY53" fmla="*/ 260350 h 327025"/>
                <a:gd name="connsiteX54" fmla="*/ 165100 w 257175"/>
                <a:gd name="connsiteY54" fmla="*/ 257175 h 327025"/>
                <a:gd name="connsiteX55" fmla="*/ 174625 w 257175"/>
                <a:gd name="connsiteY55" fmla="*/ 254000 h 327025"/>
                <a:gd name="connsiteX56" fmla="*/ 222250 w 257175"/>
                <a:gd name="connsiteY56" fmla="*/ 260350 h 327025"/>
                <a:gd name="connsiteX57" fmla="*/ 241300 w 257175"/>
                <a:gd name="connsiteY57" fmla="*/ 273050 h 327025"/>
                <a:gd name="connsiteX58" fmla="*/ 254000 w 257175"/>
                <a:gd name="connsiteY58" fmla="*/ 292100 h 327025"/>
                <a:gd name="connsiteX59" fmla="*/ 257175 w 257175"/>
                <a:gd name="connsiteY59" fmla="*/ 301625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57175" h="327025">
                  <a:moveTo>
                    <a:pt x="0" y="0"/>
                  </a:moveTo>
                  <a:lnTo>
                    <a:pt x="63500" y="3175"/>
                  </a:lnTo>
                  <a:cubicBezTo>
                    <a:pt x="72171" y="5510"/>
                    <a:pt x="77569" y="14753"/>
                    <a:pt x="82550" y="22225"/>
                  </a:cubicBezTo>
                  <a:lnTo>
                    <a:pt x="95250" y="41275"/>
                  </a:lnTo>
                  <a:cubicBezTo>
                    <a:pt x="97367" y="44450"/>
                    <a:pt x="100393" y="47180"/>
                    <a:pt x="101600" y="50800"/>
                  </a:cubicBezTo>
                  <a:lnTo>
                    <a:pt x="104775" y="60325"/>
                  </a:lnTo>
                  <a:cubicBezTo>
                    <a:pt x="103758" y="64394"/>
                    <a:pt x="100702" y="77995"/>
                    <a:pt x="98425" y="82550"/>
                  </a:cubicBezTo>
                  <a:cubicBezTo>
                    <a:pt x="96718" y="85963"/>
                    <a:pt x="93782" y="88662"/>
                    <a:pt x="92075" y="92075"/>
                  </a:cubicBezTo>
                  <a:cubicBezTo>
                    <a:pt x="90578" y="95068"/>
                    <a:pt x="90991" y="98987"/>
                    <a:pt x="88900" y="101600"/>
                  </a:cubicBezTo>
                  <a:cubicBezTo>
                    <a:pt x="86516" y="104580"/>
                    <a:pt x="82306" y="105507"/>
                    <a:pt x="79375" y="107950"/>
                  </a:cubicBezTo>
                  <a:cubicBezTo>
                    <a:pt x="75926" y="110825"/>
                    <a:pt x="73775" y="115294"/>
                    <a:pt x="69850" y="117475"/>
                  </a:cubicBezTo>
                  <a:cubicBezTo>
                    <a:pt x="60786" y="122510"/>
                    <a:pt x="45185" y="124948"/>
                    <a:pt x="34925" y="127000"/>
                  </a:cubicBezTo>
                  <a:cubicBezTo>
                    <a:pt x="30692" y="125942"/>
                    <a:pt x="25632" y="126551"/>
                    <a:pt x="22225" y="123825"/>
                  </a:cubicBezTo>
                  <a:cubicBezTo>
                    <a:pt x="19612" y="121734"/>
                    <a:pt x="20547" y="117293"/>
                    <a:pt x="19050" y="114300"/>
                  </a:cubicBezTo>
                  <a:cubicBezTo>
                    <a:pt x="17343" y="110887"/>
                    <a:pt x="14817" y="107950"/>
                    <a:pt x="12700" y="104775"/>
                  </a:cubicBezTo>
                  <a:cubicBezTo>
                    <a:pt x="13758" y="92075"/>
                    <a:pt x="14191" y="79307"/>
                    <a:pt x="15875" y="66675"/>
                  </a:cubicBezTo>
                  <a:cubicBezTo>
                    <a:pt x="16317" y="63358"/>
                    <a:pt x="17194" y="59935"/>
                    <a:pt x="19050" y="57150"/>
                  </a:cubicBezTo>
                  <a:cubicBezTo>
                    <a:pt x="24302" y="49272"/>
                    <a:pt x="34428" y="43969"/>
                    <a:pt x="41275" y="38100"/>
                  </a:cubicBezTo>
                  <a:cubicBezTo>
                    <a:pt x="44684" y="35178"/>
                    <a:pt x="47625" y="31750"/>
                    <a:pt x="50800" y="28575"/>
                  </a:cubicBezTo>
                  <a:cubicBezTo>
                    <a:pt x="52233" y="28655"/>
                    <a:pt x="100209" y="26292"/>
                    <a:pt x="117475" y="34925"/>
                  </a:cubicBezTo>
                  <a:cubicBezTo>
                    <a:pt x="120888" y="36632"/>
                    <a:pt x="123825" y="39158"/>
                    <a:pt x="127000" y="41275"/>
                  </a:cubicBezTo>
                  <a:cubicBezTo>
                    <a:pt x="134980" y="65216"/>
                    <a:pt x="123287" y="36634"/>
                    <a:pt x="139700" y="57150"/>
                  </a:cubicBezTo>
                  <a:cubicBezTo>
                    <a:pt x="141791" y="59763"/>
                    <a:pt x="141250" y="63749"/>
                    <a:pt x="142875" y="66675"/>
                  </a:cubicBezTo>
                  <a:cubicBezTo>
                    <a:pt x="146581" y="73346"/>
                    <a:pt x="155575" y="85725"/>
                    <a:pt x="155575" y="85725"/>
                  </a:cubicBezTo>
                  <a:cubicBezTo>
                    <a:pt x="156633" y="89958"/>
                    <a:pt x="157551" y="94229"/>
                    <a:pt x="158750" y="98425"/>
                  </a:cubicBezTo>
                  <a:cubicBezTo>
                    <a:pt x="167860" y="130309"/>
                    <a:pt x="155174" y="80948"/>
                    <a:pt x="165100" y="120650"/>
                  </a:cubicBezTo>
                  <a:cubicBezTo>
                    <a:pt x="166158" y="131233"/>
                    <a:pt x="167100" y="141829"/>
                    <a:pt x="168275" y="152400"/>
                  </a:cubicBezTo>
                  <a:cubicBezTo>
                    <a:pt x="169217" y="160880"/>
                    <a:pt x="171450" y="169267"/>
                    <a:pt x="171450" y="177800"/>
                  </a:cubicBezTo>
                  <a:cubicBezTo>
                    <a:pt x="171450" y="183196"/>
                    <a:pt x="169584" y="188440"/>
                    <a:pt x="168275" y="193675"/>
                  </a:cubicBezTo>
                  <a:cubicBezTo>
                    <a:pt x="167463" y="196922"/>
                    <a:pt x="167713" y="201109"/>
                    <a:pt x="165100" y="203200"/>
                  </a:cubicBezTo>
                  <a:cubicBezTo>
                    <a:pt x="161693" y="205926"/>
                    <a:pt x="156633" y="205317"/>
                    <a:pt x="152400" y="206375"/>
                  </a:cubicBezTo>
                  <a:cubicBezTo>
                    <a:pt x="147979" y="210796"/>
                    <a:pt x="139981" y="220040"/>
                    <a:pt x="133350" y="222250"/>
                  </a:cubicBezTo>
                  <a:cubicBezTo>
                    <a:pt x="127243" y="224286"/>
                    <a:pt x="120584" y="224028"/>
                    <a:pt x="114300" y="225425"/>
                  </a:cubicBezTo>
                  <a:cubicBezTo>
                    <a:pt x="111033" y="226151"/>
                    <a:pt x="107950" y="227542"/>
                    <a:pt x="104775" y="228600"/>
                  </a:cubicBezTo>
                  <a:cubicBezTo>
                    <a:pt x="97367" y="227542"/>
                    <a:pt x="89092" y="229059"/>
                    <a:pt x="82550" y="225425"/>
                  </a:cubicBezTo>
                  <a:cubicBezTo>
                    <a:pt x="78413" y="223126"/>
                    <a:pt x="79230" y="216361"/>
                    <a:pt x="76200" y="212725"/>
                  </a:cubicBezTo>
                  <a:cubicBezTo>
                    <a:pt x="73757" y="209794"/>
                    <a:pt x="69850" y="208492"/>
                    <a:pt x="66675" y="206375"/>
                  </a:cubicBezTo>
                  <a:cubicBezTo>
                    <a:pt x="64659" y="196295"/>
                    <a:pt x="59724" y="181380"/>
                    <a:pt x="66675" y="171450"/>
                  </a:cubicBezTo>
                  <a:cubicBezTo>
                    <a:pt x="72360" y="163328"/>
                    <a:pt x="85567" y="158342"/>
                    <a:pt x="95250" y="155575"/>
                  </a:cubicBezTo>
                  <a:cubicBezTo>
                    <a:pt x="99446" y="154376"/>
                    <a:pt x="103754" y="153599"/>
                    <a:pt x="107950" y="152400"/>
                  </a:cubicBezTo>
                  <a:cubicBezTo>
                    <a:pt x="111168" y="151481"/>
                    <a:pt x="114300" y="150283"/>
                    <a:pt x="117475" y="149225"/>
                  </a:cubicBezTo>
                  <a:cubicBezTo>
                    <a:pt x="129117" y="150283"/>
                    <a:pt x="141253" y="148880"/>
                    <a:pt x="152400" y="152400"/>
                  </a:cubicBezTo>
                  <a:cubicBezTo>
                    <a:pt x="154519" y="153069"/>
                    <a:pt x="184530" y="171830"/>
                    <a:pt x="190500" y="177800"/>
                  </a:cubicBezTo>
                  <a:cubicBezTo>
                    <a:pt x="193198" y="180498"/>
                    <a:pt x="194367" y="184428"/>
                    <a:pt x="196850" y="187325"/>
                  </a:cubicBezTo>
                  <a:cubicBezTo>
                    <a:pt x="219947" y="214272"/>
                    <a:pt x="201322" y="187683"/>
                    <a:pt x="215900" y="209550"/>
                  </a:cubicBezTo>
                  <a:cubicBezTo>
                    <a:pt x="218548" y="222790"/>
                    <a:pt x="222753" y="241430"/>
                    <a:pt x="222250" y="254000"/>
                  </a:cubicBezTo>
                  <a:cubicBezTo>
                    <a:pt x="221568" y="271051"/>
                    <a:pt x="218562" y="287944"/>
                    <a:pt x="215900" y="304800"/>
                  </a:cubicBezTo>
                  <a:cubicBezTo>
                    <a:pt x="214406" y="314263"/>
                    <a:pt x="212217" y="316667"/>
                    <a:pt x="203200" y="320675"/>
                  </a:cubicBezTo>
                  <a:cubicBezTo>
                    <a:pt x="197083" y="323393"/>
                    <a:pt x="184150" y="327025"/>
                    <a:pt x="184150" y="327025"/>
                  </a:cubicBezTo>
                  <a:cubicBezTo>
                    <a:pt x="182991" y="326832"/>
                    <a:pt x="156301" y="322904"/>
                    <a:pt x="152400" y="320675"/>
                  </a:cubicBezTo>
                  <a:cubicBezTo>
                    <a:pt x="148501" y="318447"/>
                    <a:pt x="145750" y="314599"/>
                    <a:pt x="142875" y="311150"/>
                  </a:cubicBezTo>
                  <a:cubicBezTo>
                    <a:pt x="136036" y="302944"/>
                    <a:pt x="136532" y="301646"/>
                    <a:pt x="133350" y="292100"/>
                  </a:cubicBezTo>
                  <a:cubicBezTo>
                    <a:pt x="134408" y="286808"/>
                    <a:pt x="134630" y="281278"/>
                    <a:pt x="136525" y="276225"/>
                  </a:cubicBezTo>
                  <a:cubicBezTo>
                    <a:pt x="139227" y="269019"/>
                    <a:pt x="145465" y="263322"/>
                    <a:pt x="152400" y="260350"/>
                  </a:cubicBezTo>
                  <a:cubicBezTo>
                    <a:pt x="156411" y="258631"/>
                    <a:pt x="160904" y="258374"/>
                    <a:pt x="165100" y="257175"/>
                  </a:cubicBezTo>
                  <a:cubicBezTo>
                    <a:pt x="168318" y="256256"/>
                    <a:pt x="171450" y="255058"/>
                    <a:pt x="174625" y="254000"/>
                  </a:cubicBezTo>
                  <a:cubicBezTo>
                    <a:pt x="177327" y="254225"/>
                    <a:pt x="210807" y="253993"/>
                    <a:pt x="222250" y="260350"/>
                  </a:cubicBezTo>
                  <a:cubicBezTo>
                    <a:pt x="228921" y="264056"/>
                    <a:pt x="241300" y="273050"/>
                    <a:pt x="241300" y="273050"/>
                  </a:cubicBezTo>
                  <a:cubicBezTo>
                    <a:pt x="248849" y="295698"/>
                    <a:pt x="238145" y="268317"/>
                    <a:pt x="254000" y="292100"/>
                  </a:cubicBezTo>
                  <a:cubicBezTo>
                    <a:pt x="255856" y="294885"/>
                    <a:pt x="257175" y="301625"/>
                    <a:pt x="257175" y="301625"/>
                  </a:cubicBezTo>
                </a:path>
              </a:pathLst>
            </a:custGeom>
            <a:ln w="12700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Oval 22"/>
          <p:cNvSpPr/>
          <p:nvPr/>
        </p:nvSpPr>
        <p:spPr>
          <a:xfrm>
            <a:off x="5157553" y="4587865"/>
            <a:ext cx="1016000" cy="1016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6250169" y="3628644"/>
            <a:ext cx="1016000" cy="1016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6173553" y="2451099"/>
            <a:ext cx="1016000" cy="1016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26" name="Right Arrow 25"/>
          <p:cNvSpPr/>
          <p:nvPr/>
        </p:nvSpPr>
        <p:spPr>
          <a:xfrm>
            <a:off x="4159438" y="3764243"/>
            <a:ext cx="367740" cy="205090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 rot="10800000">
            <a:off x="4825998" y="3764734"/>
            <a:ext cx="367740" cy="205090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072027" y="3854670"/>
            <a:ext cx="1401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Hard Scattering</a:t>
            </a:r>
            <a:endParaRPr lang="en-US" dirty="0"/>
          </a:p>
        </p:txBody>
      </p:sp>
      <p:sp>
        <p:nvSpPr>
          <p:cNvPr id="29" name="Right Arrow 28"/>
          <p:cNvSpPr/>
          <p:nvPr/>
        </p:nvSpPr>
        <p:spPr>
          <a:xfrm>
            <a:off x="3883746" y="3362627"/>
            <a:ext cx="643432" cy="139962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 rot="10800000">
            <a:off x="4825996" y="3363114"/>
            <a:ext cx="713555" cy="139473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010020" y="2716295"/>
            <a:ext cx="1401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Multiple Interactions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4278136" y="4633613"/>
            <a:ext cx="212857" cy="101666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 rot="10800000">
            <a:off x="4944696" y="4634101"/>
            <a:ext cx="212857" cy="101666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029320" y="5445050"/>
            <a:ext cx="1401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Pile Up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17762" y="3080150"/>
            <a:ext cx="1978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Beam Remnants</a:t>
            </a:r>
          </a:p>
          <a:p>
            <a:pPr algn="ctr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(color connections)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00754" y="1389532"/>
            <a:ext cx="2025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Underlying Event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38" name="Straight Arrow Connector 37"/>
          <p:cNvCxnSpPr>
            <a:stCxn id="36" idx="2"/>
            <a:endCxn id="31" idx="0"/>
          </p:cNvCxnSpPr>
          <p:nvPr/>
        </p:nvCxnSpPr>
        <p:spPr>
          <a:xfrm flipH="1">
            <a:off x="4710784" y="1758864"/>
            <a:ext cx="1702476" cy="9574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6" idx="2"/>
            <a:endCxn id="35" idx="0"/>
          </p:cNvCxnSpPr>
          <p:nvPr/>
        </p:nvCxnSpPr>
        <p:spPr>
          <a:xfrm>
            <a:off x="6413260" y="1758864"/>
            <a:ext cx="1493608" cy="13212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Freeform 43"/>
          <p:cNvSpPr/>
          <p:nvPr/>
        </p:nvSpPr>
        <p:spPr>
          <a:xfrm flipH="1">
            <a:off x="4094764" y="3929218"/>
            <a:ext cx="297939" cy="440726"/>
          </a:xfrm>
          <a:custGeom>
            <a:avLst/>
            <a:gdLst>
              <a:gd name="connsiteX0" fmla="*/ 0 w 257175"/>
              <a:gd name="connsiteY0" fmla="*/ 0 h 327025"/>
              <a:gd name="connsiteX1" fmla="*/ 63500 w 257175"/>
              <a:gd name="connsiteY1" fmla="*/ 3175 h 327025"/>
              <a:gd name="connsiteX2" fmla="*/ 82550 w 257175"/>
              <a:gd name="connsiteY2" fmla="*/ 22225 h 327025"/>
              <a:gd name="connsiteX3" fmla="*/ 95250 w 257175"/>
              <a:gd name="connsiteY3" fmla="*/ 41275 h 327025"/>
              <a:gd name="connsiteX4" fmla="*/ 101600 w 257175"/>
              <a:gd name="connsiteY4" fmla="*/ 50800 h 327025"/>
              <a:gd name="connsiteX5" fmla="*/ 104775 w 257175"/>
              <a:gd name="connsiteY5" fmla="*/ 60325 h 327025"/>
              <a:gd name="connsiteX6" fmla="*/ 98425 w 257175"/>
              <a:gd name="connsiteY6" fmla="*/ 82550 h 327025"/>
              <a:gd name="connsiteX7" fmla="*/ 92075 w 257175"/>
              <a:gd name="connsiteY7" fmla="*/ 92075 h 327025"/>
              <a:gd name="connsiteX8" fmla="*/ 88900 w 257175"/>
              <a:gd name="connsiteY8" fmla="*/ 101600 h 327025"/>
              <a:gd name="connsiteX9" fmla="*/ 79375 w 257175"/>
              <a:gd name="connsiteY9" fmla="*/ 107950 h 327025"/>
              <a:gd name="connsiteX10" fmla="*/ 69850 w 257175"/>
              <a:gd name="connsiteY10" fmla="*/ 117475 h 327025"/>
              <a:gd name="connsiteX11" fmla="*/ 34925 w 257175"/>
              <a:gd name="connsiteY11" fmla="*/ 127000 h 327025"/>
              <a:gd name="connsiteX12" fmla="*/ 22225 w 257175"/>
              <a:gd name="connsiteY12" fmla="*/ 123825 h 327025"/>
              <a:gd name="connsiteX13" fmla="*/ 19050 w 257175"/>
              <a:gd name="connsiteY13" fmla="*/ 114300 h 327025"/>
              <a:gd name="connsiteX14" fmla="*/ 12700 w 257175"/>
              <a:gd name="connsiteY14" fmla="*/ 104775 h 327025"/>
              <a:gd name="connsiteX15" fmla="*/ 15875 w 257175"/>
              <a:gd name="connsiteY15" fmla="*/ 66675 h 327025"/>
              <a:gd name="connsiteX16" fmla="*/ 19050 w 257175"/>
              <a:gd name="connsiteY16" fmla="*/ 57150 h 327025"/>
              <a:gd name="connsiteX17" fmla="*/ 41275 w 257175"/>
              <a:gd name="connsiteY17" fmla="*/ 38100 h 327025"/>
              <a:gd name="connsiteX18" fmla="*/ 50800 w 257175"/>
              <a:gd name="connsiteY18" fmla="*/ 28575 h 327025"/>
              <a:gd name="connsiteX19" fmla="*/ 117475 w 257175"/>
              <a:gd name="connsiteY19" fmla="*/ 34925 h 327025"/>
              <a:gd name="connsiteX20" fmla="*/ 127000 w 257175"/>
              <a:gd name="connsiteY20" fmla="*/ 41275 h 327025"/>
              <a:gd name="connsiteX21" fmla="*/ 139700 w 257175"/>
              <a:gd name="connsiteY21" fmla="*/ 57150 h 327025"/>
              <a:gd name="connsiteX22" fmla="*/ 142875 w 257175"/>
              <a:gd name="connsiteY22" fmla="*/ 66675 h 327025"/>
              <a:gd name="connsiteX23" fmla="*/ 155575 w 257175"/>
              <a:gd name="connsiteY23" fmla="*/ 85725 h 327025"/>
              <a:gd name="connsiteX24" fmla="*/ 158750 w 257175"/>
              <a:gd name="connsiteY24" fmla="*/ 98425 h 327025"/>
              <a:gd name="connsiteX25" fmla="*/ 165100 w 257175"/>
              <a:gd name="connsiteY25" fmla="*/ 120650 h 327025"/>
              <a:gd name="connsiteX26" fmla="*/ 168275 w 257175"/>
              <a:gd name="connsiteY26" fmla="*/ 152400 h 327025"/>
              <a:gd name="connsiteX27" fmla="*/ 171450 w 257175"/>
              <a:gd name="connsiteY27" fmla="*/ 177800 h 327025"/>
              <a:gd name="connsiteX28" fmla="*/ 168275 w 257175"/>
              <a:gd name="connsiteY28" fmla="*/ 193675 h 327025"/>
              <a:gd name="connsiteX29" fmla="*/ 165100 w 257175"/>
              <a:gd name="connsiteY29" fmla="*/ 203200 h 327025"/>
              <a:gd name="connsiteX30" fmla="*/ 152400 w 257175"/>
              <a:gd name="connsiteY30" fmla="*/ 206375 h 327025"/>
              <a:gd name="connsiteX31" fmla="*/ 133350 w 257175"/>
              <a:gd name="connsiteY31" fmla="*/ 222250 h 327025"/>
              <a:gd name="connsiteX32" fmla="*/ 114300 w 257175"/>
              <a:gd name="connsiteY32" fmla="*/ 225425 h 327025"/>
              <a:gd name="connsiteX33" fmla="*/ 104775 w 257175"/>
              <a:gd name="connsiteY33" fmla="*/ 228600 h 327025"/>
              <a:gd name="connsiteX34" fmla="*/ 82550 w 257175"/>
              <a:gd name="connsiteY34" fmla="*/ 225425 h 327025"/>
              <a:gd name="connsiteX35" fmla="*/ 76200 w 257175"/>
              <a:gd name="connsiteY35" fmla="*/ 212725 h 327025"/>
              <a:gd name="connsiteX36" fmla="*/ 66675 w 257175"/>
              <a:gd name="connsiteY36" fmla="*/ 206375 h 327025"/>
              <a:gd name="connsiteX37" fmla="*/ 66675 w 257175"/>
              <a:gd name="connsiteY37" fmla="*/ 171450 h 327025"/>
              <a:gd name="connsiteX38" fmla="*/ 95250 w 257175"/>
              <a:gd name="connsiteY38" fmla="*/ 155575 h 327025"/>
              <a:gd name="connsiteX39" fmla="*/ 107950 w 257175"/>
              <a:gd name="connsiteY39" fmla="*/ 152400 h 327025"/>
              <a:gd name="connsiteX40" fmla="*/ 117475 w 257175"/>
              <a:gd name="connsiteY40" fmla="*/ 149225 h 327025"/>
              <a:gd name="connsiteX41" fmla="*/ 152400 w 257175"/>
              <a:gd name="connsiteY41" fmla="*/ 152400 h 327025"/>
              <a:gd name="connsiteX42" fmla="*/ 190500 w 257175"/>
              <a:gd name="connsiteY42" fmla="*/ 177800 h 327025"/>
              <a:gd name="connsiteX43" fmla="*/ 196850 w 257175"/>
              <a:gd name="connsiteY43" fmla="*/ 187325 h 327025"/>
              <a:gd name="connsiteX44" fmla="*/ 215900 w 257175"/>
              <a:gd name="connsiteY44" fmla="*/ 209550 h 327025"/>
              <a:gd name="connsiteX45" fmla="*/ 222250 w 257175"/>
              <a:gd name="connsiteY45" fmla="*/ 254000 h 327025"/>
              <a:gd name="connsiteX46" fmla="*/ 215900 w 257175"/>
              <a:gd name="connsiteY46" fmla="*/ 304800 h 327025"/>
              <a:gd name="connsiteX47" fmla="*/ 203200 w 257175"/>
              <a:gd name="connsiteY47" fmla="*/ 320675 h 327025"/>
              <a:gd name="connsiteX48" fmla="*/ 184150 w 257175"/>
              <a:gd name="connsiteY48" fmla="*/ 327025 h 327025"/>
              <a:gd name="connsiteX49" fmla="*/ 152400 w 257175"/>
              <a:gd name="connsiteY49" fmla="*/ 320675 h 327025"/>
              <a:gd name="connsiteX50" fmla="*/ 142875 w 257175"/>
              <a:gd name="connsiteY50" fmla="*/ 311150 h 327025"/>
              <a:gd name="connsiteX51" fmla="*/ 133350 w 257175"/>
              <a:gd name="connsiteY51" fmla="*/ 292100 h 327025"/>
              <a:gd name="connsiteX52" fmla="*/ 136525 w 257175"/>
              <a:gd name="connsiteY52" fmla="*/ 276225 h 327025"/>
              <a:gd name="connsiteX53" fmla="*/ 152400 w 257175"/>
              <a:gd name="connsiteY53" fmla="*/ 260350 h 327025"/>
              <a:gd name="connsiteX54" fmla="*/ 165100 w 257175"/>
              <a:gd name="connsiteY54" fmla="*/ 257175 h 327025"/>
              <a:gd name="connsiteX55" fmla="*/ 174625 w 257175"/>
              <a:gd name="connsiteY55" fmla="*/ 254000 h 327025"/>
              <a:gd name="connsiteX56" fmla="*/ 222250 w 257175"/>
              <a:gd name="connsiteY56" fmla="*/ 260350 h 327025"/>
              <a:gd name="connsiteX57" fmla="*/ 241300 w 257175"/>
              <a:gd name="connsiteY57" fmla="*/ 273050 h 327025"/>
              <a:gd name="connsiteX58" fmla="*/ 254000 w 257175"/>
              <a:gd name="connsiteY58" fmla="*/ 292100 h 327025"/>
              <a:gd name="connsiteX59" fmla="*/ 257175 w 257175"/>
              <a:gd name="connsiteY59" fmla="*/ 301625 h 32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57175" h="327025">
                <a:moveTo>
                  <a:pt x="0" y="0"/>
                </a:moveTo>
                <a:lnTo>
                  <a:pt x="63500" y="3175"/>
                </a:lnTo>
                <a:cubicBezTo>
                  <a:pt x="72171" y="5510"/>
                  <a:pt x="77569" y="14753"/>
                  <a:pt x="82550" y="22225"/>
                </a:cubicBezTo>
                <a:lnTo>
                  <a:pt x="95250" y="41275"/>
                </a:lnTo>
                <a:cubicBezTo>
                  <a:pt x="97367" y="44450"/>
                  <a:pt x="100393" y="47180"/>
                  <a:pt x="101600" y="50800"/>
                </a:cubicBezTo>
                <a:lnTo>
                  <a:pt x="104775" y="60325"/>
                </a:lnTo>
                <a:cubicBezTo>
                  <a:pt x="103758" y="64394"/>
                  <a:pt x="100702" y="77995"/>
                  <a:pt x="98425" y="82550"/>
                </a:cubicBezTo>
                <a:cubicBezTo>
                  <a:pt x="96718" y="85963"/>
                  <a:pt x="93782" y="88662"/>
                  <a:pt x="92075" y="92075"/>
                </a:cubicBezTo>
                <a:cubicBezTo>
                  <a:pt x="90578" y="95068"/>
                  <a:pt x="90991" y="98987"/>
                  <a:pt x="88900" y="101600"/>
                </a:cubicBezTo>
                <a:cubicBezTo>
                  <a:pt x="86516" y="104580"/>
                  <a:pt x="82306" y="105507"/>
                  <a:pt x="79375" y="107950"/>
                </a:cubicBezTo>
                <a:cubicBezTo>
                  <a:pt x="75926" y="110825"/>
                  <a:pt x="73775" y="115294"/>
                  <a:pt x="69850" y="117475"/>
                </a:cubicBezTo>
                <a:cubicBezTo>
                  <a:pt x="60786" y="122510"/>
                  <a:pt x="45185" y="124948"/>
                  <a:pt x="34925" y="127000"/>
                </a:cubicBezTo>
                <a:cubicBezTo>
                  <a:pt x="30692" y="125942"/>
                  <a:pt x="25632" y="126551"/>
                  <a:pt x="22225" y="123825"/>
                </a:cubicBezTo>
                <a:cubicBezTo>
                  <a:pt x="19612" y="121734"/>
                  <a:pt x="20547" y="117293"/>
                  <a:pt x="19050" y="114300"/>
                </a:cubicBezTo>
                <a:cubicBezTo>
                  <a:pt x="17343" y="110887"/>
                  <a:pt x="14817" y="107950"/>
                  <a:pt x="12700" y="104775"/>
                </a:cubicBezTo>
                <a:cubicBezTo>
                  <a:pt x="13758" y="92075"/>
                  <a:pt x="14191" y="79307"/>
                  <a:pt x="15875" y="66675"/>
                </a:cubicBezTo>
                <a:cubicBezTo>
                  <a:pt x="16317" y="63358"/>
                  <a:pt x="17194" y="59935"/>
                  <a:pt x="19050" y="57150"/>
                </a:cubicBezTo>
                <a:cubicBezTo>
                  <a:pt x="24302" y="49272"/>
                  <a:pt x="34428" y="43969"/>
                  <a:pt x="41275" y="38100"/>
                </a:cubicBezTo>
                <a:cubicBezTo>
                  <a:pt x="44684" y="35178"/>
                  <a:pt x="47625" y="31750"/>
                  <a:pt x="50800" y="28575"/>
                </a:cubicBezTo>
                <a:cubicBezTo>
                  <a:pt x="52233" y="28655"/>
                  <a:pt x="100209" y="26292"/>
                  <a:pt x="117475" y="34925"/>
                </a:cubicBezTo>
                <a:cubicBezTo>
                  <a:pt x="120888" y="36632"/>
                  <a:pt x="123825" y="39158"/>
                  <a:pt x="127000" y="41275"/>
                </a:cubicBezTo>
                <a:cubicBezTo>
                  <a:pt x="134980" y="65216"/>
                  <a:pt x="123287" y="36634"/>
                  <a:pt x="139700" y="57150"/>
                </a:cubicBezTo>
                <a:cubicBezTo>
                  <a:pt x="141791" y="59763"/>
                  <a:pt x="141250" y="63749"/>
                  <a:pt x="142875" y="66675"/>
                </a:cubicBezTo>
                <a:cubicBezTo>
                  <a:pt x="146581" y="73346"/>
                  <a:pt x="155575" y="85725"/>
                  <a:pt x="155575" y="85725"/>
                </a:cubicBezTo>
                <a:cubicBezTo>
                  <a:pt x="156633" y="89958"/>
                  <a:pt x="157551" y="94229"/>
                  <a:pt x="158750" y="98425"/>
                </a:cubicBezTo>
                <a:cubicBezTo>
                  <a:pt x="167860" y="130309"/>
                  <a:pt x="155174" y="80948"/>
                  <a:pt x="165100" y="120650"/>
                </a:cubicBezTo>
                <a:cubicBezTo>
                  <a:pt x="166158" y="131233"/>
                  <a:pt x="167100" y="141829"/>
                  <a:pt x="168275" y="152400"/>
                </a:cubicBezTo>
                <a:cubicBezTo>
                  <a:pt x="169217" y="160880"/>
                  <a:pt x="171450" y="169267"/>
                  <a:pt x="171450" y="177800"/>
                </a:cubicBezTo>
                <a:cubicBezTo>
                  <a:pt x="171450" y="183196"/>
                  <a:pt x="169584" y="188440"/>
                  <a:pt x="168275" y="193675"/>
                </a:cubicBezTo>
                <a:cubicBezTo>
                  <a:pt x="167463" y="196922"/>
                  <a:pt x="167713" y="201109"/>
                  <a:pt x="165100" y="203200"/>
                </a:cubicBezTo>
                <a:cubicBezTo>
                  <a:pt x="161693" y="205926"/>
                  <a:pt x="156633" y="205317"/>
                  <a:pt x="152400" y="206375"/>
                </a:cubicBezTo>
                <a:cubicBezTo>
                  <a:pt x="147979" y="210796"/>
                  <a:pt x="139981" y="220040"/>
                  <a:pt x="133350" y="222250"/>
                </a:cubicBezTo>
                <a:cubicBezTo>
                  <a:pt x="127243" y="224286"/>
                  <a:pt x="120584" y="224028"/>
                  <a:pt x="114300" y="225425"/>
                </a:cubicBezTo>
                <a:cubicBezTo>
                  <a:pt x="111033" y="226151"/>
                  <a:pt x="107950" y="227542"/>
                  <a:pt x="104775" y="228600"/>
                </a:cubicBezTo>
                <a:cubicBezTo>
                  <a:pt x="97367" y="227542"/>
                  <a:pt x="89092" y="229059"/>
                  <a:pt x="82550" y="225425"/>
                </a:cubicBezTo>
                <a:cubicBezTo>
                  <a:pt x="78413" y="223126"/>
                  <a:pt x="79230" y="216361"/>
                  <a:pt x="76200" y="212725"/>
                </a:cubicBezTo>
                <a:cubicBezTo>
                  <a:pt x="73757" y="209794"/>
                  <a:pt x="69850" y="208492"/>
                  <a:pt x="66675" y="206375"/>
                </a:cubicBezTo>
                <a:cubicBezTo>
                  <a:pt x="64659" y="196295"/>
                  <a:pt x="59724" y="181380"/>
                  <a:pt x="66675" y="171450"/>
                </a:cubicBezTo>
                <a:cubicBezTo>
                  <a:pt x="72360" y="163328"/>
                  <a:pt x="85567" y="158342"/>
                  <a:pt x="95250" y="155575"/>
                </a:cubicBezTo>
                <a:cubicBezTo>
                  <a:pt x="99446" y="154376"/>
                  <a:pt x="103754" y="153599"/>
                  <a:pt x="107950" y="152400"/>
                </a:cubicBezTo>
                <a:cubicBezTo>
                  <a:pt x="111168" y="151481"/>
                  <a:pt x="114300" y="150283"/>
                  <a:pt x="117475" y="149225"/>
                </a:cubicBezTo>
                <a:cubicBezTo>
                  <a:pt x="129117" y="150283"/>
                  <a:pt x="141253" y="148880"/>
                  <a:pt x="152400" y="152400"/>
                </a:cubicBezTo>
                <a:cubicBezTo>
                  <a:pt x="154519" y="153069"/>
                  <a:pt x="184530" y="171830"/>
                  <a:pt x="190500" y="177800"/>
                </a:cubicBezTo>
                <a:cubicBezTo>
                  <a:pt x="193198" y="180498"/>
                  <a:pt x="194367" y="184428"/>
                  <a:pt x="196850" y="187325"/>
                </a:cubicBezTo>
                <a:cubicBezTo>
                  <a:pt x="219947" y="214272"/>
                  <a:pt x="201322" y="187683"/>
                  <a:pt x="215900" y="209550"/>
                </a:cubicBezTo>
                <a:cubicBezTo>
                  <a:pt x="218548" y="222790"/>
                  <a:pt x="222753" y="241430"/>
                  <a:pt x="222250" y="254000"/>
                </a:cubicBezTo>
                <a:cubicBezTo>
                  <a:pt x="221568" y="271051"/>
                  <a:pt x="218562" y="287944"/>
                  <a:pt x="215900" y="304800"/>
                </a:cubicBezTo>
                <a:cubicBezTo>
                  <a:pt x="214406" y="314263"/>
                  <a:pt x="212217" y="316667"/>
                  <a:pt x="203200" y="320675"/>
                </a:cubicBezTo>
                <a:cubicBezTo>
                  <a:pt x="197083" y="323393"/>
                  <a:pt x="184150" y="327025"/>
                  <a:pt x="184150" y="327025"/>
                </a:cubicBezTo>
                <a:cubicBezTo>
                  <a:pt x="182991" y="326832"/>
                  <a:pt x="156301" y="322904"/>
                  <a:pt x="152400" y="320675"/>
                </a:cubicBezTo>
                <a:cubicBezTo>
                  <a:pt x="148501" y="318447"/>
                  <a:pt x="145750" y="314599"/>
                  <a:pt x="142875" y="311150"/>
                </a:cubicBezTo>
                <a:cubicBezTo>
                  <a:pt x="136036" y="302944"/>
                  <a:pt x="136532" y="301646"/>
                  <a:pt x="133350" y="292100"/>
                </a:cubicBezTo>
                <a:cubicBezTo>
                  <a:pt x="134408" y="286808"/>
                  <a:pt x="134630" y="281278"/>
                  <a:pt x="136525" y="276225"/>
                </a:cubicBezTo>
                <a:cubicBezTo>
                  <a:pt x="139227" y="269019"/>
                  <a:pt x="145465" y="263322"/>
                  <a:pt x="152400" y="260350"/>
                </a:cubicBezTo>
                <a:cubicBezTo>
                  <a:pt x="156411" y="258631"/>
                  <a:pt x="160904" y="258374"/>
                  <a:pt x="165100" y="257175"/>
                </a:cubicBezTo>
                <a:cubicBezTo>
                  <a:pt x="168318" y="256256"/>
                  <a:pt x="171450" y="255058"/>
                  <a:pt x="174625" y="254000"/>
                </a:cubicBezTo>
                <a:cubicBezTo>
                  <a:pt x="177327" y="254225"/>
                  <a:pt x="210807" y="253993"/>
                  <a:pt x="222250" y="260350"/>
                </a:cubicBezTo>
                <a:cubicBezTo>
                  <a:pt x="228921" y="264056"/>
                  <a:pt x="241300" y="273050"/>
                  <a:pt x="241300" y="273050"/>
                </a:cubicBezTo>
                <a:cubicBezTo>
                  <a:pt x="248849" y="295698"/>
                  <a:pt x="238145" y="268317"/>
                  <a:pt x="254000" y="292100"/>
                </a:cubicBezTo>
                <a:cubicBezTo>
                  <a:pt x="255856" y="294885"/>
                  <a:pt x="257175" y="301625"/>
                  <a:pt x="257175" y="301625"/>
                </a:cubicBezTo>
              </a:path>
            </a:pathLst>
          </a:custGeom>
          <a:ln w="127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3262325" y="4170581"/>
            <a:ext cx="1401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ISR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4958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486049" y="1326810"/>
            <a:ext cx="1146661" cy="8137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486049" y="2140523"/>
            <a:ext cx="1146661" cy="8876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632710" y="2140523"/>
            <a:ext cx="134393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42114" y="1326810"/>
            <a:ext cx="134393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486049" y="673373"/>
            <a:ext cx="1048023" cy="6534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3976646" y="1893943"/>
            <a:ext cx="1343934" cy="2465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3976645" y="2140523"/>
            <a:ext cx="1496336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3976647" y="2140523"/>
            <a:ext cx="1343933" cy="6164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3976647" y="2140523"/>
            <a:ext cx="937054" cy="8876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7236" y="957209"/>
            <a:ext cx="1028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019808" y="1369324"/>
            <a:ext cx="1028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863968" y="2609293"/>
            <a:ext cx="1028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806316" y="3136822"/>
            <a:ext cx="1028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272123" y="2609293"/>
            <a:ext cx="1028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584809" y="2144706"/>
            <a:ext cx="1028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351264" y="1553990"/>
            <a:ext cx="1387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 (status 2)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31347" y="1709277"/>
            <a:ext cx="1345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b (status 3)</a:t>
            </a:r>
          </a:p>
          <a:p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02320" y="328430"/>
            <a:ext cx="1360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 (status 2)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2632710" y="1369325"/>
            <a:ext cx="1565869" cy="104608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5172624" y="1215615"/>
            <a:ext cx="1565869" cy="104608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634997" y="3445133"/>
            <a:ext cx="4139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&amp; matched in DR to the jet</a:t>
            </a:r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6738493" y="1893943"/>
            <a:ext cx="103569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774187" y="1709277"/>
            <a:ext cx="1255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PDGID=92</a:t>
            </a:r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2940953" y="673373"/>
            <a:ext cx="103569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76647" y="488707"/>
            <a:ext cx="1255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PDGID=92</a:t>
            </a:r>
            <a:endParaRPr lang="en-US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044" y="3814465"/>
            <a:ext cx="5472981" cy="1242198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2292" y="4735332"/>
            <a:ext cx="4431708" cy="212975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31" y="5225025"/>
            <a:ext cx="4664461" cy="85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923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7988300" cy="223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030" y="3188167"/>
            <a:ext cx="6248400" cy="121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830" y="4821648"/>
            <a:ext cx="7944970" cy="137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7152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17004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Pythia</a:t>
            </a:r>
            <a:r>
              <a:rPr lang="en-US" sz="3200" dirty="0" smtClean="0"/>
              <a:t> parameters (from Andrea)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" y="505060"/>
            <a:ext cx="8961804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     MSTU(11)       		changed from              6 to              6</a:t>
            </a:r>
          </a:p>
          <a:p>
            <a:r>
              <a:rPr lang="en-US" sz="1000" dirty="0"/>
              <a:t>All output is directed to unit MSTU(11), by default 6, and it is up to you to set this unit open for write </a:t>
            </a:r>
          </a:p>
          <a:p>
            <a:r>
              <a:rPr lang="en-US" sz="1000" b="1" dirty="0"/>
              <a:t>     MDCY(C15,1)    	changed from              1 to              0</a:t>
            </a:r>
          </a:p>
          <a:p>
            <a:r>
              <a:rPr lang="en-US" sz="1000" b="1" dirty="0"/>
              <a:t>     MSEL           		changed from              1 to              0</a:t>
            </a:r>
          </a:p>
          <a:p>
            <a:r>
              <a:rPr lang="en-US" sz="1000" dirty="0"/>
              <a:t>Here 102, 123 and 124 are the three main </a:t>
            </a:r>
            <a:r>
              <a:rPr lang="en-US" sz="1000" dirty="0">
                <a:solidFill>
                  <a:srgbClr val="FF0000"/>
                </a:solidFill>
              </a:rPr>
              <a:t>Higgs production </a:t>
            </a:r>
            <a:r>
              <a:rPr lang="en-US" sz="1000" dirty="0"/>
              <a:t>graphs </a:t>
            </a:r>
            <a:r>
              <a:rPr lang="en-US" sz="1000" dirty="0" err="1"/>
              <a:t>gg</a:t>
            </a:r>
            <a:r>
              <a:rPr lang="en-US" sz="1000" dirty="0"/>
              <a:t> → h, ZZ → h, and WW → h, and MSUB(ISUB) = 1 is the command to switch on process ISUB</a:t>
            </a:r>
            <a:r>
              <a:rPr lang="en-US" sz="1000" dirty="0">
                <a:solidFill>
                  <a:srgbClr val="FF0000"/>
                </a:solidFill>
              </a:rPr>
              <a:t>. Full freedom to combine </a:t>
            </a:r>
            <a:r>
              <a:rPr lang="en-US" sz="1000" dirty="0" err="1">
                <a:solidFill>
                  <a:srgbClr val="FF0000"/>
                </a:solidFill>
              </a:rPr>
              <a:t>subprocesses</a:t>
            </a:r>
            <a:r>
              <a:rPr lang="en-US" sz="1000" dirty="0">
                <a:solidFill>
                  <a:srgbClr val="FF0000"/>
                </a:solidFill>
              </a:rPr>
              <a:t> ‘a` la carte’ is ensured by MSEL = 0</a:t>
            </a:r>
            <a:r>
              <a:rPr lang="en-US" sz="1000" dirty="0"/>
              <a:t>; ready-made ‘menus’ can be ordered with other MSEL numbers.  </a:t>
            </a:r>
          </a:p>
          <a:p>
            <a:endParaRPr lang="en-US" sz="1000" dirty="0"/>
          </a:p>
          <a:p>
            <a:r>
              <a:rPr lang="en-US" sz="1000" dirty="0"/>
              <a:t> Reading </a:t>
            </a:r>
            <a:r>
              <a:rPr lang="en-US" sz="1000" dirty="0" err="1"/>
              <a:t>pythia</a:t>
            </a:r>
            <a:r>
              <a:rPr lang="en-US" sz="1000" dirty="0"/>
              <a:t> input card</a:t>
            </a:r>
          </a:p>
          <a:p>
            <a:r>
              <a:rPr lang="en-US" sz="1000" dirty="0"/>
              <a:t>                                                                                                                                     </a:t>
            </a:r>
          </a:p>
          <a:p>
            <a:r>
              <a:rPr lang="en-US" sz="1000" b="1" dirty="0"/>
              <a:t>       </a:t>
            </a:r>
            <a:r>
              <a:rPr lang="en-US" sz="1000" b="1" dirty="0" err="1"/>
              <a:t>mstp</a:t>
            </a:r>
            <a:r>
              <a:rPr lang="en-US" sz="1000" b="1" dirty="0"/>
              <a:t>(61)=1 	</a:t>
            </a:r>
            <a:r>
              <a:rPr lang="en-US" sz="1000" b="1" dirty="0" err="1"/>
              <a:t>mstp</a:t>
            </a:r>
            <a:r>
              <a:rPr lang="en-US" sz="1000" b="1" dirty="0"/>
              <a:t>(61)       changed from              2 to              1</a:t>
            </a:r>
          </a:p>
          <a:p>
            <a:r>
              <a:rPr lang="en-US" sz="1000" dirty="0"/>
              <a:t>MSTP(61) : (D = 2) (C) master switch for initial-state QCD and QED radiation.</a:t>
            </a:r>
          </a:p>
          <a:p>
            <a:r>
              <a:rPr lang="cs-CZ" sz="1000" dirty="0"/>
              <a:t>=0:  </a:t>
            </a:r>
            <a:r>
              <a:rPr lang="cs-CZ" sz="1000" dirty="0" err="1"/>
              <a:t>off</a:t>
            </a:r>
            <a:r>
              <a:rPr lang="cs-CZ" sz="1000" dirty="0"/>
              <a:t>. </a:t>
            </a:r>
          </a:p>
          <a:p>
            <a:r>
              <a:rPr lang="cs-CZ" sz="1000" dirty="0"/>
              <a:t>=1:  on. </a:t>
            </a:r>
          </a:p>
          <a:p>
            <a:r>
              <a:rPr lang="cs-CZ" sz="1000" b="1" dirty="0">
                <a:solidFill>
                  <a:srgbClr val="FF0000"/>
                </a:solidFill>
              </a:rPr>
              <a:t>=1:  on </a:t>
            </a:r>
            <a:r>
              <a:rPr lang="cs-CZ" sz="1000" b="1" dirty="0" err="1">
                <a:solidFill>
                  <a:srgbClr val="FF0000"/>
                </a:solidFill>
              </a:rPr>
              <a:t>for</a:t>
            </a:r>
            <a:r>
              <a:rPr lang="cs-CZ" sz="1000" b="1" dirty="0">
                <a:solidFill>
                  <a:srgbClr val="FF0000"/>
                </a:solidFill>
              </a:rPr>
              <a:t> QCD </a:t>
            </a:r>
            <a:r>
              <a:rPr lang="cs-CZ" sz="1000" b="1" dirty="0" err="1">
                <a:solidFill>
                  <a:srgbClr val="FF0000"/>
                </a:solidFill>
              </a:rPr>
              <a:t>radiation</a:t>
            </a:r>
            <a:r>
              <a:rPr lang="cs-CZ" sz="1000" b="1" dirty="0">
                <a:solidFill>
                  <a:srgbClr val="FF0000"/>
                </a:solidFill>
              </a:rPr>
              <a:t> in </a:t>
            </a:r>
            <a:r>
              <a:rPr lang="cs-CZ" sz="1000" b="1" dirty="0" err="1">
                <a:solidFill>
                  <a:srgbClr val="FF0000"/>
                </a:solidFill>
              </a:rPr>
              <a:t>hadronic</a:t>
            </a:r>
            <a:r>
              <a:rPr lang="cs-CZ" sz="1000" b="1" dirty="0">
                <a:solidFill>
                  <a:srgbClr val="FF0000"/>
                </a:solidFill>
              </a:rPr>
              <a:t> </a:t>
            </a:r>
            <a:r>
              <a:rPr lang="cs-CZ" sz="1000" b="1" dirty="0" err="1">
                <a:solidFill>
                  <a:srgbClr val="FF0000"/>
                </a:solidFill>
              </a:rPr>
              <a:t>events</a:t>
            </a:r>
            <a:r>
              <a:rPr lang="cs-CZ" sz="1000" b="1" dirty="0">
                <a:solidFill>
                  <a:srgbClr val="FF0000"/>
                </a:solidFill>
              </a:rPr>
              <a:t> and QED </a:t>
            </a:r>
            <a:r>
              <a:rPr lang="cs-CZ" sz="1000" b="1" dirty="0" err="1">
                <a:solidFill>
                  <a:srgbClr val="FF0000"/>
                </a:solidFill>
              </a:rPr>
              <a:t>radiation</a:t>
            </a:r>
            <a:r>
              <a:rPr lang="cs-CZ" sz="1000" b="1" dirty="0">
                <a:solidFill>
                  <a:srgbClr val="FF0000"/>
                </a:solidFill>
              </a:rPr>
              <a:t> in </a:t>
            </a:r>
            <a:r>
              <a:rPr lang="cs-CZ" sz="1000" b="1" dirty="0" err="1">
                <a:solidFill>
                  <a:srgbClr val="FF0000"/>
                </a:solidFill>
              </a:rPr>
              <a:t>leptonic</a:t>
            </a:r>
            <a:r>
              <a:rPr lang="cs-CZ" sz="1000" b="1" dirty="0">
                <a:solidFill>
                  <a:srgbClr val="FF0000"/>
                </a:solidFill>
              </a:rPr>
              <a:t> </a:t>
            </a:r>
            <a:r>
              <a:rPr lang="cs-CZ" sz="1000" b="1" dirty="0" err="1">
                <a:solidFill>
                  <a:srgbClr val="FF0000"/>
                </a:solidFill>
              </a:rPr>
              <a:t>ones</a:t>
            </a:r>
            <a:r>
              <a:rPr lang="cs-CZ" sz="1000" b="1" dirty="0">
                <a:solidFill>
                  <a:srgbClr val="FF0000"/>
                </a:solidFill>
              </a:rPr>
              <a:t>. </a:t>
            </a:r>
            <a:endParaRPr lang="cs-CZ" sz="1000" dirty="0">
              <a:solidFill>
                <a:srgbClr val="FF0000"/>
              </a:solidFill>
            </a:endParaRPr>
          </a:p>
          <a:p>
            <a:r>
              <a:rPr lang="cs-CZ" sz="1000" dirty="0"/>
              <a:t>=2:  on </a:t>
            </a:r>
            <a:r>
              <a:rPr lang="cs-CZ" sz="1000" dirty="0" err="1"/>
              <a:t>for</a:t>
            </a:r>
            <a:r>
              <a:rPr lang="cs-CZ" sz="1000" dirty="0"/>
              <a:t> QCD and QED </a:t>
            </a:r>
            <a:r>
              <a:rPr lang="cs-CZ" sz="1000" dirty="0" err="1"/>
              <a:t>radiation</a:t>
            </a:r>
            <a:r>
              <a:rPr lang="cs-CZ" sz="1000" dirty="0"/>
              <a:t> in </a:t>
            </a:r>
            <a:r>
              <a:rPr lang="cs-CZ" sz="1000" dirty="0" err="1"/>
              <a:t>hadronic</a:t>
            </a:r>
            <a:r>
              <a:rPr lang="cs-CZ" sz="1000" dirty="0"/>
              <a:t> </a:t>
            </a:r>
            <a:r>
              <a:rPr lang="cs-CZ" sz="1000" dirty="0" err="1"/>
              <a:t>events</a:t>
            </a:r>
            <a:r>
              <a:rPr lang="cs-CZ" sz="1000" dirty="0"/>
              <a:t> and QED </a:t>
            </a:r>
            <a:r>
              <a:rPr lang="cs-CZ" sz="1000" dirty="0" err="1"/>
              <a:t>radiation</a:t>
            </a:r>
            <a:r>
              <a:rPr lang="cs-CZ" sz="1000" dirty="0"/>
              <a:t> in </a:t>
            </a:r>
            <a:r>
              <a:rPr lang="cs-CZ" sz="1000" dirty="0" err="1"/>
              <a:t>leptonic</a:t>
            </a:r>
            <a:r>
              <a:rPr lang="cs-CZ" sz="1000" dirty="0"/>
              <a:t> </a:t>
            </a:r>
            <a:r>
              <a:rPr lang="cs-CZ" sz="1000" dirty="0" err="1"/>
              <a:t>ones</a:t>
            </a:r>
            <a:r>
              <a:rPr lang="cs-CZ" sz="1000" dirty="0"/>
              <a:t>. </a:t>
            </a:r>
          </a:p>
          <a:p>
            <a:endParaRPr lang="cs-CZ" sz="1000" dirty="0"/>
          </a:p>
          <a:p>
            <a:r>
              <a:rPr lang="en-US" sz="1000" b="1" dirty="0"/>
              <a:t>       </a:t>
            </a:r>
            <a:r>
              <a:rPr lang="en-US" sz="1000" b="1" dirty="0" err="1"/>
              <a:t>mstp</a:t>
            </a:r>
            <a:r>
              <a:rPr lang="en-US" sz="1000" b="1" dirty="0"/>
              <a:t>(71)=1  	</a:t>
            </a:r>
            <a:r>
              <a:rPr lang="en-US" sz="1000" b="1" dirty="0" err="1"/>
              <a:t>mstp</a:t>
            </a:r>
            <a:r>
              <a:rPr lang="en-US" sz="1000" b="1" dirty="0"/>
              <a:t>(71)       changed from              1 to              1</a:t>
            </a:r>
          </a:p>
          <a:p>
            <a:r>
              <a:rPr lang="en-US" sz="1000" dirty="0"/>
              <a:t>MSTP(71) : (D = 1) (C) master switch </a:t>
            </a:r>
            <a:r>
              <a:rPr lang="en-US" sz="1000" dirty="0">
                <a:solidFill>
                  <a:srgbClr val="FF0000"/>
                </a:solidFill>
              </a:rPr>
              <a:t>for final-state QCD and QED radiation</a:t>
            </a:r>
            <a:r>
              <a:rPr lang="en-US" sz="1000" dirty="0"/>
              <a:t>.</a:t>
            </a:r>
          </a:p>
          <a:p>
            <a:r>
              <a:rPr lang="en-US" sz="1000" dirty="0"/>
              <a:t>=0: off. </a:t>
            </a:r>
            <a:r>
              <a:rPr lang="en-US" sz="1000" b="1" dirty="0">
                <a:solidFill>
                  <a:srgbClr val="FF0000"/>
                </a:solidFill>
              </a:rPr>
              <a:t>=1: on. </a:t>
            </a:r>
            <a:r>
              <a:rPr lang="en-US" sz="1000" dirty="0"/>
              <a:t>Note: additional switches (e.g. for conventional/coherent showers) are available in MSTJ(38) - MSTJ(50) and PARJ(80) - PARJ(90), see section 10.4. </a:t>
            </a:r>
          </a:p>
          <a:p>
            <a:r>
              <a:rPr lang="en-US" sz="1000" b="1" dirty="0"/>
              <a:t>       </a:t>
            </a:r>
            <a:r>
              <a:rPr lang="en-US" sz="1000" b="1" dirty="0" err="1"/>
              <a:t>mstj</a:t>
            </a:r>
            <a:r>
              <a:rPr lang="en-US" sz="1000" b="1" dirty="0"/>
              <a:t>(1)=1   	</a:t>
            </a:r>
            <a:r>
              <a:rPr lang="en-US" sz="1000" b="1" dirty="0" err="1"/>
              <a:t>mstj</a:t>
            </a:r>
            <a:r>
              <a:rPr lang="en-US" sz="1000" b="1" dirty="0"/>
              <a:t>(1)        changed from              1 to              1</a:t>
            </a:r>
          </a:p>
          <a:p>
            <a:r>
              <a:rPr lang="en-US" sz="1000" dirty="0"/>
              <a:t>MSTJ(1) : (D = 1) choice of fragmentation scheme. = 0 : no jet fragmentation at all. </a:t>
            </a:r>
            <a:r>
              <a:rPr lang="en-US" sz="1000" dirty="0">
                <a:solidFill>
                  <a:srgbClr val="FF0000"/>
                </a:solidFill>
              </a:rPr>
              <a:t>= 1 : string fragmentation according to the Lund model. </a:t>
            </a:r>
            <a:r>
              <a:rPr lang="en-US" sz="1000" dirty="0"/>
              <a:t>= 2 : independent fragmentation, according to specification in MSTJ(2) and</a:t>
            </a:r>
          </a:p>
          <a:p>
            <a:r>
              <a:rPr lang="en-US" sz="1000" dirty="0"/>
              <a:t>MSTJ(3).</a:t>
            </a:r>
          </a:p>
          <a:p>
            <a:r>
              <a:rPr lang="en-US" sz="1000" b="1" dirty="0"/>
              <a:t>       </a:t>
            </a:r>
            <a:r>
              <a:rPr lang="en-US" sz="1000" b="1" dirty="0" err="1"/>
              <a:t>mstp</a:t>
            </a:r>
            <a:r>
              <a:rPr lang="en-US" sz="1000" b="1" dirty="0"/>
              <a:t>(81)=20  	</a:t>
            </a:r>
            <a:r>
              <a:rPr lang="en-US" sz="1000" b="1" dirty="0" err="1"/>
              <a:t>mstp</a:t>
            </a:r>
            <a:r>
              <a:rPr lang="en-US" sz="1000" b="1" dirty="0"/>
              <a:t>(81)       changed from              1 to             20</a:t>
            </a:r>
          </a:p>
          <a:p>
            <a:r>
              <a:rPr lang="en-US" sz="1000" dirty="0">
                <a:solidFill>
                  <a:srgbClr val="FF0000"/>
                </a:solidFill>
              </a:rPr>
              <a:t>MSTP(81) : (D = 1) master switch for</a:t>
            </a:r>
            <a:r>
              <a:rPr lang="en-US" sz="1000" b="1" dirty="0">
                <a:solidFill>
                  <a:srgbClr val="FF0000"/>
                </a:solidFill>
              </a:rPr>
              <a:t> multiple interactions.</a:t>
            </a:r>
            <a:endParaRPr lang="en-US" sz="1000" dirty="0">
              <a:solidFill>
                <a:srgbClr val="FF0000"/>
              </a:solidFill>
            </a:endParaRPr>
          </a:p>
          <a:p>
            <a:r>
              <a:rPr lang="en-US" sz="1000" dirty="0"/>
              <a:t>=0: off.</a:t>
            </a:r>
          </a:p>
          <a:p>
            <a:r>
              <a:rPr lang="en-US" sz="1000" dirty="0"/>
              <a:t>=1: on.</a:t>
            </a:r>
          </a:p>
          <a:p>
            <a:r>
              <a:rPr lang="en-US" sz="1000" b="1" dirty="0"/>
              <a:t>       </a:t>
            </a:r>
            <a:r>
              <a:rPr lang="en-US" sz="1000" b="1" dirty="0" err="1"/>
              <a:t>mstu</a:t>
            </a:r>
            <a:r>
              <a:rPr lang="en-US" sz="1000" b="1" dirty="0"/>
              <a:t>(21)=1    	</a:t>
            </a:r>
            <a:r>
              <a:rPr lang="en-US" sz="1000" b="1" dirty="0" err="1"/>
              <a:t>mstu</a:t>
            </a:r>
            <a:r>
              <a:rPr lang="en-US" sz="1000" b="1" dirty="0"/>
              <a:t>(21)       changed from              2 to              1</a:t>
            </a:r>
          </a:p>
          <a:p>
            <a:r>
              <a:rPr lang="en-US" sz="1000" dirty="0"/>
              <a:t>MSTU(21) : (D = 2) check on possible errors during program execution. Obviously no guarantee is given that all errors will be caught, but some of the most trivial user-caused errors may be found.</a:t>
            </a:r>
          </a:p>
          <a:p>
            <a:r>
              <a:rPr lang="en-US" sz="1000" dirty="0"/>
              <a:t>=0 :errors do not cause any immediate action, rather the program will try to cope, which may mean e.g. that it runs into an infinite loop. </a:t>
            </a:r>
          </a:p>
          <a:p>
            <a:r>
              <a:rPr lang="en-US" sz="1000" dirty="0"/>
              <a:t>= 1 :</a:t>
            </a:r>
            <a:r>
              <a:rPr lang="en-US" sz="1000" dirty="0" err="1"/>
              <a:t>parton</a:t>
            </a:r>
            <a:r>
              <a:rPr lang="en-US" sz="1000" dirty="0"/>
              <a:t>/particle configurations are checked for possible errors. In case of problem, an exit is made from the misbehaving subprogram, but the </a:t>
            </a:r>
            <a:r>
              <a:rPr lang="en-US" sz="1000" dirty="0" err="1"/>
              <a:t>gener</a:t>
            </a:r>
            <a:r>
              <a:rPr lang="en-US" sz="1000" dirty="0"/>
              <a:t>- </a:t>
            </a:r>
            <a:r>
              <a:rPr lang="en-US" sz="1000" dirty="0" err="1"/>
              <a:t>ation</a:t>
            </a:r>
            <a:r>
              <a:rPr lang="en-US" sz="1000" dirty="0"/>
              <a:t> of the event is continued from there on. For the first MSTU(22) errors a message is printed; after that no messages appear.</a:t>
            </a:r>
          </a:p>
          <a:p>
            <a:r>
              <a:rPr lang="en-US" sz="1000" dirty="0"/>
              <a:t>= 2 :</a:t>
            </a:r>
            <a:r>
              <a:rPr lang="en-US" sz="1000" dirty="0" err="1"/>
              <a:t>parton</a:t>
            </a:r>
            <a:r>
              <a:rPr lang="en-US" sz="1000" dirty="0"/>
              <a:t>/particle configurations are checked for possible errors. In case of problem, an exit is made from the misbehaving subprogram, and </a:t>
            </a:r>
            <a:r>
              <a:rPr lang="en-US" sz="1000" dirty="0" err="1"/>
              <a:t>subse</a:t>
            </a:r>
            <a:r>
              <a:rPr lang="en-US" sz="1000" dirty="0"/>
              <a:t>- </a:t>
            </a:r>
            <a:r>
              <a:rPr lang="en-US" sz="1000" dirty="0" err="1"/>
              <a:t>quently</a:t>
            </a:r>
            <a:r>
              <a:rPr lang="en-US" sz="1000" dirty="0"/>
              <a:t> from PYEXEC. You may then choose to correct the error, and </a:t>
            </a:r>
            <a:r>
              <a:rPr lang="en-US" sz="1000" dirty="0" smtClean="0"/>
              <a:t>continue </a:t>
            </a:r>
            <a:r>
              <a:rPr lang="en-US" sz="1000" dirty="0"/>
              <a:t>the execution by another PYEXEC call. For the first MSTU(22) errors a message is printed, after that the last event is printed and execution is stopped. </a:t>
            </a:r>
          </a:p>
          <a:p>
            <a:r>
              <a:rPr lang="pt-BR" sz="1000" dirty="0"/>
              <a:t>      </a:t>
            </a:r>
            <a:r>
              <a:rPr lang="pt-BR" sz="1000" dirty="0" err="1"/>
              <a:t>lhaid</a:t>
            </a:r>
            <a:r>
              <a:rPr lang="pt-BR" sz="1000" dirty="0"/>
              <a:t>= 10041                                                                                                                  </a:t>
            </a:r>
            <a:r>
              <a:rPr lang="en-US" sz="1000" dirty="0" smtClean="0"/>
              <a:t>  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830297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9144000" cy="49755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54128" y="6393143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http://home.fnal.gov/~mrenna/lutp0613man2/node190.html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0892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78100"/>
            <a:ext cx="7467600" cy="170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8265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200" y="1776794"/>
            <a:ext cx="7421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MSTP(161)      changed from              0 to             88</a:t>
            </a:r>
          </a:p>
          <a:p>
            <a:r>
              <a:rPr lang="en-US" dirty="0" smtClean="0"/>
              <a:t>MSTP(162)      changed from              0 to             88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8592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513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321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Andrea’s files (my input files)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3237163"/>
            <a:ext cx="2905401" cy="19765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1301" y="3237162"/>
            <a:ext cx="2884194" cy="19765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5495" y="3237163"/>
            <a:ext cx="2907399" cy="19765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02000" y="1617579"/>
            <a:ext cx="4291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contain two gluons and two b quarks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17041" y="1763371"/>
            <a:ext cx="447126" cy="401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86067" y="2165238"/>
            <a:ext cx="478100" cy="468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200" y="1394039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luon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634008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095141" y="2165238"/>
            <a:ext cx="447126" cy="401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095141" y="1696468"/>
            <a:ext cx="478100" cy="468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66291" y="1432913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b+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73240" y="2501174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1" y="556834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Pythia</a:t>
            </a:r>
            <a:r>
              <a:rPr lang="en-US" dirty="0" smtClean="0"/>
              <a:t> is doing the rest of the event (ISR, FSR, multiple interactions) and that’s why the status 3 b’s have such a wide peak.</a:t>
            </a:r>
          </a:p>
          <a:p>
            <a:r>
              <a:rPr lang="en-US" dirty="0" smtClean="0"/>
              <a:t>Try removing them step by step: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488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et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7586" y="-1068413"/>
            <a:ext cx="6708827" cy="91440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5858" y="5771097"/>
            <a:ext cx="1710537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smtClean="0"/>
              <a:t>OPAL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04873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Jet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7585" y="-1068414"/>
            <a:ext cx="6708830" cy="91440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5858" y="5771097"/>
            <a:ext cx="2641690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err="1" smtClean="0"/>
              <a:t>ppHad</a:t>
            </a:r>
            <a:r>
              <a:rPr lang="en-US" dirty="0" smtClean="0"/>
              <a:t> MSTP81=0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71946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Jet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7588" y="-1068417"/>
            <a:ext cx="6708829" cy="91440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5858" y="5771097"/>
            <a:ext cx="2149258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err="1"/>
              <a:t>ppHad</a:t>
            </a:r>
            <a:r>
              <a:rPr lang="en-US" dirty="0"/>
              <a:t> MSTP81</a:t>
            </a:r>
            <a:r>
              <a:rPr lang="en-US" dirty="0" smtClean="0"/>
              <a:t>=20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0105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t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7586" y="-1068412"/>
            <a:ext cx="6708826" cy="91440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5858" y="5771097"/>
            <a:ext cx="2149258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>
                <a:solidFill>
                  <a:srgbClr val="FF0000"/>
                </a:solidFill>
              </a:rPr>
              <a:t>500</a:t>
            </a:r>
            <a:r>
              <a:rPr lang="en-US" dirty="0" smtClean="0"/>
              <a:t>GeV</a:t>
            </a:r>
          </a:p>
          <a:p>
            <a:r>
              <a:rPr lang="en-US" dirty="0" err="1"/>
              <a:t>ppHad</a:t>
            </a:r>
            <a:r>
              <a:rPr lang="en-US" dirty="0"/>
              <a:t> MSTP81</a:t>
            </a:r>
            <a:r>
              <a:rPr lang="en-US" dirty="0" smtClean="0"/>
              <a:t>=20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26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et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7588" y="-1068416"/>
            <a:ext cx="6708828" cy="914400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5858" y="5771097"/>
            <a:ext cx="2149258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>
                <a:solidFill>
                  <a:srgbClr val="FF0000"/>
                </a:solidFill>
              </a:rPr>
              <a:t>5000</a:t>
            </a:r>
            <a:r>
              <a:rPr lang="en-US" dirty="0" smtClean="0"/>
              <a:t>GeV</a:t>
            </a:r>
          </a:p>
          <a:p>
            <a:r>
              <a:rPr lang="en-US" dirty="0" err="1"/>
              <a:t>ppHad</a:t>
            </a:r>
            <a:r>
              <a:rPr lang="en-US" dirty="0"/>
              <a:t> MSTP81</a:t>
            </a:r>
            <a:r>
              <a:rPr lang="en-US" dirty="0" smtClean="0"/>
              <a:t>=20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605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37542" cy="1143000"/>
          </a:xfrm>
        </p:spPr>
        <p:txBody>
          <a:bodyPr/>
          <a:lstStyle/>
          <a:p>
            <a:r>
              <a:rPr lang="en-US" dirty="0" smtClean="0"/>
              <a:t>with: FSR, ISR, MI 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35653" y="2762966"/>
            <a:ext cx="478100" cy="5064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35653" y="2294196"/>
            <a:ext cx="478100" cy="468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46870" y="4387953"/>
            <a:ext cx="478100" cy="5064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46870" y="3919183"/>
            <a:ext cx="478100" cy="468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44" idx="1"/>
          </p:cNvCxnSpPr>
          <p:nvPr/>
        </p:nvCxnSpPr>
        <p:spPr>
          <a:xfrm>
            <a:off x="1648421" y="3932693"/>
            <a:ext cx="891335" cy="6429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1671" y="2578300"/>
            <a:ext cx="665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p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0684" y="4203287"/>
            <a:ext cx="656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p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9859" y="3138787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1609" y="3653457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594373" y="3932693"/>
            <a:ext cx="75019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594373" y="3269413"/>
            <a:ext cx="759606" cy="308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72625" y="3070553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61408" y="3720323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2890001" y="3269413"/>
            <a:ext cx="478100" cy="3270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890001" y="3596504"/>
            <a:ext cx="478100" cy="401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399075" y="3596504"/>
            <a:ext cx="447126" cy="401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399075" y="3269413"/>
            <a:ext cx="478100" cy="3270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46201" y="3070553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400"/>
                </a:solidFill>
              </a:rPr>
              <a:t>b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46201" y="3752895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b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4170774" y="396350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180183" y="330022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662386" y="3075027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62386" y="3757369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4996368" y="3966712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005777" y="3303432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626868" y="3063813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626868" y="3746155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539756" y="4391011"/>
            <a:ext cx="2203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 gluon …gluon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307703" y="2109530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ud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03931" y="4709734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uu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261408" y="2128120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1763451" y="2321216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303421" y="4725991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1798297" y="4937677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1594373" y="2478862"/>
            <a:ext cx="1479117" cy="8245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1594373" y="2631262"/>
            <a:ext cx="1631517" cy="6721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1594373" y="2783662"/>
            <a:ext cx="1783917" cy="519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1594373" y="2497452"/>
            <a:ext cx="1639872" cy="8059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1594373" y="2631262"/>
            <a:ext cx="1804702" cy="6721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257254" y="2247045"/>
            <a:ext cx="4687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 d </a:t>
            </a:r>
            <a:r>
              <a:rPr lang="en-US" dirty="0" smtClean="0"/>
              <a:t>gluon </a:t>
            </a:r>
            <a:r>
              <a:rPr lang="en-US" dirty="0"/>
              <a:t>gluon …. gluon</a:t>
            </a:r>
            <a:endParaRPr lang="en-US" dirty="0"/>
          </a:p>
        </p:txBody>
      </p:sp>
      <p:cxnSp>
        <p:nvCxnSpPr>
          <p:cNvPr id="71" name="Straight Connector 70"/>
          <p:cNvCxnSpPr/>
          <p:nvPr/>
        </p:nvCxnSpPr>
        <p:spPr>
          <a:xfrm flipV="1">
            <a:off x="4180183" y="2947633"/>
            <a:ext cx="634603" cy="3557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814786" y="2743132"/>
            <a:ext cx="710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cxnSp>
        <p:nvCxnSpPr>
          <p:cNvPr id="86" name="Straight Connector 85"/>
          <p:cNvCxnSpPr/>
          <p:nvPr/>
        </p:nvCxnSpPr>
        <p:spPr>
          <a:xfrm>
            <a:off x="1594373" y="3932693"/>
            <a:ext cx="846033" cy="4966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594373" y="3932693"/>
            <a:ext cx="998433" cy="6490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endCxn id="44" idx="1"/>
          </p:cNvCxnSpPr>
          <p:nvPr/>
        </p:nvCxnSpPr>
        <p:spPr>
          <a:xfrm>
            <a:off x="1648421" y="3932693"/>
            <a:ext cx="891335" cy="6429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4180183" y="3966712"/>
            <a:ext cx="378386" cy="4242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4558569" y="4203287"/>
            <a:ext cx="710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6994742" y="0"/>
            <a:ext cx="2149258" cy="120032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err="1"/>
              <a:t>ppHad</a:t>
            </a:r>
            <a:r>
              <a:rPr lang="en-US" dirty="0"/>
              <a:t> MSTP81</a:t>
            </a:r>
            <a:r>
              <a:rPr lang="en-US" dirty="0" smtClean="0"/>
              <a:t>=1</a:t>
            </a:r>
          </a:p>
          <a:p>
            <a:r>
              <a:rPr lang="en-US" dirty="0" smtClean="0"/>
              <a:t>MSTP61=2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593540" y="1200329"/>
            <a:ext cx="155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old model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5175792" y="4431541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806292" y="4210984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72" name="Straight Connector 71"/>
          <p:cNvCxnSpPr/>
          <p:nvPr/>
        </p:nvCxnSpPr>
        <p:spPr>
          <a:xfrm>
            <a:off x="5474468" y="2967749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032909" y="2762966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75" name="Straight Connector 74"/>
          <p:cNvCxnSpPr/>
          <p:nvPr/>
        </p:nvCxnSpPr>
        <p:spPr>
          <a:xfrm>
            <a:off x="764565" y="4357750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307703" y="4132554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764565" y="2783662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307703" y="2558466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445831" y="5531054"/>
            <a:ext cx="710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cxnSp>
        <p:nvCxnSpPr>
          <p:cNvPr id="82" name="Straight Connector 81"/>
          <p:cNvCxnSpPr/>
          <p:nvPr/>
        </p:nvCxnSpPr>
        <p:spPr>
          <a:xfrm>
            <a:off x="1144126" y="5745798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666530" y="5538751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452000" y="5756250"/>
            <a:ext cx="710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cxnSp>
        <p:nvCxnSpPr>
          <p:cNvPr id="85" name="Straight Connector 84"/>
          <p:cNvCxnSpPr/>
          <p:nvPr/>
        </p:nvCxnSpPr>
        <p:spPr>
          <a:xfrm>
            <a:off x="1150295" y="5970994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1672699" y="5763947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486876" y="5969455"/>
            <a:ext cx="710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cxnSp>
        <p:nvCxnSpPr>
          <p:cNvPr id="90" name="Straight Connector 89"/>
          <p:cNvCxnSpPr/>
          <p:nvPr/>
        </p:nvCxnSpPr>
        <p:spPr>
          <a:xfrm>
            <a:off x="1185171" y="6184199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1707575" y="5977152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93" name="Rectangle 92"/>
          <p:cNvSpPr/>
          <p:nvPr/>
        </p:nvSpPr>
        <p:spPr>
          <a:xfrm>
            <a:off x="493045" y="6194651"/>
            <a:ext cx="710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gluon</a:t>
            </a:r>
            <a:endParaRPr lang="en-US" dirty="0"/>
          </a:p>
        </p:txBody>
      </p:sp>
      <p:cxnSp>
        <p:nvCxnSpPr>
          <p:cNvPr id="94" name="Straight Connector 93"/>
          <p:cNvCxnSpPr/>
          <p:nvPr/>
        </p:nvCxnSpPr>
        <p:spPr>
          <a:xfrm>
            <a:off x="1191340" y="6409395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713744" y="6202348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94742" y="1569661"/>
            <a:ext cx="1601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status 3</a:t>
            </a:r>
            <a:r>
              <a:rPr lang="en-US" dirty="0"/>
              <a:t> and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status 2 </a:t>
            </a:r>
            <a:r>
              <a:rPr lang="en-US" dirty="0" smtClean="0"/>
              <a:t>quarks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397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37542" cy="1143000"/>
          </a:xfrm>
        </p:spPr>
        <p:txBody>
          <a:bodyPr>
            <a:normAutofit/>
          </a:bodyPr>
          <a:lstStyle/>
          <a:p>
            <a:r>
              <a:rPr lang="en-US" dirty="0"/>
              <a:t>with: FSR, </a:t>
            </a:r>
            <a:r>
              <a:rPr lang="en-US" dirty="0" smtClean="0"/>
              <a:t>ISR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35653" y="2762966"/>
            <a:ext cx="478100" cy="5064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35653" y="2294196"/>
            <a:ext cx="478100" cy="468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45" idx="1"/>
          </p:cNvCxnSpPr>
          <p:nvPr/>
        </p:nvCxnSpPr>
        <p:spPr>
          <a:xfrm>
            <a:off x="746870" y="2783662"/>
            <a:ext cx="4414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46870" y="4387953"/>
            <a:ext cx="478100" cy="5064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46870" y="3919183"/>
            <a:ext cx="478100" cy="468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44" idx="1"/>
          </p:cNvCxnSpPr>
          <p:nvPr/>
        </p:nvCxnSpPr>
        <p:spPr>
          <a:xfrm>
            <a:off x="1594373" y="3932693"/>
            <a:ext cx="891335" cy="6429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1671" y="2578300"/>
            <a:ext cx="476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p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0684" y="4203287"/>
            <a:ext cx="656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p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24970" y="3084747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u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19169" y="3666967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594373" y="3932693"/>
            <a:ext cx="75019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594373" y="3269413"/>
            <a:ext cx="759606" cy="308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72625" y="3070553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61408" y="3720323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2890001" y="3269413"/>
            <a:ext cx="478100" cy="3270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890001" y="3596504"/>
            <a:ext cx="478100" cy="401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399075" y="3596504"/>
            <a:ext cx="447126" cy="401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399075" y="3269413"/>
            <a:ext cx="478100" cy="3270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46201" y="3070553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400"/>
                </a:solidFill>
              </a:rPr>
              <a:t>b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46201" y="3752895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b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4170774" y="396350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180183" y="330022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662386" y="3075027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62386" y="3757369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4996368" y="3966712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005777" y="3303432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626868" y="3063813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626868" y="3746155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485708" y="4391011"/>
            <a:ext cx="2203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 gluon… gluo</a:t>
            </a:r>
            <a:r>
              <a:rPr lang="en-US" dirty="0"/>
              <a:t>n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188332" y="2598996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307703" y="2109530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03931" y="4709734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uu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261408" y="2128120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1763451" y="2321216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798297" y="4937677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1594373" y="2478862"/>
            <a:ext cx="1479117" cy="8245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1594373" y="2631262"/>
            <a:ext cx="1631517" cy="6721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1594373" y="2783662"/>
            <a:ext cx="1783917" cy="519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1594373" y="2497452"/>
            <a:ext cx="1639872" cy="8059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1594373" y="2631262"/>
            <a:ext cx="1804702" cy="6721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257254" y="2247045"/>
            <a:ext cx="4687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gluon c c u </a:t>
            </a:r>
            <a:r>
              <a:rPr lang="en-US" dirty="0" smtClean="0"/>
              <a:t>gluon </a:t>
            </a:r>
            <a:r>
              <a:rPr lang="en-US" dirty="0"/>
              <a:t>…. gluon</a:t>
            </a:r>
            <a:endParaRPr lang="en-US" dirty="0"/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4180183" y="2947632"/>
            <a:ext cx="482203" cy="355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4180183" y="3063813"/>
            <a:ext cx="634603" cy="2364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4180183" y="2947633"/>
            <a:ext cx="634603" cy="3557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814786" y="2743132"/>
            <a:ext cx="2136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gluon gluon …. gluon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41435" y="4712481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86" name="Straight Connector 85"/>
          <p:cNvCxnSpPr/>
          <p:nvPr/>
        </p:nvCxnSpPr>
        <p:spPr>
          <a:xfrm>
            <a:off x="1594373" y="3932693"/>
            <a:ext cx="846033" cy="4966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594373" y="3932693"/>
            <a:ext cx="998433" cy="6490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4180183" y="3966712"/>
            <a:ext cx="225986" cy="4410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180183" y="3932693"/>
            <a:ext cx="378386" cy="5912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170774" y="3966712"/>
            <a:ext cx="387795" cy="4410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4558569" y="4203287"/>
            <a:ext cx="2136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gluon gluon …. gluon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6994742" y="0"/>
            <a:ext cx="2149258" cy="120032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err="1"/>
              <a:t>ppHad</a:t>
            </a:r>
            <a:r>
              <a:rPr lang="en-US" dirty="0"/>
              <a:t> MSTP81</a:t>
            </a:r>
            <a:r>
              <a:rPr lang="en-US" dirty="0" smtClean="0"/>
              <a:t>=0</a:t>
            </a:r>
          </a:p>
          <a:p>
            <a:r>
              <a:rPr lang="en-US" dirty="0" smtClean="0"/>
              <a:t>MSTP61=2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7593540" y="1200329"/>
            <a:ext cx="155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OLD model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68" name="Straight Connector 67"/>
          <p:cNvCxnSpPr>
            <a:endCxn id="70" idx="1"/>
          </p:cNvCxnSpPr>
          <p:nvPr/>
        </p:nvCxnSpPr>
        <p:spPr>
          <a:xfrm>
            <a:off x="762469" y="4397111"/>
            <a:ext cx="4414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203931" y="4212445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770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37542" cy="1143000"/>
          </a:xfrm>
        </p:spPr>
        <p:txBody>
          <a:bodyPr>
            <a:normAutofit/>
          </a:bodyPr>
          <a:lstStyle/>
          <a:p>
            <a:r>
              <a:rPr lang="en-US" dirty="0"/>
              <a:t>with: </a:t>
            </a:r>
            <a:r>
              <a:rPr lang="en-US" dirty="0" smtClean="0"/>
              <a:t>FSR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35653" y="2762966"/>
            <a:ext cx="478100" cy="5064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35653" y="2294196"/>
            <a:ext cx="478100" cy="468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45" idx="1"/>
          </p:cNvCxnSpPr>
          <p:nvPr/>
        </p:nvCxnSpPr>
        <p:spPr>
          <a:xfrm>
            <a:off x="746870" y="2783662"/>
            <a:ext cx="4414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46870" y="4387953"/>
            <a:ext cx="478100" cy="5064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46870" y="3919183"/>
            <a:ext cx="478100" cy="46877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1671" y="2578300"/>
            <a:ext cx="476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p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0684" y="4203287"/>
            <a:ext cx="656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p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6090" y="3084747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50721" y="3666967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763451" y="3932693"/>
            <a:ext cx="58111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763451" y="3269413"/>
            <a:ext cx="5905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72625" y="3070553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61408" y="3720323"/>
            <a:ext cx="96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gluon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2890001" y="3269413"/>
            <a:ext cx="478100" cy="3270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890001" y="3596504"/>
            <a:ext cx="478100" cy="401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399075" y="3596504"/>
            <a:ext cx="447126" cy="401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399075" y="3269413"/>
            <a:ext cx="478100" cy="3270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846201" y="3070553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400"/>
                </a:solidFill>
              </a:rPr>
              <a:t>b</a:t>
            </a:r>
            <a:endParaRPr lang="en-US" dirty="0">
              <a:solidFill>
                <a:srgbClr val="0064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46201" y="3752895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6400"/>
                </a:solidFill>
              </a:rPr>
              <a:t>b</a:t>
            </a:r>
            <a:endParaRPr lang="en-US" dirty="0">
              <a:solidFill>
                <a:srgbClr val="0064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4170774" y="396350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180183" y="3300223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662386" y="3075027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62386" y="3757369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4996368" y="3966712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005777" y="3303432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626868" y="3063813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626868" y="3746155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188332" y="2598996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307703" y="2109530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uu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203931" y="4709734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uu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261408" y="2128120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1763451" y="2321216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798297" y="4937677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4180183" y="2947632"/>
            <a:ext cx="482203" cy="355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4180183" y="3063813"/>
            <a:ext cx="634603" cy="2364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4180183" y="2947633"/>
            <a:ext cx="634603" cy="3557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814786" y="2743132"/>
            <a:ext cx="2444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gluon gluon </a:t>
            </a:r>
            <a:r>
              <a:rPr lang="en-US" dirty="0" smtClean="0"/>
              <a:t>gluon </a:t>
            </a:r>
            <a:r>
              <a:rPr lang="en-US" dirty="0"/>
              <a:t>gluon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41435" y="4712481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96" name="Straight Connector 95"/>
          <p:cNvCxnSpPr/>
          <p:nvPr/>
        </p:nvCxnSpPr>
        <p:spPr>
          <a:xfrm>
            <a:off x="4180183" y="3966712"/>
            <a:ext cx="225986" cy="4410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180183" y="3932693"/>
            <a:ext cx="378386" cy="5912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170774" y="3966712"/>
            <a:ext cx="387795" cy="4410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4558569" y="4203287"/>
            <a:ext cx="1288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gluon </a:t>
            </a:r>
            <a:r>
              <a:rPr lang="en-US" dirty="0" smtClean="0"/>
              <a:t>gluon</a:t>
            </a:r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6994742" y="0"/>
            <a:ext cx="2149258" cy="147732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err="1"/>
              <a:t>ppHad</a:t>
            </a:r>
            <a:r>
              <a:rPr lang="en-US" dirty="0"/>
              <a:t> MSTP81</a:t>
            </a:r>
            <a:r>
              <a:rPr lang="en-US" dirty="0" smtClean="0"/>
              <a:t>=0</a:t>
            </a:r>
          </a:p>
          <a:p>
            <a:r>
              <a:rPr lang="en-US" dirty="0" smtClean="0"/>
              <a:t>MSTP61=0</a:t>
            </a:r>
          </a:p>
          <a:p>
            <a:r>
              <a:rPr lang="en-US" dirty="0" smtClean="0"/>
              <a:t>MSTP17=1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7593540" y="1488401"/>
            <a:ext cx="155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OLD model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68" name="Straight Connector 67"/>
          <p:cNvCxnSpPr>
            <a:endCxn id="70" idx="1"/>
          </p:cNvCxnSpPr>
          <p:nvPr/>
        </p:nvCxnSpPr>
        <p:spPr>
          <a:xfrm>
            <a:off x="762469" y="4397111"/>
            <a:ext cx="4414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203931" y="4212445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1817252" y="4448317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360390" y="4223121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2261408" y="2614114"/>
            <a:ext cx="812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92</a:t>
            </a:r>
            <a:endParaRPr lang="en-US" dirty="0"/>
          </a:p>
        </p:txBody>
      </p:sp>
      <p:cxnSp>
        <p:nvCxnSpPr>
          <p:cNvPr id="75" name="Straight Connector 74"/>
          <p:cNvCxnSpPr/>
          <p:nvPr/>
        </p:nvCxnSpPr>
        <p:spPr>
          <a:xfrm>
            <a:off x="1763451" y="2807210"/>
            <a:ext cx="478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631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ee</a:t>
            </a:r>
            <a:r>
              <a:rPr lang="en-US" dirty="0" smtClean="0"/>
              <a:t> </a:t>
            </a:r>
            <a:r>
              <a:rPr lang="en-US" dirty="0" err="1" smtClean="0"/>
              <a:t>colisions</a:t>
            </a:r>
            <a:r>
              <a:rPr lang="en-US" dirty="0" smtClean="0"/>
              <a:t> at </a:t>
            </a:r>
            <a:r>
              <a:rPr lang="en-US" dirty="0" err="1" smtClean="0"/>
              <a:t>sqrt</a:t>
            </a:r>
            <a:r>
              <a:rPr lang="en-US" dirty="0" smtClean="0"/>
              <a:t>(s)=91GeV</a:t>
            </a:r>
            <a:endParaRPr lang="en-US" dirty="0"/>
          </a:p>
        </p:txBody>
      </p:sp>
      <p:grpSp>
        <p:nvGrpSpPr>
          <p:cNvPr id="91" name="Group 90"/>
          <p:cNvGrpSpPr/>
          <p:nvPr/>
        </p:nvGrpSpPr>
        <p:grpSpPr>
          <a:xfrm>
            <a:off x="194009" y="2594966"/>
            <a:ext cx="9284202" cy="2303588"/>
            <a:chOff x="194008" y="2594966"/>
            <a:chExt cx="11758723" cy="2303588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396451" y="3453555"/>
              <a:ext cx="566299" cy="401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V="1">
              <a:off x="357222" y="3855422"/>
              <a:ext cx="605528" cy="4687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194008" y="3084223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e+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4008" y="4324192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e-</a:t>
              </a:r>
              <a:endParaRPr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013187" y="3386652"/>
              <a:ext cx="566299" cy="401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973958" y="3788519"/>
              <a:ext cx="605528" cy="4687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001979" y="3855422"/>
              <a:ext cx="566299" cy="401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1001979" y="3386652"/>
              <a:ext cx="605528" cy="4687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598705" y="3123097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e+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07507" y="4191358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e-</a:t>
              </a:r>
              <a:endParaRPr lang="en-US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636034" y="3794286"/>
              <a:ext cx="566299" cy="401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636034" y="3325516"/>
              <a:ext cx="605528" cy="4687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255221" y="3090831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264023" y="4159092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b-</a:t>
              </a:r>
              <a:endParaRPr lang="en-US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3687022" y="3307066"/>
              <a:ext cx="60552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678220" y="4349799"/>
              <a:ext cx="60552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325836" y="3081515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34638" y="4149776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b-</a:t>
              </a:r>
              <a:endParaRPr lang="en-US" dirty="0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4666621" y="3392589"/>
              <a:ext cx="566299" cy="401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4627392" y="3794456"/>
              <a:ext cx="605528" cy="4687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232920" y="3603853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94</a:t>
              </a:r>
              <a:endParaRPr lang="en-US" dirty="0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5642260" y="3826552"/>
              <a:ext cx="566299" cy="401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5642260" y="3357782"/>
              <a:ext cx="605528" cy="4687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261447" y="3123097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270249" y="4191358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b-</a:t>
              </a:r>
              <a:endParaRPr lang="en-US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6693248" y="3357482"/>
              <a:ext cx="596726" cy="2463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6693248" y="3081515"/>
              <a:ext cx="596726" cy="2759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725983" y="4393477"/>
              <a:ext cx="563991" cy="30004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6725983" y="4149776"/>
              <a:ext cx="605528" cy="2437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269124" y="2842745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277926" y="3911006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b-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197190" y="3371150"/>
              <a:ext cx="1028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gluon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204007" y="4529222"/>
              <a:ext cx="1028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gluon</a:t>
              </a:r>
              <a:endParaRPr lang="en-US" dirty="0"/>
            </a:p>
          </p:txBody>
        </p:sp>
        <p:cxnSp>
          <p:nvCxnSpPr>
            <p:cNvPr id="46" name="Straight Connector 45"/>
            <p:cNvCxnSpPr>
              <a:endCxn id="49" idx="1"/>
            </p:cNvCxnSpPr>
            <p:nvPr/>
          </p:nvCxnSpPr>
          <p:spPr>
            <a:xfrm>
              <a:off x="7582409" y="3055599"/>
              <a:ext cx="605528" cy="1849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7700925" y="2842745"/>
              <a:ext cx="575876" cy="21285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8276801" y="2594966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187936" y="3055899"/>
              <a:ext cx="1028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gluon</a:t>
              </a:r>
              <a:endParaRPr lang="en-US" dirty="0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8696166" y="2820517"/>
              <a:ext cx="60552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9334980" y="2594966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  <a:r>
                <a:rPr lang="en-US" dirty="0" smtClean="0"/>
                <a:t>+</a:t>
              </a:r>
              <a:endParaRPr lang="en-US" dirty="0"/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8923648" y="3273737"/>
              <a:ext cx="22035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9144000" y="3042641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gluon</a:t>
              </a:r>
              <a:endParaRPr lang="en-US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982574" y="3588879"/>
              <a:ext cx="35784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8340416" y="3357782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gluon</a:t>
              </a:r>
              <a:endParaRPr lang="en-US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7683998" y="4122652"/>
              <a:ext cx="60552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8340416" y="3922629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b-</a:t>
              </a:r>
              <a:endParaRPr lang="en-US" dirty="0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987272" y="4739077"/>
              <a:ext cx="35784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8345114" y="4507980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gluon</a:t>
              </a:r>
              <a:endParaRPr lang="en-US" dirty="0"/>
            </a:p>
          </p:txBody>
        </p:sp>
        <p:cxnSp>
          <p:nvCxnSpPr>
            <p:cNvPr id="72" name="Straight Connector 71"/>
            <p:cNvCxnSpPr>
              <a:endCxn id="77" idx="1"/>
            </p:cNvCxnSpPr>
            <p:nvPr/>
          </p:nvCxnSpPr>
          <p:spPr>
            <a:xfrm>
              <a:off x="9863459" y="2838698"/>
              <a:ext cx="1060745" cy="101672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endCxn id="77" idx="1"/>
            </p:cNvCxnSpPr>
            <p:nvPr/>
          </p:nvCxnSpPr>
          <p:spPr>
            <a:xfrm>
              <a:off x="9863459" y="3240565"/>
              <a:ext cx="1060745" cy="6148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10924204" y="3670756"/>
              <a:ext cx="102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92</a:t>
              </a:r>
              <a:endParaRPr lang="en-US" dirty="0"/>
            </a:p>
          </p:txBody>
        </p:sp>
        <p:cxnSp>
          <p:nvCxnSpPr>
            <p:cNvPr id="82" name="Straight Connector 81"/>
            <p:cNvCxnSpPr>
              <a:stCxn id="77" idx="1"/>
            </p:cNvCxnSpPr>
            <p:nvPr/>
          </p:nvCxnSpPr>
          <p:spPr>
            <a:xfrm flipH="1" flipV="1">
              <a:off x="9118083" y="3545365"/>
              <a:ext cx="1806121" cy="3100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>
              <a:stCxn id="77" idx="1"/>
            </p:cNvCxnSpPr>
            <p:nvPr/>
          </p:nvCxnSpPr>
          <p:spPr>
            <a:xfrm flipH="1">
              <a:off x="8773057" y="3855422"/>
              <a:ext cx="2151147" cy="2943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>
              <a:endCxn id="77" idx="1"/>
            </p:cNvCxnSpPr>
            <p:nvPr/>
          </p:nvCxnSpPr>
          <p:spPr>
            <a:xfrm flipV="1">
              <a:off x="9118082" y="3855422"/>
              <a:ext cx="1806122" cy="88365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Oval 91"/>
          <p:cNvSpPr/>
          <p:nvPr/>
        </p:nvSpPr>
        <p:spPr>
          <a:xfrm>
            <a:off x="3396362" y="2820518"/>
            <a:ext cx="547324" cy="2056794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93" name="Oval 92"/>
          <p:cNvSpPr/>
          <p:nvPr/>
        </p:nvSpPr>
        <p:spPr>
          <a:xfrm rot="17849804">
            <a:off x="6064372" y="3016545"/>
            <a:ext cx="2369063" cy="14904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831950" y="1417638"/>
            <a:ext cx="6254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they all have status 2</a:t>
            </a:r>
          </a:p>
          <a:p>
            <a:endParaRPr lang="en-US" dirty="0"/>
          </a:p>
          <a:p>
            <a:r>
              <a:rPr lang="en-US" dirty="0" smtClean="0"/>
              <a:t>but choose as equivalent to </a:t>
            </a:r>
            <a:r>
              <a:rPr lang="en-US" dirty="0" err="1" smtClean="0"/>
              <a:t>pp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008000"/>
                </a:solidFill>
              </a:rPr>
              <a:t>status 3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status 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630358" y="5757725"/>
            <a:ext cx="5661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equivalent to </a:t>
            </a:r>
            <a:r>
              <a:rPr lang="en-US" dirty="0" err="1" smtClean="0"/>
              <a:t>ee</a:t>
            </a:r>
            <a:r>
              <a:rPr lang="en-US" dirty="0" smtClean="0"/>
              <a:t> collisions 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273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t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7586" y="-1068413"/>
            <a:ext cx="6708827" cy="91440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5858" y="5771097"/>
            <a:ext cx="2097423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smtClean="0"/>
              <a:t>NO OPAL - </a:t>
            </a:r>
            <a:r>
              <a:rPr lang="en-US" dirty="0" err="1" smtClean="0"/>
              <a:t>ppHad</a:t>
            </a:r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2632415" y="5771097"/>
            <a:ext cx="1865415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with: FSR, ISR, MI </a:t>
            </a:r>
          </a:p>
        </p:txBody>
      </p:sp>
    </p:spTree>
    <p:extLst>
      <p:ext uri="{BB962C8B-B14F-4D97-AF65-F5344CB8AC3E}">
        <p14:creationId xmlns:p14="http://schemas.microsoft.com/office/powerpoint/2010/main" val="566869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JetProperti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7588" y="-1068417"/>
            <a:ext cx="6708829" cy="91440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5858" y="5536081"/>
            <a:ext cx="2149258" cy="120032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 -&gt; bb 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</a:t>
            </a:r>
            <a:r>
              <a:rPr lang="en-US" dirty="0" smtClean="0"/>
              <a:t>50GeV</a:t>
            </a:r>
          </a:p>
          <a:p>
            <a:r>
              <a:rPr lang="en-US" dirty="0" err="1"/>
              <a:t>ppHad</a:t>
            </a:r>
            <a:r>
              <a:rPr lang="en-US" dirty="0"/>
              <a:t> MSTP81</a:t>
            </a:r>
            <a:r>
              <a:rPr lang="en-US" dirty="0" smtClean="0"/>
              <a:t>=20</a:t>
            </a:r>
          </a:p>
          <a:p>
            <a:r>
              <a:rPr lang="en-US" dirty="0" smtClean="0"/>
              <a:t>MSTP61=2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32415" y="5771097"/>
            <a:ext cx="1492716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with: FSR, </a:t>
            </a:r>
            <a:r>
              <a:rPr lang="en-US" b="1" dirty="0" smtClean="0">
                <a:solidFill>
                  <a:srgbClr val="0000FF"/>
                </a:solidFill>
              </a:rPr>
              <a:t>ISR 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1867647" y="2554941"/>
            <a:ext cx="764769" cy="29811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546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13634</TotalTime>
  <Words>1092</Words>
  <Application>Microsoft Macintosh PowerPoint</Application>
  <PresentationFormat>On-screen Show (4:3)</PresentationFormat>
  <Paragraphs>340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madgraph + pythia ISR/FSR MI</vt:lpstr>
      <vt:lpstr>PowerPoint Presentation</vt:lpstr>
      <vt:lpstr>Andrea’s files (my input files)</vt:lpstr>
      <vt:lpstr>with: FSR, ISR, MI </vt:lpstr>
      <vt:lpstr>with: FSR, ISR</vt:lpstr>
      <vt:lpstr>with: FSR</vt:lpstr>
      <vt:lpstr>ee colisions at sqrt(s)=91GeV</vt:lpstr>
      <vt:lpstr>PowerPoint Presentation</vt:lpstr>
      <vt:lpstr>PowerPoint Presentation</vt:lpstr>
      <vt:lpstr>PowerPoint Presentation</vt:lpstr>
      <vt:lpstr>PowerPoint Presentation</vt:lpstr>
      <vt:lpstr>pt spectrum has very large impact on flav tagging performance:</vt:lpstr>
      <vt:lpstr>Next steps</vt:lpstr>
      <vt:lpstr>missing pT</vt:lpstr>
      <vt:lpstr>PowerPoint Presentation</vt:lpstr>
      <vt:lpstr>PowerPoint Presentation</vt:lpstr>
      <vt:lpstr>PowerPoint Presentation</vt:lpstr>
      <vt:lpstr>Backup</vt:lpstr>
      <vt:lpstr>PowerPoint Presentation</vt:lpstr>
      <vt:lpstr>event with ISR &amp; without MI </vt:lpstr>
      <vt:lpstr>event without ISR &amp; MI</vt:lpstr>
      <vt:lpstr>PowerPoint Presentation</vt:lpstr>
      <vt:lpstr>PowerPoint Presentation</vt:lpstr>
      <vt:lpstr>PowerPoint Presentation</vt:lpstr>
      <vt:lpstr>Pythia parameters (from Andrea)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madgraph + pythia E un-balanced?</dc:title>
  <dc:creator>nadie</dc:creator>
  <cp:lastModifiedBy>nadie</cp:lastModifiedBy>
  <cp:revision>43</cp:revision>
  <cp:lastPrinted>2016-07-15T13:44:49Z</cp:lastPrinted>
  <dcterms:created xsi:type="dcterms:W3CDTF">2016-07-11T08:13:39Z</dcterms:created>
  <dcterms:modified xsi:type="dcterms:W3CDTF">2016-07-21T11:50:04Z</dcterms:modified>
</cp:coreProperties>
</file>