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6"/>
  </p:notesMasterIdLst>
  <p:sldIdLst>
    <p:sldId id="256" r:id="rId2"/>
    <p:sldId id="442" r:id="rId3"/>
    <p:sldId id="434" r:id="rId4"/>
    <p:sldId id="432" r:id="rId5"/>
    <p:sldId id="435" r:id="rId6"/>
    <p:sldId id="441" r:id="rId7"/>
    <p:sldId id="436" r:id="rId8"/>
    <p:sldId id="433" r:id="rId9"/>
    <p:sldId id="438" r:id="rId10"/>
    <p:sldId id="443" r:id="rId11"/>
    <p:sldId id="437" r:id="rId12"/>
    <p:sldId id="444" r:id="rId13"/>
    <p:sldId id="440" r:id="rId14"/>
    <p:sldId id="413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CC0A"/>
    <a:srgbClr val="FF6944"/>
    <a:srgbClr val="FF986B"/>
    <a:srgbClr val="EA85FF"/>
    <a:srgbClr val="FFFF20"/>
    <a:srgbClr val="90FFCC"/>
    <a:srgbClr val="A74EFF"/>
    <a:srgbClr val="68C3FF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 snapToGrid="0">
      <p:cViewPr>
        <p:scale>
          <a:sx n="94" d="100"/>
          <a:sy n="94" d="100"/>
        </p:scale>
        <p:origin x="-224" y="-2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213D926D-3813-4FDD-A643-2DA581D29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599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rallogo_smal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63246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Tier-1 Report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Andrew Sansum</a:t>
            </a:r>
          </a:p>
          <a:p>
            <a:r>
              <a:rPr lang="en-GB"/>
              <a:t>27 August 2008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E1CD7-411C-48D5-BC93-DE710D1A335C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B80C-93B7-425F-A20A-8D98DDD6EA9C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C5782-D752-4BE9-8964-5EF83CA7819E}" type="datetime4">
              <a:rPr lang="en-GB"/>
              <a:pPr>
                <a:defRPr/>
              </a:pPr>
              <a:t>August 31, 2016</a:t>
            </a:fld>
            <a:endParaRPr lang="en-GB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D99D4-FAB2-4C8E-8F5D-97F0F095CE56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3370D-1F63-404D-846A-5BBE730FB134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D6FA-80F2-4EC5-859A-99C933A294D3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30E4-7362-44E6-BBB1-F4BB9C439C00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DDA5-5449-4216-AC6C-A85E2C31A63E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2E2A-115D-4837-AD46-96990048FA01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4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1033" name="Picture 42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C2687219-A99E-4C4A-A6E4-6E490DC50DA7}" type="datetime4">
              <a:rPr lang="en-GB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66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  <p:pic>
        <p:nvPicPr>
          <p:cNvPr id="1031" name="Picture 66" descr="rallogo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29400" y="62484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24" r:id="rId7"/>
    <p:sldLayoutId id="2147483719" r:id="rId8"/>
    <p:sldLayoutId id="2147483720" r:id="rId9"/>
    <p:sldLayoutId id="2147483721" r:id="rId10"/>
    <p:sldLayoutId id="2147483722" r:id="rId11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Tier-1 Strategy - Progress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347788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Andrew Sansum</a:t>
            </a:r>
          </a:p>
          <a:p>
            <a:pPr eaLnBrk="1" hangingPunct="1">
              <a:defRPr/>
            </a:pPr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September 2016</a:t>
            </a:r>
            <a:endParaRPr lang="en-GB" dirty="0" smtClean="0"/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cost model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2938370"/>
          </a:xfrm>
        </p:spPr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micro-models annual hardware cycle. Knows what hardware generations exist and projects HW phase-out. Projects </a:t>
            </a:r>
            <a:r>
              <a:rPr lang="en-US" dirty="0" err="1" smtClean="0"/>
              <a:t>hw</a:t>
            </a:r>
            <a:r>
              <a:rPr lang="en-US" dirty="0" smtClean="0"/>
              <a:t> price, annual purchase plan and grant request.</a:t>
            </a:r>
          </a:p>
          <a:p>
            <a:pPr lvl="1"/>
            <a:r>
              <a:rPr lang="en-US" dirty="0" smtClean="0"/>
              <a:t>Difficult to extend model to new communities. Must avoid single “one off” hardware purchases. Annual procurement cycle works well for </a:t>
            </a:r>
            <a:r>
              <a:rPr lang="en-US" dirty="0" err="1" smtClean="0"/>
              <a:t>GridPP</a:t>
            </a:r>
            <a:r>
              <a:rPr lang="en-US" dirty="0" smtClean="0"/>
              <a:t> need to be able to integrate new communities funded through different grant mechanisms.</a:t>
            </a:r>
          </a:p>
          <a:p>
            <a:r>
              <a:rPr lang="en-US" dirty="0" smtClean="0"/>
              <a:t>Instead calculate annual hardware “rental” cost. In 2016: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August 31, 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5538" y="4425096"/>
            <a:ext cx="3463817" cy="17624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5884" y="4296171"/>
            <a:ext cx="45399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Tape: £8.2K per </a:t>
            </a:r>
            <a:r>
              <a:rPr lang="en-US" dirty="0" err="1" smtClean="0"/>
              <a:t>PByr</a:t>
            </a:r>
            <a:endParaRPr lang="en-US" dirty="0" smtClean="0"/>
          </a:p>
          <a:p>
            <a:r>
              <a:rPr lang="en-US" dirty="0" smtClean="0"/>
              <a:t>Disk: £24K per </a:t>
            </a:r>
            <a:r>
              <a:rPr lang="en-US" dirty="0" err="1" smtClean="0"/>
              <a:t>PByr</a:t>
            </a:r>
            <a:endParaRPr lang="en-US" dirty="0" smtClean="0"/>
          </a:p>
          <a:p>
            <a:r>
              <a:rPr lang="en-US" dirty="0" smtClean="0"/>
              <a:t>CPU: £2.4K per kSH06yr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242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583" y="115888"/>
            <a:ext cx="7198467" cy="792162"/>
          </a:xfrm>
        </p:spPr>
        <p:txBody>
          <a:bodyPr/>
          <a:lstStyle/>
          <a:p>
            <a:r>
              <a:rPr lang="en-US" dirty="0" smtClean="0"/>
              <a:t>Annual HW Costs for a UK-T0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660" y="1152980"/>
            <a:ext cx="6997700" cy="53086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 flipV="1">
            <a:off x="1472768" y="3715243"/>
            <a:ext cx="1107955" cy="1351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 flipV="1">
            <a:off x="2476401" y="3583934"/>
            <a:ext cx="1107955" cy="1351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flipV="1">
            <a:off x="3624891" y="3732544"/>
            <a:ext cx="1107955" cy="1351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4705822" y="4016253"/>
            <a:ext cx="1107955" cy="1351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5678659" y="4245922"/>
            <a:ext cx="1107955" cy="13510"/>
          </a:xfrm>
          <a:prstGeom prst="lin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Curved Down Arrow 11"/>
          <p:cNvSpPr/>
          <p:nvPr/>
        </p:nvSpPr>
        <p:spPr bwMode="auto">
          <a:xfrm>
            <a:off x="499931" y="2891134"/>
            <a:ext cx="1216047" cy="783579"/>
          </a:xfrm>
          <a:prstGeom prst="curvedDownArrow">
            <a:avLst/>
          </a:prstGeom>
          <a:solidFill>
            <a:srgbClr val="FF0000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8093" y="3782792"/>
            <a:ext cx="141757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GridPP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116" y="1580667"/>
            <a:ext cx="6361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£K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4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025" y="115888"/>
            <a:ext cx="6685025" cy="792162"/>
          </a:xfrm>
        </p:spPr>
        <p:txBody>
          <a:bodyPr/>
          <a:lstStyle/>
          <a:p>
            <a:r>
              <a:rPr lang="en-US" dirty="0" smtClean="0"/>
              <a:t>Modeling the Effort Requirement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950" y="930923"/>
            <a:ext cx="8910638" cy="5425204"/>
          </a:xfrm>
        </p:spPr>
        <p:txBody>
          <a:bodyPr/>
          <a:lstStyle/>
          <a:p>
            <a:r>
              <a:rPr lang="en-US" dirty="0" smtClean="0"/>
              <a:t>How much extra does it take to run extra hardware.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 if just 1 extra VO wants 100% extra kit, 4 </a:t>
            </a:r>
            <a:r>
              <a:rPr lang="en-US" dirty="0" err="1" smtClean="0"/>
              <a:t>Vos</a:t>
            </a:r>
            <a:r>
              <a:rPr lang="en-US" dirty="0" smtClean="0"/>
              <a:t> 25% extra each. </a:t>
            </a:r>
          </a:p>
          <a:p>
            <a:r>
              <a:rPr lang="en-US" dirty="0" smtClean="0"/>
              <a:t>Build model of Tier-1 staff effort. Several components from GridPP5 proposal:</a:t>
            </a:r>
          </a:p>
          <a:p>
            <a:pPr lvl="1"/>
            <a:r>
              <a:rPr lang="en-US" dirty="0" smtClean="0"/>
              <a:t>Core underpinning infrastructure (5.7)</a:t>
            </a:r>
          </a:p>
          <a:p>
            <a:pPr lvl="1"/>
            <a:r>
              <a:rPr lang="en-US" dirty="0" smtClean="0"/>
              <a:t>Scaling capacity component: disk, tape, CPU (6.1 FTE)</a:t>
            </a:r>
          </a:p>
          <a:p>
            <a:pPr lvl="1"/>
            <a:r>
              <a:rPr lang="en-US" dirty="0" smtClean="0"/>
              <a:t>Shared Services (</a:t>
            </a:r>
            <a:r>
              <a:rPr lang="en-US" dirty="0" err="1" smtClean="0"/>
              <a:t>eg</a:t>
            </a:r>
            <a:r>
              <a:rPr lang="en-US" dirty="0" smtClean="0"/>
              <a:t> Grid services) 2.1 FTE</a:t>
            </a:r>
          </a:p>
          <a:p>
            <a:pPr lvl="1"/>
            <a:r>
              <a:rPr lang="en-US" dirty="0" smtClean="0"/>
              <a:t>Private services (</a:t>
            </a:r>
            <a:r>
              <a:rPr lang="en-US" dirty="0" err="1" smtClean="0"/>
              <a:t>eg</a:t>
            </a:r>
            <a:r>
              <a:rPr lang="en-US" dirty="0" smtClean="0"/>
              <a:t> ATLAS frontier) 0.85</a:t>
            </a:r>
          </a:p>
          <a:p>
            <a:pPr lvl="1"/>
            <a:r>
              <a:rPr lang="en-US" dirty="0" smtClean="0"/>
              <a:t>Development effort – currently CEPH, Cloud, </a:t>
            </a:r>
            <a:r>
              <a:rPr lang="en-US" dirty="0" err="1" smtClean="0"/>
              <a:t>Mesos</a:t>
            </a:r>
            <a:r>
              <a:rPr lang="en-US" dirty="0" smtClean="0"/>
              <a:t>, IPV6 (3.1)</a:t>
            </a:r>
          </a:p>
          <a:p>
            <a:r>
              <a:rPr lang="en-US" dirty="0" smtClean="0"/>
              <a:t>Calculate marginal-extra new staff VO must contribute for</a:t>
            </a:r>
          </a:p>
          <a:p>
            <a:pPr lvl="1"/>
            <a:r>
              <a:rPr lang="en-US" dirty="0" smtClean="0"/>
              <a:t>Extra capacity (try SQRT of capacity increase!). </a:t>
            </a:r>
            <a:r>
              <a:rPr lang="en-US" dirty="0" err="1" smtClean="0"/>
              <a:t>Eg</a:t>
            </a:r>
            <a:r>
              <a:rPr lang="en-US" dirty="0" smtClean="0"/>
              <a:t> double=40% extra capacity component. 4VOs*25% increase=4*12%=50% extra=3 FTE</a:t>
            </a:r>
          </a:p>
          <a:p>
            <a:pPr lvl="1"/>
            <a:r>
              <a:rPr lang="en-US" dirty="0" smtClean="0"/>
              <a:t>New private services – bespoke estimate per service</a:t>
            </a:r>
          </a:p>
          <a:p>
            <a:r>
              <a:rPr lang="en-US" dirty="0" smtClean="0"/>
              <a:t>Estimate what share of existing staff VO must request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301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2019  Effort Attribution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00" y="1088712"/>
            <a:ext cx="7524119" cy="52485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4745" y="2080536"/>
            <a:ext cx="2378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</a:rPr>
              <a:t>GridPP</a:t>
            </a:r>
            <a:r>
              <a:rPr lang="en-US" sz="2400" dirty="0" smtClean="0">
                <a:solidFill>
                  <a:srgbClr val="FF0000"/>
                </a:solidFill>
              </a:rPr>
              <a:t>=9.13FTE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37721" y="2715505"/>
            <a:ext cx="2445607" cy="0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435728" y="1624988"/>
            <a:ext cx="1725718" cy="9719"/>
          </a:xfrm>
          <a:prstGeom prst="lin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3287100" y="1179158"/>
            <a:ext cx="22967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PPAN=10.63FTE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692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Opportunities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August 31, 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3713966"/>
          </a:xfrm>
        </p:spPr>
        <p:txBody>
          <a:bodyPr/>
          <a:lstStyle/>
          <a:p>
            <a:r>
              <a:rPr lang="en-US" dirty="0" smtClean="0"/>
              <a:t>Considerable activity within the Tier-1 to engage with external parties.</a:t>
            </a:r>
          </a:p>
          <a:p>
            <a:r>
              <a:rPr lang="en-US" dirty="0" smtClean="0"/>
              <a:t>Huge change compared to 3 years ago. Team used to be effectively completely dedicated to LHC computing.</a:t>
            </a:r>
          </a:p>
          <a:p>
            <a:r>
              <a:rPr lang="en-US" dirty="0" smtClean="0"/>
              <a:t>Need to adequately sustain our LHC computing delivery while generating new opportunities and exploring synergies.</a:t>
            </a:r>
          </a:p>
          <a:p>
            <a:r>
              <a:rPr lang="en-US" dirty="0" smtClean="0"/>
              <a:t>Very </a:t>
            </a:r>
            <a:r>
              <a:rPr lang="en-US" dirty="0"/>
              <a:t>exciting time but </a:t>
            </a:r>
            <a:r>
              <a:rPr lang="en-US" dirty="0" smtClean="0"/>
              <a:t>still hard </a:t>
            </a:r>
            <a:r>
              <a:rPr lang="en-US" dirty="0"/>
              <a:t>to be clear what the future holds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06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I’m Going to Talk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648" y="1430792"/>
            <a:ext cx="7201845" cy="2236639"/>
          </a:xfrm>
        </p:spPr>
        <p:txBody>
          <a:bodyPr/>
          <a:lstStyle/>
          <a:p>
            <a:r>
              <a:rPr lang="en-US" dirty="0" smtClean="0"/>
              <a:t>GridPP5 Staffing Challenge at the Tier-1</a:t>
            </a:r>
          </a:p>
          <a:p>
            <a:r>
              <a:rPr lang="en-US" dirty="0" smtClean="0"/>
              <a:t>What we promised to STFC</a:t>
            </a:r>
          </a:p>
          <a:p>
            <a:r>
              <a:rPr lang="en-US" dirty="0" smtClean="0"/>
              <a:t>New communities engagement update</a:t>
            </a:r>
          </a:p>
          <a:p>
            <a:r>
              <a:rPr lang="en-US" dirty="0" smtClean="0"/>
              <a:t>Continuing to seek </a:t>
            </a:r>
            <a:r>
              <a:rPr lang="en-US" dirty="0" err="1" smtClean="0"/>
              <a:t>efficiecy</a:t>
            </a:r>
            <a:r>
              <a:rPr lang="en-US" dirty="0" smtClean="0"/>
              <a:t> savings</a:t>
            </a:r>
          </a:p>
          <a:p>
            <a:r>
              <a:rPr lang="en-US" dirty="0" smtClean="0"/>
              <a:t>Costing model for a UK-T0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August 31, 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400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839" y="1140471"/>
            <a:ext cx="7830619" cy="53240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GridPP</a:t>
            </a:r>
            <a:r>
              <a:rPr lang="en-US" dirty="0" smtClean="0"/>
              <a:t> Funded Tier-1 Effort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91630" y="2067026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GridPP4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2380" y="2084326"/>
            <a:ext cx="1437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GridPP4+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62266" y="2422075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GridPP5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88821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918652" y="115888"/>
            <a:ext cx="7117398" cy="792162"/>
          </a:xfrm>
        </p:spPr>
        <p:txBody>
          <a:bodyPr/>
          <a:lstStyle/>
          <a:p>
            <a:r>
              <a:rPr lang="en-US" dirty="0" smtClean="0"/>
              <a:t>Tier-1 Strategy in GridPP</a:t>
            </a:r>
            <a:r>
              <a:rPr lang="en-US" dirty="0" smtClean="0"/>
              <a:t>5  (recap)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92" y="1296957"/>
            <a:ext cx="4837131" cy="5304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1748" y="1567157"/>
            <a:ext cx="40534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Increase relevance to other communities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Share costs (additional income)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Reduce cost for PP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96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15908" y="115888"/>
            <a:ext cx="6820142" cy="792162"/>
          </a:xfrm>
        </p:spPr>
        <p:txBody>
          <a:bodyPr/>
          <a:lstStyle/>
          <a:p>
            <a:r>
              <a:rPr lang="en-US" dirty="0" smtClean="0"/>
              <a:t>But also Deliver LHC Computing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791" y="1565833"/>
            <a:ext cx="6134283" cy="45947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64606" y="3769282"/>
            <a:ext cx="9064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LHC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84147" y="2719294"/>
            <a:ext cx="11005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PPAN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53282" y="1526627"/>
            <a:ext cx="1545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en-US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 Tier-1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71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188" y="115888"/>
            <a:ext cx="6495862" cy="792162"/>
          </a:xfrm>
        </p:spPr>
        <p:txBody>
          <a:bodyPr/>
          <a:lstStyle/>
          <a:p>
            <a:r>
              <a:rPr lang="en-US" dirty="0" smtClean="0"/>
              <a:t>Working With PPAN Communities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055872"/>
          </a:xfrm>
        </p:spPr>
        <p:txBody>
          <a:bodyPr/>
          <a:lstStyle/>
          <a:p>
            <a:pPr lvl="1"/>
            <a:r>
              <a:rPr lang="en-US" sz="2400" dirty="0" err="1" smtClean="0"/>
              <a:t>DiRAC</a:t>
            </a:r>
            <a:r>
              <a:rPr lang="en-US" sz="2400" dirty="0" smtClean="0"/>
              <a:t> Storage at Tier-1 (Brian’s talk) moving towards full production</a:t>
            </a:r>
          </a:p>
          <a:p>
            <a:pPr lvl="2"/>
            <a:r>
              <a:rPr lang="en-US" sz="2000" dirty="0" smtClean="0"/>
              <a:t>But need to ensure clear understanding of </a:t>
            </a:r>
            <a:r>
              <a:rPr lang="en-US" sz="2000" dirty="0" err="1" smtClean="0"/>
              <a:t>GridPP</a:t>
            </a:r>
            <a:r>
              <a:rPr lang="en-US" sz="2000" dirty="0" smtClean="0"/>
              <a:t> commitment</a:t>
            </a:r>
          </a:p>
          <a:p>
            <a:pPr lvl="2"/>
            <a:r>
              <a:rPr lang="en-US" sz="2000" dirty="0" smtClean="0"/>
              <a:t>Resolve cost of providing tape capacity (not in GridPP5 proposal)</a:t>
            </a:r>
          </a:p>
          <a:p>
            <a:pPr lvl="1"/>
            <a:r>
              <a:rPr lang="en-US" sz="2400" dirty="0" smtClean="0"/>
              <a:t>SKA – AENEAS proposal funded by Horizon 2020. Modest funding to SCD/Tier-1 (2PM per year). Joint funding with existing </a:t>
            </a:r>
            <a:r>
              <a:rPr lang="en-US" sz="2400" dirty="0" err="1" smtClean="0"/>
              <a:t>GridPP</a:t>
            </a:r>
            <a:r>
              <a:rPr lang="en-US" sz="2400" dirty="0" smtClean="0"/>
              <a:t> posts for:</a:t>
            </a:r>
          </a:p>
          <a:p>
            <a:pPr lvl="2"/>
            <a:r>
              <a:rPr lang="en-US" sz="2000" dirty="0" smtClean="0"/>
              <a:t>Technology foresight and modeling for European regional computing.</a:t>
            </a:r>
          </a:p>
          <a:p>
            <a:pPr lvl="2"/>
            <a:r>
              <a:rPr lang="en-US" sz="2000" dirty="0" smtClean="0"/>
              <a:t>Data transfer interoperation</a:t>
            </a:r>
          </a:p>
          <a:p>
            <a:pPr lvl="1"/>
            <a:r>
              <a:rPr lang="en-US" sz="2400" dirty="0" smtClean="0"/>
              <a:t> Joint AAAI project between </a:t>
            </a:r>
            <a:r>
              <a:rPr lang="en-US" sz="2400" dirty="0" err="1" smtClean="0"/>
              <a:t>GridPP</a:t>
            </a:r>
            <a:r>
              <a:rPr lang="en-US" sz="2400" dirty="0" smtClean="0"/>
              <a:t> (Jens), </a:t>
            </a:r>
            <a:r>
              <a:rPr lang="en-US" sz="2400" dirty="0" err="1" smtClean="0"/>
              <a:t>DiRAC</a:t>
            </a:r>
            <a:r>
              <a:rPr lang="en-US" sz="2400" dirty="0" smtClean="0"/>
              <a:t> and Archer (3PMs). Bridge authentication into </a:t>
            </a:r>
            <a:r>
              <a:rPr lang="en-US" sz="2400" dirty="0" err="1" smtClean="0"/>
              <a:t>GridPP</a:t>
            </a:r>
            <a:r>
              <a:rPr lang="en-US" sz="2400" dirty="0" smtClean="0"/>
              <a:t> x509</a:t>
            </a:r>
          </a:p>
          <a:p>
            <a:pPr lvl="1"/>
            <a:r>
              <a:rPr lang="en-US" sz="2400" dirty="0" smtClean="0"/>
              <a:t>EUCLID </a:t>
            </a:r>
            <a:r>
              <a:rPr lang="en-US" sz="2400" dirty="0"/>
              <a:t>– </a:t>
            </a:r>
            <a:r>
              <a:rPr lang="en-US" sz="2400" dirty="0" smtClean="0"/>
              <a:t>established on classic UI, LOFAR – no news.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175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148350" y="115888"/>
            <a:ext cx="6887700" cy="792162"/>
          </a:xfrm>
        </p:spPr>
        <p:txBody>
          <a:bodyPr/>
          <a:lstStyle/>
          <a:p>
            <a:r>
              <a:rPr lang="en-US" dirty="0" smtClean="0"/>
              <a:t>Making Further Efficiency Savings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8145948"/>
          </a:xfrm>
        </p:spPr>
        <p:txBody>
          <a:bodyPr/>
          <a:lstStyle/>
          <a:p>
            <a:r>
              <a:rPr lang="en-US" sz="2000" dirty="0"/>
              <a:t>Historically the Tier-1 has been operated by a team solely focused </a:t>
            </a:r>
            <a:r>
              <a:rPr lang="en-US" sz="2000" dirty="0" smtClean="0"/>
              <a:t>(dedicated) on </a:t>
            </a:r>
            <a:r>
              <a:rPr lang="en-US" sz="2000" dirty="0"/>
              <a:t>LHC computing. </a:t>
            </a:r>
            <a:endParaRPr lang="en-US" sz="2000" dirty="0" smtClean="0"/>
          </a:p>
          <a:p>
            <a:pPr lvl="1"/>
            <a:r>
              <a:rPr lang="en-US" dirty="0" smtClean="0"/>
              <a:t>Separate group (RIG) runs JASMIN and STFC infrastructure)</a:t>
            </a:r>
            <a:endParaRPr lang="en-US" dirty="0"/>
          </a:p>
          <a:p>
            <a:r>
              <a:rPr lang="en-US" sz="2000" dirty="0" smtClean="0"/>
              <a:t>Large effort by Tier-1 during GridPP4 to gain efficiency through improved processes and deployed technology:</a:t>
            </a:r>
          </a:p>
          <a:p>
            <a:pPr lvl="1"/>
            <a:r>
              <a:rPr lang="en-US" dirty="0" smtClean="0"/>
              <a:t>Virtualisation</a:t>
            </a:r>
          </a:p>
          <a:p>
            <a:pPr lvl="1"/>
            <a:r>
              <a:rPr lang="en-US" dirty="0" smtClean="0"/>
              <a:t>Configuration management</a:t>
            </a:r>
          </a:p>
          <a:p>
            <a:pPr lvl="1"/>
            <a:r>
              <a:rPr lang="en-US" dirty="0" smtClean="0"/>
              <a:t>Automation and standard operational processes</a:t>
            </a:r>
          </a:p>
          <a:p>
            <a:r>
              <a:rPr lang="en-US" sz="2000" dirty="0" smtClean="0"/>
              <a:t>Similar activity within RIG. Further savings can only be achieved by merging SCD teams delivering systems infrastructure.</a:t>
            </a:r>
          </a:p>
          <a:p>
            <a:pPr lvl="1"/>
            <a:r>
              <a:rPr lang="en-US" dirty="0" smtClean="0"/>
              <a:t>Single group (Nick Hill) running all SCD network, hardware and infrastructure management, Tier-1 operations.</a:t>
            </a:r>
          </a:p>
          <a:p>
            <a:pPr lvl="1"/>
            <a:r>
              <a:rPr lang="en-US" dirty="0" smtClean="0"/>
              <a:t>Ian Collier’s group focusing on e-Infrastructure projects and middleware</a:t>
            </a:r>
          </a:p>
          <a:p>
            <a:pPr lvl="1"/>
            <a:r>
              <a:rPr lang="en-US" dirty="0" smtClean="0"/>
              <a:t>Alison Packer’s group (Data Services) running storage systems and DB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August 31, 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151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744" y="1010839"/>
            <a:ext cx="7512470" cy="563435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96978" y="115888"/>
            <a:ext cx="6739072" cy="792162"/>
          </a:xfrm>
        </p:spPr>
        <p:txBody>
          <a:bodyPr/>
          <a:lstStyle/>
          <a:p>
            <a:r>
              <a:rPr lang="en-US" dirty="0" smtClean="0"/>
              <a:t>Systems Division Re-organisation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 bwMode="auto">
          <a:xfrm>
            <a:off x="4012955" y="1796827"/>
            <a:ext cx="3540049" cy="1634706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351025" y="1688746"/>
            <a:ext cx="1675443" cy="122940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891491" y="1067288"/>
            <a:ext cx="4810142" cy="743048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 rot="1842485">
            <a:off x="1556246" y="3555072"/>
            <a:ext cx="6247032" cy="1839487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3327" y="4025972"/>
            <a:ext cx="20509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ALC/UKT0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118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1" animBg="1"/>
      <p:bldP spid="8" grpId="2" animBg="1"/>
      <p:bldP spid="8" grpId="3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1629" y="115888"/>
            <a:ext cx="7144421" cy="792162"/>
          </a:xfrm>
        </p:spPr>
        <p:txBody>
          <a:bodyPr/>
          <a:lstStyle/>
          <a:p>
            <a:r>
              <a:rPr lang="en-US" dirty="0" smtClean="0"/>
              <a:t>Building a Sustainable costing </a:t>
            </a:r>
            <a:br>
              <a:rPr lang="en-US" dirty="0" smtClean="0"/>
            </a:br>
            <a:r>
              <a:rPr lang="en-US" dirty="0" smtClean="0"/>
              <a:t>model for A UK-T0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463846"/>
          </a:xfrm>
        </p:spPr>
        <p:txBody>
          <a:bodyPr/>
          <a:lstStyle/>
          <a:p>
            <a:r>
              <a:rPr lang="en-US" dirty="0" smtClean="0"/>
              <a:t>Simple Example to illustrate the challenge. Non </a:t>
            </a:r>
            <a:r>
              <a:rPr lang="en-US" dirty="0" err="1" smtClean="0"/>
              <a:t>GridPP</a:t>
            </a:r>
            <a:r>
              <a:rPr lang="en-US" dirty="0" smtClean="0"/>
              <a:t> VOs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August 31, 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Tier-1 Status</a:t>
            </a:r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568620"/>
              </p:ext>
            </p:extLst>
          </p:nvPr>
        </p:nvGraphicFramePr>
        <p:xfrm>
          <a:off x="429557" y="1748260"/>
          <a:ext cx="7636890" cy="320547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1691"/>
                <a:gridCol w="558519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Alpha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 extra CPU and will use the </a:t>
                      </a:r>
                      <a:r>
                        <a:rPr lang="en-US" dirty="0" err="1" smtClean="0"/>
                        <a:t>GridCE</a:t>
                      </a:r>
                      <a:r>
                        <a:rPr lang="en-US" dirty="0" smtClean="0"/>
                        <a:t> and needs to make an availability commitment + pledge resource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25% extra CPU, 25% extra disk, 50% extra tape but don’t want any Grid services but</a:t>
                      </a:r>
                      <a:r>
                        <a:rPr lang="en-US" baseline="0" dirty="0" smtClean="0"/>
                        <a:t> have own special systems</a:t>
                      </a:r>
                      <a:r>
                        <a:rPr lang="en-US" dirty="0" smtClean="0"/>
                        <a:t> that need to be operated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Only wants 25% extra disk but needs us to develop an API, will use FTS. Needs excellent</a:t>
                      </a:r>
                      <a:r>
                        <a:rPr lang="en-US" baseline="0" dirty="0" smtClean="0"/>
                        <a:t> data retention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50% extra CPU</a:t>
                      </a:r>
                      <a:r>
                        <a:rPr lang="en-US" baseline="0" dirty="0" smtClean="0"/>
                        <a:t> and wants to submit jobs by logging in and using classic </a:t>
                      </a:r>
                      <a:r>
                        <a:rPr lang="en-US" baseline="0" dirty="0" err="1" smtClean="0"/>
                        <a:t>qsub</a:t>
                      </a:r>
                      <a:r>
                        <a:rPr lang="en-US" baseline="0" dirty="0" smtClean="0"/>
                        <a:t>.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5048" y="5322929"/>
            <a:ext cx="75259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H</a:t>
            </a:r>
            <a:r>
              <a:rPr lang="en-US" sz="2400" dirty="0" smtClean="0">
                <a:solidFill>
                  <a:schemeClr val="accent2"/>
                </a:solidFill>
                <a:latin typeface="+mn-lt"/>
              </a:rPr>
              <a:t>ardware cost? </a:t>
            </a:r>
            <a:r>
              <a:rPr lang="en-US" sz="2400" dirty="0">
                <a:solidFill>
                  <a:schemeClr val="accent2"/>
                </a:solidFill>
                <a:latin typeface="+mn-lt"/>
              </a:rPr>
              <a:t>E</a:t>
            </a:r>
            <a:r>
              <a:rPr lang="en-US" sz="2400" dirty="0" smtClean="0">
                <a:solidFill>
                  <a:schemeClr val="accent2"/>
                </a:solidFill>
                <a:latin typeface="+mn-lt"/>
              </a:rPr>
              <a:t>xtra Tier-1 staff effort? What share of existing T1 staff for grant proposal?</a:t>
            </a:r>
            <a:endParaRPr lang="en-US" sz="2400" dirty="0">
              <a:solidFill>
                <a:schemeClr val="accent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05071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.5">
  <a:themeElements>
    <a:clrScheme name="gridpp3.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.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gridpp3.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Settings\ras73\Local Settings\Temporary Internet Files\OLK14\gridpp3.5.pot</Template>
  <TotalTime>50968</TotalTime>
  <Words>868</Words>
  <Application>Microsoft Macintosh PowerPoint</Application>
  <PresentationFormat>On-screen Show (4:3)</PresentationFormat>
  <Paragraphs>112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gridpp3.5</vt:lpstr>
      <vt:lpstr>Tier-1 Strategy - Progress</vt:lpstr>
      <vt:lpstr>What I’m Going to Talk about</vt:lpstr>
      <vt:lpstr>GridPP Funded Tier-1 Effort</vt:lpstr>
      <vt:lpstr>Tier-1 Strategy in GridPP5  (recap)</vt:lpstr>
      <vt:lpstr>But also Deliver LHC Computing</vt:lpstr>
      <vt:lpstr>Working With PPAN Communities</vt:lpstr>
      <vt:lpstr>Making Further Efficiency Savings</vt:lpstr>
      <vt:lpstr>Systems Division Re-organisation</vt:lpstr>
      <vt:lpstr>Building a Sustainable costing  model for A UK-T0</vt:lpstr>
      <vt:lpstr>Hardware cost model</vt:lpstr>
      <vt:lpstr>Annual HW Costs for a UK-T0</vt:lpstr>
      <vt:lpstr>Modeling the Effort Requirement</vt:lpstr>
      <vt:lpstr>2019  Effort Attribution</vt:lpstr>
      <vt:lpstr>Many Opportunities</vt:lpstr>
    </vt:vector>
  </TitlesOfParts>
  <Company>CLRC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Authorized User</dc:creator>
  <cp:lastModifiedBy>Andrew Sansum</cp:lastModifiedBy>
  <cp:revision>267</cp:revision>
  <dcterms:created xsi:type="dcterms:W3CDTF">2008-08-27T10:10:15Z</dcterms:created>
  <dcterms:modified xsi:type="dcterms:W3CDTF">2016-09-01T08:15:45Z</dcterms:modified>
</cp:coreProperties>
</file>