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433" r:id="rId3"/>
    <p:sldId id="399" r:id="rId4"/>
    <p:sldId id="424" r:id="rId5"/>
    <p:sldId id="423" r:id="rId6"/>
    <p:sldId id="429" r:id="rId7"/>
    <p:sldId id="405" r:id="rId8"/>
    <p:sldId id="430" r:id="rId9"/>
    <p:sldId id="425" r:id="rId10"/>
    <p:sldId id="426" r:id="rId11"/>
    <p:sldId id="432" r:id="rId12"/>
    <p:sldId id="431" r:id="rId13"/>
    <p:sldId id="434" r:id="rId14"/>
    <p:sldId id="421" r:id="rId15"/>
    <p:sldId id="258" r:id="rId16"/>
    <p:sldId id="365" r:id="rId1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BE"/>
    <a:srgbClr val="0055B4"/>
    <a:srgbClr val="0055A0"/>
    <a:srgbClr val="0055B9"/>
    <a:srgbClr val="005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7" autoAdjust="0"/>
    <p:restoredTop sz="94660"/>
  </p:normalViewPr>
  <p:slideViewPr>
    <p:cSldViewPr snapToGrid="0">
      <p:cViewPr varScale="1">
        <p:scale>
          <a:sx n="60" d="100"/>
          <a:sy n="60" d="100"/>
        </p:scale>
        <p:origin x="360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7E12-11DA-4885-B66D-F7D11F7D1822}" type="datetimeFigureOut">
              <a:rPr lang="fr-FR" smtClean="0"/>
              <a:t>29/05/2017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23D61-F67E-4C76-8138-E62F9BC2E99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481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5839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9161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3849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77593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3392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3017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7429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6"/>
            <a:ext cx="1470128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591600"/>
            <a:ext cx="12192000" cy="266400"/>
          </a:xfrm>
          <a:prstGeom prst="rect">
            <a:avLst/>
          </a:prstGeom>
          <a:solidFill>
            <a:srgbClr val="0055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00893" y="6614141"/>
            <a:ext cx="1735908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Davide </a:t>
            </a:r>
            <a:r>
              <a:rPr lang="fr-FR" sz="1200" dirty="0" err="1" smtClean="0">
                <a:solidFill>
                  <a:schemeClr val="bg1"/>
                </a:solidFill>
              </a:rPr>
              <a:t>Tommasini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0029339" y="6607384"/>
            <a:ext cx="1549400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en-GB" sz="1200" i="1" dirty="0" smtClean="0">
                <a:solidFill>
                  <a:schemeClr val="bg1"/>
                </a:solidFill>
              </a:rPr>
              <a:t>FCC Week 2017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" y="659160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dirty="0">
                <a:solidFill>
                  <a:schemeClr val="bg1"/>
                </a:solidFill>
              </a:rPr>
              <a:t>16 T magnet R&amp;D - CDR plan and status</a:t>
            </a:r>
            <a:endParaRPr lang="fr-FR" sz="1200" b="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591600"/>
            <a:ext cx="12192000" cy="266400"/>
          </a:xfrm>
          <a:prstGeom prst="rect">
            <a:avLst/>
          </a:prstGeom>
          <a:solidFill>
            <a:srgbClr val="0055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bg1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00893" y="6614141"/>
            <a:ext cx="1735908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Davide </a:t>
            </a:r>
            <a:r>
              <a:rPr lang="fr-FR" sz="1200" dirty="0" err="1" smtClean="0">
                <a:solidFill>
                  <a:schemeClr val="bg1"/>
                </a:solidFill>
              </a:rPr>
              <a:t>Tommasini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029339" y="6607384"/>
            <a:ext cx="1549400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en-GB" sz="1200" i="1" dirty="0" smtClean="0">
                <a:solidFill>
                  <a:schemeClr val="bg1"/>
                </a:solidFill>
              </a:rPr>
              <a:t>FCC Week 2017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1" y="6579395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dirty="0">
                <a:solidFill>
                  <a:schemeClr val="bg1"/>
                </a:solidFill>
              </a:rPr>
              <a:t>16 T magnet R&amp;D - CDR plan and status</a:t>
            </a:r>
            <a:endParaRPr lang="fr-FR" sz="1200" b="0" i="1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emf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11" Type="http://schemas.openxmlformats.org/officeDocument/2006/relationships/image" Target="../media/image36.jpg"/><Relationship Id="rId5" Type="http://schemas.openxmlformats.org/officeDocument/2006/relationships/image" Target="../media/image30.jpeg"/><Relationship Id="rId10" Type="http://schemas.openxmlformats.org/officeDocument/2006/relationships/image" Target="../media/image35.jpg"/><Relationship Id="rId4" Type="http://schemas.openxmlformats.org/officeDocument/2006/relationships/image" Target="../media/image29.jpg"/><Relationship Id="rId9" Type="http://schemas.openxmlformats.org/officeDocument/2006/relationships/image" Target="../media/image34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87715" y="6289266"/>
            <a:ext cx="2273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/>
              <a:t>Davide</a:t>
            </a:r>
            <a:r>
              <a:rPr lang="en-GB" i="1" dirty="0"/>
              <a:t> </a:t>
            </a:r>
            <a:r>
              <a:rPr lang="en-GB" i="1" dirty="0" err="1"/>
              <a:t>Tommasini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81329" y="121667"/>
            <a:ext cx="330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FCC Week 2017</a:t>
            </a:r>
          </a:p>
          <a:p>
            <a:r>
              <a:rPr lang="en-GB" i="1" dirty="0"/>
              <a:t>Berlin, 29 May – 2 June 2017</a:t>
            </a:r>
            <a:endParaRPr lang="fr-FR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851260" y="4420854"/>
            <a:ext cx="4557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16 T magnet R&amp;D - CDR plan and status</a:t>
            </a:r>
            <a:endParaRPr lang="fr-FR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177" y="2986658"/>
            <a:ext cx="2016869" cy="9691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748" y="3066172"/>
            <a:ext cx="2127153" cy="88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6932" y="0"/>
            <a:ext cx="89716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/>
              <a:t>EuroCirCol</a:t>
            </a:r>
            <a:r>
              <a:rPr lang="en-US" sz="2800" b="1" dirty="0"/>
              <a:t> WP5 : Design </a:t>
            </a:r>
            <a:r>
              <a:rPr lang="en-US" sz="2800" b="1" dirty="0" smtClean="0"/>
              <a:t>Options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</a:rPr>
              <a:t>Wednesday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2000" b="1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2" t="33266"/>
          <a:stretch/>
        </p:blipFill>
        <p:spPr>
          <a:xfrm>
            <a:off x="4716616" y="3412365"/>
            <a:ext cx="2321720" cy="15149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38484" y="5931593"/>
            <a:ext cx="8744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/>
              <a:t>The </a:t>
            </a:r>
            <a:r>
              <a:rPr lang="fr-CH" sz="1600" dirty="0" err="1"/>
              <a:t>reference</a:t>
            </a:r>
            <a:r>
              <a:rPr lang="fr-CH" sz="1600" dirty="0"/>
              <a:t> </a:t>
            </a:r>
            <a:r>
              <a:rPr lang="fr-CH" sz="1600" dirty="0" err="1"/>
              <a:t>parameter</a:t>
            </a:r>
            <a:r>
              <a:rPr lang="fr-CH" sz="1600" dirty="0"/>
              <a:t> </a:t>
            </a:r>
            <a:r>
              <a:rPr lang="fr-CH" sz="1600" dirty="0" err="1"/>
              <a:t>space</a:t>
            </a:r>
            <a:r>
              <a:rPr lang="fr-CH" sz="1600" dirty="0"/>
              <a:t> has been </a:t>
            </a:r>
            <a:r>
              <a:rPr lang="fr-CH" sz="1600" dirty="0" err="1"/>
              <a:t>finalized</a:t>
            </a:r>
            <a:r>
              <a:rPr lang="fr-CH" sz="1600" dirty="0"/>
              <a:t> </a:t>
            </a:r>
            <a:r>
              <a:rPr lang="fr-CH" sz="1600" dirty="0" err="1"/>
              <a:t>considering</a:t>
            </a:r>
            <a:r>
              <a:rPr lang="fr-CH" sz="1600" dirty="0"/>
              <a:t> </a:t>
            </a:r>
            <a:r>
              <a:rPr lang="fr-CH" sz="1600" dirty="0" err="1"/>
              <a:t>recommendations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the     </a:t>
            </a:r>
            <a:r>
              <a:rPr lang="en-US" sz="1600" dirty="0"/>
              <a:t>1</a:t>
            </a:r>
            <a:r>
              <a:rPr lang="en-US" sz="1600" baseline="30000" dirty="0"/>
              <a:t>st</a:t>
            </a:r>
            <a:r>
              <a:rPr lang="en-US" sz="1600" dirty="0"/>
              <a:t> WP5 </a:t>
            </a:r>
            <a:r>
              <a:rPr lang="en-US" sz="1600" dirty="0" err="1"/>
              <a:t>EuroCirCol</a:t>
            </a:r>
            <a:r>
              <a:rPr lang="en-US" sz="1600" dirty="0"/>
              <a:t> Review (11-13 May 2016, http://indico.cern.ch/event/516049)</a:t>
            </a:r>
            <a:endParaRPr lang="en-GB" sz="1600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348" y="1492599"/>
            <a:ext cx="2458089" cy="341942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1943333" y="5038167"/>
            <a:ext cx="20646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CEA</a:t>
            </a:r>
            <a:endParaRPr lang="en-GB" sz="1000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58616" y="5038167"/>
            <a:ext cx="22240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fr-CH" dirty="0">
                <a:solidFill>
                  <a:srgbClr val="000000"/>
                </a:solidFill>
                <a:latin typeface="Arial" panose="020B0604020202020204" pitchFamily="34" charset="0"/>
              </a:rPr>
              <a:t>INFN</a:t>
            </a:r>
            <a:endParaRPr lang="it-IT" sz="1000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80946" y="5038167"/>
            <a:ext cx="2398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28600" algn="l"/>
              </a:tabLs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CIEMAT</a:t>
            </a:r>
            <a:endParaRPr lang="en-GB" sz="1000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7" r="85842" b="16044"/>
          <a:stretch/>
        </p:blipFill>
        <p:spPr>
          <a:xfrm>
            <a:off x="4283913" y="1488101"/>
            <a:ext cx="399366" cy="17002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3" r="83877" b="13497"/>
          <a:stretch/>
        </p:blipFill>
        <p:spPr>
          <a:xfrm>
            <a:off x="4283914" y="3314181"/>
            <a:ext cx="432703" cy="165692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9" t="26137"/>
          <a:stretch/>
        </p:blipFill>
        <p:spPr>
          <a:xfrm>
            <a:off x="4759480" y="1499883"/>
            <a:ext cx="2323157" cy="171007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653209" y="523221"/>
            <a:ext cx="8915401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specific feature of this program is that different design options are being considered with the same specification and analysis tools so that they can be compared relatively to each other. </a:t>
            </a:r>
            <a:endParaRPr lang="en-GB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r="14549" b="48737"/>
          <a:stretch/>
        </p:blipFill>
        <p:spPr>
          <a:xfrm>
            <a:off x="7793608" y="1425283"/>
            <a:ext cx="1927916" cy="1706738"/>
          </a:xfrm>
          <a:prstGeom prst="rect">
            <a:avLst/>
          </a:prstGeom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6" cstate="print"/>
          <a:srcRect t="9183" r="75559" b="15246"/>
          <a:stretch/>
        </p:blipFill>
        <p:spPr bwMode="auto">
          <a:xfrm>
            <a:off x="7282965" y="1447638"/>
            <a:ext cx="430167" cy="176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7" cstate="print"/>
          <a:srcRect t="10273" r="74469" b="14165"/>
          <a:stretch/>
        </p:blipFill>
        <p:spPr bwMode="auto">
          <a:xfrm>
            <a:off x="7282964" y="3261762"/>
            <a:ext cx="420888" cy="165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8119256" y="4738663"/>
            <a:ext cx="1159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scale</a:t>
            </a:r>
            <a:r>
              <a:rPr lang="fr-CH" dirty="0"/>
              <a:t> / 2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596932" y="5518354"/>
            <a:ext cx="8971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… to </a:t>
            </a:r>
            <a:r>
              <a:rPr lang="fr-CH" sz="1400" dirty="0" err="1">
                <a:solidFill>
                  <a:schemeClr val="accent6">
                    <a:lumMod val="50000"/>
                  </a:schemeClr>
                </a:solidFill>
              </a:rPr>
              <a:t>which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accent6">
                    <a:lumMod val="50000"/>
                  </a:schemeClr>
                </a:solidFill>
              </a:rPr>
              <a:t>we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accent6">
                    <a:lumMod val="50000"/>
                  </a:schemeClr>
                </a:solidFill>
              </a:rPr>
              <a:t>also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accent6">
                    <a:lumMod val="50000"/>
                  </a:schemeClr>
                </a:solidFill>
              </a:rPr>
              <a:t>add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 a </a:t>
            </a:r>
            <a:r>
              <a:rPr lang="fr-CH" sz="1400" dirty="0" err="1">
                <a:solidFill>
                  <a:schemeClr val="accent6">
                    <a:lumMod val="50000"/>
                  </a:schemeClr>
                </a:solidFill>
              </a:rPr>
              <a:t>canted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accent6">
                    <a:lumMod val="50000"/>
                  </a:schemeClr>
                </a:solidFill>
              </a:rPr>
              <a:t>cosine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1400" dirty="0" err="1">
                <a:solidFill>
                  <a:schemeClr val="accent6">
                    <a:lumMod val="50000"/>
                  </a:schemeClr>
                </a:solidFill>
              </a:rPr>
              <a:t>theta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 design (PSI) </a:t>
            </a:r>
            <a:r>
              <a:rPr lang="fr-CH" sz="1400" dirty="0" err="1">
                <a:solidFill>
                  <a:schemeClr val="accent6">
                    <a:lumMod val="50000"/>
                  </a:schemeClr>
                </a:solidFill>
              </a:rPr>
              <a:t>thanks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 to a </a:t>
            </a:r>
            <a:r>
              <a:rPr lang="fr-CH" sz="1400" dirty="0" err="1">
                <a:solidFill>
                  <a:schemeClr val="accent6">
                    <a:lumMod val="50000"/>
                  </a:schemeClr>
                </a:solidFill>
              </a:rPr>
              <a:t>Swiss</a:t>
            </a:r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 contribution to the FCC 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1"/>
          <a:stretch/>
        </p:blipFill>
        <p:spPr bwMode="auto">
          <a:xfrm>
            <a:off x="8159963" y="3217094"/>
            <a:ext cx="1249618" cy="158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729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5544" y="0"/>
            <a:ext cx="8084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US-MDP </a:t>
            </a:r>
            <a:r>
              <a:rPr lang="en-US" sz="2800" b="1" dirty="0" err="1"/>
              <a:t>Cosinetheta</a:t>
            </a:r>
            <a:r>
              <a:rPr lang="en-US" sz="2800" b="1" dirty="0"/>
              <a:t> </a:t>
            </a:r>
            <a:r>
              <a:rPr lang="en-US" sz="2800" b="1" dirty="0" smtClean="0"/>
              <a:t>Model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</a:rPr>
              <a:t>Thursday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735223" y="781050"/>
            <a:ext cx="5146144" cy="1439784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defRPr/>
            </a:pPr>
            <a:r>
              <a:rPr lang="en-US" sz="18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Coil: </a:t>
            </a:r>
          </a:p>
          <a:p>
            <a:pPr marL="685800" lvl="1"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60-mm aperture </a:t>
            </a:r>
          </a:p>
          <a:p>
            <a:pPr marL="685800" lvl="1"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4-layer graded coil</a:t>
            </a:r>
          </a:p>
          <a:p>
            <a:pPr marL="685800" lvl="1">
              <a:defRPr/>
            </a:pP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W</a:t>
            </a:r>
            <a:r>
              <a:rPr lang="en-US" sz="1600" baseline="-250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sc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= 68 kg/m/aperture</a:t>
            </a:r>
            <a:endParaRPr lang="en-US" sz="1600" baseline="-250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5873" y="3348740"/>
            <a:ext cx="2863272" cy="1912230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05" t="3513" b="14520"/>
          <a:stretch/>
        </p:blipFill>
        <p:spPr bwMode="auto">
          <a:xfrm>
            <a:off x="7411257" y="810663"/>
            <a:ext cx="2289367" cy="1641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 rot="10800000">
            <a:off x="7148830" y="2490608"/>
            <a:ext cx="2870315" cy="830422"/>
            <a:chOff x="291509" y="2473287"/>
            <a:chExt cx="3201785" cy="860677"/>
          </a:xfrm>
        </p:grpSpPr>
        <p:pic>
          <p:nvPicPr>
            <p:cNvPr id="7" name="Picture 6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773"/>
            <a:stretch>
              <a:fillRect/>
            </a:stretch>
          </p:blipFill>
          <p:spPr bwMode="auto">
            <a:xfrm>
              <a:off x="305594" y="2473287"/>
              <a:ext cx="3187700" cy="355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 descr="R&amp;D_CF_08_2015_01 1.786 x 14.93"/>
            <p:cNvPicPr/>
            <p:nvPr/>
          </p:nvPicPr>
          <p:blipFill>
            <a:blip r:embed="rId5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4700"/>
                      </a14:imgEffect>
                      <a14:imgEffect>
                        <a14:saturation sat="400000"/>
                      </a14:imgEffect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09" y="2883114"/>
              <a:ext cx="3200400" cy="4508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" name="Rectangle 8"/>
          <p:cNvSpPr/>
          <p:nvPr/>
        </p:nvSpPr>
        <p:spPr>
          <a:xfrm>
            <a:off x="1709737" y="3251799"/>
            <a:ext cx="544613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Mechanical structure:</a:t>
            </a:r>
          </a:p>
          <a:p>
            <a:pPr marL="742950" lvl="1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2-mm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StSt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coil-yoke spacer</a:t>
            </a:r>
          </a:p>
          <a:p>
            <a:pPr marL="742950" lvl="1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Vertically split iron laminations</a:t>
            </a:r>
          </a:p>
          <a:p>
            <a:pPr marL="742950" lvl="1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Aluminum I-clamps </a:t>
            </a:r>
          </a:p>
          <a:p>
            <a:pPr marL="742950" lvl="1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12-mm thick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StSt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skin</a:t>
            </a:r>
          </a:p>
          <a:p>
            <a:pPr marL="742950" lvl="1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thick end plates and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StSt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rods</a:t>
            </a:r>
          </a:p>
          <a:p>
            <a:pPr marL="742950" lvl="1" indent="-34290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Cold mass OD&lt;610 mm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35223" y="2109515"/>
            <a:ext cx="51816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45720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Cable:</a:t>
            </a:r>
          </a:p>
          <a:p>
            <a:pPr marL="685800" lvl="1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L1-L2: 28 strands, 1 mm RRP150/169</a:t>
            </a:r>
          </a:p>
          <a:p>
            <a:pPr marL="685800" lvl="1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L3-L4: 40 strands, 0.7 mm RRP108/127</a:t>
            </a:r>
          </a:p>
          <a:p>
            <a:pPr marL="685800" lvl="1" indent="-285750" defTabSz="45720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Insulation: E-glass tape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1735223" y="5129236"/>
            <a:ext cx="8696820" cy="916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Courier New"/>
              <a:buChar char="o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defRPr/>
            </a:pPr>
            <a:r>
              <a:rPr lang="en-US" sz="19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Fabrication status: </a:t>
            </a:r>
          </a:p>
          <a:p>
            <a:pPr marL="685800" lvl="1">
              <a:buFont typeface="Arial" panose="020B0604020202020204" pitchFamily="34" charset="0"/>
              <a:buChar char="•"/>
              <a:defRPr/>
            </a:pPr>
            <a:r>
              <a:rPr lang="en-US" sz="17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In </a:t>
            </a: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progress</a:t>
            </a:r>
          </a:p>
          <a:p>
            <a:pPr marL="274320" indent="-274320">
              <a:defRPr/>
            </a:pPr>
            <a:r>
              <a:rPr lang="en-US" sz="19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Planned magnet test: February-March 2018</a:t>
            </a:r>
            <a:endParaRPr lang="en-US" sz="19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10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1476" y="0"/>
            <a:ext cx="8084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/>
              <a:t>EuroCirCol</a:t>
            </a:r>
            <a:r>
              <a:rPr lang="en-US" sz="2800" b="1" dirty="0"/>
              <a:t> WP5 : Cost </a:t>
            </a:r>
            <a:r>
              <a:rPr lang="en-US" sz="2800" b="1" dirty="0" smtClean="0"/>
              <a:t>Model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</a:rPr>
              <a:t>Thursday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70021" y="824761"/>
            <a:ext cx="104273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The development of a cost model has accompanied the project since its beginning, in particular for strategic choices of the parameter space (magnet margin, operating temperature, physical aperture …).</a:t>
            </a: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conductor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represents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about 50% of 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entire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magnet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cost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Target conductor cost is:</a:t>
            </a:r>
          </a:p>
          <a:p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5 EUR/</a:t>
            </a:r>
            <a:r>
              <a:rPr lang="en-GB" sz="2000" b="1" dirty="0" err="1">
                <a:solidFill>
                  <a:schemeClr val="accent6">
                    <a:lumMod val="50000"/>
                  </a:schemeClr>
                </a:solidFill>
              </a:rPr>
              <a:t>kA.m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 at 16 T and 4.2 K 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(3.5 EUR/</a:t>
            </a:r>
            <a:r>
              <a:rPr lang="en-GB" sz="2000" dirty="0" err="1">
                <a:solidFill>
                  <a:schemeClr val="accent6">
                    <a:lumMod val="50000"/>
                  </a:schemeClr>
                </a:solidFill>
              </a:rPr>
              <a:t>kA.m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at 16 T and 1.9 K)</a:t>
            </a:r>
          </a:p>
          <a:p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corresponding to 450 EUR/kg for a Cu/Non-Cu ratio of 1/1 and target performance of </a:t>
            </a:r>
            <a:r>
              <a:rPr lang="en-GB" sz="2000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en-GB" sz="2000" b="1" i="1" dirty="0" err="1" smtClean="0">
                <a:solidFill>
                  <a:schemeClr val="accent6">
                    <a:lumMod val="50000"/>
                  </a:schemeClr>
                </a:solidFill>
              </a:rPr>
              <a:t>J</a:t>
            </a:r>
            <a:r>
              <a:rPr lang="en-GB" sz="2000" b="1" baseline="-25000" dirty="0" err="1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= 1500 A/mm</a:t>
            </a:r>
            <a:r>
              <a:rPr lang="en-GB" sz="2000" b="1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2000" b="1" dirty="0">
                <a:solidFill>
                  <a:schemeClr val="accent6">
                    <a:lumMod val="50000"/>
                  </a:schemeClr>
                </a:solidFill>
              </a:rPr>
              <a:t> at 16 T and 4.2 K 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GB" sz="2000" i="1" dirty="0" err="1">
                <a:solidFill>
                  <a:schemeClr val="accent6">
                    <a:lumMod val="50000"/>
                  </a:schemeClr>
                </a:solidFill>
              </a:rPr>
              <a:t>J</a:t>
            </a:r>
            <a:r>
              <a:rPr lang="en-GB" sz="2000" baseline="-25000" dirty="0" err="1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= 2300 A/mm</a:t>
            </a:r>
            <a:r>
              <a:rPr lang="en-GB" sz="2000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 at 16 T and 1.9 K)</a:t>
            </a:r>
          </a:p>
          <a:p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The identification of 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other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cost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drivers and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both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an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analytical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extrapolated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cost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model are on good </a:t>
            </a:r>
            <a:r>
              <a:rPr lang="fr-CH" sz="2000" dirty="0" err="1" smtClean="0">
                <a:solidFill>
                  <a:schemeClr val="accent6">
                    <a:lumMod val="50000"/>
                  </a:schemeClr>
                </a:solidFill>
              </a:rPr>
              <a:t>track</a:t>
            </a:r>
            <a:r>
              <a:rPr lang="fr-CH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03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5544" y="0"/>
            <a:ext cx="8084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/>
              <a:t>EuroCirCol</a:t>
            </a:r>
            <a:r>
              <a:rPr lang="en-US" sz="2800" b="1" dirty="0"/>
              <a:t> WP5 : Magnet &amp; Circuit Protection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88919" y="531848"/>
            <a:ext cx="116144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Quench protection was integrated into the magnet design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since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an early stage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In the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accelerator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the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dipole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must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absorb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its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stored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energy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after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a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quench</a:t>
            </a:r>
            <a:endParaRPr lang="fi-FI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b="1" u="sng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A 40 ms </a:t>
            </a:r>
            <a:r>
              <a:rPr lang="fi-FI" b="1" u="sng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time</a:t>
            </a:r>
            <a:r>
              <a:rPr lang="fi-FI" b="1" u="sng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margin</a:t>
            </a:r>
            <a:r>
              <a:rPr lang="fi-FI" b="1" u="sng" baseline="300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1</a:t>
            </a:r>
            <a:r>
              <a:rPr lang="fi-FI" b="1" u="sng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to 350 K </a:t>
            </a:r>
            <a:r>
              <a:rPr lang="fi-FI" b="1" u="sng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was</a:t>
            </a:r>
            <a:r>
              <a:rPr lang="fi-FI" b="1" u="sng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set as a design </a:t>
            </a:r>
            <a:r>
              <a:rPr lang="fi-FI" b="1" u="sng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criterion</a:t>
            </a:r>
            <a:r>
              <a:rPr lang="fi-FI" b="1" u="sng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Assume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20 ms for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detection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+ 20 ms for the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protection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system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to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effectively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quench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the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entire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coil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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Hotspot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temperature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must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be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 </a:t>
            </a:r>
            <a:r>
              <a:rPr lang="fi-FI" b="1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&lt; 350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A </a:t>
            </a:r>
            <a:r>
              <a:rPr lang="fi-FI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limit</a:t>
            </a:r>
            <a:r>
              <a:rPr lang="fi-FI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for single </a:t>
            </a:r>
            <a:r>
              <a:rPr lang="fi-FI" b="1" u="sng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magnet </a:t>
            </a:r>
            <a:r>
              <a:rPr lang="fi-FI" b="1" u="sng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voltage</a:t>
            </a:r>
            <a:r>
              <a:rPr lang="fi-FI" b="1" u="sng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</a:t>
            </a:r>
            <a:r>
              <a:rPr lang="fi-FI" b="1" u="sng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after</a:t>
            </a:r>
            <a:r>
              <a:rPr lang="fi-FI" b="1" u="sng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a </a:t>
            </a:r>
            <a:r>
              <a:rPr lang="fi-FI" b="1" u="sng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quench</a:t>
            </a:r>
            <a:r>
              <a:rPr lang="fi-FI" b="1" u="sng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set to 1.2 kV</a:t>
            </a:r>
          </a:p>
          <a:p>
            <a:endParaRPr lang="fi-FI" dirty="0" smtClean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  <a:sym typeface="Wingdings" panose="05000000000000000000" pitchFamily="2" charset="2"/>
            </a:endParaRPr>
          </a:p>
          <a:p>
            <a:r>
              <a:rPr lang="fi-FI" i="1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Talk </a:t>
            </a:r>
            <a:r>
              <a:rPr lang="fi-FI" i="1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T. Salmi, </a:t>
            </a:r>
            <a:r>
              <a:rPr lang="fi-FI" i="1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poster</a:t>
            </a:r>
            <a:r>
              <a:rPr lang="fi-FI" i="1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 M. Prioli, poster J. </a:t>
            </a:r>
            <a:r>
              <a:rPr lang="fi-FI" i="1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sym typeface="Wingdings" panose="05000000000000000000" pitchFamily="2" charset="2"/>
              </a:rPr>
              <a:t>Zhao</a:t>
            </a:r>
            <a:endParaRPr lang="en-US" i="1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5819" y="6291787"/>
            <a:ext cx="25676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200" baseline="300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1</a:t>
            </a:r>
            <a:r>
              <a:rPr lang="fi-FI" sz="12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 E. Todesco, Proc. WAMSDO 2013 </a:t>
            </a:r>
            <a:endParaRPr lang="en-US" sz="1200" dirty="0"/>
          </a:p>
        </p:txBody>
      </p:sp>
      <p:grpSp>
        <p:nvGrpSpPr>
          <p:cNvPr id="40" name="Group 39"/>
          <p:cNvGrpSpPr/>
          <p:nvPr/>
        </p:nvGrpSpPr>
        <p:grpSpPr>
          <a:xfrm>
            <a:off x="2292440" y="3332134"/>
            <a:ext cx="2259853" cy="2980674"/>
            <a:chOff x="768439" y="3417859"/>
            <a:chExt cx="2259853" cy="298067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348" t="3879" r="16177" b="15608"/>
            <a:stretch/>
          </p:blipFill>
          <p:spPr>
            <a:xfrm>
              <a:off x="2370594" y="4848035"/>
              <a:ext cx="653737" cy="155049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27" t="18190" r="29595" b="50460"/>
            <a:stretch/>
          </p:blipFill>
          <p:spPr>
            <a:xfrm>
              <a:off x="937448" y="3580934"/>
              <a:ext cx="1664086" cy="1263102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953" t="17905" r="29646" b="50135"/>
            <a:stretch/>
          </p:blipFill>
          <p:spPr>
            <a:xfrm>
              <a:off x="893053" y="4970857"/>
              <a:ext cx="1680759" cy="1249333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682" t="4706" r="16892" b="10596"/>
            <a:stretch/>
          </p:blipFill>
          <p:spPr>
            <a:xfrm>
              <a:off x="2598569" y="3417859"/>
              <a:ext cx="429723" cy="1475403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768439" y="3452838"/>
              <a:ext cx="865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>
                  <a:solidFill>
                    <a:srgbClr val="FF0000"/>
                  </a:solidFill>
                </a:rPr>
                <a:t>346 K</a:t>
              </a:r>
              <a:endParaRPr lang="fi-FI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25161" y="4875849"/>
              <a:ext cx="9485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>
                  <a:solidFill>
                    <a:srgbClr val="FF0000"/>
                  </a:solidFill>
                </a:rPr>
                <a:t>800 V</a:t>
              </a:r>
              <a:endParaRPr lang="fi-FI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4" name="5-Point Star 33"/>
            <p:cNvSpPr/>
            <p:nvPr/>
          </p:nvSpPr>
          <p:spPr>
            <a:xfrm>
              <a:off x="1452685" y="3726343"/>
              <a:ext cx="90488" cy="106406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5-Point Star 34"/>
            <p:cNvSpPr/>
            <p:nvPr/>
          </p:nvSpPr>
          <p:spPr>
            <a:xfrm>
              <a:off x="2202769" y="5299449"/>
              <a:ext cx="90488" cy="106406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235621" y="3204985"/>
            <a:ext cx="1858048" cy="3098906"/>
            <a:chOff x="3711621" y="3290710"/>
            <a:chExt cx="1858048" cy="309890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65" t="20084" r="33856" b="51146"/>
            <a:stretch/>
          </p:blipFill>
          <p:spPr>
            <a:xfrm>
              <a:off x="3814997" y="3579936"/>
              <a:ext cx="1320079" cy="1269694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256" t="12935" r="20325" b="16667"/>
            <a:stretch/>
          </p:blipFill>
          <p:spPr>
            <a:xfrm>
              <a:off x="5196702" y="3543658"/>
              <a:ext cx="372967" cy="1251388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87" t="14968" r="19181" b="12360"/>
            <a:stretch/>
          </p:blipFill>
          <p:spPr>
            <a:xfrm>
              <a:off x="4878592" y="4952858"/>
              <a:ext cx="615098" cy="143675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321" t="25258" r="33801" b="45766"/>
            <a:stretch/>
          </p:blipFill>
          <p:spPr>
            <a:xfrm>
              <a:off x="3711621" y="5102337"/>
              <a:ext cx="1279072" cy="1270249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4111103" y="3290710"/>
              <a:ext cx="118533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>
                  <a:solidFill>
                    <a:srgbClr val="FF0000"/>
                  </a:solidFill>
                </a:rPr>
                <a:t>356 K</a:t>
              </a:r>
              <a:endParaRPr lang="fi-FI" baseline="-25000" dirty="0">
                <a:solidFill>
                  <a:srgbClr val="FF0000"/>
                </a:solidFill>
              </a:endParaRPr>
            </a:p>
            <a:p>
              <a:endParaRPr lang="en-US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006958" y="4792454"/>
              <a:ext cx="1330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>
                  <a:solidFill>
                    <a:srgbClr val="FF0000"/>
                  </a:solidFill>
                </a:rPr>
                <a:t>-1000 V</a:t>
              </a:r>
              <a:endParaRPr lang="fi-FI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6" name="5-Point Star 35"/>
            <p:cNvSpPr/>
            <p:nvPr/>
          </p:nvSpPr>
          <p:spPr>
            <a:xfrm>
              <a:off x="4435807" y="3600134"/>
              <a:ext cx="90488" cy="106406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5-Point Star 36"/>
            <p:cNvSpPr/>
            <p:nvPr/>
          </p:nvSpPr>
          <p:spPr>
            <a:xfrm>
              <a:off x="4489703" y="5509672"/>
              <a:ext cx="90488" cy="106406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416392" y="3294029"/>
            <a:ext cx="2728533" cy="2968704"/>
            <a:chOff x="5892391" y="3541679"/>
            <a:chExt cx="2728533" cy="296870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41" t="16180" r="50239" b="46149"/>
            <a:stretch/>
          </p:blipFill>
          <p:spPr>
            <a:xfrm>
              <a:off x="6418316" y="3579936"/>
              <a:ext cx="1630502" cy="138041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22" t="14736" r="49449" b="47069"/>
            <a:stretch/>
          </p:blipFill>
          <p:spPr>
            <a:xfrm>
              <a:off x="6527815" y="5195460"/>
              <a:ext cx="1574985" cy="1314923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65" t="8736" r="34607" b="3914"/>
            <a:stretch/>
          </p:blipFill>
          <p:spPr>
            <a:xfrm>
              <a:off x="8199804" y="3541679"/>
              <a:ext cx="316606" cy="134791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47" t="3513" r="29378" b="2810"/>
            <a:stretch/>
          </p:blipFill>
          <p:spPr>
            <a:xfrm>
              <a:off x="8068403" y="5099818"/>
              <a:ext cx="552521" cy="1391973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5892391" y="4134759"/>
              <a:ext cx="9605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>
                  <a:solidFill>
                    <a:srgbClr val="FF0000"/>
                  </a:solidFill>
                </a:rPr>
                <a:t>353 K</a:t>
              </a:r>
              <a:endParaRPr lang="fi-FI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92391" y="5603479"/>
              <a:ext cx="10841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dirty="0">
                  <a:solidFill>
                    <a:srgbClr val="FF0000"/>
                  </a:solidFill>
                </a:rPr>
                <a:t>1200 V</a:t>
              </a:r>
              <a:endParaRPr lang="fi-FI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8" name="5-Point Star 37"/>
            <p:cNvSpPr/>
            <p:nvPr/>
          </p:nvSpPr>
          <p:spPr>
            <a:xfrm>
              <a:off x="6643628" y="4251575"/>
              <a:ext cx="90488" cy="106406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5-Point Star 38"/>
            <p:cNvSpPr/>
            <p:nvPr/>
          </p:nvSpPr>
          <p:spPr>
            <a:xfrm>
              <a:off x="6726972" y="5878478"/>
              <a:ext cx="90488" cy="106406"/>
            </a:xfrm>
            <a:prstGeom prst="star5">
              <a:avLst/>
            </a:prstGeom>
            <a:solidFill>
              <a:srgbClr val="FF0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2474561" y="2910302"/>
            <a:ext cx="6801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fi-FI" b="1" u="sng" dirty="0">
                <a:latin typeface="Palatino Linotype" panose="02040502050505030304" pitchFamily="18" charset="0"/>
                <a:sym typeface="Wingdings" panose="05000000000000000000" pitchFamily="2" charset="2"/>
              </a:rPr>
              <a:t>Temperatures and voltages </a:t>
            </a:r>
            <a:r>
              <a:rPr lang="fi-FI" b="1" u="sng" dirty="0" smtClean="0">
                <a:latin typeface="Palatino Linotype" panose="02040502050505030304" pitchFamily="18" charset="0"/>
                <a:sym typeface="Wingdings" panose="05000000000000000000" pitchFamily="2" charset="2"/>
              </a:rPr>
              <a:t>with </a:t>
            </a:r>
            <a:r>
              <a:rPr lang="fi-FI" b="1" u="sng" dirty="0">
                <a:latin typeface="Palatino Linotype" panose="02040502050505030304" pitchFamily="18" charset="0"/>
                <a:sym typeface="Wingdings" panose="05000000000000000000" pitchFamily="2" charset="2"/>
              </a:rPr>
              <a:t>40 ms protection delay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24245" y="5690273"/>
            <a:ext cx="1073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u="sng" dirty="0" err="1"/>
              <a:t>Block</a:t>
            </a:r>
            <a:r>
              <a:rPr lang="fi-FI" sz="1400" u="sng" dirty="0"/>
              <a:t>: V20ar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81338" y="5546920"/>
            <a:ext cx="13720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u="sng" dirty="0"/>
              <a:t>Cos</a:t>
            </a:r>
            <a:r>
              <a:rPr lang="el-GR" sz="1400" u="sng" dirty="0"/>
              <a:t>θ</a:t>
            </a:r>
            <a:r>
              <a:rPr lang="fi-FI" sz="1400" u="sng" dirty="0"/>
              <a:t>:</a:t>
            </a:r>
          </a:p>
          <a:p>
            <a:r>
              <a:rPr lang="fi-FI" sz="1400" u="sng" dirty="0"/>
              <a:t>22b-37-optd6f6</a:t>
            </a:r>
            <a:r>
              <a:rPr lang="fi-FI" sz="1400" dirty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86100" y="5780671"/>
            <a:ext cx="1418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u="sng" dirty="0" err="1"/>
              <a:t>Common-coil</a:t>
            </a:r>
            <a:r>
              <a:rPr lang="fi-FI" sz="1400" u="sng" dirty="0"/>
              <a:t>: </a:t>
            </a:r>
          </a:p>
          <a:p>
            <a:pPr algn="r"/>
            <a:r>
              <a:rPr lang="fi-FI" sz="1400" u="sng" dirty="0"/>
              <a:t>V1h2</a:t>
            </a:r>
          </a:p>
        </p:txBody>
      </p:sp>
      <p:cxnSp>
        <p:nvCxnSpPr>
          <p:cNvPr id="46" name="Straight Connector 45"/>
          <p:cNvCxnSpPr/>
          <p:nvPr/>
        </p:nvCxnSpPr>
        <p:spPr>
          <a:xfrm flipV="1">
            <a:off x="4488081" y="6285585"/>
            <a:ext cx="0" cy="30104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50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5544" y="0"/>
            <a:ext cx="8084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In summary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3141" y="1289939"/>
            <a:ext cx="111492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EuroCirCol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WP5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will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provide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most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of 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material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for the 16T  FCC CDR</a:t>
            </a:r>
          </a:p>
          <a:p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credibility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this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material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will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be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supported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by the information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coming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from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past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experience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and by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results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of on-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going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experimental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activity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worldwide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37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3551" y="1577380"/>
            <a:ext cx="8042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Thank you for your attention</a:t>
            </a:r>
            <a:endParaRPr lang="fr-FR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177" y="2986658"/>
            <a:ext cx="2016869" cy="9691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748" y="3066172"/>
            <a:ext cx="2127153" cy="88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9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5544" y="0"/>
            <a:ext cx="8084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Salient </a:t>
            </a:r>
            <a:r>
              <a:rPr lang="en-US" sz="2800" b="1" dirty="0"/>
              <a:t>common assumptions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18045" y="874491"/>
            <a:ext cx="8730380" cy="5101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Magnet length					14.3 m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Free physical aperture 				50 mm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Field amplitude 				16 T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Margin on the load-line @ 1.9K			14 %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Total time delay				40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ms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	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Critical current density @ 1.9 K, 16T (total)	2300 A/mm</a:t>
            </a:r>
            <a:r>
              <a:rPr lang="en-US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Conductor fit (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Jc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/B)				Bernardo’s fit 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Degradation due to cabling			3%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Minimum Cu/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nonCu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				0.8	also check 0.9-1.0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Maximum strand diameter			1.2 mm	also check 1.1 mm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Maximum (any) stress on conductor		200 MPa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Maximum hot spot temperature (@ 105%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baseline="-25000" dirty="0" err="1">
                <a:solidFill>
                  <a:schemeClr val="accent6">
                    <a:lumMod val="50000"/>
                  </a:schemeClr>
                </a:solidFill>
              </a:rPr>
              <a:t>nom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)	350 K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Maximum number of strands in a cable		40	check up to 60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Maximum voltage to ground (magnet contribution)	1.2 kV	set as tentative value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Maximum TOTAL voltage to ground		2.5 kV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 startAt="5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Conductor cost (performance based)		5 Euro/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kAm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5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/>
          </p:cNvSpPr>
          <p:nvPr/>
        </p:nvSpPr>
        <p:spPr>
          <a:xfrm>
            <a:off x="2360675" y="1"/>
            <a:ext cx="7470648" cy="48280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16 T dipoles: an intensive program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4192" y="743063"/>
            <a:ext cx="8703808" cy="532164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-5400000">
            <a:off x="2130880" y="2335157"/>
            <a:ext cx="36856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Conductor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-5400000">
            <a:off x="5593450" y="2335156"/>
            <a:ext cx="29931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Magnets</a:t>
            </a:r>
            <a:endParaRPr lang="en-US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99504" y="1697334"/>
            <a:ext cx="21788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US MDP</a:t>
            </a:r>
            <a:endParaRPr lang="en-US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28224" y="3881018"/>
            <a:ext cx="31213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16 T Review</a:t>
            </a:r>
            <a:endParaRPr lang="en-US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21614" y="4998226"/>
            <a:ext cx="206659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Posters</a:t>
            </a:r>
            <a:endParaRPr lang="en-US" sz="4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133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0675" y="1"/>
            <a:ext cx="7470648" cy="482803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16 T dipoles: Targets for the CDR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0" y="597877"/>
            <a:ext cx="9144000" cy="6498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by the end of 2018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we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shall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provide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algn="ctr"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a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reference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design for the 16 T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dipoles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including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integration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in cryostat;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a concept for 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magnet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and circuit protection;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an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estimate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of 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cost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for the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series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production;</a:t>
            </a: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The content of the CDR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shall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be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b="1" dirty="0">
                <a:solidFill>
                  <a:schemeClr val="accent6">
                    <a:lumMod val="50000"/>
                  </a:schemeClr>
                </a:solidFill>
              </a:rPr>
              <a:t>CREDIBLE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9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0675" y="1"/>
            <a:ext cx="7470648" cy="482803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Being credible is not obvious 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600" y="597876"/>
            <a:ext cx="1129364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Many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unknowns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conductor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cost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achievable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conductor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performance, no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enhancements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expected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within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2018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electromechanical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performance of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conductor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cable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not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yet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fully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characterized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achievable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magnet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performance (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required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margin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) has a major impact on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cost</a:t>
            </a: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no one Nb3Sn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magnet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operating in a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particle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2000" dirty="0" err="1">
                <a:solidFill>
                  <a:schemeClr val="accent6">
                    <a:lumMod val="50000"/>
                  </a:schemeClr>
                </a:solidFill>
              </a:rPr>
              <a:t>accelerator</a:t>
            </a:r>
            <a:r>
              <a:rPr lang="fr-CH" sz="2000" dirty="0">
                <a:solidFill>
                  <a:schemeClr val="accent6">
                    <a:lumMod val="50000"/>
                  </a:schemeClr>
                </a:solidFill>
              </a:rPr>
              <a:t> by the time of the CDR</a:t>
            </a: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fr-CH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917895" y="3887868"/>
            <a:ext cx="7983766" cy="48280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still I believe we can manage, by making best use of the available time and experience </a:t>
            </a:r>
          </a:p>
        </p:txBody>
      </p:sp>
    </p:spTree>
    <p:extLst>
      <p:ext uri="{BB962C8B-B14F-4D97-AF65-F5344CB8AC3E}">
        <p14:creationId xmlns:p14="http://schemas.microsoft.com/office/powerpoint/2010/main" val="316622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60675" y="1"/>
            <a:ext cx="7470648" cy="482803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>
                <a:latin typeface="Arial" panose="020B0604020202020204" pitchFamily="34" charset="0"/>
                <a:cs typeface="Arial" panose="020B0604020202020204" pitchFamily="34" charset="0"/>
              </a:rPr>
              <a:t>What we will have available to be credible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597876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16 T already achieved as maximum field in a no-gap dipole configuration both in US and at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CERN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a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comprehensive review of the past experience on Nb</a:t>
            </a:r>
            <a:r>
              <a:rPr lang="en-US" sz="1600" baseline="-25000" dirty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Sn accelerator magnets*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some preliminary results of conductor development worldwide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new information about the electromechanical characterization for the conductor and cable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the indication that 12 T industrial accelerator magnets are feasible (HILUMI)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hopefully a good performance of Fresca II (hitting 14 T in a laboratory magnet)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hopefully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the demonstration that 16 T can be achieved with margin, though in a no-gap dipole configuration  (test of ERMC in 2018), even with the conductor presently available. Perhaps first test of RMM (50 mm gap).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ideally a good performance of the US-MDP 14-15 T model (with real physical aperture)</a:t>
            </a:r>
          </a:p>
          <a:p>
            <a:pPr>
              <a:lnSpc>
                <a:spcPct val="150000"/>
              </a:lnSpc>
            </a:pP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It is useless to say that a good performance of the US-MDP model would certainly contribute to the scientific credibility of a proposal for 16 T for the FCC. No other “accelerator like” model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&gt;14 T can 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be developed and tested within the same timeline (within end 2018).  </a:t>
            </a:r>
          </a:p>
          <a:p>
            <a:pPr>
              <a:lnSpc>
                <a:spcPct val="150000"/>
              </a:lnSpc>
            </a:pP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* Being </a:t>
            </a:r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Edited by </a:t>
            </a:r>
            <a:r>
              <a:rPr lang="en-US" sz="1200" i="1" dirty="0" err="1">
                <a:solidFill>
                  <a:schemeClr val="accent6">
                    <a:lumMod val="50000"/>
                  </a:schemeClr>
                </a:solidFill>
              </a:rPr>
              <a:t>D.Schoerling</a:t>
            </a:r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en-US" sz="1200" i="1" dirty="0" err="1">
                <a:solidFill>
                  <a:schemeClr val="accent6">
                    <a:lumMod val="50000"/>
                  </a:schemeClr>
                </a:solidFill>
              </a:rPr>
              <a:t>A.Zlobin</a:t>
            </a:r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285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1" y="0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/>
              <a:t>Overview</a:t>
            </a:r>
            <a:endParaRPr lang="fr-FR" sz="2800" b="1" dirty="0"/>
          </a:p>
        </p:txBody>
      </p:sp>
      <p:sp>
        <p:nvSpPr>
          <p:cNvPr id="3" name="Rectangle 2"/>
          <p:cNvSpPr/>
          <p:nvPr/>
        </p:nvSpPr>
        <p:spPr>
          <a:xfrm>
            <a:off x="197162" y="766429"/>
            <a:ext cx="11598443" cy="551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7350" lvl="3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FCC 16 T Magnets Technologies (until 2023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b="1" i="1" dirty="0" smtClean="0">
                <a:solidFill>
                  <a:srgbClr val="FF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Tuesday/Wednesday</a:t>
            </a:r>
            <a:endParaRPr lang="en-US" sz="2000" b="1" i="1" dirty="0">
              <a:solidFill>
                <a:srgbClr val="FF0000"/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14550" lvl="4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conductor development &amp; procurement (about 1 ton/year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600" b="1" i="1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winding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characterization</a:t>
            </a:r>
            <a:endParaRPr lang="en-US" sz="1600" b="1" i="1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14550" lvl="4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R&amp;D magnets : ERMC/RMM, start winding in 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endParaRPr lang="en-US" sz="1600" b="1" i="1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14550" lvl="4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 magnets at CERN, CEA, CIEMAT, INFN, PSI, start winding in 2019</a:t>
            </a:r>
          </a:p>
          <a:p>
            <a:pPr lvl="4">
              <a:spcAft>
                <a:spcPts val="300"/>
              </a:spcAft>
            </a:pPr>
            <a:endParaRPr lang="en-US" sz="2400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EuroCirCol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WP5 (until 2019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b="1" i="1" dirty="0" smtClean="0">
                <a:solidFill>
                  <a:srgbClr val="FF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Wednesday</a:t>
            </a:r>
            <a:endParaRPr lang="en-US" sz="2000" b="1" i="1" dirty="0">
              <a:solidFill>
                <a:srgbClr val="FF0000"/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institutes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feed the FCC CDR with baseline design and cost model of 16 T magnets</a:t>
            </a:r>
          </a:p>
          <a:p>
            <a:pPr lvl="4"/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4"/>
            <a:endParaRPr lang="en-US" sz="1600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 Magnet Development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en-US" sz="2000" b="1" i="1" dirty="0" smtClean="0">
                <a:solidFill>
                  <a:srgbClr val="FF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Thursday</a:t>
            </a:r>
            <a:endParaRPr lang="en-US" sz="2000" b="1" i="1" dirty="0">
              <a:solidFill>
                <a:srgbClr val="FF0000"/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initially focused to a 14-15 T cosine-theta demonstrator (2017-2018);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also exploring a canted cosine-theta option, in a first step possibly as an insert to the outer layers of the 14-15 T demonstrator above;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slotted cosine-theta option in combination with the optimized inner layers of the 14-15 T demonstrator (see poster “Design Studies of 16 T Nb</a:t>
            </a:r>
            <a:r>
              <a:rPr lang="en-US" sz="1600" baseline="-250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 dipole at </a:t>
            </a:r>
            <a:r>
              <a:rPr lang="en-US" sz="1600" dirty="0" err="1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Fermilab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on Tuesday May 30).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57350" lvl="3" indent="-285750">
              <a:lnSpc>
                <a:spcPct val="15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92" y="4088754"/>
            <a:ext cx="1007165" cy="4273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92" y="2673834"/>
            <a:ext cx="1007165" cy="4846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62" y="784267"/>
            <a:ext cx="1043195" cy="45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72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5544" y="0"/>
            <a:ext cx="8084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Conductor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</a:rPr>
              <a:t>Tuesday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239" y="501789"/>
            <a:ext cx="8524874" cy="59537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" b="10006"/>
          <a:stretch/>
        </p:blipFill>
        <p:spPr>
          <a:xfrm>
            <a:off x="2519363" y="4019421"/>
            <a:ext cx="3114675" cy="15431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81526" y="5010150"/>
            <a:ext cx="10572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i="1" dirty="0" err="1"/>
              <a:t>D.Larbalestier</a:t>
            </a:r>
            <a:endParaRPr lang="en-GB" sz="800" i="1" dirty="0"/>
          </a:p>
        </p:txBody>
      </p:sp>
      <p:sp>
        <p:nvSpPr>
          <p:cNvPr id="7" name="Oval 6"/>
          <p:cNvSpPr/>
          <p:nvPr/>
        </p:nvSpPr>
        <p:spPr>
          <a:xfrm>
            <a:off x="8162926" y="4495800"/>
            <a:ext cx="104775" cy="1143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634037" y="4575543"/>
            <a:ext cx="2528888" cy="53634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27003" y="957829"/>
            <a:ext cx="289939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RRR=100</a:t>
            </a:r>
          </a:p>
          <a:p>
            <a:r>
              <a:rPr lang="fr-CH" sz="1200" dirty="0" err="1"/>
              <a:t>Cable</a:t>
            </a:r>
            <a:r>
              <a:rPr lang="fr-CH" sz="1200" dirty="0"/>
              <a:t> compaction c=1-h/2d &lt; 0.14</a:t>
            </a:r>
          </a:p>
          <a:p>
            <a:r>
              <a:rPr lang="fr-CH" sz="800" dirty="0"/>
              <a:t>h= </a:t>
            </a:r>
            <a:r>
              <a:rPr lang="fr-CH" sz="800" dirty="0" err="1"/>
              <a:t>thin</a:t>
            </a:r>
            <a:r>
              <a:rPr lang="fr-CH" sz="800" dirty="0"/>
              <a:t> </a:t>
            </a:r>
            <a:r>
              <a:rPr lang="fr-CH" sz="800" dirty="0" err="1"/>
              <a:t>edge</a:t>
            </a:r>
            <a:r>
              <a:rPr lang="fr-CH" sz="800" dirty="0"/>
              <a:t> </a:t>
            </a:r>
            <a:r>
              <a:rPr lang="fr-CH" sz="800" dirty="0" err="1"/>
              <a:t>thickness</a:t>
            </a:r>
            <a:r>
              <a:rPr lang="fr-CH" sz="800" dirty="0"/>
              <a:t>, d= </a:t>
            </a:r>
            <a:r>
              <a:rPr lang="fr-CH" sz="800" dirty="0" err="1"/>
              <a:t>strand</a:t>
            </a:r>
            <a:r>
              <a:rPr lang="fr-CH" sz="800" dirty="0"/>
              <a:t> </a:t>
            </a:r>
            <a:r>
              <a:rPr lang="fr-CH" sz="800" dirty="0" err="1"/>
              <a:t>diameter</a:t>
            </a:r>
            <a:endParaRPr lang="fr-CH" sz="800" dirty="0"/>
          </a:p>
          <a:p>
            <a:r>
              <a:rPr lang="fr-CH" sz="1200" dirty="0" err="1"/>
              <a:t>Degradation</a:t>
            </a:r>
            <a:r>
              <a:rPr lang="fr-CH" sz="1200" dirty="0"/>
              <a:t> to </a:t>
            </a:r>
            <a:r>
              <a:rPr lang="fr-CH" sz="1200" dirty="0" err="1"/>
              <a:t>cabling</a:t>
            </a:r>
            <a:r>
              <a:rPr lang="fr-CH" sz="1200" dirty="0"/>
              <a:t> 3%</a:t>
            </a:r>
          </a:p>
          <a:p>
            <a:r>
              <a:rPr lang="fr-CH" sz="1200" dirty="0"/>
              <a:t>Maximum </a:t>
            </a:r>
            <a:r>
              <a:rPr lang="fr-CH" sz="1200" dirty="0" err="1"/>
              <a:t>strand</a:t>
            </a:r>
            <a:r>
              <a:rPr lang="fr-CH" sz="1200" dirty="0"/>
              <a:t> </a:t>
            </a:r>
            <a:r>
              <a:rPr lang="fr-CH" sz="1200" dirty="0" err="1"/>
              <a:t>diameter</a:t>
            </a:r>
            <a:r>
              <a:rPr lang="fr-CH" sz="1200" dirty="0"/>
              <a:t> 1.2 mm</a:t>
            </a:r>
          </a:p>
          <a:p>
            <a:r>
              <a:rPr lang="fr-CH" sz="1200" b="1" dirty="0" err="1"/>
              <a:t>Cost</a:t>
            </a:r>
            <a:r>
              <a:rPr lang="fr-CH" sz="1200" b="1" dirty="0"/>
              <a:t> 5 Euro/</a:t>
            </a:r>
            <a:r>
              <a:rPr lang="fr-CH" sz="1200" b="1" dirty="0" err="1"/>
              <a:t>kAm</a:t>
            </a:r>
            <a:endParaRPr lang="fr-CH" sz="1200" b="1" dirty="0"/>
          </a:p>
        </p:txBody>
      </p:sp>
    </p:spTree>
    <p:extLst>
      <p:ext uri="{BB962C8B-B14F-4D97-AF65-F5344CB8AC3E}">
        <p14:creationId xmlns:p14="http://schemas.microsoft.com/office/powerpoint/2010/main" val="235050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1" y="0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Conductor for initial ERMC-RMM coils (2017-2018)</a:t>
            </a:r>
          </a:p>
        </p:txBody>
      </p:sp>
      <p:sp>
        <p:nvSpPr>
          <p:cNvPr id="5" name="Rectangle 4"/>
          <p:cNvSpPr/>
          <p:nvPr/>
        </p:nvSpPr>
        <p:spPr>
          <a:xfrm>
            <a:off x="1749082" y="691751"/>
            <a:ext cx="8693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53 km of 1.0 mm, RRP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wire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delivered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in 2016 (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from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OST)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901" y="1290445"/>
            <a:ext cx="2400300" cy="2133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6001" y="3735391"/>
            <a:ext cx="2324100" cy="21812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82521" y="3299748"/>
            <a:ext cx="2728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4 billets 120/127</a:t>
            </a:r>
          </a:p>
          <a:p>
            <a:pPr algn="ctr"/>
            <a:r>
              <a:rPr lang="fr-CH" sz="1200" dirty="0" err="1"/>
              <a:t>sub</a:t>
            </a:r>
            <a:r>
              <a:rPr lang="fr-CH" sz="1200" dirty="0"/>
              <a:t> </a:t>
            </a:r>
            <a:r>
              <a:rPr lang="fr-CH" sz="1200" dirty="0" err="1"/>
              <a:t>element</a:t>
            </a:r>
            <a:r>
              <a:rPr lang="fr-CH" sz="1200" dirty="0"/>
              <a:t> size 64 </a:t>
            </a:r>
            <a:r>
              <a:rPr lang="fr-CH" sz="1200" dirty="0">
                <a:sym typeface="Symbol" panose="05050102010706020507" pitchFamily="18" charset="2"/>
              </a:rPr>
              <a:t></a:t>
            </a:r>
            <a:r>
              <a:rPr lang="fr-CH" sz="1200" dirty="0"/>
              <a:t>m</a:t>
            </a:r>
          </a:p>
          <a:p>
            <a:pPr algn="ctr"/>
            <a:r>
              <a:rPr lang="fr-CH" sz="1200" dirty="0"/>
              <a:t>Cu/</a:t>
            </a:r>
            <a:r>
              <a:rPr lang="fr-CH" sz="1200" dirty="0" err="1"/>
              <a:t>nonCu</a:t>
            </a:r>
            <a:r>
              <a:rPr lang="fr-CH" sz="1200" dirty="0"/>
              <a:t> 1.05-1.10:1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582522" y="5780421"/>
            <a:ext cx="2728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5 billets 150/169</a:t>
            </a:r>
          </a:p>
          <a:p>
            <a:pPr algn="ctr"/>
            <a:r>
              <a:rPr lang="fr-CH" sz="1200" dirty="0" err="1"/>
              <a:t>sub</a:t>
            </a:r>
            <a:r>
              <a:rPr lang="fr-CH" sz="1200" dirty="0"/>
              <a:t> </a:t>
            </a:r>
            <a:r>
              <a:rPr lang="fr-CH" sz="1200" dirty="0" err="1"/>
              <a:t>element</a:t>
            </a:r>
            <a:r>
              <a:rPr lang="fr-CH" sz="1200" dirty="0"/>
              <a:t> size 55 </a:t>
            </a:r>
            <a:r>
              <a:rPr lang="fr-CH" sz="1200" dirty="0">
                <a:sym typeface="Symbol" panose="05050102010706020507" pitchFamily="18" charset="2"/>
              </a:rPr>
              <a:t></a:t>
            </a:r>
            <a:r>
              <a:rPr lang="fr-CH" sz="1200" dirty="0"/>
              <a:t>m</a:t>
            </a:r>
          </a:p>
          <a:p>
            <a:pPr algn="ctr"/>
            <a:r>
              <a:rPr lang="fr-CH" sz="1200" dirty="0"/>
              <a:t>Cu/</a:t>
            </a:r>
            <a:r>
              <a:rPr lang="fr-CH" sz="1200" dirty="0" err="1"/>
              <a:t>nonCu</a:t>
            </a:r>
            <a:r>
              <a:rPr lang="fr-CH" sz="1200" dirty="0"/>
              <a:t> 1.05-1.10:1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8202" y="1356028"/>
            <a:ext cx="6132717" cy="36747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13809" y="5205374"/>
            <a:ext cx="594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RRR &gt; 120 </a:t>
            </a:r>
            <a:r>
              <a:rPr lang="fr-CH" dirty="0" err="1"/>
              <a:t>with</a:t>
            </a:r>
            <a:r>
              <a:rPr lang="fr-CH" dirty="0"/>
              <a:t> exception of billet 18213 (RRR 90-100)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068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5544" y="0"/>
            <a:ext cx="8084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R&amp;D Magnets : </a:t>
            </a:r>
            <a:r>
              <a:rPr lang="en-US" sz="2800" b="1" dirty="0" smtClean="0"/>
              <a:t>ERMC/RMM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sz="2000" b="1" i="1" dirty="0" smtClean="0">
                <a:solidFill>
                  <a:srgbClr val="FF0000"/>
                </a:solidFill>
              </a:rPr>
              <a:t>Wednesday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7976" y="523220"/>
            <a:ext cx="8419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Two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model types: </a:t>
            </a:r>
            <a:r>
              <a:rPr lang="fr-CH" dirty="0">
                <a:solidFill>
                  <a:srgbClr val="FF0000"/>
                </a:solidFill>
              </a:rPr>
              <a:t>ERMC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fr-CH" dirty="0">
                <a:solidFill>
                  <a:srgbClr val="FF0000"/>
                </a:solidFill>
              </a:rPr>
              <a:t>RMM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, non-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graded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fr-CH" dirty="0" err="1">
                <a:solidFill>
                  <a:schemeClr val="accent6">
                    <a:lumMod val="50000"/>
                  </a:schemeClr>
                </a:solidFill>
              </a:rPr>
              <a:t>graded</a:t>
            </a:r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 versions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36234" y="2986300"/>
            <a:ext cx="8670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a real straight section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Palatino Linotype" panose="020405020505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a structure for fields up to 18-19 T, key &amp; bladders for ease of multiple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ERMC coils compatible with use in the RMM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RMM equipped with harmonic field probes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6234" y="4550340"/>
            <a:ext cx="84005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demonstrate that the field level can be achieved with margin and limited/no training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measure and characterize field quality static and dynamic with different conductors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management of transitions (layer jump, ends …)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study/optimize coil manufacture (including interface conditions coil/pole, coil-coil …)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explore different loading configurations/strategies (transversal &amp; longitudinal)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latin typeface="Palatino Linotype" panose="02040502050505030304" pitchFamily="18" charset="0"/>
              </a:rPr>
              <a:t>splice studies in real magnet configuration </a:t>
            </a:r>
          </a:p>
        </p:txBody>
      </p:sp>
      <p:pic>
        <p:nvPicPr>
          <p:cNvPr id="6" name="Picture 2" descr="Pict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62"/>
          <a:stretch/>
        </p:blipFill>
        <p:spPr bwMode="auto">
          <a:xfrm>
            <a:off x="4494301" y="2990957"/>
            <a:ext cx="3050089" cy="669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389" y="908515"/>
            <a:ext cx="4369537" cy="1919901"/>
          </a:xfrm>
          <a:prstGeom prst="rect">
            <a:avLst/>
          </a:prstGeom>
        </p:spPr>
      </p:pic>
      <p:pic>
        <p:nvPicPr>
          <p:cNvPr id="8" name="Picture 2" descr="Pict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08" b="45343"/>
          <a:stretch/>
        </p:blipFill>
        <p:spPr bwMode="auto">
          <a:xfrm>
            <a:off x="2815016" y="1000580"/>
            <a:ext cx="1505085" cy="1583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075793" y="972138"/>
            <a:ext cx="677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530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4300" y="1179368"/>
            <a:ext cx="677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800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52975" y="1440415"/>
            <a:ext cx="294088" cy="193786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00020" y="3061883"/>
            <a:ext cx="804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FF0000"/>
                </a:solidFill>
              </a:rPr>
              <a:t>RMC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71650" y="3048794"/>
            <a:ext cx="1059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FF0000"/>
                </a:solidFill>
              </a:rPr>
              <a:t>ERMC/RMM</a:t>
            </a: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22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CERNPrésentation1</Template>
  <TotalTime>6072</TotalTime>
  <Words>1164</Words>
  <Application>Microsoft Office PowerPoint</Application>
  <PresentationFormat>Widescreen</PresentationFormat>
  <Paragraphs>183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MS PGothic</vt:lpstr>
      <vt:lpstr>Arial</vt:lpstr>
      <vt:lpstr>Calibri</vt:lpstr>
      <vt:lpstr>Palatino Linotype</vt:lpstr>
      <vt:lpstr>Symbol</vt:lpstr>
      <vt:lpstr>Times New Roman</vt:lpstr>
      <vt:lpstr>Wingdings</vt:lpstr>
      <vt:lpstr>CERNPrésentation1</vt:lpstr>
      <vt:lpstr>PowerPoint Presentation</vt:lpstr>
      <vt:lpstr>PowerPoint Presentation</vt:lpstr>
      <vt:lpstr>16 T dipoles: Targets for the CDR</vt:lpstr>
      <vt:lpstr>Being credible is not obvious …</vt:lpstr>
      <vt:lpstr>What we will have available to be credible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Bourcey</dc:creator>
  <cp:lastModifiedBy>Davide</cp:lastModifiedBy>
  <cp:revision>636</cp:revision>
  <cp:lastPrinted>2016-03-01T09:28:59Z</cp:lastPrinted>
  <dcterms:created xsi:type="dcterms:W3CDTF">2012-11-02T06:26:28Z</dcterms:created>
  <dcterms:modified xsi:type="dcterms:W3CDTF">2017-05-29T05:17:18Z</dcterms:modified>
</cp:coreProperties>
</file>