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1"/>
  </p:notesMasterIdLst>
  <p:sldIdLst>
    <p:sldId id="286" r:id="rId5"/>
    <p:sldId id="308" r:id="rId6"/>
    <p:sldId id="309" r:id="rId7"/>
    <p:sldId id="310" r:id="rId8"/>
    <p:sldId id="311" r:id="rId9"/>
    <p:sldId id="288" r:id="rId10"/>
    <p:sldId id="290" r:id="rId11"/>
    <p:sldId id="291" r:id="rId12"/>
    <p:sldId id="319" r:id="rId13"/>
    <p:sldId id="318" r:id="rId14"/>
    <p:sldId id="313" r:id="rId15"/>
    <p:sldId id="316" r:id="rId16"/>
    <p:sldId id="324" r:id="rId17"/>
    <p:sldId id="321" r:id="rId18"/>
    <p:sldId id="322" r:id="rId19"/>
    <p:sldId id="323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04" y="-2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00E61-62E9-7241-ADBA-C3C41BC4FE0A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6A5CB-0F6A-8442-953B-E29BA7979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96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29/05/17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602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29/05/17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4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4324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29/05/17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3241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4324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-FCC-04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8743"/>
            <a:ext cx="1185534" cy="495805"/>
          </a:xfrm>
          <a:prstGeom prst="rect">
            <a:avLst/>
          </a:prstGeom>
        </p:spPr>
      </p:pic>
      <p:pic>
        <p:nvPicPr>
          <p:cNvPr id="8" name="Picture 7" descr="cern_logo.g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38548"/>
            <a:ext cx="428626" cy="428626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480944"/>
            <a:ext cx="9144000" cy="3511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52400" y="6633344"/>
            <a:ext cx="9144000" cy="3511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4800" y="6785744"/>
            <a:ext cx="9144000" cy="3511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57200" y="6938144"/>
            <a:ext cx="9144000" cy="3511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  <p:sldLayoutId id="2147493467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384" y="119472"/>
            <a:ext cx="815948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600" dirty="0" smtClean="0"/>
          </a:p>
          <a:p>
            <a:pPr algn="ctr"/>
            <a:r>
              <a:rPr lang="en-US" sz="3600" dirty="0" smtClean="0"/>
              <a:t>FCC-</a:t>
            </a:r>
            <a:r>
              <a:rPr lang="en-US" sz="3600" dirty="0" err="1" smtClean="0"/>
              <a:t>hh</a:t>
            </a:r>
            <a:r>
              <a:rPr lang="en-US" sz="3600" dirty="0" smtClean="0"/>
              <a:t> Layout and Parameters</a:t>
            </a:r>
            <a:endParaRPr lang="en-GB" sz="3600" dirty="0" smtClean="0"/>
          </a:p>
          <a:p>
            <a:pPr algn="ctr"/>
            <a:endParaRPr lang="en-GB" sz="3200" dirty="0"/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400" dirty="0" smtClean="0"/>
          </a:p>
          <a:p>
            <a:r>
              <a:rPr lang="en-GB" sz="2400" dirty="0" smtClean="0"/>
              <a:t>Daniel Schulte for the FCC-</a:t>
            </a:r>
            <a:r>
              <a:rPr lang="en-GB" sz="2400" dirty="0" err="1" smtClean="0"/>
              <a:t>hh</a:t>
            </a:r>
            <a:r>
              <a:rPr lang="en-GB" sz="2400" dirty="0" smtClean="0"/>
              <a:t> team</a:t>
            </a:r>
            <a:endParaRPr lang="en-US" sz="2400" b="0" dirty="0" smtClean="0"/>
          </a:p>
          <a:p>
            <a:r>
              <a:rPr lang="en-US" dirty="0" smtClean="0"/>
              <a:t>Berlin, May</a:t>
            </a:r>
            <a:r>
              <a:rPr lang="en-US" b="0" baseline="0" dirty="0" smtClean="0"/>
              <a:t> 2017</a:t>
            </a:r>
          </a:p>
          <a:p>
            <a:endParaRPr lang="en-US" dirty="0"/>
          </a:p>
        </p:txBody>
      </p:sp>
      <p:pic>
        <p:nvPicPr>
          <p:cNvPr id="3" name="Picture 2" descr="logo-FCC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5" y="1117011"/>
            <a:ext cx="6026315" cy="1890210"/>
          </a:xfrm>
          <a:prstGeom prst="rect">
            <a:avLst/>
          </a:prstGeom>
        </p:spPr>
      </p:pic>
      <p:pic>
        <p:nvPicPr>
          <p:cNvPr id="2" name="Picture 1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00" y="3570395"/>
            <a:ext cx="3454400" cy="157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57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Parameter </a:t>
            </a:r>
            <a:r>
              <a:rPr lang="en-US" dirty="0" err="1" smtClean="0">
                <a:solidFill>
                  <a:srgbClr val="FFFFFF"/>
                </a:solidFill>
              </a:rPr>
              <a:t>Optimisation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" y="583243"/>
            <a:ext cx="43958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With our beam current can reach luminosity goal</a:t>
            </a:r>
          </a:p>
          <a:p>
            <a:endParaRPr lang="en-US" sz="1600" dirty="0" smtClean="0"/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/>
              <a:t>Not much to be </a:t>
            </a:r>
            <a:r>
              <a:rPr lang="en-US" sz="1600" dirty="0" smtClean="0"/>
              <a:t>gained</a:t>
            </a:r>
          </a:p>
          <a:p>
            <a:pPr marL="742950" lvl="1" indent="-285750">
              <a:buFont typeface="Symbol" charset="0"/>
              <a:buChar char=""/>
            </a:pPr>
            <a:r>
              <a:rPr lang="en-US" sz="1600" dirty="0" smtClean="0"/>
              <a:t>pushing </a:t>
            </a:r>
            <a:r>
              <a:rPr lang="en-US" sz="1600" dirty="0" smtClean="0"/>
              <a:t>beam-beam </a:t>
            </a:r>
            <a:r>
              <a:rPr lang="en-US" sz="1600" dirty="0" smtClean="0"/>
              <a:t>parameter increases risk and requires less noise</a:t>
            </a:r>
          </a:p>
          <a:p>
            <a:pPr marL="742950" lvl="1" indent="-285750">
              <a:buFont typeface="Symbol" charset="0"/>
              <a:buChar char=""/>
            </a:pPr>
            <a:r>
              <a:rPr lang="en-US" sz="1600" dirty="0" smtClean="0"/>
              <a:t> reducing </a:t>
            </a:r>
            <a:r>
              <a:rPr lang="en-US" sz="1600" dirty="0" smtClean="0"/>
              <a:t>beta-</a:t>
            </a:r>
            <a:r>
              <a:rPr lang="en-US" sz="1600" dirty="0" smtClean="0"/>
              <a:t>function reduces triplet shielding or tightens collimation (impedance, higher risk)</a:t>
            </a:r>
            <a:endParaRPr lang="en-US" sz="1600" dirty="0" smtClean="0"/>
          </a:p>
          <a:p>
            <a:pPr marL="285750" indent="-285750">
              <a:buFont typeface="Symbol" charset="0"/>
              <a:buChar char=""/>
            </a:pPr>
            <a:endParaRPr lang="en-US" sz="1600" dirty="0"/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/>
              <a:t>Will reconsider for 5ns spacing</a:t>
            </a:r>
            <a:endParaRPr lang="en-US" sz="1600" dirty="0"/>
          </a:p>
        </p:txBody>
      </p:sp>
      <p:pic>
        <p:nvPicPr>
          <p:cNvPr id="8" name="Picture 7" descr="FCChh_lumi_ultimate25ns_noL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7455" y="583243"/>
            <a:ext cx="4896545" cy="25126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2305" y="3328177"/>
            <a:ext cx="42260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Example options </a:t>
            </a:r>
            <a:r>
              <a:rPr lang="en-US" sz="1600" dirty="0" smtClean="0"/>
              <a:t>to be considered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Electron lens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Wires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Pushing collision point </a:t>
            </a:r>
            <a:r>
              <a:rPr lang="en-US" sz="1600" dirty="0" smtClean="0"/>
              <a:t>beta-functions smaller during run</a:t>
            </a:r>
            <a:endParaRPr lang="en-U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70114" y="3378544"/>
            <a:ext cx="34727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Important for integrated luminosity are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Turn-around time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Availability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Operational schedule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32764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Parameter </a:t>
            </a:r>
            <a:r>
              <a:rPr lang="en-US" dirty="0" err="1" smtClean="0">
                <a:solidFill>
                  <a:srgbClr val="FFFFFF"/>
                </a:solidFill>
              </a:rPr>
              <a:t>Optimisation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" y="549152"/>
            <a:ext cx="8911544" cy="4555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Physics looks for reduction of background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Do not have a clear target, so will explore range of options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Possibilities</a:t>
            </a:r>
            <a:r>
              <a:rPr lang="en-US" sz="1600" dirty="0" smtClean="0"/>
              <a:t> </a:t>
            </a:r>
            <a:r>
              <a:rPr lang="en-US" sz="1600" dirty="0" smtClean="0"/>
              <a:t>are</a:t>
            </a:r>
            <a:r>
              <a:rPr lang="en-US" sz="1600" dirty="0" smtClean="0"/>
              <a:t> a combination of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Longer bunches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Smaller bunch spacing and charge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Luminosity leveling</a:t>
            </a:r>
          </a:p>
          <a:p>
            <a:pPr marL="742950" lvl="1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Will put emphasis on 5ns and 12.5ns  bunch spacing parameters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Makes use of </a:t>
            </a:r>
            <a:r>
              <a:rPr lang="en-US" sz="1600" dirty="0" err="1" smtClean="0"/>
              <a:t>octupoles</a:t>
            </a:r>
            <a:r>
              <a:rPr lang="en-US" sz="1600" dirty="0" smtClean="0"/>
              <a:t> even harder, will have to use different scheme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Instrumentation already specified for 5ns spacing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Have to compensate or accept luminosity reduction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smtClean="0"/>
              <a:t>Main compensation is to use smaller beta-function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smtClean="0"/>
              <a:t>Still a relative loss remains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More sensitive to noise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Luminosity leveling costs limited amount of integrated luminosity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E.g. limit to 10</a:t>
            </a:r>
            <a:r>
              <a:rPr lang="en-US" sz="1600" baseline="30000" dirty="0" smtClean="0"/>
              <a:t>35</a:t>
            </a:r>
            <a:r>
              <a:rPr lang="en-US" sz="1600" dirty="0" smtClean="0"/>
              <a:t>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s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leads to 30%-40% reduction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8" name="Picture 7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962" y="1054381"/>
            <a:ext cx="3203743" cy="113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431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Conclusion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681" y="727081"/>
            <a:ext cx="87284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parameters have been derived systematically</a:t>
            </a:r>
          </a:p>
          <a:p>
            <a:endParaRPr lang="en-US" dirty="0"/>
          </a:p>
          <a:p>
            <a:r>
              <a:rPr lang="en-US" dirty="0" smtClean="0"/>
              <a:t>The key design challenges have been identified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Should be able to cope with them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There are interesting alternatives that will be considered to become baseline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case they are still too premature they will remain alternatives for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486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5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Parameter </a:t>
            </a:r>
            <a:r>
              <a:rPr lang="en-US" dirty="0" err="1" smtClean="0">
                <a:solidFill>
                  <a:srgbClr val="FFFFFF"/>
                </a:solidFill>
              </a:rPr>
              <a:t>Optimisation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" y="549152"/>
            <a:ext cx="89115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Choice of bunch spacing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Put together a set of parameters for the 5ns (or 12.5ns) bunch spacing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Choice of working point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 LHC working point as starting point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Would like to have a scan of the working point for impedance, dynamic aperture and beam-beam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Round vs. flat optics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Need to see how far we progress with the flat optics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Default will be round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Injection energy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Waiting for the field errors at injection, so no calculation for dynamic aperture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Collimation will be tight for lower injection energy, would require lower </a:t>
            </a:r>
            <a:r>
              <a:rPr lang="en-US" dirty="0" err="1" smtClean="0"/>
              <a:t>emittance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5287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Parameter </a:t>
            </a:r>
            <a:r>
              <a:rPr lang="en-US" dirty="0" err="1" smtClean="0">
                <a:solidFill>
                  <a:srgbClr val="FFFFFF"/>
                </a:solidFill>
              </a:rPr>
              <a:t>Optimisation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" y="549152"/>
            <a:ext cx="8911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Operation of additional experiments under the different conditions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Close interaction with the experiments is required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Operation with moving collimators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Move collimators in as the beam burns off (constant impedance effect)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Allows to reduce IP </a:t>
            </a:r>
            <a:r>
              <a:rPr lang="en-US" dirty="0" err="1" smtClean="0"/>
              <a:t>betafunction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8687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Parameter </a:t>
            </a:r>
            <a:r>
              <a:rPr lang="en-US" dirty="0" err="1" smtClean="0">
                <a:solidFill>
                  <a:srgbClr val="FFFFFF"/>
                </a:solidFill>
              </a:rPr>
              <a:t>Optimisation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" y="549152"/>
            <a:ext cx="89115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Choice of collective effects </a:t>
            </a:r>
            <a:r>
              <a:rPr lang="en-US" dirty="0" err="1" smtClean="0"/>
              <a:t>stabilisation</a:t>
            </a:r>
            <a:r>
              <a:rPr lang="en-US" dirty="0" smtClean="0"/>
              <a:t> methods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Main problem is transition into collision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witch off feedback before collision and only use </a:t>
            </a:r>
            <a:r>
              <a:rPr lang="en-US" dirty="0" err="1" smtClean="0"/>
              <a:t>octupoles</a:t>
            </a:r>
            <a:r>
              <a:rPr lang="en-US" dirty="0" smtClean="0"/>
              <a:t>?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Total </a:t>
            </a:r>
            <a:r>
              <a:rPr lang="en-US" dirty="0" err="1" smtClean="0"/>
              <a:t>octupoles</a:t>
            </a:r>
            <a:r>
              <a:rPr lang="en-US" dirty="0" smtClean="0"/>
              <a:t> need to be 20 times stronger than in HL-LHC for the same </a:t>
            </a:r>
            <a:r>
              <a:rPr lang="en-US" dirty="0" err="1" smtClean="0"/>
              <a:t>tuneshift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Tune shift is expected about up to 3 times higher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Further increase due to </a:t>
            </a:r>
            <a:r>
              <a:rPr lang="en-US" dirty="0" err="1" smtClean="0"/>
              <a:t>emittance</a:t>
            </a:r>
            <a:r>
              <a:rPr lang="en-US" dirty="0" smtClean="0"/>
              <a:t> damping (faster than burn-off)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Would need more than 60 times the LHC </a:t>
            </a:r>
            <a:r>
              <a:rPr lang="en-US" dirty="0" err="1" smtClean="0"/>
              <a:t>octupoles</a:t>
            </a:r>
            <a:r>
              <a:rPr lang="en-US" dirty="0" smtClean="0"/>
              <a:t> strength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Potentially further increase by factor 5 for 5ns spacing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 we use a feedback in spite of beta-beating?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Requires very low noise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E.g. proportional gain of 0.01 and resolution of 0.1μm (0.5% of beam size)</a:t>
            </a:r>
          </a:p>
        </p:txBody>
      </p:sp>
    </p:spTree>
    <p:extLst>
      <p:ext uri="{BB962C8B-B14F-4D97-AF65-F5344CB8AC3E}">
        <p14:creationId xmlns:p14="http://schemas.microsoft.com/office/powerpoint/2010/main" val="133818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Note: FCC-</a:t>
            </a:r>
            <a:r>
              <a:rPr lang="en-US" dirty="0" err="1" smtClean="0">
                <a:solidFill>
                  <a:srgbClr val="FFFFFF"/>
                </a:solidFill>
              </a:rPr>
              <a:t>hh</a:t>
            </a:r>
            <a:r>
              <a:rPr lang="en-US" dirty="0" smtClean="0">
                <a:solidFill>
                  <a:srgbClr val="FFFFFF"/>
                </a:solidFill>
              </a:rPr>
              <a:t> CDR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3200" y="695325"/>
            <a:ext cx="8813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 consist of two parts for the accelerator:</a:t>
            </a:r>
          </a:p>
          <a:p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FCC-</a:t>
            </a:r>
            <a:r>
              <a:rPr lang="en-US" b="1" dirty="0" err="1" smtClean="0"/>
              <a:t>hh</a:t>
            </a:r>
            <a:r>
              <a:rPr lang="en-US" b="1" dirty="0" smtClean="0"/>
              <a:t> Design Overview</a:t>
            </a:r>
          </a:p>
          <a:p>
            <a:r>
              <a:rPr lang="en-US" dirty="0" smtClean="0"/>
              <a:t>A concise description of the </a:t>
            </a:r>
            <a:r>
              <a:rPr lang="en-US" dirty="0"/>
              <a:t>goals, main concepts, key issues and </a:t>
            </a:r>
            <a:r>
              <a:rPr lang="en-US" dirty="0" smtClean="0"/>
              <a:t>solutions</a:t>
            </a:r>
          </a:p>
          <a:p>
            <a:r>
              <a:rPr lang="en-US" dirty="0" smtClean="0"/>
              <a:t>Should allow to understand the expected performance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FCC-</a:t>
            </a:r>
            <a:r>
              <a:rPr lang="en-US" b="1" dirty="0" err="1" smtClean="0"/>
              <a:t>hh</a:t>
            </a:r>
            <a:r>
              <a:rPr lang="en-US" b="1" dirty="0" smtClean="0"/>
              <a:t> </a:t>
            </a:r>
            <a:r>
              <a:rPr lang="en-US" b="1" dirty="0"/>
              <a:t>A</a:t>
            </a:r>
            <a:r>
              <a:rPr lang="en-US" b="1" dirty="0" smtClean="0"/>
              <a:t>ccelerator Design</a:t>
            </a:r>
          </a:p>
          <a:p>
            <a:r>
              <a:rPr lang="en-US" dirty="0" smtClean="0"/>
              <a:t>Documents the studies performed</a:t>
            </a:r>
          </a:p>
          <a:p>
            <a:r>
              <a:rPr lang="en-US" dirty="0" smtClean="0"/>
              <a:t>A resource to support the baseline concept </a:t>
            </a:r>
          </a:p>
          <a:p>
            <a:r>
              <a:rPr lang="en-US" dirty="0" smtClean="0"/>
              <a:t>The basis for the next phase, highlights remaining R&amp;D, alternatives, …</a:t>
            </a:r>
          </a:p>
        </p:txBody>
      </p:sp>
    </p:spTree>
    <p:extLst>
      <p:ext uri="{BB962C8B-B14F-4D97-AF65-F5344CB8AC3E}">
        <p14:creationId xmlns:p14="http://schemas.microsoft.com/office/powerpoint/2010/main" val="1133212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Tentative FCC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err="1">
                <a:solidFill>
                  <a:schemeClr val="bg1"/>
                </a:solidFill>
              </a:rPr>
              <a:t>hh</a:t>
            </a:r>
            <a:r>
              <a:rPr lang="en-US" dirty="0">
                <a:solidFill>
                  <a:schemeClr val="bg1"/>
                </a:solidFill>
              </a:rPr>
              <a:t> Design </a:t>
            </a:r>
            <a:r>
              <a:rPr lang="en-US" dirty="0" smtClean="0">
                <a:solidFill>
                  <a:schemeClr val="bg1"/>
                </a:solidFill>
              </a:rPr>
              <a:t>Overview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4504" y="671859"/>
            <a:ext cx="4388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1) Design </a:t>
            </a:r>
            <a:r>
              <a:rPr lang="en-GB" dirty="0"/>
              <a:t>goals and basic choices</a:t>
            </a:r>
            <a:endParaRPr lang="en-US" dirty="0"/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2) Parameter </a:t>
            </a:r>
            <a:r>
              <a:rPr lang="en-GB" dirty="0">
                <a:solidFill>
                  <a:srgbClr val="0000FF"/>
                </a:solidFill>
              </a:rPr>
              <a:t>optimisation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 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3) Key </a:t>
            </a:r>
            <a:r>
              <a:rPr lang="en-GB" dirty="0">
                <a:solidFill>
                  <a:srgbClr val="0000FF"/>
                </a:solidFill>
              </a:rPr>
              <a:t>design challenges and solutions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 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4) Optics </a:t>
            </a:r>
            <a:r>
              <a:rPr lang="en-GB" dirty="0">
                <a:solidFill>
                  <a:srgbClr val="0000FF"/>
                </a:solidFill>
              </a:rPr>
              <a:t>design and beam dynamics</a:t>
            </a:r>
            <a:endParaRPr lang="en-US" dirty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5) Machine </a:t>
            </a:r>
            <a:r>
              <a:rPr lang="en-GB" dirty="0">
                <a:solidFill>
                  <a:srgbClr val="0000FF"/>
                </a:solidFill>
              </a:rPr>
              <a:t>performance and operation aspects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 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 smtClean="0"/>
              <a:t>6) Enabling </a:t>
            </a:r>
            <a:r>
              <a:rPr lang="en-GB" dirty="0"/>
              <a:t>technologies</a:t>
            </a:r>
            <a:endParaRPr lang="en-US" dirty="0"/>
          </a:p>
          <a:p>
            <a:endParaRPr lang="en-GB" dirty="0" smtClean="0"/>
          </a:p>
          <a:p>
            <a:r>
              <a:rPr lang="en-GB" dirty="0" smtClean="0"/>
              <a:t>7) Site integration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91100" y="669433"/>
            <a:ext cx="3911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8) Injectors</a:t>
            </a:r>
            <a:endParaRPr lang="en-US" dirty="0">
              <a:solidFill>
                <a:srgbClr val="0000FF"/>
              </a:solidFill>
            </a:endParaRPr>
          </a:p>
          <a:p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9) Additional </a:t>
            </a:r>
            <a:r>
              <a:rPr lang="en-GB" dirty="0">
                <a:solidFill>
                  <a:srgbClr val="0000FF"/>
                </a:solidFill>
              </a:rPr>
              <a:t>options</a:t>
            </a:r>
            <a:endParaRPr lang="en-US" dirty="0">
              <a:solidFill>
                <a:srgbClr val="0000FF"/>
              </a:solidFill>
            </a:endParaRPr>
          </a:p>
          <a:p>
            <a:pPr lvl="0"/>
            <a:r>
              <a:rPr lang="en-GB" dirty="0">
                <a:solidFill>
                  <a:srgbClr val="0000FF"/>
                </a:solidFill>
              </a:rPr>
              <a:t>- Ion operation</a:t>
            </a:r>
            <a:endParaRPr lang="en-US" dirty="0">
              <a:solidFill>
                <a:srgbClr val="0000FF"/>
              </a:solidFill>
            </a:endParaRPr>
          </a:p>
          <a:p>
            <a:pPr lvl="0"/>
            <a:r>
              <a:rPr lang="en-GB" dirty="0">
                <a:solidFill>
                  <a:srgbClr val="0000FF"/>
                </a:solidFill>
              </a:rPr>
              <a:t>- lepton-hadron operation</a:t>
            </a:r>
            <a:endParaRPr lang="en-US" dirty="0">
              <a:solidFill>
                <a:srgbClr val="0000FF"/>
              </a:solidFill>
            </a:endParaRPr>
          </a:p>
          <a:p>
            <a:pPr lvl="0"/>
            <a:r>
              <a:rPr lang="en-GB" dirty="0">
                <a:solidFill>
                  <a:srgbClr val="0000FF"/>
                </a:solidFill>
              </a:rPr>
              <a:t>- special purpose experiments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 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GB" dirty="0" smtClean="0"/>
              <a:t>10) Detectors </a:t>
            </a:r>
            <a:r>
              <a:rPr lang="en-GB" dirty="0"/>
              <a:t>and experiments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r>
              <a:rPr lang="en-GB" dirty="0" smtClean="0"/>
              <a:t>11) Schedule </a:t>
            </a:r>
            <a:r>
              <a:rPr lang="en-GB" dirty="0"/>
              <a:t>and cost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r>
              <a:rPr lang="en-GB" dirty="0" smtClean="0">
                <a:solidFill>
                  <a:srgbClr val="0000FF"/>
                </a:solidFill>
              </a:rPr>
              <a:t>12) Detailed </a:t>
            </a:r>
            <a:r>
              <a:rPr lang="en-GB" dirty="0">
                <a:solidFill>
                  <a:srgbClr val="0000FF"/>
                </a:solidFill>
              </a:rPr>
              <a:t>Parameter Table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336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Tentative FCC</a:t>
            </a:r>
            <a:r>
              <a:rPr lang="en-US" dirty="0" smtClean="0">
                <a:solidFill>
                  <a:srgbClr val="FFFFFF"/>
                </a:solidFill>
              </a:rPr>
              <a:t>-</a:t>
            </a:r>
            <a:r>
              <a:rPr lang="en-US" dirty="0" err="1" smtClean="0">
                <a:solidFill>
                  <a:srgbClr val="FFFFFF"/>
                </a:solidFill>
              </a:rPr>
              <a:t>hh</a:t>
            </a:r>
            <a:r>
              <a:rPr lang="en-US" dirty="0" smtClean="0">
                <a:solidFill>
                  <a:srgbClr val="FFFFFF"/>
                </a:solidFill>
              </a:rPr>
              <a:t> Accelerator Design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13200" y="490481"/>
            <a:ext cx="5130800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Experimental insertion region concept</a:t>
            </a:r>
            <a:endParaRPr lang="en-US" sz="1600" dirty="0"/>
          </a:p>
          <a:p>
            <a:r>
              <a:rPr lang="en-GB" sz="1600" dirty="0" smtClean="0"/>
              <a:t>Collimation concept</a:t>
            </a:r>
            <a:r>
              <a:rPr lang="en-GB" sz="1600" dirty="0"/>
              <a:t> </a:t>
            </a:r>
            <a:endParaRPr lang="en-US" sz="1600" dirty="0"/>
          </a:p>
          <a:p>
            <a:r>
              <a:rPr lang="en-GB" sz="1600" dirty="0"/>
              <a:t>Injection and extraction concept</a:t>
            </a:r>
            <a:endParaRPr lang="en-US" sz="1600" dirty="0"/>
          </a:p>
          <a:p>
            <a:r>
              <a:rPr lang="en-GB" sz="1600" dirty="0" smtClean="0"/>
              <a:t>RF insertion concept</a:t>
            </a:r>
          </a:p>
          <a:p>
            <a:r>
              <a:rPr lang="en-GB" sz="1600" dirty="0" smtClean="0"/>
              <a:t>Arc concept</a:t>
            </a:r>
          </a:p>
          <a:p>
            <a:endParaRPr lang="en-GB" sz="1600" dirty="0" smtClean="0"/>
          </a:p>
          <a:p>
            <a:r>
              <a:rPr lang="en-GB" sz="1600" dirty="0" smtClean="0"/>
              <a:t>Integrated </a:t>
            </a:r>
            <a:r>
              <a:rPr lang="en-GB" sz="1600" dirty="0"/>
              <a:t>optics design</a:t>
            </a:r>
            <a:endParaRPr lang="en-US" sz="1600" dirty="0"/>
          </a:p>
          <a:p>
            <a:r>
              <a:rPr lang="en-GB" sz="1600" dirty="0" smtClean="0"/>
              <a:t>Single </a:t>
            </a:r>
            <a:r>
              <a:rPr lang="en-GB" sz="1600" dirty="0"/>
              <a:t>beam current limitations</a:t>
            </a:r>
            <a:endParaRPr lang="en-US" sz="1600" dirty="0"/>
          </a:p>
          <a:p>
            <a:r>
              <a:rPr lang="en-GB" sz="1600" dirty="0" smtClean="0"/>
              <a:t>Beam</a:t>
            </a:r>
            <a:r>
              <a:rPr lang="en-GB" sz="1600" dirty="0"/>
              <a:t>-beam effects</a:t>
            </a:r>
            <a:endParaRPr lang="en-US" sz="1600" dirty="0"/>
          </a:p>
          <a:p>
            <a:r>
              <a:rPr lang="en-GB" sz="1600" dirty="0" smtClean="0"/>
              <a:t>Collimation </a:t>
            </a:r>
            <a:r>
              <a:rPr lang="en-GB" sz="1600" dirty="0"/>
              <a:t>system performance</a:t>
            </a:r>
            <a:endParaRPr lang="en-US" sz="1600" dirty="0"/>
          </a:p>
          <a:p>
            <a:r>
              <a:rPr lang="en-GB" sz="1600" dirty="0" smtClean="0"/>
              <a:t>Operation cycle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i</a:t>
            </a:r>
            <a:r>
              <a:rPr lang="en-GB" sz="1600" dirty="0" err="1" smtClean="0"/>
              <a:t>ncl</a:t>
            </a:r>
            <a:r>
              <a:rPr lang="en-GB" sz="1600" dirty="0" smtClean="0"/>
              <a:t>. machine protection concept)</a:t>
            </a:r>
            <a:endParaRPr lang="en-US" sz="1600" dirty="0" smtClean="0"/>
          </a:p>
          <a:p>
            <a:endParaRPr lang="en-GB" sz="1600" dirty="0"/>
          </a:p>
          <a:p>
            <a:r>
              <a:rPr lang="en-GB" sz="1600" dirty="0" smtClean="0"/>
              <a:t>Ion operation concept</a:t>
            </a:r>
            <a:endParaRPr lang="en-US" sz="1600" dirty="0"/>
          </a:p>
          <a:p>
            <a:pPr lvl="0"/>
            <a:r>
              <a:rPr lang="en-US" sz="1600" dirty="0" smtClean="0"/>
              <a:t>FCC-he concept</a:t>
            </a:r>
          </a:p>
          <a:p>
            <a:endParaRPr lang="en-US" sz="1600" dirty="0" smtClean="0"/>
          </a:p>
          <a:p>
            <a:r>
              <a:rPr lang="en-GB" sz="1600" dirty="0" smtClean="0"/>
              <a:t>Magnets</a:t>
            </a:r>
          </a:p>
          <a:p>
            <a:r>
              <a:rPr lang="en-GB" sz="1600" dirty="0" err="1" smtClean="0"/>
              <a:t>Beamscreen</a:t>
            </a:r>
            <a:endParaRPr lang="en-GB" sz="1600" dirty="0" smtClean="0"/>
          </a:p>
          <a:p>
            <a:r>
              <a:rPr lang="en-GB" sz="1600" dirty="0" smtClean="0"/>
              <a:t>…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0" y="482256"/>
            <a:ext cx="5499100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Descriptions of the collider areas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Performance evaluation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Options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Technical components, e.g.</a:t>
            </a:r>
          </a:p>
          <a:p>
            <a:endParaRPr lang="en-US" sz="1600" dirty="0"/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49585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FCC-</a:t>
            </a:r>
            <a:r>
              <a:rPr lang="en-US" dirty="0" err="1" smtClean="0">
                <a:solidFill>
                  <a:schemeClr val="bg1"/>
                </a:solidFill>
              </a:rPr>
              <a:t>hh</a:t>
            </a:r>
            <a:r>
              <a:rPr lang="en-US" dirty="0" smtClean="0">
                <a:solidFill>
                  <a:schemeClr val="bg1"/>
                </a:solidFill>
              </a:rPr>
              <a:t> Layout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303" y="578598"/>
            <a:ext cx="4690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Layout has changed according to site requirements</a:t>
            </a:r>
          </a:p>
          <a:p>
            <a:pPr marL="342900" indent="-342900">
              <a:buFont typeface="Arial"/>
              <a:buChar char="•"/>
            </a:pPr>
            <a:endParaRPr lang="en-GB" sz="1600" dirty="0" smtClean="0"/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Two high-luminosity experiments (A and G)</a:t>
            </a:r>
          </a:p>
          <a:p>
            <a:pPr marL="342900" indent="-342900">
              <a:buFont typeface="Arial"/>
              <a:buChar char="•"/>
            </a:pPr>
            <a:endParaRPr lang="en-GB" sz="1600" dirty="0" smtClean="0"/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Two other experiments combined with injection (L and B)</a:t>
            </a:r>
          </a:p>
          <a:p>
            <a:endParaRPr lang="en-GB" sz="1600" dirty="0" smtClean="0"/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Two collimation insertions</a:t>
            </a:r>
          </a:p>
          <a:p>
            <a:pPr marL="800100" lvl="1" indent="-342900">
              <a:buFont typeface="Arial"/>
              <a:buChar char="•"/>
            </a:pPr>
            <a:r>
              <a:rPr lang="en-GB" sz="1600" dirty="0" err="1"/>
              <a:t>B</a:t>
            </a:r>
            <a:r>
              <a:rPr lang="en-GB" sz="1600" dirty="0" err="1" smtClean="0"/>
              <a:t>etatron</a:t>
            </a:r>
            <a:r>
              <a:rPr lang="en-GB" sz="1600" dirty="0" smtClean="0"/>
              <a:t> cleaning (J)</a:t>
            </a:r>
          </a:p>
          <a:p>
            <a:pPr marL="800100" lvl="1" indent="-342900">
              <a:buFont typeface="Arial"/>
              <a:buChar char="•"/>
            </a:pPr>
            <a:r>
              <a:rPr lang="en-GB" sz="1600" dirty="0"/>
              <a:t>M</a:t>
            </a:r>
            <a:r>
              <a:rPr lang="en-GB" sz="1600" dirty="0" smtClean="0"/>
              <a:t>omentum cleaning (E)</a:t>
            </a:r>
          </a:p>
          <a:p>
            <a:pPr marL="800100" lvl="1" indent="-342900">
              <a:buFont typeface="Arial"/>
              <a:buChar char="•"/>
            </a:pPr>
            <a:endParaRPr lang="en-GB" sz="1600" dirty="0" smtClean="0"/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Extraction insertion (D)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Clean insertion with RF (H)</a:t>
            </a:r>
          </a:p>
          <a:p>
            <a:endParaRPr lang="en-GB" sz="1600" dirty="0" smtClean="0"/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Circumference 97.75km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Can be integrated into the area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Can use LHC or SPS as injector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pic>
        <p:nvPicPr>
          <p:cNvPr id="4" name="Picture 3" descr="layout_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492" y="645273"/>
            <a:ext cx="4166468" cy="409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52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Beam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300388"/>
              </p:ext>
            </p:extLst>
          </p:nvPr>
        </p:nvGraphicFramePr>
        <p:xfrm>
          <a:off x="4174786" y="677814"/>
          <a:ext cx="4829515" cy="3928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685"/>
                <a:gridCol w="1121212"/>
                <a:gridCol w="1225618"/>
              </a:tblGrid>
              <a:tr h="43434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 Baseline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 Ultimate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Luminosity L [10</a:t>
                      </a:r>
                      <a:r>
                        <a:rPr lang="en-US" sz="1200" baseline="30000" dirty="0" smtClean="0"/>
                        <a:t>34</a:t>
                      </a:r>
                      <a:r>
                        <a:rPr lang="en-US" sz="1200" baseline="0" dirty="0" smtClean="0"/>
                        <a:t>cm</a:t>
                      </a:r>
                      <a:r>
                        <a:rPr lang="en-US" sz="1200" baseline="30000" dirty="0" smtClean="0"/>
                        <a:t>-2</a:t>
                      </a:r>
                      <a:r>
                        <a:rPr lang="en-US" sz="1200" baseline="0" dirty="0" smtClean="0"/>
                        <a:t>s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20-30</a:t>
                      </a:r>
                      <a:endParaRPr lang="en-US" sz="12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Background</a:t>
                      </a:r>
                      <a:r>
                        <a:rPr lang="en-US" sz="1200" baseline="0" dirty="0" smtClean="0"/>
                        <a:t> events/</a:t>
                      </a:r>
                      <a:r>
                        <a:rPr lang="en-US" sz="1200" baseline="0" dirty="0" err="1" smtClean="0"/>
                        <a:t>bx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170 (34)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&lt;1020 (204)</a:t>
                      </a: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Bunch distance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0000FF"/>
                          </a:solidFill>
                        </a:rPr>
                        <a:t>Δt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 [ns]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25 (5)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Bunch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 charge N [10</a:t>
                      </a:r>
                      <a:r>
                        <a:rPr lang="en-US" sz="1200" baseline="30000" dirty="0" smtClean="0">
                          <a:solidFill>
                            <a:srgbClr val="0000FF"/>
                          </a:solidFill>
                        </a:rPr>
                        <a:t>11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1 (0.2)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0000FF"/>
                          </a:solidFill>
                        </a:rPr>
                        <a:t>Fract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. of ring filled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</a:rPr>
                        <a:t>η</a:t>
                      </a:r>
                      <a:r>
                        <a:rPr lang="en-US" sz="1200" baseline="-25000" dirty="0" err="1" smtClean="0">
                          <a:solidFill>
                            <a:srgbClr val="0000FF"/>
                          </a:solidFill>
                        </a:rPr>
                        <a:t>fill</a:t>
                      </a:r>
                      <a:r>
                        <a:rPr lang="en-US" sz="1200" baseline="0" dirty="0" smtClean="0">
                          <a:solidFill>
                            <a:srgbClr val="0000FF"/>
                          </a:solidFill>
                        </a:rPr>
                        <a:t> [%]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FF"/>
                          </a:solidFill>
                        </a:rPr>
                        <a:t>80</a:t>
                      </a: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Norm. </a:t>
                      </a:r>
                      <a:r>
                        <a:rPr lang="en-US" sz="1200" baseline="0" dirty="0" err="1" smtClean="0">
                          <a:solidFill>
                            <a:srgbClr val="FF0000"/>
                          </a:solidFill>
                        </a:rPr>
                        <a:t>emitt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. [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2.2(0.44)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4343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Max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ξ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 for 2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IPs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(0.02)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IP beta-function β [m]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1.1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00"/>
                          </a:solidFill>
                        </a:rPr>
                        <a:t>0.3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IP beam size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6.8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(3)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3.5 (1.6)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RMS bunch length </a:t>
                      </a:r>
                      <a:r>
                        <a:rPr lang="en-US" sz="1200" dirty="0" err="1" smtClean="0"/>
                        <a:t>σ</a:t>
                      </a:r>
                      <a:r>
                        <a:rPr lang="en-US" sz="1200" baseline="-25000" dirty="0" err="1" smtClean="0"/>
                        <a:t>z</a:t>
                      </a:r>
                      <a:r>
                        <a:rPr lang="en-US" sz="1200" dirty="0" smtClean="0"/>
                        <a:t> [cm]</a:t>
                      </a:r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8</a:t>
                      </a: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Crossing angle [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s’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Crab. Cav.</a:t>
                      </a:r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Turn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-around time [h]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739370" y="1340385"/>
            <a:ext cx="391075" cy="270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08589" y="745132"/>
            <a:ext cx="36252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Baseline: 1.25ab</a:t>
            </a:r>
            <a:r>
              <a:rPr lang="en-US" baseline="30000" dirty="0" smtClean="0"/>
              <a:t>-1</a:t>
            </a:r>
            <a:r>
              <a:rPr lang="en-US" dirty="0" smtClean="0"/>
              <a:t> per 5 year cycle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considering shutdowns, stops, MDs, … </a:t>
            </a:r>
          </a:p>
          <a:p>
            <a:r>
              <a:rPr lang="en-US" dirty="0" smtClean="0"/>
              <a:t>= 2fb</a:t>
            </a:r>
            <a:r>
              <a:rPr lang="en-US" baseline="30000" dirty="0" smtClean="0"/>
              <a:t>-2</a:t>
            </a:r>
            <a:r>
              <a:rPr lang="en-US" dirty="0" smtClean="0"/>
              <a:t> per day</a:t>
            </a:r>
          </a:p>
          <a:p>
            <a:endParaRPr lang="en-US" dirty="0"/>
          </a:p>
          <a:p>
            <a:r>
              <a:rPr lang="en-US" dirty="0" smtClean="0"/>
              <a:t>Ultimate: 5ab</a:t>
            </a:r>
            <a:r>
              <a:rPr lang="en-US" baseline="30000" dirty="0" smtClean="0"/>
              <a:t>-1</a:t>
            </a:r>
            <a:r>
              <a:rPr lang="en-US" dirty="0" smtClean="0"/>
              <a:t> per 5 year cycle</a:t>
            </a:r>
          </a:p>
          <a:p>
            <a:r>
              <a:rPr lang="en-US" dirty="0" smtClean="0"/>
              <a:t>= 8fb</a:t>
            </a:r>
            <a:r>
              <a:rPr lang="en-US" baseline="30000" dirty="0" smtClean="0"/>
              <a:t>-2</a:t>
            </a:r>
            <a:r>
              <a:rPr lang="en-US" dirty="0" smtClean="0"/>
              <a:t> per day</a:t>
            </a:r>
          </a:p>
          <a:p>
            <a:endParaRPr lang="en-US" dirty="0"/>
          </a:p>
          <a:p>
            <a:r>
              <a:rPr lang="en-US" dirty="0" smtClean="0"/>
              <a:t>Total 17.5ab</a:t>
            </a:r>
            <a:r>
              <a:rPr lang="en-US" baseline="30000" dirty="0" smtClean="0"/>
              <a:t>-1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1" y="3603313"/>
            <a:ext cx="2996245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Focus on ultimate parameters</a:t>
            </a:r>
          </a:p>
          <a:p>
            <a:endParaRPr lang="en-US" dirty="0"/>
          </a:p>
          <a:p>
            <a:r>
              <a:rPr lang="en-US" dirty="0" smtClean="0"/>
              <a:t>Injection energy 3.3TeV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778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Luminosity Drivers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377810" y="517592"/>
            <a:ext cx="4673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Maximise the beam current</a:t>
            </a:r>
          </a:p>
          <a:p>
            <a:endParaRPr lang="en-GB" sz="1600" dirty="0" smtClean="0">
              <a:solidFill>
                <a:srgbClr val="0000FF"/>
              </a:solidFill>
            </a:endParaRPr>
          </a:p>
          <a:p>
            <a:r>
              <a:rPr lang="en-GB" sz="1600" dirty="0" smtClean="0">
                <a:solidFill>
                  <a:srgbClr val="0000FF"/>
                </a:solidFill>
              </a:rPr>
              <a:t>Risks:</a:t>
            </a:r>
            <a:endParaRPr lang="en-GB" sz="1600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High stored energy</a:t>
            </a:r>
            <a:r>
              <a:rPr lang="en-GB" sz="1600" dirty="0">
                <a:solidFill>
                  <a:srgbClr val="0000FF"/>
                </a:solidFill>
              </a:rPr>
              <a:t> </a:t>
            </a:r>
            <a:r>
              <a:rPr lang="en-GB" sz="1600" dirty="0" smtClean="0">
                <a:solidFill>
                  <a:srgbClr val="0000FF"/>
                </a:solidFill>
              </a:rPr>
              <a:t>and losses</a:t>
            </a:r>
            <a:endParaRPr lang="en-GB" sz="1600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>
                <a:solidFill>
                  <a:srgbClr val="0000FF"/>
                </a:solidFill>
              </a:rPr>
              <a:t>I</a:t>
            </a:r>
            <a:r>
              <a:rPr lang="en-GB" sz="1600" dirty="0" smtClean="0">
                <a:solidFill>
                  <a:srgbClr val="0000FF"/>
                </a:solidFill>
              </a:rPr>
              <a:t>mpedance and electron cloud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Aperture should be minimised for dipole cost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High synchrotron radiation load due to high beam energy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0" y="3330591"/>
            <a:ext cx="3529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Limited by </a:t>
            </a:r>
            <a:r>
              <a:rPr lang="en-GB" sz="1600" dirty="0" err="1" smtClean="0">
                <a:solidFill>
                  <a:srgbClr val="FF0000"/>
                </a:solidFill>
              </a:rPr>
              <a:t>emittance</a:t>
            </a:r>
            <a:r>
              <a:rPr lang="en-GB" sz="1600" dirty="0" smtClean="0">
                <a:solidFill>
                  <a:srgbClr val="FF0000"/>
                </a:solidFill>
              </a:rPr>
              <a:t> growth and particle losses</a:t>
            </a:r>
          </a:p>
          <a:p>
            <a:pPr marL="285750" indent="-285750">
              <a:buFont typeface="Arial"/>
              <a:buChar char="•"/>
            </a:pP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 smtClean="0">
                <a:solidFill>
                  <a:srgbClr val="FF0000"/>
                </a:solidFill>
              </a:rPr>
              <a:t>Somewhat more difficult than HL-LHC due to longer L</a:t>
            </a:r>
            <a:r>
              <a:rPr lang="en-GB" sz="1600" baseline="30000" dirty="0" smtClean="0">
                <a:solidFill>
                  <a:srgbClr val="FF0000"/>
                </a:solidFill>
              </a:rPr>
              <a:t>*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039355" y="2557245"/>
            <a:ext cx="51683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Squeeze the beam as much as possible</a:t>
            </a:r>
            <a:endParaRPr lang="en-GB" sz="1600" dirty="0">
              <a:solidFill>
                <a:srgbClr val="008000"/>
              </a:solidFill>
            </a:endParaRPr>
          </a:p>
          <a:p>
            <a:r>
              <a:rPr lang="en-GB" sz="1600" dirty="0" smtClean="0">
                <a:solidFill>
                  <a:srgbClr val="008000"/>
                </a:solidFill>
              </a:rPr>
              <a:t>Harder than in HL-LHC (scaling with energy)</a:t>
            </a:r>
          </a:p>
          <a:p>
            <a:r>
              <a:rPr lang="en-US" sz="1600" dirty="0">
                <a:solidFill>
                  <a:srgbClr val="008000"/>
                </a:solidFill>
              </a:rPr>
              <a:t>More collision debris due to higher luminosity and </a:t>
            </a:r>
            <a:r>
              <a:rPr lang="en-US" sz="1600" dirty="0" smtClean="0">
                <a:solidFill>
                  <a:srgbClr val="008000"/>
                </a:solidFill>
              </a:rPr>
              <a:t>energy</a:t>
            </a:r>
            <a:endParaRPr lang="en-US" sz="1600" dirty="0">
              <a:solidFill>
                <a:srgbClr val="008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529448" y="1263732"/>
            <a:ext cx="826652" cy="12691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1798776" y="1732615"/>
            <a:ext cx="601524" cy="84708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614723" y="3507636"/>
            <a:ext cx="54149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 integrated luminosity: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Fast turn-around critical for luminosity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Minimise</a:t>
            </a:r>
            <a:r>
              <a:rPr lang="en-US" sz="1600" dirty="0" smtClean="0"/>
              <a:t> time for stops etc.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High availability with more components than LHC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Maximising</a:t>
            </a:r>
            <a:r>
              <a:rPr lang="en-US" sz="1600" dirty="0" smtClean="0"/>
              <a:t> current also </a:t>
            </a:r>
            <a:r>
              <a:rPr lang="en-US" sz="1600" dirty="0" err="1" smtClean="0"/>
              <a:t>maximises</a:t>
            </a:r>
            <a:r>
              <a:rPr lang="en-US" sz="1600" dirty="0" smtClean="0"/>
              <a:t> time between new fills</a:t>
            </a:r>
            <a:endParaRPr lang="en-US" sz="1600" dirty="0"/>
          </a:p>
        </p:txBody>
      </p:sp>
      <p:pic>
        <p:nvPicPr>
          <p:cNvPr id="15" name="Picture 14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95" y="571519"/>
            <a:ext cx="3203743" cy="1135054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1066800" y="1559008"/>
            <a:ext cx="392548" cy="17271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039355" y="1390650"/>
            <a:ext cx="251055" cy="168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1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Power and Choice of Temperature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31493" y="540966"/>
            <a:ext cx="5819422" cy="5847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Can only use some temperatures in order to maintain good vacuum</a:t>
            </a:r>
          </a:p>
          <a:p>
            <a:r>
              <a:rPr lang="en-US" sz="1600" dirty="0"/>
              <a:t>&lt;20,   </a:t>
            </a:r>
            <a:r>
              <a:rPr lang="en-US" sz="1600" dirty="0">
                <a:solidFill>
                  <a:srgbClr val="FF0000"/>
                </a:solidFill>
              </a:rPr>
              <a:t>40K-60K</a:t>
            </a:r>
            <a:r>
              <a:rPr lang="en-US" sz="1600" dirty="0"/>
              <a:t>,  </a:t>
            </a:r>
            <a:r>
              <a:rPr lang="en-US" sz="1600" dirty="0">
                <a:solidFill>
                  <a:srgbClr val="FF0000"/>
                </a:solidFill>
              </a:rPr>
              <a:t>100K-120K</a:t>
            </a:r>
            <a:r>
              <a:rPr lang="en-US" sz="1600" dirty="0"/>
              <a:t>,  &gt;</a:t>
            </a:r>
            <a:r>
              <a:rPr lang="en-US" sz="1600" dirty="0" smtClean="0"/>
              <a:t>190K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18357" y="4413484"/>
            <a:ext cx="5306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Proton beams em</a:t>
            </a:r>
            <a:r>
              <a:rPr lang="en-US" dirty="0" smtClean="0"/>
              <a:t>it about 5MW of synchrotron radiation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976" y="1098690"/>
            <a:ext cx="6620224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3924300" y="1059582"/>
            <a:ext cx="431676" cy="2226543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onut 11"/>
          <p:cNvSpPr/>
          <p:nvPr/>
        </p:nvSpPr>
        <p:spPr>
          <a:xfrm>
            <a:off x="3528256" y="2971800"/>
            <a:ext cx="792088" cy="562440"/>
          </a:xfrm>
          <a:prstGeom prst="donut">
            <a:avLst>
              <a:gd name="adj" fmla="val 12194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25800" y="1229460"/>
            <a:ext cx="444500" cy="243027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59250" y="2419350"/>
            <a:ext cx="895350" cy="124038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11800" y="2419350"/>
            <a:ext cx="1587500" cy="124038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11800" y="3660195"/>
            <a:ext cx="3518668" cy="107721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2K is cheapest for dipole magnets</a:t>
            </a:r>
          </a:p>
          <a:p>
            <a:endParaRPr lang="en-US" sz="1600" dirty="0" smtClean="0"/>
          </a:p>
          <a:p>
            <a:r>
              <a:rPr lang="en-US" sz="1600" dirty="0" smtClean="0"/>
              <a:t>Choose 50K</a:t>
            </a:r>
            <a:endParaRPr lang="en-US" sz="1600" dirty="0"/>
          </a:p>
          <a:p>
            <a:r>
              <a:rPr lang="en-US" sz="1600" dirty="0" smtClean="0"/>
              <a:t>Need 20x5MW=100MW for cooling</a:t>
            </a:r>
            <a:endParaRPr lang="en-US" sz="16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202976" y="3238500"/>
            <a:ext cx="67853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8901" y="31242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100MW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215676" y="2723376"/>
            <a:ext cx="67853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1600" y="260907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00MW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215676" y="2219325"/>
            <a:ext cx="67853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1600" y="2105025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00MW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450915" y="824519"/>
            <a:ext cx="1735709" cy="523220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Ph. Lebrun, L. </a:t>
            </a:r>
            <a:r>
              <a:rPr lang="en-US" sz="1400" dirty="0" err="1" smtClean="0"/>
              <a:t>Tavian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V. </a:t>
            </a:r>
            <a:r>
              <a:rPr lang="en-US" sz="1400" dirty="0" err="1" smtClean="0"/>
              <a:t>Baglin</a:t>
            </a:r>
            <a:r>
              <a:rPr lang="en-US" sz="1400" dirty="0" smtClean="0"/>
              <a:t> et al.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75264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0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Beam Screen Concept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Berlin, May 2017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861" y="701120"/>
            <a:ext cx="4208515" cy="381362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1828800" y="1371601"/>
            <a:ext cx="1955801" cy="775304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828800" y="2162176"/>
            <a:ext cx="1955801" cy="1767758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-36714" y="1965364"/>
            <a:ext cx="2132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Cooling channels</a:t>
            </a:r>
          </a:p>
          <a:p>
            <a:r>
              <a:rPr lang="en-GB" dirty="0" smtClean="0"/>
              <a:t>T=50K for efficiency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680861" y="1757615"/>
            <a:ext cx="236937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0.3mm copper layer</a:t>
            </a:r>
            <a:r>
              <a:rPr lang="en-GB" dirty="0"/>
              <a:t> </a:t>
            </a:r>
            <a:r>
              <a:rPr lang="en-GB" dirty="0" smtClean="0"/>
              <a:t>to reduce</a:t>
            </a:r>
            <a:r>
              <a:rPr lang="en-GB" dirty="0"/>
              <a:t> </a:t>
            </a:r>
            <a:r>
              <a:rPr lang="en-GB" dirty="0" smtClean="0"/>
              <a:t>impedance</a:t>
            </a:r>
            <a:endParaRPr lang="en-GB" dirty="0"/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>
            <a:off x="5163671" y="2080781"/>
            <a:ext cx="151719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" y="2745841"/>
            <a:ext cx="2095928" cy="923330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Deflector minimises photons in main chamber 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955800" y="2745842"/>
            <a:ext cx="833941" cy="379199"/>
          </a:xfrm>
          <a:prstGeom prst="straightConnector1">
            <a:avLst/>
          </a:prstGeom>
          <a:ln>
            <a:solidFill>
              <a:srgbClr val="04CC2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6253" y="3845103"/>
            <a:ext cx="2535793" cy="923330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Ribs: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Mechanical strength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Photon stopper 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6846861" y="2524876"/>
            <a:ext cx="2203372" cy="1200329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Pumping holes</a:t>
            </a:r>
          </a:p>
          <a:p>
            <a:r>
              <a:rPr lang="en-GB" dirty="0" smtClean="0"/>
              <a:t>Hidden from beam</a:t>
            </a:r>
          </a:p>
          <a:p>
            <a:r>
              <a:rPr lang="en-GB" dirty="0" smtClean="0"/>
              <a:t>Prevents prohibitive impedance </a:t>
            </a:r>
            <a:endParaRPr lang="en-GB" dirty="0"/>
          </a:p>
        </p:txBody>
      </p:sp>
      <p:cxnSp>
        <p:nvCxnSpPr>
          <p:cNvPr id="26" name="Straight Arrow Connector 25"/>
          <p:cNvCxnSpPr>
            <a:stCxn id="23" idx="0"/>
          </p:cNvCxnSpPr>
          <p:nvPr/>
        </p:nvCxnSpPr>
        <p:spPr>
          <a:xfrm flipV="1">
            <a:off x="1424150" y="3223676"/>
            <a:ext cx="1452431" cy="6214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9502" y="1225869"/>
            <a:ext cx="196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Magnet cold bore</a:t>
            </a:r>
          </a:p>
          <a:p>
            <a:r>
              <a:rPr lang="en-GB" dirty="0" smtClean="0"/>
              <a:t>T=2K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095929" y="1371601"/>
            <a:ext cx="449515" cy="23887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5" idx="1"/>
          </p:cNvCxnSpPr>
          <p:nvPr/>
        </p:nvCxnSpPr>
        <p:spPr>
          <a:xfrm flipH="1">
            <a:off x="5514352" y="3125041"/>
            <a:ext cx="1332509" cy="3265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4" t="6390" r="1960" b="7890"/>
          <a:stretch/>
        </p:blipFill>
        <p:spPr>
          <a:xfrm>
            <a:off x="7044910" y="565469"/>
            <a:ext cx="2099090" cy="1192146"/>
          </a:xfrm>
          <a:prstGeom prst="rect">
            <a:avLst/>
          </a:prstGeom>
        </p:spPr>
      </p:pic>
      <p:cxnSp>
        <p:nvCxnSpPr>
          <p:cNvPr id="32" name="Straight Connector 31"/>
          <p:cNvCxnSpPr/>
          <p:nvPr/>
        </p:nvCxnSpPr>
        <p:spPr>
          <a:xfrm>
            <a:off x="3424518" y="1679932"/>
            <a:ext cx="1739153" cy="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424518" y="3650504"/>
            <a:ext cx="1739153" cy="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032181" y="525268"/>
            <a:ext cx="2428680" cy="646331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Laser treatment to mitigate electron cloud</a:t>
            </a:r>
            <a:endParaRPr lang="en-GB" dirty="0"/>
          </a:p>
        </p:txBody>
      </p:sp>
      <p:cxnSp>
        <p:nvCxnSpPr>
          <p:cNvPr id="35" name="Straight Arrow Connector 34"/>
          <p:cNvCxnSpPr>
            <a:stCxn id="34" idx="1"/>
          </p:cNvCxnSpPr>
          <p:nvPr/>
        </p:nvCxnSpPr>
        <p:spPr>
          <a:xfrm flipH="1">
            <a:off x="4232229" y="848434"/>
            <a:ext cx="799952" cy="78631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494425" y="2222883"/>
            <a:ext cx="166171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26mm aperture to reduce</a:t>
            </a:r>
            <a:r>
              <a:rPr lang="en-GB" dirty="0"/>
              <a:t> </a:t>
            </a:r>
            <a:r>
              <a:rPr lang="en-GB" dirty="0" smtClean="0"/>
              <a:t>impedance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24999" y="557778"/>
            <a:ext cx="2011261" cy="646331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agnet aperture is </a:t>
            </a:r>
            <a:r>
              <a:rPr lang="en-US" dirty="0" smtClean="0"/>
              <a:t>now 50mm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608170" y="3845103"/>
            <a:ext cx="3547600" cy="584776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Seems to be tight but OK</a:t>
            </a:r>
          </a:p>
          <a:p>
            <a:r>
              <a:rPr lang="en-US" sz="1600" dirty="0" smtClean="0"/>
              <a:t>Impedance more important than in LHC</a:t>
            </a:r>
            <a:endParaRPr lang="en-US" sz="16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3492365" y="1689022"/>
            <a:ext cx="0" cy="19014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937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4514</TotalTime>
  <Words>1313</Words>
  <Application>Microsoft Macintosh PowerPoint</Application>
  <PresentationFormat>On-screen Show (16:9)</PresentationFormat>
  <Paragraphs>317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Note: FCC-hh CDR</vt:lpstr>
      <vt:lpstr>Tentative FCC-hh Design Overview</vt:lpstr>
      <vt:lpstr>Tentative FCC-hh Accelerator Design</vt:lpstr>
      <vt:lpstr>FCC-hh Layout</vt:lpstr>
      <vt:lpstr>Beam Parameters</vt:lpstr>
      <vt:lpstr>Luminosity Drivers</vt:lpstr>
      <vt:lpstr>Power and Choice of Temperature</vt:lpstr>
      <vt:lpstr>Beam Screen Concept</vt:lpstr>
      <vt:lpstr>Parameter Optimisation</vt:lpstr>
      <vt:lpstr>Parameter Optimisation</vt:lpstr>
      <vt:lpstr>Conclusion</vt:lpstr>
      <vt:lpstr>Reserve</vt:lpstr>
      <vt:lpstr>Parameter Optimisation</vt:lpstr>
      <vt:lpstr>Parameter Optimisation</vt:lpstr>
      <vt:lpstr>Parameter Optimisation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Daniel Schulte</cp:lastModifiedBy>
  <cp:revision>87</cp:revision>
  <cp:lastPrinted>2017-05-26T12:34:17Z</cp:lastPrinted>
  <dcterms:created xsi:type="dcterms:W3CDTF">2010-04-12T23:12:02Z</dcterms:created>
  <dcterms:modified xsi:type="dcterms:W3CDTF">2017-05-30T05:30:35Z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