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5"/>
  </p:notesMasterIdLst>
  <p:handoutMasterIdLst>
    <p:handoutMasterId r:id="rId26"/>
  </p:handoutMasterIdLst>
  <p:sldIdLst>
    <p:sldId id="265" r:id="rId3"/>
    <p:sldId id="272" r:id="rId4"/>
    <p:sldId id="286" r:id="rId5"/>
    <p:sldId id="277" r:id="rId6"/>
    <p:sldId id="278" r:id="rId7"/>
    <p:sldId id="292" r:id="rId8"/>
    <p:sldId id="279" r:id="rId9"/>
    <p:sldId id="287" r:id="rId10"/>
    <p:sldId id="280" r:id="rId11"/>
    <p:sldId id="293" r:id="rId12"/>
    <p:sldId id="294" r:id="rId13"/>
    <p:sldId id="281" r:id="rId14"/>
    <p:sldId id="289" r:id="rId15"/>
    <p:sldId id="282" r:id="rId16"/>
    <p:sldId id="276" r:id="rId17"/>
    <p:sldId id="283" r:id="rId18"/>
    <p:sldId id="298" r:id="rId19"/>
    <p:sldId id="297" r:id="rId20"/>
    <p:sldId id="285" r:id="rId21"/>
    <p:sldId id="296" r:id="rId22"/>
    <p:sldId id="288" r:id="rId23"/>
    <p:sldId id="29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616361"/>
    <a:srgbClr val="3030A4"/>
    <a:srgbClr val="E8E8E8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2" autoAdjust="0"/>
    <p:restoredTop sz="86715" autoAdjust="0"/>
  </p:normalViewPr>
  <p:slideViewPr>
    <p:cSldViewPr snapToGrid="0">
      <p:cViewPr varScale="1">
        <p:scale>
          <a:sx n="87" d="100"/>
          <a:sy n="87" d="100"/>
        </p:scale>
        <p:origin x="332" y="40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5/29/2017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5/29/2017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16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6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7" y="1909346"/>
            <a:ext cx="9604311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7" y="5432564"/>
            <a:ext cx="9604311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rgbClr val="0070C0"/>
            </a:gs>
            <a:gs pos="100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91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7" y="391319"/>
            <a:ext cx="9601200" cy="6318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0C0"/>
              </a:buClr>
              <a:defRPr/>
            </a:lvl1pPr>
            <a:lvl2pPr>
              <a:buClr>
                <a:srgbClr val="0070C0"/>
              </a:buClr>
              <a:defRPr/>
            </a:lvl2pPr>
            <a:lvl3pPr>
              <a:buClr>
                <a:srgbClr val="0070C0"/>
              </a:buClr>
              <a:defRPr/>
            </a:lvl3pPr>
            <a:lvl4pPr>
              <a:buClr>
                <a:srgbClr val="0070C0"/>
              </a:buClr>
              <a:defRPr/>
            </a:lvl4pPr>
            <a:lvl5pPr>
              <a:buClr>
                <a:srgbClr val="0070C0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1" y="6289679"/>
            <a:ext cx="1115988" cy="368296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May 30,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95653" y="6289679"/>
            <a:ext cx="6128031" cy="368296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FCC Week Combined Experimental and Injection FCC machine insertion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5312" y="6289679"/>
            <a:ext cx="918883" cy="368296"/>
          </a:xfrm>
        </p:spPr>
        <p:txBody>
          <a:bodyPr/>
          <a:lstStyle>
            <a:lvl1pPr>
              <a:defRPr sz="1100"/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72" y="6225173"/>
            <a:ext cx="2309773" cy="56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rgbClr val="0070C0"/>
            </a:gs>
            <a:gs pos="97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" y="1799469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65" y="4964810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225425" y="4765538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Pr>
        <a:gradFill flip="none" rotWithShape="1">
          <a:gsLst>
            <a:gs pos="0">
              <a:srgbClr val="0070C0"/>
            </a:gs>
            <a:gs pos="97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2" y="-50006"/>
            <a:ext cx="12192003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811" y="2754190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979" y="5905512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090612" y="5677579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186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1"/>
            <a:ext cx="4572000" cy="3810001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201"/>
            <a:ext cx="4572000" cy="3810001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5"/>
            <a:ext cx="4572000" cy="3287487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5"/>
            <a:ext cx="4572000" cy="3287487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rgbClr val="0070C0"/>
            </a:gs>
            <a:gs pos="100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91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7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2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1" y="6289679"/>
            <a:ext cx="965947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May 30,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3" y="6289679"/>
            <a:ext cx="6128031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2" y="6289679"/>
            <a:ext cx="918883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6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800"/>
        </a:spcBef>
        <a:buClr>
          <a:srgbClr val="0070C0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l" defTabSz="914377" rtl="0" eaLnBrk="1" latinLnBrk="0" hangingPunct="1">
        <a:lnSpc>
          <a:spcPct val="90000"/>
        </a:lnSpc>
        <a:spcBef>
          <a:spcPts val="1200"/>
        </a:spcBef>
        <a:buClr>
          <a:srgbClr val="0070C0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indent="-179384" algn="l" defTabSz="914377" rtl="0" eaLnBrk="1" latinLnBrk="0" hangingPunct="1">
        <a:lnSpc>
          <a:spcPct val="90000"/>
        </a:lnSpc>
        <a:spcBef>
          <a:spcPts val="800"/>
        </a:spcBef>
        <a:buClr>
          <a:srgbClr val="0070C0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77" indent="-182875" algn="l" defTabSz="914377" rtl="0" eaLnBrk="1" latinLnBrk="0" hangingPunct="1">
        <a:lnSpc>
          <a:spcPct val="90000"/>
        </a:lnSpc>
        <a:spcBef>
          <a:spcPts val="800"/>
        </a:spcBef>
        <a:buClr>
          <a:srgbClr val="0070C0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2971" indent="-179384" algn="l" defTabSz="914377" rtl="0" eaLnBrk="1" latinLnBrk="0" hangingPunct="1">
        <a:lnSpc>
          <a:spcPct val="90000"/>
        </a:lnSpc>
        <a:spcBef>
          <a:spcPts val="600"/>
        </a:spcBef>
        <a:buClr>
          <a:srgbClr val="0070C0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566" indent="-182875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160" indent="-179384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54" indent="-182875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indent="-179384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tif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116337/files/CERN-2015-005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3.3 </a:t>
            </a:r>
            <a:r>
              <a:rPr lang="en-US" sz="3600" dirty="0" err="1"/>
              <a:t>TeV</a:t>
            </a:r>
            <a:r>
              <a:rPr lang="en-US" sz="3600" dirty="0"/>
              <a:t> beam injection into combined experimental and injection FCC machine insertions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425" y="4942648"/>
            <a:ext cx="9601200" cy="604933"/>
          </a:xfrm>
        </p:spPr>
        <p:txBody>
          <a:bodyPr>
            <a:normAutofit/>
          </a:bodyPr>
          <a:lstStyle/>
          <a:p>
            <a:r>
              <a:rPr lang="en-US" dirty="0"/>
              <a:t>M. Hofer, M.I. Besana, F. Burkart, F. </a:t>
            </a:r>
            <a:r>
              <a:rPr lang="en-US" dirty="0" err="1"/>
              <a:t>Cerutti</a:t>
            </a:r>
            <a:r>
              <a:rPr lang="en-US" dirty="0"/>
              <a:t>, R. Martin, D. Schulte, R. Tomas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7" y="192983"/>
            <a:ext cx="2312443" cy="111114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394587" y="192983"/>
            <a:ext cx="3491940" cy="904043"/>
            <a:chOff x="8394586" y="192981"/>
            <a:chExt cx="3491940" cy="9040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1404" y="192982"/>
              <a:ext cx="2155122" cy="901300"/>
            </a:xfrm>
            <a:prstGeom prst="rect">
              <a:avLst/>
            </a:prstGeom>
          </p:spPr>
        </p:pic>
        <p:pic>
          <p:nvPicPr>
            <p:cNvPr id="12" name="Picture 11" descr="\\typhoon\MarketingII\NIWeek\NIWeek 2013\Day 2 2013\Guest Speaker Notes\MedAustron\Content from Johannes\CERN Images\LogoBadge-0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054A1"/>
                </a:clrFrom>
                <a:clrTo>
                  <a:srgbClr val="0054A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4586" y="192981"/>
              <a:ext cx="963727" cy="90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/>
            <p:cNvCxnSpPr>
              <a:cxnSpLocks/>
            </p:cNvCxnSpPr>
            <p:nvPr/>
          </p:nvCxnSpPr>
          <p:spPr>
            <a:xfrm>
              <a:off x="9515475" y="192981"/>
              <a:ext cx="0" cy="901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" name="Picture 19" descr="p0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664" y="4942647"/>
            <a:ext cx="3149339" cy="191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9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240" y="1484733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Unlike in the main experiments, the triplet quadrupoles</a:t>
            </a:r>
            <a:br>
              <a:rPr lang="en-US" dirty="0"/>
            </a:br>
            <a:r>
              <a:rPr lang="en-US" dirty="0"/>
              <a:t>in these insertions are shorter and </a:t>
            </a:r>
            <a:br>
              <a:rPr lang="en-US" dirty="0"/>
            </a:br>
            <a:r>
              <a:rPr lang="en-US" dirty="0"/>
              <a:t>require a higher gradient and a significantly smaller aperture </a:t>
            </a:r>
          </a:p>
          <a:p>
            <a:r>
              <a:rPr lang="en-US" dirty="0"/>
              <a:t>Same magnet model for all triplet quadrupoles</a:t>
            </a:r>
            <a:br>
              <a:rPr lang="en-US" dirty="0"/>
            </a:br>
            <a:r>
              <a:rPr lang="en-US" dirty="0"/>
              <a:t> and a constant 10 mm tungsten (INERMET180) shielding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 80 cm long tungsten mask is placed </a:t>
            </a:r>
            <a:br>
              <a:rPr lang="en-US" dirty="0"/>
            </a:br>
            <a:r>
              <a:rPr lang="en-US" dirty="0"/>
              <a:t>in front of the quadrupole closest to the IP</a:t>
            </a:r>
            <a:br>
              <a:rPr lang="en-US" dirty="0"/>
            </a:b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10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47" y="142241"/>
            <a:ext cx="3779440" cy="37027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691" y="3901498"/>
            <a:ext cx="4469403" cy="2214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14652" y="5400536"/>
            <a:ext cx="157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Tungsten mask</a:t>
            </a:r>
            <a:endParaRPr lang="de-AT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889186" y="529473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Q1A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8673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240" y="1484733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Triplet quadrupoles also needed to be split and housed in separate cryostats</a:t>
            </a:r>
          </a:p>
          <a:p>
            <a:r>
              <a:rPr lang="en-US" dirty="0"/>
              <a:t>70 cm shielding gaps were assumed in the interconnects</a:t>
            </a:r>
            <a:br>
              <a:rPr lang="en-US" dirty="0"/>
            </a:br>
            <a:endParaRPr lang="en-US" dirty="0"/>
          </a:p>
          <a:p>
            <a:r>
              <a:rPr lang="en-US" dirty="0"/>
              <a:t>For the separation section after the triplet a design using superconducting dipoles was chosen to keep the section as short as possible which will also needed to be considered for energy deposition studies</a:t>
            </a:r>
            <a:br>
              <a:rPr lang="en-US" dirty="0"/>
            </a:b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13707" y="6289679"/>
            <a:ext cx="1346281" cy="368296"/>
          </a:xfrm>
        </p:spPr>
        <p:txBody>
          <a:bodyPr/>
          <a:lstStyle/>
          <a:p>
            <a:r>
              <a:rPr lang="en-US" dirty="0"/>
              <a:t>May 30,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11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5" y="3728154"/>
            <a:ext cx="11194347" cy="2233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09751" y="453136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</a:t>
            </a:r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7572589" y="4344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Q3B</a:t>
            </a:r>
            <a:endParaRPr lang="de-AT" dirty="0"/>
          </a:p>
        </p:txBody>
      </p:sp>
      <p:sp>
        <p:nvSpPr>
          <p:cNvPr id="10" name="TextBox 9"/>
          <p:cNvSpPr txBox="1"/>
          <p:nvPr/>
        </p:nvSpPr>
        <p:spPr>
          <a:xfrm>
            <a:off x="3952244" y="40976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Q3A</a:t>
            </a:r>
            <a:endParaRPr lang="de-AT" dirty="0"/>
          </a:p>
        </p:txBody>
      </p:sp>
      <p:sp>
        <p:nvSpPr>
          <p:cNvPr id="11" name="TextBox 10"/>
          <p:cNvSpPr txBox="1"/>
          <p:nvPr/>
        </p:nvSpPr>
        <p:spPr>
          <a:xfrm>
            <a:off x="2201337" y="398752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Q2B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466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919895" y="1137924"/>
            <a:ext cx="6123095" cy="4949469"/>
            <a:chOff x="6419721" y="1415994"/>
            <a:chExt cx="5520267" cy="46725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9721" y="1415994"/>
              <a:ext cx="5520267" cy="435290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7870613" y="5768903"/>
                  <a:ext cx="3492029" cy="319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dirty="0"/>
                          <m:t>Peak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  <m:r>
                          <m:rPr>
                            <m:nor/>
                          </m:rPr>
                          <a:rPr lang="en-US" sz="1600" dirty="0"/>
                          <m:t>power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  <m:r>
                          <m:rPr>
                            <m:nor/>
                          </m:rPr>
                          <a:rPr lang="en-US" sz="1600" dirty="0"/>
                          <m:t>density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  <m:r>
                          <m:rPr>
                            <m:nor/>
                          </m:rPr>
                          <a:rPr lang="en-US" sz="1600" dirty="0"/>
                          <m:t>for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 5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33</m:t>
                            </m:r>
                          </m:sup>
                        </m:sSup>
                        <m:r>
                          <a:rPr lang="en-US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de-AT" sz="1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0613" y="5768903"/>
                  <a:ext cx="3492029" cy="319610"/>
                </a:xfrm>
                <a:prstGeom prst="rect">
                  <a:avLst/>
                </a:prstGeom>
                <a:blipFill>
                  <a:blip r:embed="rId3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815" y="968954"/>
                <a:ext cx="9601200" cy="4429393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For an instantaneous luminosity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br>
                  <a:rPr lang="en-US" dirty="0"/>
                </a:br>
                <a:r>
                  <a:rPr lang="en-US" dirty="0"/>
                  <a:t>the peak power density in the triplet is </a:t>
                </a:r>
                <a:br>
                  <a:rPr lang="en-US" dirty="0"/>
                </a:br>
                <a:r>
                  <a:rPr lang="en-US" dirty="0"/>
                  <a:t>well below the current design limit </a:t>
                </a:r>
                <a:br>
                  <a:rPr lang="en-US" dirty="0"/>
                </a:br>
                <a:r>
                  <a:rPr lang="en-US" dirty="0"/>
                  <a:t>of Nb</a:t>
                </a:r>
                <a:r>
                  <a:rPr lang="en-US" baseline="-25000" dirty="0"/>
                  <a:t>3</a:t>
                </a:r>
                <a:r>
                  <a:rPr lang="en-US" dirty="0"/>
                  <a:t>Sn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𝑚𝑊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br>
                  <a:rPr lang="en-US" dirty="0"/>
                </a:br>
                <a:r>
                  <a:rPr lang="en-US" dirty="0"/>
                  <a:t> </a:t>
                </a:r>
                <a:endParaRPr lang="de-AT" dirty="0"/>
              </a:p>
              <a:p>
                <a:endParaRPr lang="en-US" sz="1700" u="sng" dirty="0">
                  <a:solidFill>
                    <a:srgbClr val="0000FF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815" y="968954"/>
                <a:ext cx="9601200" cy="4429393"/>
              </a:xfrm>
              <a:blipFill>
                <a:blip r:embed="rId4"/>
                <a:stretch>
                  <a:fillRect l="-57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12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1495" y="3368302"/>
            <a:ext cx="5322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Effect of 70 cm shielding gaps in the interconnects</a:t>
            </a:r>
            <a:br>
              <a:rPr lang="en-US" dirty="0"/>
            </a:br>
            <a:r>
              <a:rPr lang="en-US" dirty="0"/>
              <a:t>from splitting the triplet quadrupoles clearly visible</a:t>
            </a:r>
            <a:endParaRPr lang="de-AT" dirty="0"/>
          </a:p>
        </p:txBody>
      </p:sp>
      <p:cxnSp>
        <p:nvCxnSpPr>
          <p:cNvPr id="12" name="Straight Arrow Connector 11"/>
          <p:cNvCxnSpPr>
            <a:cxnSpLocks/>
            <a:stCxn id="10" idx="3"/>
          </p:cNvCxnSpPr>
          <p:nvPr/>
        </p:nvCxnSpPr>
        <p:spPr>
          <a:xfrm flipV="1">
            <a:off x="5784429" y="2661007"/>
            <a:ext cx="1792705" cy="1030463"/>
          </a:xfrm>
          <a:prstGeom prst="straightConnector1">
            <a:avLst/>
          </a:prstGeom>
          <a:ln w="12700">
            <a:solidFill>
              <a:srgbClr val="3030A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6958536" y="4995383"/>
            <a:ext cx="1237199" cy="307777"/>
            <a:chOff x="6958533" y="4995392"/>
            <a:chExt cx="1237199" cy="307778"/>
          </a:xfrm>
        </p:grpSpPr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>
              <a:off x="6958533" y="501656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365376" y="4995392"/>
              <a:ext cx="423514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Q1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45280" y="5007840"/>
            <a:ext cx="1814711" cy="307777"/>
            <a:chOff x="8445276" y="5007849"/>
            <a:chExt cx="1814711" cy="307778"/>
          </a:xfrm>
        </p:grpSpPr>
        <p:cxnSp>
          <p:nvCxnSpPr>
            <p:cNvPr id="22" name="Straight Arrow Connector 21"/>
            <p:cNvCxnSpPr>
              <a:cxnSpLocks/>
            </p:cNvCxnSpPr>
            <p:nvPr/>
          </p:nvCxnSpPr>
          <p:spPr>
            <a:xfrm>
              <a:off x="8445276" y="5017600"/>
              <a:ext cx="1814711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9140875" y="5007849"/>
              <a:ext cx="423514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Q2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524684" y="5008298"/>
            <a:ext cx="1237199" cy="307777"/>
            <a:chOff x="10524681" y="5008306"/>
            <a:chExt cx="1237199" cy="307778"/>
          </a:xfrm>
        </p:grpSpPr>
        <p:cxnSp>
          <p:nvCxnSpPr>
            <p:cNvPr id="24" name="Straight Arrow Connector 23"/>
            <p:cNvCxnSpPr>
              <a:cxnSpLocks/>
            </p:cNvCxnSpPr>
            <p:nvPr/>
          </p:nvCxnSpPr>
          <p:spPr>
            <a:xfrm>
              <a:off x="10524681" y="501759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0916373" y="5008306"/>
              <a:ext cx="423514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Q3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042082" y="225531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C1</a:t>
            </a:r>
            <a:endParaRPr lang="de-AT" sz="1400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84194" y="276998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C2</a:t>
            </a:r>
            <a:endParaRPr lang="de-A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3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815" y="1023141"/>
                <a:ext cx="9601200" cy="4896753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en-US" dirty="0"/>
              </a:p>
              <a:p>
                <a:r>
                  <a:rPr lang="en-US" dirty="0"/>
                  <a:t>Total Power for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AT" dirty="0"/>
                  <a:t> : 4.3 kW per side</a:t>
                </a:r>
              </a:p>
              <a:p>
                <a:pPr lvl="1"/>
                <a:r>
                  <a:rPr lang="en-US" dirty="0"/>
                  <a:t>1.7 kW deposited in the triplet</a:t>
                </a:r>
              </a:p>
              <a:p>
                <a:pPr lvl="1"/>
                <a:r>
                  <a:rPr lang="en-US" dirty="0"/>
                  <a:t>2.6 kW going downstream</a:t>
                </a:r>
              </a:p>
              <a:p>
                <a:r>
                  <a:rPr lang="en-US" dirty="0"/>
                  <a:t>maximum power per meter on Q1A</a:t>
                </a:r>
                <a:br>
                  <a:rPr lang="en-US" dirty="0"/>
                </a:br>
                <a:r>
                  <a:rPr lang="en-US" dirty="0"/>
                  <a:t>for both crossing schemes: </a:t>
                </a:r>
                <a:r>
                  <a:rPr lang="en-US" b="1" dirty="0"/>
                  <a:t>~14.4 W/m</a:t>
                </a:r>
              </a:p>
              <a:p>
                <a:r>
                  <a:rPr lang="en-US" dirty="0"/>
                  <a:t>power on the </a:t>
                </a:r>
                <a:r>
                  <a:rPr lang="en-US" b="1" dirty="0"/>
                  <a:t>mask</a:t>
                </a:r>
                <a:r>
                  <a:rPr lang="en-US" dirty="0"/>
                  <a:t> in front of Q1A: </a:t>
                </a:r>
                <a:r>
                  <a:rPr lang="en-US" b="1" dirty="0"/>
                  <a:t>~280 W</a:t>
                </a:r>
              </a:p>
              <a:p>
                <a:r>
                  <a:rPr lang="en-US" dirty="0"/>
                  <a:t>Further simulations needed to understand where </a:t>
                </a:r>
                <a:br>
                  <a:rPr lang="en-US" dirty="0"/>
                </a:br>
                <a:r>
                  <a:rPr lang="en-US" dirty="0"/>
                  <a:t>these particles will impact</a:t>
                </a:r>
              </a:p>
              <a:p>
                <a:pPr lvl="1"/>
                <a:r>
                  <a:rPr lang="en-US" dirty="0"/>
                  <a:t>Single diffractive protons (50 </a:t>
                </a:r>
                <a:r>
                  <a:rPr lang="en-US" dirty="0" err="1"/>
                  <a:t>TeV</a:t>
                </a:r>
                <a:r>
                  <a:rPr lang="en-US" dirty="0"/>
                  <a:t>) lost</a:t>
                </a:r>
                <a:br>
                  <a:rPr lang="en-US" dirty="0"/>
                </a:br>
                <a:r>
                  <a:rPr lang="en-US" dirty="0"/>
                  <a:t>further downstream (DS, collimation section)</a:t>
                </a:r>
              </a:p>
              <a:p>
                <a:pPr lvl="1"/>
                <a:r>
                  <a:rPr lang="en-US" dirty="0"/>
                  <a:t>Lower energy protons (~25 </a:t>
                </a:r>
                <a:r>
                  <a:rPr lang="en-US" dirty="0" err="1"/>
                  <a:t>TeV</a:t>
                </a:r>
                <a:r>
                  <a:rPr lang="en-US" dirty="0"/>
                  <a:t>) and </a:t>
                </a:r>
                <a:r>
                  <a:rPr lang="en-US" dirty="0" err="1"/>
                  <a:t>pions</a:t>
                </a:r>
                <a:r>
                  <a:rPr lang="en-US" dirty="0"/>
                  <a:t> expected</a:t>
                </a:r>
                <a:br>
                  <a:rPr lang="en-US" dirty="0"/>
                </a:br>
                <a:r>
                  <a:rPr lang="en-US" dirty="0"/>
                  <a:t>to be lost in D1, D2, TAN or MS</a:t>
                </a:r>
              </a:p>
              <a:p>
                <a:pPr lvl="1"/>
                <a:r>
                  <a:rPr lang="en-US" dirty="0"/>
                  <a:t>Neutral particles lost in TAN or further downstream</a:t>
                </a:r>
                <a:endParaRPr lang="de-AT" dirty="0"/>
              </a:p>
              <a:p>
                <a:endParaRPr lang="en-US" sz="1700" dirty="0">
                  <a:solidFill>
                    <a:srgbClr val="0000FF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815" y="1023141"/>
                <a:ext cx="9601200" cy="4896753"/>
              </a:xfrm>
              <a:blipFill>
                <a:blip r:embed="rId2"/>
                <a:stretch>
                  <a:fillRect l="-508" b="-623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13</a:t>
            </a:fld>
            <a:r>
              <a:rPr lang="en-US"/>
              <a:t> 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251790" y="706554"/>
            <a:ext cx="5742243" cy="5310181"/>
            <a:chOff x="6251787" y="706552"/>
            <a:chExt cx="5742245" cy="53101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51787" y="706552"/>
              <a:ext cx="5630591" cy="49716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7577437" y="5678178"/>
              <a:ext cx="44165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Particle Spectra at the exit of Q3B per collision</a:t>
              </a:r>
              <a:endParaRPr lang="de-AT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0943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9567" y="1465742"/>
                <a:ext cx="9601200" cy="3809999"/>
              </a:xfrm>
            </p:spPr>
            <p:txBody>
              <a:bodyPr/>
              <a:lstStyle/>
              <a:p>
                <a:r>
                  <a:rPr lang="en-US" dirty="0"/>
                  <a:t>With the current baseline radiation limits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AT" dirty="0"/>
                  <a:t> seems feasible</a:t>
                </a:r>
              </a:p>
              <a:p>
                <a:endParaRPr lang="en-US" dirty="0"/>
              </a:p>
              <a:p>
                <a:r>
                  <a:rPr lang="en-US" dirty="0"/>
                  <a:t>In order to survive longer, options like </a:t>
                </a:r>
                <a:br>
                  <a:rPr lang="en-US" dirty="0"/>
                </a:br>
                <a:r>
                  <a:rPr lang="en-US" dirty="0"/>
                  <a:t>thicker shielding with a higher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de-AT" dirty="0"/>
                  <a:t>,</a:t>
                </a:r>
                <a:br>
                  <a:rPr lang="de-AT" dirty="0"/>
                </a:br>
                <a:r>
                  <a:rPr lang="de-AT" dirty="0"/>
                  <a:t>switching the crossing plane or</a:t>
                </a:r>
                <a:br>
                  <a:rPr lang="de-AT" dirty="0"/>
                </a:br>
                <a:r>
                  <a:rPr lang="de-AT" dirty="0"/>
                  <a:t>swapping the triplet quadrupoles in a LS</a:t>
                </a:r>
                <a:br>
                  <a:rPr lang="de-AT" dirty="0"/>
                </a:br>
                <a:r>
                  <a:rPr lang="de-AT" dirty="0"/>
                  <a:t>could be explored </a:t>
                </a:r>
              </a:p>
              <a:p>
                <a:endParaRPr lang="de-AT" dirty="0"/>
              </a:p>
              <a:p>
                <a:pPr marL="274313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9567" y="1465742"/>
                <a:ext cx="9601200" cy="3809999"/>
              </a:xfrm>
              <a:blipFill>
                <a:blip r:embed="rId2"/>
                <a:stretch>
                  <a:fillRect l="-571" t="-144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14</a:t>
            </a:fld>
            <a:r>
              <a:rPr lang="en-US"/>
              <a:t> 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411896" y="766911"/>
            <a:ext cx="6488843" cy="5195729"/>
            <a:chOff x="5411893" y="766908"/>
            <a:chExt cx="6488842" cy="51957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893" y="766908"/>
              <a:ext cx="6488842" cy="485717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9253025" y="5624082"/>
                  <a:ext cx="237334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dirty="0"/>
                          <m:t>Peak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  <m:r>
                          <m:rPr>
                            <m:nor/>
                          </m:rPr>
                          <a:rPr lang="en-US" sz="1600" dirty="0"/>
                          <m:t>dose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  <m:r>
                          <m:rPr>
                            <m:nor/>
                          </m:rPr>
                          <a:rPr lang="en-US" sz="1600" dirty="0"/>
                          <m:t>for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500 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𝑓𝑏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de-AT" sz="1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53025" y="5624082"/>
                  <a:ext cx="2373342" cy="338554"/>
                </a:xfrm>
                <a:prstGeom prst="rect">
                  <a:avLst/>
                </a:prstGeom>
                <a:blipFill>
                  <a:blip r:embed="rId4"/>
                  <a:stretch>
                    <a:fillRect b="-12727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545208"/>
              </p:ext>
            </p:extLst>
          </p:nvPr>
        </p:nvGraphicFramePr>
        <p:xfrm>
          <a:off x="359566" y="4701308"/>
          <a:ext cx="4831438" cy="11430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15719">
                  <a:extLst>
                    <a:ext uri="{9D8B030D-6E8A-4147-A177-3AD203B41FA5}">
                      <a16:colId xmlns:a16="http://schemas.microsoft.com/office/drawing/2014/main" val="1871981562"/>
                    </a:ext>
                  </a:extLst>
                </a:gridCol>
                <a:gridCol w="2415719">
                  <a:extLst>
                    <a:ext uri="{9D8B030D-6E8A-4147-A177-3AD203B41FA5}">
                      <a16:colId xmlns:a16="http://schemas.microsoft.com/office/drawing/2014/main" val="149075437"/>
                    </a:ext>
                  </a:extLst>
                </a:gridCol>
              </a:tblGrid>
              <a:tr h="375920">
                <a:tc gridSpan="2">
                  <a:txBody>
                    <a:bodyPr/>
                    <a:lstStyle/>
                    <a:p>
                      <a:r>
                        <a:rPr lang="en-US" sz="1900" dirty="0"/>
                        <a:t>Current FCC-</a:t>
                      </a:r>
                      <a:r>
                        <a:rPr lang="en-US" sz="1900" dirty="0" err="1"/>
                        <a:t>hh</a:t>
                      </a:r>
                      <a:r>
                        <a:rPr lang="en-US" sz="1900" dirty="0"/>
                        <a:t> target radiation limits</a:t>
                      </a:r>
                      <a:endParaRPr lang="de-AT" sz="1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16716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Baseline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30 </a:t>
                      </a:r>
                      <a:r>
                        <a:rPr lang="en-US" sz="1900" dirty="0" err="1"/>
                        <a:t>MGy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65524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Ultimate (R&amp;D Goal)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250 </a:t>
                      </a:r>
                      <a:r>
                        <a:rPr lang="en-US" sz="1900" dirty="0" err="1"/>
                        <a:t>MGy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486604"/>
                  </a:ext>
                </a:extLst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450535" y="4900554"/>
            <a:ext cx="1372667" cy="307777"/>
            <a:chOff x="6958533" y="4995392"/>
            <a:chExt cx="1237199" cy="307778"/>
          </a:xfrm>
        </p:grpSpPr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>
              <a:off x="6958533" y="501656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365376" y="4995392"/>
              <a:ext cx="381718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Q1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45650" y="4906235"/>
            <a:ext cx="1978884" cy="307777"/>
            <a:chOff x="8445276" y="5007849"/>
            <a:chExt cx="1814711" cy="307778"/>
          </a:xfrm>
        </p:grpSpPr>
        <p:cxnSp>
          <p:nvCxnSpPr>
            <p:cNvPr id="18" name="Straight Arrow Connector 17"/>
            <p:cNvCxnSpPr>
              <a:cxnSpLocks/>
            </p:cNvCxnSpPr>
            <p:nvPr/>
          </p:nvCxnSpPr>
          <p:spPr>
            <a:xfrm>
              <a:off x="8445276" y="5017600"/>
              <a:ext cx="1814711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140875" y="5007849"/>
              <a:ext cx="388378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Q2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259989" y="4906850"/>
            <a:ext cx="1424012" cy="307777"/>
            <a:chOff x="10524681" y="5008306"/>
            <a:chExt cx="1237199" cy="307778"/>
          </a:xfrm>
        </p:grpSpPr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>
              <a:off x="10524681" y="501759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0916373" y="5008306"/>
              <a:ext cx="367954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Q3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31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788" y="595009"/>
            <a:ext cx="9601200" cy="1142385"/>
          </a:xfrm>
        </p:spPr>
        <p:txBody>
          <a:bodyPr/>
          <a:lstStyle/>
          <a:p>
            <a:r>
              <a:rPr lang="en-US" dirty="0"/>
              <a:t>Conclusions and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5400" y="1981204"/>
                <a:ext cx="9601200" cy="387095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Since last FCC-week in Rome new, more compact FCC-</a:t>
                </a:r>
                <a:r>
                  <a:rPr lang="en-US" dirty="0" err="1"/>
                  <a:t>hh</a:t>
                </a:r>
                <a:r>
                  <a:rPr lang="en-US" dirty="0"/>
                  <a:t> layout with combined injection and experimental insertions as in the LHC</a:t>
                </a:r>
              </a:p>
              <a:p>
                <a:r>
                  <a:rPr lang="en-US" dirty="0"/>
                  <a:t>A design for these insertion has been presented, which uses a L* of 25 m and achieves a </a:t>
                </a:r>
                <a:r>
                  <a:rPr lang="el-GR" dirty="0"/>
                  <a:t>β</a:t>
                </a:r>
                <a:r>
                  <a:rPr lang="en-US" dirty="0"/>
                  <a:t>* = 3 m</a:t>
                </a:r>
              </a:p>
              <a:p>
                <a:r>
                  <a:rPr lang="en-US" dirty="0"/>
                  <a:t>From energy deposition studies using the current baseline target radiation limits sets the attainable integrated luminosity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Many things to follow up:</a:t>
                </a:r>
              </a:p>
              <a:p>
                <a:pPr lvl="1"/>
                <a:r>
                  <a:rPr lang="en-US" dirty="0"/>
                  <a:t>Dynamic Aperture studies</a:t>
                </a:r>
              </a:p>
              <a:p>
                <a:pPr lvl="1"/>
                <a:r>
                  <a:rPr lang="en-US" dirty="0"/>
                  <a:t>Impact on particles escaping the triplet</a:t>
                </a:r>
              </a:p>
              <a:p>
                <a:pPr lvl="1"/>
                <a:r>
                  <a:rPr lang="en-US" dirty="0"/>
                  <a:t>Beam-Beam effects</a:t>
                </a:r>
              </a:p>
              <a:p>
                <a:pPr lvl="1"/>
                <a:r>
                  <a:rPr lang="en-US" dirty="0"/>
                  <a:t>Impact of injection failures on experiments and Studies for additional masks and injection protection elements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1981204"/>
                <a:ext cx="9601200" cy="3870959"/>
              </a:xfrm>
              <a:blipFill>
                <a:blip r:embed="rId3"/>
                <a:stretch>
                  <a:fillRect l="-508" t="-299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13" y="88364"/>
            <a:ext cx="2109113" cy="101329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75811" y="2938493"/>
            <a:ext cx="9601200" cy="2743200"/>
          </a:xfrm>
        </p:spPr>
        <p:txBody>
          <a:bodyPr>
            <a:normAutofit/>
          </a:bodyPr>
          <a:lstStyle/>
          <a:p>
            <a:r>
              <a:rPr lang="en-US" sz="4800" dirty="0"/>
              <a:t>Thank you for your attention!</a:t>
            </a:r>
            <a:endParaRPr lang="de-AT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275147" y="6289675"/>
            <a:ext cx="1457272" cy="368300"/>
          </a:xfrm>
        </p:spPr>
        <p:txBody>
          <a:bodyPr/>
          <a:lstStyle/>
          <a:p>
            <a:r>
              <a:rPr lang="en-US" dirty="0"/>
              <a:t>May 30,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20640" y="6289675"/>
            <a:ext cx="7071363" cy="368300"/>
          </a:xfrm>
        </p:spPr>
        <p:txBody>
          <a:bodyPr/>
          <a:lstStyle/>
          <a:p>
            <a:r>
              <a:rPr lang="en-US" dirty="0"/>
              <a:t>FCC Week Combined Experimental and Injection FCC machine insertion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272837" y="6289675"/>
            <a:ext cx="919163" cy="368300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16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7" y="192983"/>
            <a:ext cx="2312443" cy="111114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394587" y="192983"/>
            <a:ext cx="3491940" cy="904043"/>
            <a:chOff x="8394586" y="192981"/>
            <a:chExt cx="3491940" cy="9040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1404" y="192982"/>
              <a:ext cx="2155122" cy="901300"/>
            </a:xfrm>
            <a:prstGeom prst="rect">
              <a:avLst/>
            </a:prstGeom>
          </p:spPr>
        </p:pic>
        <p:pic>
          <p:nvPicPr>
            <p:cNvPr id="12" name="Picture 11" descr="\\typhoon\MarketingII\NIWeek\NIWeek 2013\Day 2 2013\Guest Speaker Notes\MedAustron\Content from Johannes\CERN Images\LogoBadge-0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054A1"/>
                </a:clrFrom>
                <a:clrTo>
                  <a:srgbClr val="0054A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4586" y="192981"/>
              <a:ext cx="963727" cy="90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9515475" y="192981"/>
              <a:ext cx="0" cy="901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408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75811" y="2938493"/>
            <a:ext cx="9601200" cy="2743200"/>
          </a:xfrm>
        </p:spPr>
        <p:txBody>
          <a:bodyPr>
            <a:normAutofit/>
          </a:bodyPr>
          <a:lstStyle/>
          <a:p>
            <a:r>
              <a:rPr lang="en-US" sz="4800" dirty="0"/>
              <a:t>Reserve</a:t>
            </a:r>
            <a:endParaRPr lang="de-AT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275147" y="6289675"/>
            <a:ext cx="1457272" cy="368300"/>
          </a:xfrm>
        </p:spPr>
        <p:txBody>
          <a:bodyPr/>
          <a:lstStyle/>
          <a:p>
            <a:r>
              <a:rPr lang="en-US" dirty="0"/>
              <a:t>May 30,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20640" y="6289675"/>
            <a:ext cx="7071363" cy="368300"/>
          </a:xfrm>
        </p:spPr>
        <p:txBody>
          <a:bodyPr/>
          <a:lstStyle/>
          <a:p>
            <a:r>
              <a:rPr lang="en-US" dirty="0"/>
              <a:t>FCC Week Combined Experimental and Injection FCC machine insertion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272837" y="6289675"/>
            <a:ext cx="919163" cy="368300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17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7" y="192983"/>
            <a:ext cx="2312443" cy="111114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394587" y="192983"/>
            <a:ext cx="3491940" cy="904043"/>
            <a:chOff x="8394586" y="192981"/>
            <a:chExt cx="3491940" cy="9040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1404" y="192982"/>
              <a:ext cx="2155122" cy="901300"/>
            </a:xfrm>
            <a:prstGeom prst="rect">
              <a:avLst/>
            </a:prstGeom>
          </p:spPr>
        </p:pic>
        <p:pic>
          <p:nvPicPr>
            <p:cNvPr id="12" name="Picture 11" descr="\\typhoon\MarketingII\NIWeek\NIWeek 2013\Day 2 2013\Guest Speaker Notes\MedAustron\Content from Johannes\CERN Images\LogoBadge-0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054A1"/>
                </a:clrFrom>
                <a:clrTo>
                  <a:srgbClr val="0054A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4586" y="192981"/>
              <a:ext cx="963727" cy="90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9515475" y="192981"/>
              <a:ext cx="0" cy="901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556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Geology</a:t>
            </a:r>
            <a:endParaRPr lang="de-A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9567" y="1275369"/>
            <a:ext cx="9601200" cy="2355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“The </a:t>
            </a:r>
            <a:r>
              <a:rPr lang="en-US" dirty="0" err="1"/>
              <a:t>favoured</a:t>
            </a:r>
            <a:r>
              <a:rPr lang="en-US" dirty="0"/>
              <a:t> layouts avoid the Jura and Pre-Alps limestone whilst</a:t>
            </a:r>
            <a:br>
              <a:rPr lang="en-US" dirty="0"/>
            </a:br>
            <a:r>
              <a:rPr lang="en-US" dirty="0"/>
              <a:t>also avoiding exceptionally deep shafts in Points H, G and F, however</a:t>
            </a:r>
            <a:br>
              <a:rPr lang="en-US" dirty="0"/>
            </a:br>
            <a:r>
              <a:rPr lang="en-US" dirty="0"/>
              <a:t>it has proved difficult to simultaneously fulfil these criteria.”</a:t>
            </a:r>
          </a:p>
          <a:p>
            <a:pPr marL="0" indent="0">
              <a:buNone/>
            </a:pPr>
            <a:r>
              <a:rPr lang="en-US" dirty="0"/>
              <a:t>See J. </a:t>
            </a:r>
            <a:r>
              <a:rPr lang="en-US" dirty="0" err="1"/>
              <a:t>Stanyard</a:t>
            </a:r>
            <a:r>
              <a:rPr lang="en-US" dirty="0"/>
              <a:t>, V. </a:t>
            </a:r>
            <a:r>
              <a:rPr lang="en-US" dirty="0" err="1"/>
              <a:t>Mertens</a:t>
            </a:r>
            <a:r>
              <a:rPr lang="en-US" dirty="0"/>
              <a:t>, J. Osborne, Y. Loo, C. </a:t>
            </a:r>
            <a:r>
              <a:rPr lang="en-US" dirty="0" err="1"/>
              <a:t>Sturzaker</a:t>
            </a:r>
            <a:r>
              <a:rPr lang="en-US" dirty="0"/>
              <a:t>, M. Sykes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 err="1"/>
              <a:t>Optimisation</a:t>
            </a:r>
            <a:r>
              <a:rPr lang="en-US" dirty="0"/>
              <a:t> of the design of the future circular collider </a:t>
            </a:r>
            <a:br>
              <a:rPr lang="en-US" dirty="0"/>
            </a:br>
            <a:r>
              <a:rPr lang="en-US" dirty="0"/>
              <a:t>from a civil engineering perspective”,  </a:t>
            </a:r>
            <a:br>
              <a:rPr lang="en-US" dirty="0"/>
            </a:br>
            <a:r>
              <a:rPr lang="en-US" dirty="0"/>
              <a:t>in Proc.IPAC2017, Copenhagen, Denmark</a:t>
            </a:r>
            <a:endParaRPr lang="de-A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18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961" y="10289"/>
            <a:ext cx="3317012" cy="36209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253" y="3679825"/>
            <a:ext cx="9530080" cy="235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3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Power deposited in triplet </a:t>
            </a:r>
            <a:endParaRPr lang="de-A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0627" y="5353950"/>
            <a:ext cx="9601200" cy="1188349"/>
          </a:xfrm>
        </p:spPr>
        <p:txBody>
          <a:bodyPr/>
          <a:lstStyle/>
          <a:p>
            <a:pPr lvl="1"/>
            <a:r>
              <a:rPr lang="en-US" dirty="0"/>
              <a:t>maximum power per meter on Q1A for both crossing schemes: </a:t>
            </a:r>
            <a:r>
              <a:rPr lang="en-US" b="1" dirty="0"/>
              <a:t>~14.4 W/m</a:t>
            </a:r>
          </a:p>
          <a:p>
            <a:pPr lvl="1"/>
            <a:r>
              <a:rPr lang="en-US" dirty="0"/>
              <a:t>power on the </a:t>
            </a:r>
            <a:r>
              <a:rPr lang="en-US" b="1" dirty="0"/>
              <a:t>mask</a:t>
            </a:r>
            <a:r>
              <a:rPr lang="en-US" dirty="0"/>
              <a:t> in front of Q1A: </a:t>
            </a:r>
            <a:r>
              <a:rPr lang="en-US" b="1" dirty="0"/>
              <a:t>~280 W</a:t>
            </a:r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202136"/>
              </p:ext>
            </p:extLst>
          </p:nvPr>
        </p:nvGraphicFramePr>
        <p:xfrm>
          <a:off x="1687819" y="1276058"/>
          <a:ext cx="8958176" cy="38249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0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9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19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7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47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85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67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Magnet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k-SK" sz="20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 Power [W] vertical crossing</a:t>
                      </a:r>
                      <a:endParaRPr lang="sk-SK" sz="20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 Power [W] horizontal crossing</a:t>
                      </a:r>
                      <a:endParaRPr lang="sk-SK" sz="20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sk-SK" sz="1600" b="1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sk-SK" sz="1600" b="1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568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Total</a:t>
                      </a:r>
                      <a:endParaRPr lang="en-US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Shielding</a:t>
                      </a:r>
                      <a:endParaRPr lang="en-US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 Cold</a:t>
                      </a:r>
                      <a:r>
                        <a:rPr lang="sk-SK" sz="19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 Mass</a:t>
                      </a:r>
                      <a:endParaRPr lang="sk-SK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Total</a:t>
                      </a:r>
                      <a:endParaRPr lang="en-US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Shielding</a:t>
                      </a:r>
                      <a:endParaRPr lang="en-US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900" b="1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Cold</a:t>
                      </a:r>
                      <a:r>
                        <a:rPr lang="sk-SK" sz="19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 Mass</a:t>
                      </a:r>
                      <a:endParaRPr lang="sk-SK" sz="19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 Q1A</a:t>
                      </a:r>
                      <a:endParaRPr lang="de-DE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248.8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100.9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3030A4"/>
                          </a:solidFill>
                          <a:effectLst/>
                          <a:latin typeface="Corbel"/>
                          <a:cs typeface="Corbel"/>
                        </a:rPr>
                        <a:t>147.9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251.3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101.9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3030A4"/>
                          </a:solidFill>
                          <a:effectLst/>
                          <a:latin typeface="Corbel"/>
                          <a:cs typeface="Corbel"/>
                        </a:rPr>
                        <a:t>149.4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Q1B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267.9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182.7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85.2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269.0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183.7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85.3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C1</a:t>
                      </a:r>
                      <a:endParaRPr lang="en-US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27.1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18.9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8.2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27.7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19.3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8.4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Q2A</a:t>
                      </a:r>
                      <a:endParaRPr lang="de-DE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118.1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82.3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35.8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119.3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83.3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36.0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Q2B</a:t>
                      </a:r>
                      <a:endParaRPr lang="de-DE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204.4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147.1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57.3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190.9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137.3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53.6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Q3A</a:t>
                      </a:r>
                      <a:endParaRPr lang="de-DE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111.1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76.7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34.4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112.9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80.3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32.6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Q3B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112.6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81.2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31.4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132.1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95.2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36.9</a:t>
                      </a:r>
                    </a:p>
                  </a:txBody>
                  <a:tcPr marL="12700" marR="12700" marT="12700" marB="0" anchor="ctr">
                    <a:solidFill>
                      <a:schemeClr val="bg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 C2</a:t>
                      </a:r>
                      <a:endParaRPr lang="de-DE" sz="1600" b="0" i="0" u="none" strike="noStrike" dirty="0">
                        <a:solidFill>
                          <a:srgbClr val="000090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14.7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10.7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4.0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17.5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12.8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90"/>
                          </a:solidFill>
                          <a:effectLst/>
                          <a:latin typeface="Corbel"/>
                          <a:cs typeface="Corbel"/>
                        </a:rPr>
                        <a:t>4.7</a:t>
                      </a:r>
                    </a:p>
                  </a:txBody>
                  <a:tcPr marL="12700" marR="12700" marT="12700" marB="0" anchor="ctr">
                    <a:solidFill>
                      <a:srgbClr val="E8E8E8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273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Total on</a:t>
                      </a:r>
                      <a:r>
                        <a:rPr lang="de-DE" sz="16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 Magnets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effectLst/>
                        <a:latin typeface="Corbel"/>
                        <a:cs typeface="Corbel"/>
                      </a:endParaRP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1104.6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700.6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404.1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1120.7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713.9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orbel"/>
                          <a:cs typeface="Corbel"/>
                        </a:rPr>
                        <a:t>406.8</a:t>
                      </a:r>
                    </a:p>
                  </a:txBody>
                  <a:tcPr marL="12700" marR="12700" marT="1270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19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8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757" y="520592"/>
            <a:ext cx="9601200" cy="595191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107" y="1859284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Since the last FCC week in Rome 2016 the overall</a:t>
            </a:r>
            <a:br>
              <a:rPr lang="en-US" dirty="0"/>
            </a:br>
            <a:r>
              <a:rPr lang="en-US" dirty="0"/>
              <a:t>layout of the FCC-</a:t>
            </a:r>
            <a:r>
              <a:rPr lang="en-US" dirty="0" err="1"/>
              <a:t>hh</a:t>
            </a:r>
            <a:r>
              <a:rPr lang="en-US" dirty="0"/>
              <a:t> has changed</a:t>
            </a:r>
          </a:p>
          <a:p>
            <a:r>
              <a:rPr lang="en-US" dirty="0"/>
              <a:t>The new layout has a reduced circumference of </a:t>
            </a:r>
            <a:br>
              <a:rPr lang="en-US" dirty="0"/>
            </a:br>
            <a:r>
              <a:rPr lang="en-US" dirty="0"/>
              <a:t>97.75 km compared to 99.97 km for the</a:t>
            </a:r>
            <a:br>
              <a:rPr lang="en-US" dirty="0"/>
            </a:br>
            <a:r>
              <a:rPr lang="en-US" dirty="0"/>
              <a:t>previous baseline layout</a:t>
            </a:r>
          </a:p>
          <a:p>
            <a:r>
              <a:rPr lang="en-US" dirty="0"/>
              <a:t>Low luminosity experiments moved from Points F &amp; H</a:t>
            </a:r>
            <a:br>
              <a:rPr lang="en-US" dirty="0"/>
            </a:br>
            <a:r>
              <a:rPr lang="en-US" dirty="0"/>
              <a:t>to B &amp; L and are now combined with the injection</a:t>
            </a:r>
          </a:p>
          <a:p>
            <a:r>
              <a:rPr lang="en-US" dirty="0"/>
              <a:t>The length of these insertion remains at 1400 m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257" y="961814"/>
            <a:ext cx="4238228" cy="4415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36965" y="5484617"/>
            <a:ext cx="2924903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See Talk by Daniel Schulte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5949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2419" y="228757"/>
            <a:ext cx="9601200" cy="631825"/>
          </a:xfrm>
        </p:spPr>
        <p:txBody>
          <a:bodyPr/>
          <a:lstStyle/>
          <a:p>
            <a:r>
              <a:rPr lang="en-US" dirty="0"/>
              <a:t>Peak dose: Angular Position </a:t>
            </a:r>
            <a:endParaRPr lang="de-AT" dirty="0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02419" y="1160131"/>
            <a:ext cx="8767076" cy="49608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591" y="860582"/>
            <a:ext cx="2767479" cy="249704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724505" y="859225"/>
            <a:ext cx="2768400" cy="249840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3" name="Straight Arrow Connector 2"/>
          <p:cNvCxnSpPr/>
          <p:nvPr/>
        </p:nvCxnSpPr>
        <p:spPr>
          <a:xfrm flipH="1">
            <a:off x="2390989" y="3224110"/>
            <a:ext cx="257387" cy="535093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>
            <a:off x="3623734" y="3224107"/>
            <a:ext cx="2100772" cy="416424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16200000">
            <a:off x="9073471" y="745995"/>
            <a:ext cx="2492812" cy="2743457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272871" y="725707"/>
            <a:ext cx="2768400" cy="2498400"/>
          </a:xfrm>
          <a:prstGeom prst="rect">
            <a:avLst/>
          </a:prstGeom>
          <a:ln>
            <a:noFill/>
          </a:ln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H="1">
            <a:off x="6360163" y="3028336"/>
            <a:ext cx="2985963" cy="1211775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9272871" y="3374861"/>
            <a:ext cx="2768400" cy="24984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</p:pic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8492905" y="4693541"/>
            <a:ext cx="714904" cy="129075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1688881" y="5230856"/>
            <a:ext cx="1976135" cy="307777"/>
            <a:chOff x="6958533" y="4995392"/>
            <a:chExt cx="1237199" cy="307778"/>
          </a:xfrm>
        </p:grpSpPr>
        <p:cxnSp>
          <p:nvCxnSpPr>
            <p:cNvPr id="33" name="Straight Arrow Connector 32"/>
            <p:cNvCxnSpPr>
              <a:cxnSpLocks/>
            </p:cNvCxnSpPr>
            <p:nvPr/>
          </p:nvCxnSpPr>
          <p:spPr>
            <a:xfrm>
              <a:off x="6958533" y="501656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365376" y="4995392"/>
              <a:ext cx="265149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Q1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954578" y="5244908"/>
            <a:ext cx="2615557" cy="307777"/>
            <a:chOff x="8445276" y="5007849"/>
            <a:chExt cx="1814711" cy="307778"/>
          </a:xfrm>
        </p:grpSpPr>
        <p:cxnSp>
          <p:nvCxnSpPr>
            <p:cNvPr id="36" name="Straight Arrow Connector 35"/>
            <p:cNvCxnSpPr>
              <a:cxnSpLocks/>
            </p:cNvCxnSpPr>
            <p:nvPr/>
          </p:nvCxnSpPr>
          <p:spPr>
            <a:xfrm>
              <a:off x="8445276" y="5017600"/>
              <a:ext cx="1814711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140875" y="5007849"/>
              <a:ext cx="293840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Q2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887419" y="5252134"/>
            <a:ext cx="1931465" cy="307777"/>
            <a:chOff x="10524681" y="5008306"/>
            <a:chExt cx="1237199" cy="307778"/>
          </a:xfrm>
        </p:grpSpPr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>
              <a:off x="10524681" y="5017598"/>
              <a:ext cx="1237199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0916373" y="5008306"/>
              <a:ext cx="27128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Q3</a:t>
              </a:r>
              <a:endParaRPr lang="de-AT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20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0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</a:t>
            </a:r>
            <a:endParaRPr lang="de-AT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8289893"/>
              </p:ext>
            </p:extLst>
          </p:nvPr>
        </p:nvGraphicFramePr>
        <p:xfrm>
          <a:off x="303242" y="1276773"/>
          <a:ext cx="11645191" cy="4587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925472">
                  <a:extLst>
                    <a:ext uri="{9D8B030D-6E8A-4147-A177-3AD203B41FA5}">
                      <a16:colId xmlns:a16="http://schemas.microsoft.com/office/drawing/2014/main" val="4109891530"/>
                    </a:ext>
                  </a:extLst>
                </a:gridCol>
                <a:gridCol w="1484987">
                  <a:extLst>
                    <a:ext uri="{9D8B030D-6E8A-4147-A177-3AD203B41FA5}">
                      <a16:colId xmlns:a16="http://schemas.microsoft.com/office/drawing/2014/main" val="2603769517"/>
                    </a:ext>
                  </a:extLst>
                </a:gridCol>
                <a:gridCol w="1931213">
                  <a:extLst>
                    <a:ext uri="{9D8B030D-6E8A-4147-A177-3AD203B41FA5}">
                      <a16:colId xmlns:a16="http://schemas.microsoft.com/office/drawing/2014/main" val="4214105565"/>
                    </a:ext>
                  </a:extLst>
                </a:gridCol>
                <a:gridCol w="1923897">
                  <a:extLst>
                    <a:ext uri="{9D8B030D-6E8A-4147-A177-3AD203B41FA5}">
                      <a16:colId xmlns:a16="http://schemas.microsoft.com/office/drawing/2014/main" val="4214659211"/>
                    </a:ext>
                  </a:extLst>
                </a:gridCol>
                <a:gridCol w="1693653">
                  <a:extLst>
                    <a:ext uri="{9D8B030D-6E8A-4147-A177-3AD203B41FA5}">
                      <a16:colId xmlns:a16="http://schemas.microsoft.com/office/drawing/2014/main" val="1394398351"/>
                    </a:ext>
                  </a:extLst>
                </a:gridCol>
                <a:gridCol w="1685969">
                  <a:extLst>
                    <a:ext uri="{9D8B030D-6E8A-4147-A177-3AD203B41FA5}">
                      <a16:colId xmlns:a16="http://schemas.microsoft.com/office/drawing/2014/main" val="2584927529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r>
                        <a:rPr lang="en-US" sz="1900" dirty="0"/>
                        <a:t>Type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Gradient [T/m]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Field [T]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Aperture [mm]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Length [m]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Units per IP</a:t>
                      </a:r>
                      <a:endParaRPr lang="de-AT" sz="19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155417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Triplet Q1</a:t>
                      </a:r>
                      <a:endParaRPr lang="de-AT" sz="1900" dirty="0"/>
                    </a:p>
                  </a:txBody>
                  <a:tcP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270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64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3838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Triplet Q2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270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64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15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950217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Triplet Q3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270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64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06945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Separation Dipole D1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12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100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12.5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913239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Recombination</a:t>
                      </a:r>
                      <a:r>
                        <a:rPr lang="en-US" sz="1900" baseline="0" dirty="0"/>
                        <a:t> Dipole D2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15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7154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r>
                        <a:rPr lang="en-US" sz="1900" dirty="0"/>
                        <a:t>Matching Quadrupole Short Type MQM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200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70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9.1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50696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r>
                        <a:rPr lang="en-US" sz="1900" dirty="0"/>
                        <a:t>Matching Quadrupole</a:t>
                      </a:r>
                      <a:r>
                        <a:rPr lang="en-US" sz="1900" baseline="0" dirty="0"/>
                        <a:t> Long Type MQML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300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50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12.8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862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Orbit Corrector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-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64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814300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21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1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88462189"/>
                  </p:ext>
                </p:extLst>
              </p:nvPr>
            </p:nvGraphicFramePr>
            <p:xfrm>
              <a:off x="6002867" y="3471334"/>
              <a:ext cx="5552440" cy="2484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76220">
                      <a:extLst>
                        <a:ext uri="{9D8B030D-6E8A-4147-A177-3AD203B41FA5}">
                          <a16:colId xmlns:a16="http://schemas.microsoft.com/office/drawing/2014/main" val="1030052117"/>
                        </a:ext>
                      </a:extLst>
                    </a:gridCol>
                    <a:gridCol w="2776220">
                      <a:extLst>
                        <a:ext uri="{9D8B030D-6E8A-4147-A177-3AD203B41FA5}">
                          <a16:colId xmlns:a16="http://schemas.microsoft.com/office/drawing/2014/main" val="3556091237"/>
                        </a:ext>
                      </a:extLst>
                    </a:gridCol>
                  </a:tblGrid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Normalized emittance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900" i="1" dirty="0" smtClean="0">
                                    <a:latin typeface="Cambria Math" panose="02040503050406030204" pitchFamily="18" charset="0"/>
                                  </a:rPr>
                                  <m:t>2.2</m:t>
                                </m:r>
                                <m:r>
                                  <a:rPr lang="en-US" sz="1900" b="0" i="1" dirty="0" smtClean="0">
                                    <a:latin typeface="Cambria Math" panose="02040503050406030204" pitchFamily="18" charset="0"/>
                                  </a:rPr>
                                  <m:t> µ</m:t>
                                </m:r>
                                <m:r>
                                  <a:rPr lang="en-US" sz="1900" b="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de-AT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7809053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Closed Orbit uncertainty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de-AT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7480804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Momentum offset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AT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043978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900" dirty="0">
                              <a:solidFill>
                                <a:schemeClr val="bg1"/>
                              </a:solidFill>
                            </a:rPr>
                            <a:t>β</a:t>
                          </a:r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-beating coefficient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1.1</m:t>
                                </m:r>
                              </m:oMath>
                            </m:oMathPara>
                          </a14:m>
                          <a:endParaRPr lang="de-AT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3235833"/>
                      </a:ext>
                    </a:extLst>
                  </a:tr>
                  <a:tr h="660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Relative parasitic dispersion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0.14</m:t>
                                </m:r>
                              </m:oMath>
                            </m:oMathPara>
                          </a14:m>
                          <a:endParaRPr lang="de-AT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89426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88462189"/>
                  </p:ext>
                </p:extLst>
              </p:nvPr>
            </p:nvGraphicFramePr>
            <p:xfrm>
              <a:off x="6002867" y="3471334"/>
              <a:ext cx="5552440" cy="2484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76220">
                      <a:extLst>
                        <a:ext uri="{9D8B030D-6E8A-4147-A177-3AD203B41FA5}">
                          <a16:colId xmlns:a16="http://schemas.microsoft.com/office/drawing/2014/main" val="1030052117"/>
                        </a:ext>
                      </a:extLst>
                    </a:gridCol>
                    <a:gridCol w="2776220">
                      <a:extLst>
                        <a:ext uri="{9D8B030D-6E8A-4147-A177-3AD203B41FA5}">
                          <a16:colId xmlns:a16="http://schemas.microsoft.com/office/drawing/2014/main" val="3556091237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Normalized emittance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100219" t="-9524" r="-439" b="-5746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7809053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Closed Orbit uncertainty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100219" t="-62727" r="-439" b="-22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7480804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Momentum offset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100219" t="-288710" r="-439" b="-3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043978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900" dirty="0">
                              <a:solidFill>
                                <a:schemeClr val="bg1"/>
                              </a:solidFill>
                            </a:rPr>
                            <a:t>β</a:t>
                          </a:r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-beating coefficient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100219" t="-382540" r="-439" b="-2015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3235833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900" dirty="0">
                              <a:solidFill>
                                <a:schemeClr val="bg1"/>
                              </a:solidFill>
                            </a:rPr>
                            <a:t>Relative parasitic dispersion</a:t>
                          </a:r>
                          <a:endParaRPr lang="de-AT" sz="19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100219" t="-276364" r="-439" b="-1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8942665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788104"/>
              </p:ext>
            </p:extLst>
          </p:nvPr>
        </p:nvGraphicFramePr>
        <p:xfrm>
          <a:off x="359565" y="1789853"/>
          <a:ext cx="5418666" cy="1813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56207958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439160617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r>
                        <a:rPr lang="el-GR" sz="1900" dirty="0">
                          <a:solidFill>
                            <a:schemeClr val="bg1"/>
                          </a:solidFill>
                        </a:rPr>
                        <a:t>β</a:t>
                      </a:r>
                      <a:r>
                        <a:rPr lang="en-US" sz="1900" dirty="0">
                          <a:solidFill>
                            <a:schemeClr val="bg1"/>
                          </a:solidFill>
                        </a:rPr>
                        <a:t>* during collision</a:t>
                      </a:r>
                      <a:endParaRPr lang="de-AT" sz="1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3 m 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72764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900" dirty="0">
                          <a:solidFill>
                            <a:schemeClr val="bg1"/>
                          </a:solidFill>
                        </a:rPr>
                        <a:t>β</a:t>
                      </a:r>
                      <a:r>
                        <a:rPr lang="en-US" sz="1900" dirty="0">
                          <a:solidFill>
                            <a:schemeClr val="bg1"/>
                          </a:solidFill>
                        </a:rPr>
                        <a:t>* during injection</a:t>
                      </a:r>
                      <a:endParaRPr lang="de-AT" sz="1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27 m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82088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bg1"/>
                          </a:solidFill>
                        </a:rPr>
                        <a:t>Full crossing angle</a:t>
                      </a:r>
                      <a:endParaRPr lang="de-AT" sz="1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39 µrad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500136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bg1"/>
                          </a:solidFill>
                        </a:rPr>
                        <a:t>Separation during injection </a:t>
                      </a:r>
                      <a:endParaRPr lang="de-AT" sz="1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1.5 mm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301093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22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0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7" y="391319"/>
            <a:ext cx="10585524" cy="631825"/>
          </a:xfrm>
        </p:spPr>
        <p:txBody>
          <a:bodyPr>
            <a:normAutofit fontScale="90000"/>
          </a:bodyPr>
          <a:lstStyle/>
          <a:p>
            <a:r>
              <a:rPr lang="en-US" dirty="0"/>
              <a:t>Combined injection and experimental insertion in (HL-)LHC 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413" y="1511462"/>
            <a:ext cx="9601200" cy="3809999"/>
          </a:xfrm>
        </p:spPr>
        <p:txBody>
          <a:bodyPr/>
          <a:lstStyle/>
          <a:p>
            <a:r>
              <a:rPr lang="en-US" dirty="0"/>
              <a:t>Example for a combined insertion in the (HL-)LHC</a:t>
            </a:r>
          </a:p>
          <a:p>
            <a:r>
              <a:rPr lang="en-US" dirty="0"/>
              <a:t>Insertion layout for ALICE</a:t>
            </a:r>
          </a:p>
          <a:p>
            <a:r>
              <a:rPr lang="en-US" dirty="0"/>
              <a:t>Symmetric design and injection protection close to the experiments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2135"/>
            <a:ext cx="12192000" cy="2447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36487" y="5440766"/>
            <a:ext cx="5354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High-Luminosity Large Hadron Collider (HL-LHC) Preliminary Design Report</a:t>
            </a:r>
          </a:p>
          <a:p>
            <a:r>
              <a:rPr lang="de-AT" sz="1200" dirty="0">
                <a:hlinkClick r:id="rId3"/>
              </a:rPr>
              <a:t>https://cds.cern.ch/record/2116337/files/CERN-2015-005.pdf</a:t>
            </a:r>
            <a:r>
              <a:rPr lang="de-A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511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167" y="1777634"/>
            <a:ext cx="9601200" cy="3809999"/>
          </a:xfrm>
        </p:spPr>
        <p:txBody>
          <a:bodyPr/>
          <a:lstStyle/>
          <a:p>
            <a:r>
              <a:rPr lang="en-US" dirty="0"/>
              <a:t>For these insertion a rather conservative approach was chosen separating Injection and Experiments as best possible </a:t>
            </a:r>
          </a:p>
          <a:p>
            <a:r>
              <a:rPr lang="en-US" dirty="0"/>
              <a:t>Chosen as it seems preferable from a machine protection point of view</a:t>
            </a:r>
          </a:p>
          <a:p>
            <a:r>
              <a:rPr lang="en-US" dirty="0"/>
              <a:t>Not as deeply interwoven as LHC</a:t>
            </a:r>
          </a:p>
          <a:p>
            <a:r>
              <a:rPr lang="en-US" dirty="0"/>
              <a:t>Same layout is used for both IPB and IPL</a:t>
            </a:r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4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552" y="4133610"/>
            <a:ext cx="12555032" cy="2293144"/>
          </a:xfrm>
          <a:prstGeom prst="rect">
            <a:avLst/>
          </a:prstGeom>
        </p:spPr>
      </p:pic>
      <p:sp>
        <p:nvSpPr>
          <p:cNvPr id="15" name="Rectangle: Rounded Corners 14"/>
          <p:cNvSpPr/>
          <p:nvPr/>
        </p:nvSpPr>
        <p:spPr>
          <a:xfrm>
            <a:off x="3295655" y="4171951"/>
            <a:ext cx="1904999" cy="1950244"/>
          </a:xfrm>
          <a:prstGeom prst="roundRect">
            <a:avLst/>
          </a:prstGeom>
          <a:solidFill>
            <a:srgbClr val="0000FF">
              <a:alpha val="5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6" name="Rectangle: Rounded Corners 15"/>
          <p:cNvSpPr/>
          <p:nvPr/>
        </p:nvSpPr>
        <p:spPr>
          <a:xfrm>
            <a:off x="5300667" y="4171951"/>
            <a:ext cx="3450431" cy="1950244"/>
          </a:xfrm>
          <a:prstGeom prst="roundRect">
            <a:avLst/>
          </a:prstGeom>
          <a:solidFill>
            <a:srgbClr val="008000">
              <a:alpha val="5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7" name="TextBox 6"/>
          <p:cNvSpPr txBox="1"/>
          <p:nvPr/>
        </p:nvSpPr>
        <p:spPr>
          <a:xfrm>
            <a:off x="3732105" y="413088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Injection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1801" y="4103793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Experiment</a:t>
            </a:r>
            <a:endParaRPr lang="de-AT" dirty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980271" y="4004468"/>
            <a:ext cx="1955145" cy="1271335"/>
            <a:chOff x="1737609" y="3627685"/>
            <a:chExt cx="3735662" cy="1330996"/>
          </a:xfrm>
        </p:grpSpPr>
        <p:cxnSp>
          <p:nvCxnSpPr>
            <p:cNvPr id="29" name="Straight Connector 28"/>
            <p:cNvCxnSpPr>
              <a:cxnSpLocks/>
            </p:cNvCxnSpPr>
            <p:nvPr/>
          </p:nvCxnSpPr>
          <p:spPr>
            <a:xfrm>
              <a:off x="1737609" y="3627685"/>
              <a:ext cx="1703245" cy="11221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/>
            </p:cNvCxnSpPr>
            <p:nvPr/>
          </p:nvCxnSpPr>
          <p:spPr>
            <a:xfrm>
              <a:off x="3440854" y="4753611"/>
              <a:ext cx="878681" cy="205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319535" y="4958681"/>
              <a:ext cx="115373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77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Layout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57687"/>
            <a:ext cx="9601200" cy="3809999"/>
          </a:xfrm>
        </p:spPr>
        <p:txBody>
          <a:bodyPr/>
          <a:lstStyle/>
          <a:p>
            <a:r>
              <a:rPr lang="en-US" dirty="0"/>
              <a:t>Half cell length for injection devices is 150 m </a:t>
            </a:r>
          </a:p>
          <a:p>
            <a:r>
              <a:rPr lang="en-US" dirty="0"/>
              <a:t>Septum is located right next to the Dispersion Suppressor</a:t>
            </a:r>
          </a:p>
          <a:p>
            <a:r>
              <a:rPr lang="en-US" dirty="0"/>
              <a:t>Protection elements far away from the experiment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5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1667" y="3662682"/>
            <a:ext cx="13195972" cy="25920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2431630" y="5698067"/>
            <a:ext cx="1009227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97918" y="5794221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150 m</a:t>
            </a:r>
            <a:endParaRPr lang="de-AT" sz="10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5590423" y="3880485"/>
            <a:ext cx="556563" cy="1700859"/>
            <a:chOff x="5590420" y="3880482"/>
            <a:chExt cx="556563" cy="1700859"/>
          </a:xfrm>
        </p:grpSpPr>
        <p:grpSp>
          <p:nvGrpSpPr>
            <p:cNvPr id="23" name="Group 22"/>
            <p:cNvGrpSpPr/>
            <p:nvPr/>
          </p:nvGrpSpPr>
          <p:grpSpPr>
            <a:xfrm>
              <a:off x="5699228" y="4346262"/>
              <a:ext cx="338948" cy="1235079"/>
              <a:chOff x="9084733" y="931333"/>
              <a:chExt cx="338948" cy="123507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1" name="Rectangle 20"/>
              <p:cNvSpPr/>
              <p:nvPr/>
            </p:nvSpPr>
            <p:spPr>
              <a:xfrm>
                <a:off x="9084733" y="931333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084733" y="1675345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590420" y="3880482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TDI</a:t>
              </a:r>
              <a:endParaRPr lang="de-AT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785723" y="4237664"/>
            <a:ext cx="931335" cy="996184"/>
            <a:chOff x="3785718" y="4237664"/>
            <a:chExt cx="931334" cy="996184"/>
          </a:xfrm>
        </p:grpSpPr>
        <p:grpSp>
          <p:nvGrpSpPr>
            <p:cNvPr id="20" name="Group 19"/>
            <p:cNvGrpSpPr/>
            <p:nvPr/>
          </p:nvGrpSpPr>
          <p:grpSpPr>
            <a:xfrm>
              <a:off x="3785718" y="4683515"/>
              <a:ext cx="931334" cy="550333"/>
              <a:chOff x="3598333" y="4199467"/>
              <a:chExt cx="931334" cy="550333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98333" y="4199467"/>
                <a:ext cx="931334" cy="550333"/>
              </a:xfrm>
              <a:prstGeom prst="rect">
                <a:avLst/>
              </a:prstGeom>
              <a:solidFill>
                <a:schemeClr val="bg2">
                  <a:lumMod val="90000"/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6" name="Straight Connector 15"/>
              <p:cNvCxnSpPr>
                <a:cxnSpLocks/>
              </p:cNvCxnSpPr>
              <p:nvPr/>
            </p:nvCxnSpPr>
            <p:spPr>
              <a:xfrm>
                <a:off x="3598333" y="41994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cxnSpLocks/>
              </p:cNvCxnSpPr>
              <p:nvPr/>
            </p:nvCxnSpPr>
            <p:spPr>
              <a:xfrm>
                <a:off x="3598333" y="47328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953867" y="4237664"/>
              <a:ext cx="5950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MKI</a:t>
              </a:r>
              <a:endParaRPr lang="de-AT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559438" y="3583791"/>
            <a:ext cx="841834" cy="997779"/>
            <a:chOff x="2559436" y="3583789"/>
            <a:chExt cx="841832" cy="997779"/>
          </a:xfrm>
        </p:grpSpPr>
        <p:grpSp>
          <p:nvGrpSpPr>
            <p:cNvPr id="13" name="Group 12"/>
            <p:cNvGrpSpPr/>
            <p:nvPr/>
          </p:nvGrpSpPr>
          <p:grpSpPr>
            <a:xfrm rot="1986854">
              <a:off x="2559436" y="4118323"/>
              <a:ext cx="753610" cy="463245"/>
              <a:chOff x="2601620" y="3463134"/>
              <a:chExt cx="753610" cy="463245"/>
            </a:xfrm>
            <a:solidFill>
              <a:schemeClr val="bg1">
                <a:lumMod val="65000"/>
              </a:schemeClr>
            </a:solidFill>
          </p:grpSpPr>
          <p:sp>
            <p:nvSpPr>
              <p:cNvPr id="11" name="Rectangle 10"/>
              <p:cNvSpPr/>
              <p:nvPr/>
            </p:nvSpPr>
            <p:spPr>
              <a:xfrm>
                <a:off x="2601620" y="3463134"/>
                <a:ext cx="753609" cy="221559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01620" y="3846021"/>
                <a:ext cx="753610" cy="80358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806234" y="3583789"/>
              <a:ext cx="5950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MSI</a:t>
              </a:r>
              <a:endParaRPr lang="de-AT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999797" y="3523005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IPB</a:t>
            </a:r>
            <a:endParaRPr lang="de-AT" dirty="0"/>
          </a:p>
        </p:txBody>
      </p:sp>
      <p:grpSp>
        <p:nvGrpSpPr>
          <p:cNvPr id="38" name="Group 37"/>
          <p:cNvGrpSpPr/>
          <p:nvPr/>
        </p:nvGrpSpPr>
        <p:grpSpPr>
          <a:xfrm>
            <a:off x="1737612" y="3627686"/>
            <a:ext cx="3735663" cy="1330996"/>
            <a:chOff x="1737609" y="3627685"/>
            <a:chExt cx="3735662" cy="1330996"/>
          </a:xfrm>
        </p:grpSpPr>
        <p:cxnSp>
          <p:nvCxnSpPr>
            <p:cNvPr id="18" name="Straight Connector 17"/>
            <p:cNvCxnSpPr>
              <a:cxnSpLocks/>
            </p:cNvCxnSpPr>
            <p:nvPr/>
          </p:nvCxnSpPr>
          <p:spPr>
            <a:xfrm>
              <a:off x="1737609" y="3627685"/>
              <a:ext cx="1703245" cy="11221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cxnSpLocks/>
            </p:cNvCxnSpPr>
            <p:nvPr/>
          </p:nvCxnSpPr>
          <p:spPr>
            <a:xfrm>
              <a:off x="3440854" y="4753611"/>
              <a:ext cx="878681" cy="205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319535" y="4958681"/>
              <a:ext cx="115373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753733" y="4384626"/>
            <a:ext cx="136092" cy="1148115"/>
            <a:chOff x="6739467" y="4191886"/>
            <a:chExt cx="130135" cy="1511338"/>
          </a:xfrm>
        </p:grpSpPr>
        <p:sp>
          <p:nvSpPr>
            <p:cNvPr id="17" name="Rectangle 16"/>
            <p:cNvSpPr/>
            <p:nvPr/>
          </p:nvSpPr>
          <p:spPr>
            <a:xfrm>
              <a:off x="6744950" y="4191886"/>
              <a:ext cx="124652" cy="491067"/>
            </a:xfrm>
            <a:prstGeom prst="rect">
              <a:avLst/>
            </a:prstGeom>
            <a:solidFill>
              <a:srgbClr val="61636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AT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39467" y="5212157"/>
              <a:ext cx="124652" cy="491067"/>
            </a:xfrm>
            <a:prstGeom prst="rect">
              <a:avLst/>
            </a:prstGeom>
            <a:solidFill>
              <a:srgbClr val="61636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AT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863523" y="4136160"/>
            <a:ext cx="124652" cy="1617423"/>
            <a:chOff x="7863522" y="4176796"/>
            <a:chExt cx="124652" cy="1617422"/>
          </a:xfrm>
        </p:grpSpPr>
        <p:sp>
          <p:nvSpPr>
            <p:cNvPr id="35" name="Rectangle 34"/>
            <p:cNvSpPr/>
            <p:nvPr/>
          </p:nvSpPr>
          <p:spPr>
            <a:xfrm>
              <a:off x="7863522" y="4176796"/>
              <a:ext cx="124652" cy="491067"/>
            </a:xfrm>
            <a:prstGeom prst="rect">
              <a:avLst/>
            </a:prstGeom>
            <a:solidFill>
              <a:srgbClr val="61636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AT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63522" y="5303151"/>
              <a:ext cx="124652" cy="491067"/>
            </a:xfrm>
            <a:prstGeom prst="rect">
              <a:avLst/>
            </a:prstGeom>
            <a:solidFill>
              <a:srgbClr val="61636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AT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468977" y="5901941"/>
            <a:ext cx="3446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Possible additional injection protection elements</a:t>
            </a:r>
            <a:endParaRPr lang="de-AT" sz="1200" dirty="0"/>
          </a:p>
        </p:txBody>
      </p:sp>
      <p:cxnSp>
        <p:nvCxnSpPr>
          <p:cNvPr id="31" name="Straight Arrow Connector 30"/>
          <p:cNvCxnSpPr>
            <a:cxnSpLocks/>
            <a:stCxn id="29" idx="1"/>
          </p:cNvCxnSpPr>
          <p:nvPr/>
        </p:nvCxnSpPr>
        <p:spPr>
          <a:xfrm flipH="1" flipV="1">
            <a:off x="6949445" y="5581345"/>
            <a:ext cx="1519530" cy="45909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9" idx="1"/>
          </p:cNvCxnSpPr>
          <p:nvPr/>
        </p:nvCxnSpPr>
        <p:spPr>
          <a:xfrm flipH="1" flipV="1">
            <a:off x="8039949" y="5794222"/>
            <a:ext cx="429026" cy="2462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2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layout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20893" y="1554990"/>
                <a:ext cx="9601200" cy="3809999"/>
              </a:xfrm>
            </p:spPr>
            <p:txBody>
              <a:bodyPr/>
              <a:lstStyle/>
              <a:p>
                <a:r>
                  <a:rPr lang="en-US" dirty="0"/>
                  <a:t>These Experiments were designed with no specific scenario in mind (e.g. Ions, FCC-he)</a:t>
                </a:r>
              </a:p>
              <a:p>
                <a:r>
                  <a:rPr lang="en-US" dirty="0"/>
                  <a:t>For the low luminosity experiments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of 25 m was suggested by the detector design group</a:t>
                </a:r>
              </a:p>
              <a:p>
                <a:r>
                  <a:rPr lang="en-US" dirty="0"/>
                  <a:t>Keep separation section length as short as possible</a:t>
                </a:r>
              </a:p>
              <a:p>
                <a:endParaRPr lang="en-US" dirty="0"/>
              </a:p>
              <a:p>
                <a:endParaRPr lang="de-A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20893" y="1554990"/>
                <a:ext cx="9601200" cy="3809999"/>
              </a:xfrm>
              <a:blipFill>
                <a:blip r:embed="rId2"/>
                <a:stretch>
                  <a:fillRect l="-571" t="-144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6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4967" y="3476729"/>
            <a:ext cx="14369499" cy="27330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96855" y="3449637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IPB</a:t>
            </a:r>
            <a:endParaRPr lang="de-AT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078135" y="5842503"/>
            <a:ext cx="197001" cy="0"/>
          </a:xfrm>
          <a:prstGeom prst="straightConnector1">
            <a:avLst/>
          </a:prstGeom>
          <a:ln>
            <a:solidFill>
              <a:srgbClr val="3030A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87369" y="5855864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L* = 25 m</a:t>
            </a:r>
            <a:endParaRPr lang="de-AT" dirty="0"/>
          </a:p>
        </p:txBody>
      </p:sp>
      <p:grpSp>
        <p:nvGrpSpPr>
          <p:cNvPr id="17" name="Group 16"/>
          <p:cNvGrpSpPr/>
          <p:nvPr/>
        </p:nvGrpSpPr>
        <p:grpSpPr>
          <a:xfrm>
            <a:off x="2522103" y="3758953"/>
            <a:ext cx="556563" cy="1700859"/>
            <a:chOff x="5590420" y="3880482"/>
            <a:chExt cx="556563" cy="1700859"/>
          </a:xfrm>
        </p:grpSpPr>
        <p:grpSp>
          <p:nvGrpSpPr>
            <p:cNvPr id="18" name="Group 17"/>
            <p:cNvGrpSpPr/>
            <p:nvPr/>
          </p:nvGrpSpPr>
          <p:grpSpPr>
            <a:xfrm>
              <a:off x="5699228" y="4346262"/>
              <a:ext cx="338948" cy="1235079"/>
              <a:chOff x="9084733" y="931333"/>
              <a:chExt cx="338948" cy="123507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0" name="Rectangle 19"/>
              <p:cNvSpPr/>
              <p:nvPr/>
            </p:nvSpPr>
            <p:spPr>
              <a:xfrm>
                <a:off x="9084733" y="931333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9084733" y="1675345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590420" y="3880482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TDI</a:t>
              </a:r>
              <a:endParaRPr lang="de-AT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17029" y="4128283"/>
            <a:ext cx="931335" cy="996184"/>
            <a:chOff x="3785718" y="4237664"/>
            <a:chExt cx="931334" cy="996184"/>
          </a:xfrm>
        </p:grpSpPr>
        <p:grpSp>
          <p:nvGrpSpPr>
            <p:cNvPr id="23" name="Group 22"/>
            <p:cNvGrpSpPr/>
            <p:nvPr/>
          </p:nvGrpSpPr>
          <p:grpSpPr>
            <a:xfrm>
              <a:off x="3785718" y="4683515"/>
              <a:ext cx="931334" cy="550333"/>
              <a:chOff x="3598333" y="4199467"/>
              <a:chExt cx="931334" cy="550333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598333" y="4199467"/>
                <a:ext cx="931334" cy="550333"/>
              </a:xfrm>
              <a:prstGeom prst="rect">
                <a:avLst/>
              </a:prstGeom>
              <a:solidFill>
                <a:schemeClr val="bg2">
                  <a:lumMod val="90000"/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6" name="Straight Connector 25"/>
              <p:cNvCxnSpPr>
                <a:cxnSpLocks/>
              </p:cNvCxnSpPr>
              <p:nvPr/>
            </p:nvCxnSpPr>
            <p:spPr>
              <a:xfrm>
                <a:off x="3598333" y="41994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cxnSpLocks/>
              </p:cNvCxnSpPr>
              <p:nvPr/>
            </p:nvCxnSpPr>
            <p:spPr>
              <a:xfrm>
                <a:off x="3598333" y="47328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953867" y="4237664"/>
              <a:ext cx="5950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MKI</a:t>
              </a:r>
              <a:endParaRPr lang="de-AT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9567" y="4128283"/>
            <a:ext cx="2358957" cy="697043"/>
            <a:chOff x="359566" y="4128282"/>
            <a:chExt cx="2358957" cy="697043"/>
          </a:xfrm>
        </p:grpSpPr>
        <p:cxnSp>
          <p:nvCxnSpPr>
            <p:cNvPr id="29" name="Straight Connector 28"/>
            <p:cNvCxnSpPr>
              <a:cxnSpLocks/>
            </p:cNvCxnSpPr>
            <p:nvPr/>
          </p:nvCxnSpPr>
          <p:spPr>
            <a:xfrm>
              <a:off x="359566" y="4128282"/>
              <a:ext cx="582189" cy="4881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/>
            </p:cNvCxnSpPr>
            <p:nvPr/>
          </p:nvCxnSpPr>
          <p:spPr>
            <a:xfrm>
              <a:off x="941755" y="4620255"/>
              <a:ext cx="768155" cy="205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709911" y="4825325"/>
              <a:ext cx="100861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553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Optics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111" y="1148082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Predetermined injection cell length adds space constraints</a:t>
            </a:r>
          </a:p>
          <a:p>
            <a:r>
              <a:rPr lang="en-US" dirty="0"/>
              <a:t>Injection optics requires special matching constraint to ensure optimum protection:</a:t>
            </a:r>
          </a:p>
          <a:p>
            <a:pPr lvl="1"/>
            <a:r>
              <a:rPr lang="en-US" dirty="0"/>
              <a:t>90° phase advance constraint between the Kickers and the absorber TDI</a:t>
            </a:r>
          </a:p>
          <a:p>
            <a:pPr lvl="1"/>
            <a:r>
              <a:rPr lang="en-US" dirty="0"/>
              <a:t>vanishing dispersion to mitigate the effect of injection oscillation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45" y="3292643"/>
            <a:ext cx="9015307" cy="257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2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20" y="391317"/>
            <a:ext cx="9601200" cy="631825"/>
          </a:xfrm>
        </p:spPr>
        <p:txBody>
          <a:bodyPr/>
          <a:lstStyle/>
          <a:p>
            <a:r>
              <a:rPr lang="en-US" dirty="0"/>
              <a:t>Collision Optics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1640" y="1249685"/>
                <a:ext cx="9601200" cy="380999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During collision no special constraints need to be applied</a:t>
                </a:r>
              </a:p>
              <a:p>
                <a:r>
                  <a:rPr lang="en-US" dirty="0"/>
                  <a:t>With this layout a minimum 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of 3 m has been matched</a:t>
                </a:r>
              </a:p>
              <a:p>
                <a:r>
                  <a:rPr lang="en-US" dirty="0"/>
                  <a:t>Crossing angle has been scaled from Main Experiments with the reduced distance IP to D1 which yields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=39 µ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endParaRPr lang="en-US" dirty="0"/>
              </a:p>
              <a:p>
                <a:endParaRPr lang="de-AT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1640" y="1249685"/>
                <a:ext cx="9601200" cy="3809999"/>
              </a:xfrm>
              <a:blipFill>
                <a:blip r:embed="rId2"/>
                <a:stretch>
                  <a:fillRect l="-571" t="-144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9" name="Picture 8" descr="A close up of a map&#10;&#10;Description generated with high confidenc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69" y="2932854"/>
            <a:ext cx="8450433" cy="320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2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depositions studies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332" y="1864038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Energy deposition in the magnets is one of the key factors that defines luminosity reach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maximum instantaneous luminosity is determined by the quench limit of the superconductivity magnets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cumulated dose sets the achievable integrated luminosity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30,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Combined Experimental and Injection FCC machine insertion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6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.pptx" id="{5A5E13AF-055D-4FFB-B154-0AFAA6CD1F9D}" vid="{B0F623A0-0041-47C6-89E0-7378CDFB17C1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</Template>
  <TotalTime>0</TotalTime>
  <Words>1176</Words>
  <Application>Microsoft Office PowerPoint</Application>
  <PresentationFormat>Widescreen</PresentationFormat>
  <Paragraphs>340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Cambria Math</vt:lpstr>
      <vt:lpstr>Corbel</vt:lpstr>
      <vt:lpstr>Diamond Grid 16x9</vt:lpstr>
      <vt:lpstr>3.3 TeV beam injection into combined experimental and injection FCC machine insertions</vt:lpstr>
      <vt:lpstr>Motivation</vt:lpstr>
      <vt:lpstr>Combined injection and experimental insertion in (HL-)LHC </vt:lpstr>
      <vt:lpstr>Strategy</vt:lpstr>
      <vt:lpstr>Injection Layout</vt:lpstr>
      <vt:lpstr>Experiment layout</vt:lpstr>
      <vt:lpstr>Injection Optics</vt:lpstr>
      <vt:lpstr>Collision Optics</vt:lpstr>
      <vt:lpstr>Energy depositions studies</vt:lpstr>
      <vt:lpstr>Magnet Models</vt:lpstr>
      <vt:lpstr>Magnet Models</vt:lpstr>
      <vt:lpstr>Energy deposition</vt:lpstr>
      <vt:lpstr>Energy deposition</vt:lpstr>
      <vt:lpstr>Energy deposition</vt:lpstr>
      <vt:lpstr>Conclusions and Outlook</vt:lpstr>
      <vt:lpstr>Thank you for your attention!</vt:lpstr>
      <vt:lpstr>Reserve</vt:lpstr>
      <vt:lpstr>Geology</vt:lpstr>
      <vt:lpstr>Total Power deposited in triplet </vt:lpstr>
      <vt:lpstr>Peak dose: Angular Position </vt:lpstr>
      <vt:lpstr>Magnets</vt:lpstr>
      <vt:lpstr>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2017-05-05T06:29:47Z</dcterms:created>
  <dcterms:modified xsi:type="dcterms:W3CDTF">2017-05-29T20:29:49Z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