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52" r:id="rId1"/>
    <p:sldMasterId id="2147484199" r:id="rId2"/>
    <p:sldMasterId id="2147484078" r:id="rId3"/>
    <p:sldMasterId id="2147484530" r:id="rId4"/>
    <p:sldMasterId id="2147484532" r:id="rId5"/>
    <p:sldMasterId id="2147484539" r:id="rId6"/>
    <p:sldMasterId id="2147484564" r:id="rId7"/>
    <p:sldMasterId id="2147484589" r:id="rId8"/>
  </p:sldMasterIdLst>
  <p:notesMasterIdLst>
    <p:notesMasterId r:id="rId21"/>
  </p:notesMasterIdLst>
  <p:handoutMasterIdLst>
    <p:handoutMasterId r:id="rId22"/>
  </p:handoutMasterIdLst>
  <p:sldIdLst>
    <p:sldId id="1720" r:id="rId9"/>
    <p:sldId id="1738" r:id="rId10"/>
    <p:sldId id="1744" r:id="rId11"/>
    <p:sldId id="1739" r:id="rId12"/>
    <p:sldId id="1748" r:id="rId13"/>
    <p:sldId id="1740" r:id="rId14"/>
    <p:sldId id="1728" r:id="rId15"/>
    <p:sldId id="1729" r:id="rId16"/>
    <p:sldId id="1735" r:id="rId17"/>
    <p:sldId id="1750" r:id="rId18"/>
    <p:sldId id="1737" r:id="rId19"/>
    <p:sldId id="1741" r:id="rId20"/>
  </p:sldIdLst>
  <p:sldSz cx="12192000" cy="6858000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189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377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566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754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5943" algn="l" defTabSz="914377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131" algn="l" defTabSz="914377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320" algn="l" defTabSz="914377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509" algn="l" defTabSz="914377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5FF30"/>
    <a:srgbClr val="00FF00"/>
    <a:srgbClr val="33CC33"/>
    <a:srgbClr val="990033"/>
    <a:srgbClr val="009900"/>
    <a:srgbClr val="D00000"/>
    <a:srgbClr val="E20000"/>
    <a:srgbClr val="8C441C"/>
    <a:srgbClr val="994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17" autoAdjust="0"/>
    <p:restoredTop sz="94664" autoAdjust="0"/>
  </p:normalViewPr>
  <p:slideViewPr>
    <p:cSldViewPr>
      <p:cViewPr varScale="1">
        <p:scale>
          <a:sx n="115" d="100"/>
          <a:sy n="115" d="100"/>
        </p:scale>
        <p:origin x="600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7" d="100"/>
        <a:sy n="107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3642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commentAuthors" Target="commentAuthor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2D720-5538-42D5-B1FE-601D339A437E}" type="datetimeFigureOut">
              <a:rPr lang="en-GB" smtClean="0"/>
              <a:t>30/05/2017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0B7B6-B957-4FF1-96EC-B763B963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007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5/30/2017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18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37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56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75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3" y="124887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7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4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661" y="4725145"/>
            <a:ext cx="5162616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165317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21841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91421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954954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160937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042897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1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1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443175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1"/>
            <a:ext cx="10363200" cy="5689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674233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825354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1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1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144019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52871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3" y="124887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7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4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18277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1"/>
            <a:ext cx="10363200" cy="5689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1334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795310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3" y="124887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7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4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900"/>
            </a:lvl2pPr>
            <a:lvl3pPr marL="914377" indent="0">
              <a:buNone/>
              <a:defRPr sz="1600"/>
            </a:lvl3pPr>
            <a:lvl4pPr marL="1371566" indent="0">
              <a:buNone/>
              <a:defRPr sz="1500"/>
            </a:lvl4pPr>
            <a:lvl5pPr marL="1828754" indent="0">
              <a:buNone/>
              <a:defRPr sz="1500"/>
            </a:lvl5pPr>
            <a:lvl6pPr marL="2285943" indent="0">
              <a:buNone/>
              <a:defRPr sz="1500"/>
            </a:lvl6pPr>
            <a:lvl7pPr marL="2743131" indent="0">
              <a:buNone/>
              <a:defRPr sz="1500"/>
            </a:lvl7pPr>
            <a:lvl8pPr marL="3200320" indent="0">
              <a:buNone/>
              <a:defRPr sz="1500"/>
            </a:lvl8pPr>
            <a:lvl9pPr marL="3657509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1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1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1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1"/>
            <a:ext cx="10363200" cy="5689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1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1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4167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1"/>
            <a:ext cx="10363200" cy="5689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rgbClr val="FFFF00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3" y="124887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7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142752"/>
              </a:clrFrom>
              <a:clrTo>
                <a:srgbClr val="14275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2" y="37709"/>
            <a:ext cx="5033277" cy="107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900"/>
            </a:lvl2pPr>
            <a:lvl3pPr marL="914377" indent="0">
              <a:buNone/>
              <a:defRPr sz="1600"/>
            </a:lvl3pPr>
            <a:lvl4pPr marL="1371566" indent="0">
              <a:buNone/>
              <a:defRPr sz="1500"/>
            </a:lvl4pPr>
            <a:lvl5pPr marL="1828754" indent="0">
              <a:buNone/>
              <a:defRPr sz="1500"/>
            </a:lvl5pPr>
            <a:lvl6pPr marL="2285943" indent="0">
              <a:buNone/>
              <a:defRPr sz="1500"/>
            </a:lvl6pPr>
            <a:lvl7pPr marL="2743131" indent="0">
              <a:buNone/>
              <a:defRPr sz="1500"/>
            </a:lvl7pPr>
            <a:lvl8pPr marL="3200320" indent="0">
              <a:buNone/>
              <a:defRPr sz="1500"/>
            </a:lvl8pPr>
            <a:lvl9pPr marL="3657509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1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044704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1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1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1"/>
            <a:ext cx="10363200" cy="5689600"/>
          </a:xfrm>
        </p:spPr>
        <p:txBody>
          <a:bodyPr/>
          <a:lstStyle/>
          <a:p>
            <a:pPr lvl="0"/>
            <a:endParaRPr lang="en-US" noProof="0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1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1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1"/>
            <a:ext cx="10363200" cy="5689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150827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103632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133" y="124887"/>
            <a:ext cx="186666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5" y="124887"/>
            <a:ext cx="2199277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4"/>
            <a:ext cx="4951429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4459" y="126059"/>
            <a:ext cx="1869592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24944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80104756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721053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7725705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5999" tIns="0" rIns="35999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25744960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900"/>
            </a:lvl2pPr>
            <a:lvl3pPr marL="914377" indent="0">
              <a:buNone/>
              <a:defRPr sz="1600"/>
            </a:lvl3pPr>
            <a:lvl4pPr marL="1371566" indent="0">
              <a:buNone/>
              <a:defRPr sz="1500"/>
            </a:lvl4pPr>
            <a:lvl5pPr marL="1828754" indent="0">
              <a:buNone/>
              <a:defRPr sz="1500"/>
            </a:lvl5pPr>
            <a:lvl6pPr marL="2285943" indent="0">
              <a:buNone/>
              <a:defRPr sz="1500"/>
            </a:lvl6pPr>
            <a:lvl7pPr marL="2743131" indent="0">
              <a:buNone/>
              <a:defRPr sz="1500"/>
            </a:lvl7pPr>
            <a:lvl8pPr marL="3200320" indent="0">
              <a:buNone/>
              <a:defRPr sz="1500"/>
            </a:lvl8pPr>
            <a:lvl9pPr marL="3657509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548730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1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952873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39767522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772183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900"/>
            </a:lvl2pPr>
            <a:lvl3pPr marL="914377" indent="0">
              <a:buNone/>
              <a:defRPr sz="1600"/>
            </a:lvl3pPr>
            <a:lvl4pPr marL="1371566" indent="0">
              <a:buNone/>
              <a:defRPr sz="1500"/>
            </a:lvl4pPr>
            <a:lvl5pPr marL="1828754" indent="0">
              <a:buNone/>
              <a:defRPr sz="1500"/>
            </a:lvl5pPr>
            <a:lvl6pPr marL="2285943" indent="0">
              <a:buNone/>
              <a:defRPr sz="1500"/>
            </a:lvl6pPr>
            <a:lvl7pPr marL="2743131" indent="0">
              <a:buNone/>
              <a:defRPr sz="1500"/>
            </a:lvl7pPr>
            <a:lvl8pPr marL="3200320" indent="0">
              <a:buNone/>
              <a:defRPr sz="1500"/>
            </a:lvl8pPr>
            <a:lvl9pPr marL="3657509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830448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8147231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56142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57189" indent="0">
              <a:buNone/>
              <a:defRPr sz="1200"/>
            </a:lvl2pPr>
            <a:lvl3pPr marL="914377" indent="0">
              <a:buNone/>
              <a:defRPr sz="11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620721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8870374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4684" y="0"/>
            <a:ext cx="2590800" cy="65976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2284" y="0"/>
            <a:ext cx="7569200" cy="65976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3620538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5484" y="908051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5484" y="3829051"/>
            <a:ext cx="50800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4906779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2284" y="908051"/>
            <a:ext cx="10363200" cy="5689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58971990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5484" y="908051"/>
            <a:ext cx="5080000" cy="568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571085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2284" y="908051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2284" y="3829051"/>
            <a:ext cx="10363200" cy="276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151088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519" y="2"/>
            <a:ext cx="9505949" cy="83661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284" y="908051"/>
            <a:ext cx="10363200" cy="5689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05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284" y="908051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908051"/>
            <a:ext cx="508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703572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382451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836287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2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9.xml"/><Relationship Id="rId26" Type="http://schemas.microsoft.com/office/2007/relationships/hdphoto" Target="../media/hdphoto1.wdp"/><Relationship Id="rId3" Type="http://schemas.openxmlformats.org/officeDocument/2006/relationships/slideLayout" Target="../slideLayouts/slideLayout44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8.xml"/><Relationship Id="rId25" Type="http://schemas.openxmlformats.org/officeDocument/2006/relationships/image" Target="../media/image12.png"/><Relationship Id="rId2" Type="http://schemas.openxmlformats.org/officeDocument/2006/relationships/slideLayout" Target="../slideLayouts/slideLayout43.xml"/><Relationship Id="rId16" Type="http://schemas.openxmlformats.org/officeDocument/2006/relationships/slideLayout" Target="../slideLayouts/slideLayout57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24" Type="http://schemas.openxmlformats.org/officeDocument/2006/relationships/image" Target="../media/image4.jpeg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Relationship Id="rId22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4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5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openxmlformats.org/officeDocument/2006/relationships/image" Target="../media/image4.jpeg"/><Relationship Id="rId2" Type="http://schemas.openxmlformats.org/officeDocument/2006/relationships/image" Target="../media/image14.jpeg"/><Relationship Id="rId1" Type="http://schemas.openxmlformats.org/officeDocument/2006/relationships/theme" Target="../theme/theme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8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63.xml"/><Relationship Id="rId21" Type="http://schemas.openxmlformats.org/officeDocument/2006/relationships/theme" Target="../theme/theme8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7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20" Type="http://schemas.openxmlformats.org/officeDocument/2006/relationships/slideLayout" Target="../slideLayouts/slideLayout80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79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391477" y="836712"/>
            <a:ext cx="10800523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 lIns="91438" tIns="45719" rIns="91438" bIns="45719"/>
          <a:lstStyle/>
          <a:p>
            <a:pPr eaLnBrk="0" hangingPunct="0">
              <a:defRPr/>
            </a:pPr>
            <a:endParaRPr lang="en-US" sz="15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7357"/>
            <a:ext cx="12189349" cy="235963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38" tIns="45719" rIns="91438" bIns="45719" anchor="ctr">
            <a:spAutoFit/>
          </a:bodyPr>
          <a:lstStyle/>
          <a:p>
            <a:pPr marL="228594" indent="-228594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	FCC Week 2017– Alternative and Flat Beam Triplet, Berlin, 30</a:t>
            </a:r>
            <a:r>
              <a:rPr lang="en-GB" sz="900" baseline="30000" dirty="0" smtClean="0">
                <a:solidFill>
                  <a:srgbClr val="FFFFFF"/>
                </a:solidFill>
                <a:latin typeface="Arial" pitchFamily="34" charset="0"/>
              </a:rPr>
              <a:t>th</a:t>
            </a: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May 2017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594" indent="-228594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5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5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5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4" y="354919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0" rIns="91438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" y="58837"/>
            <a:ext cx="2559385" cy="921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371" r:id="rId2"/>
    <p:sldLayoutId id="2147484154" r:id="rId3"/>
    <p:sldLayoutId id="2147484198" r:id="rId4"/>
    <p:sldLayoutId id="2147484155" r:id="rId5"/>
    <p:sldLayoutId id="2147484156" r:id="rId6"/>
    <p:sldLayoutId id="2147484157" r:id="rId7"/>
    <p:sldLayoutId id="2147484158" r:id="rId8"/>
    <p:sldLayoutId id="2147484159" r:id="rId9"/>
    <p:sldLayoutId id="2147484160" r:id="rId10"/>
    <p:sldLayoutId id="2147484161" r:id="rId11"/>
    <p:sldLayoutId id="2147484162" r:id="rId12"/>
    <p:sldLayoutId id="2147484163" r:id="rId13"/>
    <p:sldLayoutId id="2147484164" r:id="rId14"/>
    <p:sldLayoutId id="2147484165" r:id="rId15"/>
    <p:sldLayoutId id="2147484166" r:id="rId16"/>
    <p:sldLayoutId id="2147484167" r:id="rId17"/>
    <p:sldLayoutId id="2147484168" r:id="rId18"/>
    <p:sldLayoutId id="2147484169" r:id="rId19"/>
    <p:sldLayoutId id="2147484170" r:id="rId20"/>
    <p:sldLayoutId id="2147484171" r:id="rId2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189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377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566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754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537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726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8914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103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4" y="354919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0" rIns="91438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7357"/>
            <a:ext cx="12189349" cy="235963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38" tIns="45719" rIns="91438" bIns="45719" anchor="ctr">
            <a:spAutoFit/>
          </a:bodyPr>
          <a:lstStyle/>
          <a:p>
            <a:pPr marL="228594" indent="-228594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Designing the Inner Triplet of the FCC, JAI Fest, 2</a:t>
            </a:r>
            <a:r>
              <a:rPr lang="en-GB" sz="900" baseline="30000" dirty="0">
                <a:solidFill>
                  <a:srgbClr val="FFFFFF"/>
                </a:solidFill>
                <a:latin typeface="Arial" pitchFamily="34" charset="0"/>
              </a:rPr>
              <a:t>nd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December 2016                 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594" indent="-228594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5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5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5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ine 13"/>
          <p:cNvSpPr>
            <a:spLocks noChangeShapeType="1"/>
          </p:cNvSpPr>
          <p:nvPr userDrawn="1"/>
        </p:nvSpPr>
        <p:spPr bwMode="auto">
          <a:xfrm flipV="1">
            <a:off x="1295468" y="836712"/>
            <a:ext cx="10896533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 lIns="91438" tIns="45719" rIns="91438" bIns="45719"/>
          <a:lstStyle/>
          <a:p>
            <a:pPr eaLnBrk="0" hangingPunct="0">
              <a:defRPr/>
            </a:pPr>
            <a:endParaRPr lang="en-US" sz="15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" y="58837"/>
            <a:ext cx="2559385" cy="921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  <p:sldLayoutId id="2147484212" r:id="rId13"/>
    <p:sldLayoutId id="2147484213" r:id="rId14"/>
    <p:sldLayoutId id="2147484214" r:id="rId15"/>
    <p:sldLayoutId id="2147484215" r:id="rId16"/>
    <p:sldLayoutId id="2147484216" r:id="rId17"/>
    <p:sldLayoutId id="2147484217" r:id="rId18"/>
    <p:sldLayoutId id="2147484218" r:id="rId19"/>
    <p:sldLayoutId id="2147484219" r:id="rId20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189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377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566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754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537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726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8914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103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B36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487488" y="836712"/>
            <a:ext cx="10704512" cy="0"/>
          </a:xfrm>
          <a:prstGeom prst="line">
            <a:avLst/>
          </a:prstGeom>
          <a:noFill/>
          <a:ln w="73025">
            <a:solidFill>
              <a:srgbClr val="33AAE1"/>
            </a:solidFill>
            <a:round/>
            <a:headEnd/>
            <a:tailEnd/>
          </a:ln>
          <a:effectLst/>
        </p:spPr>
        <p:txBody>
          <a:bodyPr lIns="91438" tIns="45719" rIns="91438" bIns="45719"/>
          <a:lstStyle/>
          <a:p>
            <a:pPr eaLnBrk="0" hangingPunct="0">
              <a:defRPr/>
            </a:pPr>
            <a:endParaRPr lang="en-US" sz="15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4" y="354919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0" rIns="91438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6637357"/>
            <a:ext cx="12189349" cy="235963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38" tIns="45719" rIns="91438" bIns="45719" anchor="ctr">
            <a:spAutoFit/>
          </a:bodyPr>
          <a:lstStyle/>
          <a:p>
            <a:pPr marL="228594" indent="-228594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594" indent="-228594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5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5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5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" y="58837"/>
            <a:ext cx="2559385" cy="921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  <p:sldLayoutId id="2147484090" r:id="rId12"/>
    <p:sldLayoutId id="2147484091" r:id="rId13"/>
    <p:sldLayoutId id="2147484092" r:id="rId14"/>
    <p:sldLayoutId id="2147484093" r:id="rId15"/>
    <p:sldLayoutId id="2147484094" r:id="rId16"/>
    <p:sldLayoutId id="2147484095" r:id="rId17"/>
    <p:sldLayoutId id="2147484096" r:id="rId18"/>
    <p:sldLayoutId id="2147484097" r:id="rId19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189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377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566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754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ＭＳ Ｐゴシック" charset="-128"/>
          <a:cs typeface="ＭＳ Ｐゴシック" charset="-128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FFFF00"/>
          </a:solidFill>
          <a:latin typeface="+mn-lt"/>
          <a:ea typeface="ＭＳ Ｐゴシック" charset="-128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FF66FF"/>
          </a:solidFill>
          <a:latin typeface="+mn-lt"/>
          <a:ea typeface="ＭＳ Ｐゴシック" charset="-128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C8FF01"/>
          </a:solidFill>
          <a:latin typeface="+mn-lt"/>
          <a:ea typeface="ＭＳ Ｐゴシック" charset="-128"/>
        </a:defRPr>
      </a:lvl5pPr>
      <a:lvl6pPr marL="2514537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726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8914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103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295468" y="836712"/>
            <a:ext cx="10896533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 lIns="91438" tIns="45719" rIns="91438" bIns="45719"/>
          <a:lstStyle/>
          <a:p>
            <a:pPr eaLnBrk="0" hangingPunct="0">
              <a:defRPr/>
            </a:pPr>
            <a:endParaRPr lang="en-US" sz="15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4" y="354919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0" rIns="91438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7357"/>
            <a:ext cx="12189349" cy="235963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38" tIns="45719" rIns="91438" bIns="45719" anchor="ctr">
            <a:spAutoFit/>
          </a:bodyPr>
          <a:lstStyle/>
          <a:p>
            <a:pPr marL="228594" indent="-228594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594" indent="-228594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5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5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5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" y="58837"/>
            <a:ext cx="2559385" cy="921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189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377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566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754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537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726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8914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103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4" y="354919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0" rIns="91438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7357"/>
            <a:ext cx="12189349" cy="235963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38" tIns="45719" rIns="91438" bIns="45719" anchor="ctr">
            <a:spAutoFit/>
          </a:bodyPr>
          <a:lstStyle/>
          <a:p>
            <a:pPr marL="228594" indent="-228594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594" indent="-228594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5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5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5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189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377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566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754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537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726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8914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103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4776" y="836712"/>
            <a:ext cx="12187224" cy="0"/>
          </a:xfrm>
          <a:prstGeom prst="line">
            <a:avLst/>
          </a:prstGeom>
          <a:noFill/>
          <a:ln w="34925">
            <a:solidFill>
              <a:srgbClr val="0070C0"/>
            </a:solidFill>
            <a:round/>
            <a:headEnd/>
            <a:tailEnd/>
          </a:ln>
          <a:effectLst/>
        </p:spPr>
        <p:txBody>
          <a:bodyPr lIns="91438" tIns="45719" rIns="91438" bIns="45719"/>
          <a:lstStyle/>
          <a:p>
            <a:pPr eaLnBrk="0" hangingPunct="0">
              <a:defRPr/>
            </a:pPr>
            <a:endParaRPr lang="en-US" sz="15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4" y="354919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0" rIns="91438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0" y="6637357"/>
            <a:ext cx="12189349" cy="235963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38" tIns="45719" rIns="91438" bIns="45719" anchor="ctr">
            <a:spAutoFit/>
          </a:bodyPr>
          <a:lstStyle/>
          <a:p>
            <a:pPr marL="228594" indent="-228594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594" indent="-228594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5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5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5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189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377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566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754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537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726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8914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103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0" y="6637357"/>
            <a:ext cx="12189349" cy="235963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38" tIns="45719" rIns="91438" bIns="45719" anchor="ctr">
            <a:spAutoFit/>
          </a:bodyPr>
          <a:lstStyle/>
          <a:p>
            <a:pPr marL="228594" indent="-228594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594" indent="-228594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5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5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5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http://personal.rhul.ac.uk/usjd/135/RHUL%20logo%20CMYK%2075x22mm%20300dpi.jp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gutleber\cernbox\FCCLogos\EuroCircolLogo_2132x1024.png"/>
          <p:cNvPicPr>
            <a:picLocks noChangeAspect="1"/>
          </p:cNvPicPr>
          <p:nvPr userDrawn="1"/>
        </p:nvPicPr>
        <p:blipFill>
          <a:blip r:embed="rId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6" y="116632"/>
            <a:ext cx="2559385" cy="921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7664003"/>
      </p:ext>
    </p:extLst>
  </p:cSld>
  <p:clrMap bg1="dk2" tx1="lt1" bg2="dk1" tx2="lt2" accent1="accent1" accent2="accent2" accent3="accent3" accent4="accent4" accent5="accent5" accent6="accent6" hlink="hlink" folHlink="folHlink"/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C0000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891" indent="-342891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052736"/>
            <a:ext cx="10363200" cy="554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45719" rIns="91438" bIns="457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63554" y="354919"/>
            <a:ext cx="88793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8" tIns="0" rIns="91438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7357"/>
            <a:ext cx="12189349" cy="235963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38" tIns="45719" rIns="91438" bIns="45719" anchor="ctr">
            <a:spAutoFit/>
          </a:bodyPr>
          <a:lstStyle/>
          <a:p>
            <a:pPr marL="228594" indent="-228594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          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GB" sz="900" baseline="0" dirty="0" err="1">
                <a:solidFill>
                  <a:srgbClr val="FFFFFF"/>
                </a:solidFill>
                <a:latin typeface="Arial" pitchFamily="34" charset="0"/>
              </a:rPr>
              <a:t>EuroCirCol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WP3 JAI updates, 31 March 2016</a:t>
            </a:r>
            <a:r>
              <a:rPr lang="en-GB" sz="900" dirty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900" baseline="0" dirty="0">
                <a:solidFill>
                  <a:srgbClr val="FFFFFF"/>
                </a:solidFill>
                <a:latin typeface="Arial" pitchFamily="34" charset="0"/>
              </a:rPr>
              <a:t>                         </a:t>
            </a:r>
            <a:fld id="{8271069F-2A6D-4553-9E5B-4AD62DD3B5D5}" type="slidenum">
              <a:rPr lang="en-GB" sz="900" smtClean="0">
                <a:solidFill>
                  <a:srgbClr val="22228B"/>
                </a:solidFill>
                <a:latin typeface="Arial" pitchFamily="34" charset="0"/>
              </a:rPr>
              <a:pPr marL="228594" indent="-228594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latin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" y="6640985"/>
            <a:ext cx="480317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6745" y="6641508"/>
            <a:ext cx="934395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341" y="6654555"/>
            <a:ext cx="917448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68168" y="6643533"/>
            <a:ext cx="1056117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gutleber\cernbox\FCCLogos\EuroCircolLogo_2132x1024.png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" y="58837"/>
            <a:ext cx="2559385" cy="921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796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96" r:id="rId7"/>
    <p:sldLayoutId id="2147484597" r:id="rId8"/>
    <p:sldLayoutId id="2147484598" r:id="rId9"/>
    <p:sldLayoutId id="2147484599" r:id="rId10"/>
    <p:sldLayoutId id="2147484600" r:id="rId11"/>
    <p:sldLayoutId id="2147484601" r:id="rId12"/>
    <p:sldLayoutId id="2147484602" r:id="rId13"/>
    <p:sldLayoutId id="2147484603" r:id="rId14"/>
    <p:sldLayoutId id="2147484604" r:id="rId15"/>
    <p:sldLayoutId id="2147484605" r:id="rId16"/>
    <p:sldLayoutId id="2147484606" r:id="rId17"/>
    <p:sldLayoutId id="2147484607" r:id="rId18"/>
    <p:sldLayoutId id="2147484608" r:id="rId19"/>
    <p:sldLayoutId id="2147484609" r:id="rId20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189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377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566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754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537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726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8914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103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png"/><Relationship Id="rId5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0.png"/><Relationship Id="rId5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568" y="1196752"/>
            <a:ext cx="7772400" cy="1143000"/>
          </a:xfrm>
        </p:spPr>
        <p:txBody>
          <a:bodyPr/>
          <a:lstStyle/>
          <a:p>
            <a:r>
              <a:rPr lang="en-US" sz="3200" dirty="0"/>
              <a:t>Alternative and Flat Beam Triplet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3552" y="2564904"/>
            <a:ext cx="8208912" cy="1993776"/>
          </a:xfrm>
        </p:spPr>
        <p:txBody>
          <a:bodyPr/>
          <a:lstStyle/>
          <a:p>
            <a:r>
              <a:rPr lang="en-US" sz="2000" dirty="0"/>
              <a:t>Léon van Riesen-Haupt, </a:t>
            </a:r>
            <a:r>
              <a:rPr lang="en-US" sz="2000" b="0" dirty="0"/>
              <a:t>Jose Abelleira-Fernandez, Andrei Seryi, Emilia Cruz-Alaniz</a:t>
            </a:r>
          </a:p>
          <a:p>
            <a:endParaRPr lang="en-US" sz="2000" b="0" dirty="0"/>
          </a:p>
          <a:p>
            <a:r>
              <a:rPr lang="en-US" sz="2000" b="0" dirty="0"/>
              <a:t>Thanks to Roman Martin and Rogelio </a:t>
            </a:r>
            <a:r>
              <a:rPr lang="en-US" sz="2000" b="0" dirty="0" err="1"/>
              <a:t>Tomás</a:t>
            </a:r>
            <a:endParaRPr lang="en-US" sz="2000" b="0" dirty="0"/>
          </a:p>
          <a:p>
            <a:endParaRPr lang="en-US" sz="1500" b="0" dirty="0"/>
          </a:p>
          <a:p>
            <a:r>
              <a:rPr lang="en-US" sz="2000" b="0" dirty="0"/>
              <a:t>30</a:t>
            </a:r>
            <a:r>
              <a:rPr lang="en-US" sz="2000" b="0" baseline="30000" dirty="0"/>
              <a:t>th</a:t>
            </a:r>
            <a:r>
              <a:rPr lang="en-US" sz="2000" b="0" dirty="0"/>
              <a:t> May 2017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7135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99392"/>
            <a:ext cx="10972800" cy="1143000"/>
          </a:xfrm>
        </p:spPr>
        <p:txBody>
          <a:bodyPr/>
          <a:lstStyle/>
          <a:p>
            <a:r>
              <a:rPr lang="en-GB" dirty="0" smtClean="0"/>
              <a:t>Radiation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09600" y="908720"/>
                <a:ext cx="5386917" cy="639763"/>
              </a:xfrm>
            </p:spPr>
            <p:txBody>
              <a:bodyPr/>
              <a:lstStyle/>
              <a:p>
                <a:pPr algn="ctr"/>
                <a:r>
                  <a:rPr lang="en-GB" dirty="0" smtClean="0"/>
                  <a:t>Round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09600" y="908720"/>
                <a:ext cx="5386917" cy="639763"/>
              </a:xfrm>
              <a:blipFill>
                <a:blip r:embed="rId4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6"/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6193369" y="908720"/>
                <a:ext cx="5389033" cy="639763"/>
              </a:xfrm>
            </p:spPr>
            <p:txBody>
              <a:bodyPr/>
              <a:lstStyle/>
              <a:p>
                <a:pPr algn="ctr"/>
                <a:r>
                  <a:rPr lang="en-GB" dirty="0" smtClean="0"/>
                  <a:t>Flat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7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6193369" y="908720"/>
                <a:ext cx="5389033" cy="639763"/>
              </a:xfrm>
              <a:blipFill>
                <a:blip r:embed="rId5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0" y="2174887"/>
            <a:ext cx="5799612" cy="3918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822" y="2205478"/>
            <a:ext cx="5389562" cy="389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697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Changing Crossing Planes</a:t>
            </a: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462" y="1205223"/>
            <a:ext cx="5040559" cy="3607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960096" y="901209"/>
            <a:ext cx="348400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Peak dose (50 % </a:t>
            </a:r>
            <a:r>
              <a:rPr lang="en-GB" sz="1500" dirty="0" err="1" smtClean="0"/>
              <a:t>hor</a:t>
            </a:r>
            <a:r>
              <a:rPr lang="en-GB" sz="1500" dirty="0" smtClean="0"/>
              <a:t>, 50% vertical cross.)</a:t>
            </a:r>
            <a:endParaRPr lang="en-GB" sz="15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40" y="1496274"/>
            <a:ext cx="3493859" cy="215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40" y="3729003"/>
            <a:ext cx="3554941" cy="2088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1"/>
          <p:cNvSpPr>
            <a:spLocks noGrp="1"/>
          </p:cNvSpPr>
          <p:nvPr>
            <p:ph sz="half" idx="1"/>
          </p:nvPr>
        </p:nvSpPr>
        <p:spPr>
          <a:xfrm>
            <a:off x="3750435" y="5013176"/>
            <a:ext cx="8414025" cy="144082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Q1-Q2 below 15 </a:t>
            </a:r>
            <a:r>
              <a:rPr lang="en-GB" dirty="0" err="1"/>
              <a:t>MGy</a:t>
            </a:r>
            <a:r>
              <a:rPr lang="en-GB" dirty="0"/>
              <a:t> (45MGy for 30 ab-1).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Q3 still high. Can be potentially reduced </a:t>
            </a:r>
            <a:r>
              <a:rPr lang="en-GB" dirty="0" smtClean="0"/>
              <a:t>by increasing </a:t>
            </a:r>
            <a:r>
              <a:rPr lang="en-GB" dirty="0"/>
              <a:t>shielding </a:t>
            </a:r>
            <a:r>
              <a:rPr lang="en-GB" dirty="0" smtClean="0"/>
              <a:t>– still </a:t>
            </a:r>
            <a:r>
              <a:rPr lang="en-GB" dirty="0"/>
              <a:t>some margin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772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912285" y="1052736"/>
                <a:ext cx="10944356" cy="5544915"/>
              </a:xfrm>
            </p:spPr>
            <p:txBody>
              <a:bodyPr/>
              <a:lstStyle/>
              <a:p>
                <a:r>
                  <a:rPr lang="en-GB" dirty="0" smtClean="0"/>
                  <a:t>Designed a triplet that:</a:t>
                </a:r>
              </a:p>
              <a:p>
                <a:pPr lvl="1"/>
                <a:r>
                  <a:rPr lang="en-GB" dirty="0" smtClean="0"/>
                  <a:t>Made of identical magnets</a:t>
                </a:r>
              </a:p>
              <a:p>
                <a:pPr lvl="2"/>
                <a:r>
                  <a:rPr lang="en-GB" dirty="0" smtClean="0"/>
                  <a:t>15 m long, 98.3 mm coil radius, 97-111 T/m</a:t>
                </a:r>
              </a:p>
              <a:p>
                <a:pPr lvl="1"/>
                <a:r>
                  <a:rPr lang="en-GB" dirty="0" smtClean="0"/>
                  <a:t>2 m and 7 m spacing</a:t>
                </a:r>
              </a:p>
              <a:p>
                <a:pPr lvl="1"/>
                <a:r>
                  <a:rPr lang="en-GB" dirty="0" smtClean="0"/>
                  <a:t>Can accommodate nominal round and flat optics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dirty="0">
                            <a:latin typeface="Cambria Math"/>
                          </a:rPr>
                          <m:t>𝛃</m:t>
                        </m:r>
                      </m:e>
                      <m:sup>
                        <m:r>
                          <a:rPr lang="de-DE" sz="2000" dirty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de-DE" sz="2000" dirty="0">
                        <a:latin typeface="Cambria Math"/>
                      </a:rPr>
                      <m:t>=</m:t>
                    </m:r>
                    <m:r>
                      <a:rPr lang="en-GB" sz="2000" dirty="0">
                        <a:latin typeface="Cambria Math"/>
                      </a:rPr>
                      <m:t>𝟎</m:t>
                    </m:r>
                    <m:r>
                      <a:rPr lang="en-GB" sz="2000" dirty="0">
                        <a:latin typeface="Cambria Math"/>
                      </a:rPr>
                      <m:t>.</m:t>
                    </m:r>
                    <m:r>
                      <a:rPr lang="en-GB" sz="2000" dirty="0">
                        <a:latin typeface="Cambria Math"/>
                      </a:rPr>
                      <m:t>𝟑</m:t>
                    </m:r>
                    <m:r>
                      <a:rPr lang="en-GB" sz="2000" dirty="0">
                        <a:latin typeface="Cambria Math"/>
                      </a:rPr>
                      <m:t> </m:t>
                    </m:r>
                    <m:r>
                      <a:rPr lang="en-GB" sz="2000" dirty="0">
                        <a:latin typeface="Cambria Math"/>
                      </a:rPr>
                      <m:t>𝐦</m:t>
                    </m:r>
                    <m:r>
                      <a:rPr lang="en-GB" sz="2000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/>
                  <a:t>round optics (and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dirty="0">
                            <a:latin typeface="Cambria Math"/>
                          </a:rPr>
                          <m:t>𝛃</m:t>
                        </m:r>
                      </m:e>
                      <m:sup>
                        <m:r>
                          <a:rPr lang="de-DE" sz="2000" dirty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de-DE" sz="2000" dirty="0">
                        <a:latin typeface="Cambria Math"/>
                      </a:rPr>
                      <m:t>=</m:t>
                    </m:r>
                    <m:r>
                      <a:rPr lang="en-GB" sz="2000" dirty="0">
                        <a:latin typeface="Cambria Math"/>
                      </a:rPr>
                      <m:t>𝟎</m:t>
                    </m:r>
                    <m:r>
                      <a:rPr lang="en-GB" sz="2000" dirty="0">
                        <a:latin typeface="Cambria Math"/>
                      </a:rPr>
                      <m:t>.</m:t>
                    </m:r>
                    <m:r>
                      <a:rPr lang="en-GB" sz="2000" dirty="0">
                        <a:latin typeface="Cambria Math"/>
                      </a:rPr>
                      <m:t>𝟐</m:t>
                    </m:r>
                    <m:r>
                      <a:rPr lang="en-GB" sz="2000" dirty="0">
                        <a:latin typeface="Cambria Math"/>
                      </a:rPr>
                      <m:t> </m:t>
                    </m:r>
                    <m:r>
                      <a:rPr lang="en-GB" sz="2000" dirty="0">
                        <a:latin typeface="Cambria Math"/>
                      </a:rPr>
                      <m:t>𝐦</m:t>
                    </m:r>
                  </m:oMath>
                </a14:m>
                <a:r>
                  <a:rPr lang="en-GB" sz="2000" dirty="0"/>
                  <a:t> achievable)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dirty="0">
                            <a:latin typeface="Cambria Math"/>
                          </a:rPr>
                          <m:t>𝛃</m:t>
                        </m:r>
                      </m:e>
                      <m:sup>
                        <m:r>
                          <a:rPr lang="de-DE" sz="2000" dirty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de-DE" sz="2000" dirty="0">
                        <a:latin typeface="Cambria Math"/>
                      </a:rPr>
                      <m:t>=</m:t>
                    </m:r>
                    <m:r>
                      <a:rPr lang="de-DE" sz="2000" dirty="0">
                        <a:latin typeface="Cambria Math"/>
                      </a:rPr>
                      <m:t>𝟏</m:t>
                    </m:r>
                    <m:r>
                      <a:rPr lang="en-GB" sz="2000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dirty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de-DE" sz="2000" dirty="0">
                        <a:latin typeface="Cambria Math"/>
                      </a:rPr>
                      <m:t>×</m:t>
                    </m:r>
                    <m:r>
                      <a:rPr lang="de-DE" sz="2000" dirty="0">
                        <a:latin typeface="Cambria Math"/>
                      </a:rPr>
                      <m:t>𝟎</m:t>
                    </m:r>
                    <m:r>
                      <a:rPr lang="de-DE" sz="2000" dirty="0">
                        <a:latin typeface="Cambria Math"/>
                      </a:rPr>
                      <m:t>.</m:t>
                    </m:r>
                    <m:r>
                      <a:rPr lang="en-GB" sz="2000" dirty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sz="2000" dirty="0">
                        <a:latin typeface="Cambria Math"/>
                      </a:rPr>
                      <m:t> </m:t>
                    </m:r>
                    <m:r>
                      <a:rPr lang="en-GB" sz="2000" dirty="0">
                        <a:latin typeface="Cambria Math"/>
                      </a:rPr>
                      <m:t>𝐦</m:t>
                    </m:r>
                    <m:r>
                      <a:rPr lang="en-GB" sz="2000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sz="2000" dirty="0"/>
                  <a:t>flat optics</a:t>
                </a:r>
              </a:p>
              <a:p>
                <a:pPr lvl="2"/>
                <a:r>
                  <a:rPr lang="en-GB" sz="2000" dirty="0"/>
                  <a:t>Can reach lower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de-DE" sz="20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/>
                  <a:t> (with compromises</a:t>
                </a:r>
                <a:r>
                  <a:rPr lang="en-GB" sz="2000" dirty="0" smtClean="0"/>
                  <a:t>)</a:t>
                </a:r>
                <a:endParaRPr lang="en-GB" sz="2000" dirty="0"/>
              </a:p>
              <a:p>
                <a:pPr lvl="1"/>
                <a:r>
                  <a:rPr lang="en-GB" dirty="0" smtClean="0"/>
                  <a:t>Right length of total </a:t>
                </a:r>
                <a:r>
                  <a:rPr lang="en-GB" dirty="0" smtClean="0"/>
                  <a:t>EIR</a:t>
                </a:r>
              </a:p>
              <a:p>
                <a:pPr lvl="1"/>
                <a:r>
                  <a:rPr lang="en-GB" dirty="0" smtClean="0"/>
                  <a:t>Enough shielding to protect from lifetime radiation</a:t>
                </a:r>
                <a:endParaRPr lang="en-GB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2285" y="1052736"/>
                <a:ext cx="10944356" cy="5544915"/>
              </a:xfrm>
              <a:blipFill>
                <a:blip r:embed="rId2"/>
                <a:stretch>
                  <a:fillRect l="-1281" t="-14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926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800" dirty="0" smtClean="0"/>
                  <a:t>Aim to have two possible optics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dirty="0">
                            <a:latin typeface="Cambria Math"/>
                          </a:rPr>
                          <m:t>𝛃</m:t>
                        </m:r>
                      </m:e>
                      <m:sup>
                        <m:r>
                          <a:rPr lang="de-DE" sz="2400" dirty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de-DE" sz="2400" dirty="0">
                        <a:latin typeface="Cambria Math"/>
                      </a:rPr>
                      <m:t>=</m:t>
                    </m:r>
                    <m:r>
                      <a:rPr lang="en-GB" sz="2400" dirty="0">
                        <a:latin typeface="Cambria Math"/>
                      </a:rPr>
                      <m:t>𝟎</m:t>
                    </m:r>
                    <m:r>
                      <a:rPr lang="en-GB" sz="2400" dirty="0">
                        <a:latin typeface="Cambria Math"/>
                      </a:rPr>
                      <m:t>.</m:t>
                    </m:r>
                    <m:r>
                      <a:rPr lang="en-GB" sz="2400" dirty="0">
                        <a:latin typeface="Cambria Math"/>
                      </a:rPr>
                      <m:t>𝟑</m:t>
                    </m:r>
                    <m:r>
                      <a:rPr lang="en-GB" sz="2400" dirty="0">
                        <a:latin typeface="Cambria Math"/>
                      </a:rPr>
                      <m:t> </m:t>
                    </m:r>
                    <m:r>
                      <a:rPr lang="en-GB" sz="2400" dirty="0">
                        <a:latin typeface="Cambria Math"/>
                      </a:rPr>
                      <m:t>𝐦</m:t>
                    </m:r>
                    <m:r>
                      <a:rPr lang="en-GB" sz="2400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sz="2400" dirty="0"/>
                  <a:t>round optics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dirty="0">
                            <a:latin typeface="Cambria Math"/>
                          </a:rPr>
                          <m:t>𝛃</m:t>
                        </m:r>
                      </m:e>
                      <m:sup>
                        <m:r>
                          <a:rPr lang="de-DE" sz="2400" dirty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de-DE" sz="2400" dirty="0">
                        <a:latin typeface="Cambria Math"/>
                      </a:rPr>
                      <m:t>=</m:t>
                    </m:r>
                    <m:r>
                      <a:rPr lang="de-DE" sz="2400" dirty="0">
                        <a:latin typeface="Cambria Math"/>
                      </a:rPr>
                      <m:t>𝟏</m:t>
                    </m:r>
                    <m:r>
                      <a:rPr lang="en-GB" sz="2400" b="1" i="0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400" b="1" i="0" dirty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de-DE" sz="2400" dirty="0">
                        <a:latin typeface="Cambria Math"/>
                      </a:rPr>
                      <m:t>×</m:t>
                    </m:r>
                    <m:r>
                      <a:rPr lang="de-DE" sz="2400" dirty="0">
                        <a:latin typeface="Cambria Math"/>
                      </a:rPr>
                      <m:t>𝟎</m:t>
                    </m:r>
                    <m:r>
                      <a:rPr lang="de-DE" sz="2400" dirty="0">
                        <a:latin typeface="Cambria Math"/>
                      </a:rPr>
                      <m:t>.</m:t>
                    </m:r>
                    <m:r>
                      <a:rPr lang="en-GB" sz="2400" b="1" i="0" dirty="0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sz="2400" dirty="0">
                        <a:latin typeface="Cambria Math"/>
                      </a:rPr>
                      <m:t> </m:t>
                    </m:r>
                    <m:r>
                      <a:rPr lang="en-GB" sz="2400" dirty="0">
                        <a:latin typeface="Cambria Math"/>
                      </a:rPr>
                      <m:t>𝐦</m:t>
                    </m:r>
                    <m:r>
                      <a:rPr lang="en-GB" sz="2400" dirty="0">
                        <a:latin typeface="Cambria Math"/>
                      </a:rPr>
                      <m:t> </m:t>
                    </m:r>
                  </m:oMath>
                </a14:m>
                <a:r>
                  <a:rPr lang="en-GB" sz="2400" dirty="0"/>
                  <a:t>flat optics</a:t>
                </a:r>
              </a:p>
              <a:p>
                <a:pPr lvl="2"/>
                <a:r>
                  <a:rPr lang="en-GB" sz="2000" dirty="0"/>
                  <a:t>Acceptable equivalent integrated luminosity</a:t>
                </a:r>
              </a:p>
              <a:p>
                <a:pPr lvl="1"/>
                <a:r>
                  <a:rPr lang="en-GB" sz="2400" dirty="0"/>
                  <a:t>Ideally also lower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de-DE" sz="24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dirty="0"/>
                  <a:t> optics</a:t>
                </a:r>
              </a:p>
              <a:p>
                <a:r>
                  <a:rPr lang="en-GB" sz="2800" dirty="0"/>
                  <a:t>Input into triplet optimisation code</a:t>
                </a:r>
              </a:p>
              <a:p>
                <a:r>
                  <a:rPr lang="en-GB" sz="2800" dirty="0"/>
                  <a:t>It would be nice to have identical magnets with slightly different currents</a:t>
                </a:r>
              </a:p>
              <a:p>
                <a:r>
                  <a:rPr lang="en-GB" sz="2800" dirty="0"/>
                  <a:t>Shortened EIR by 50 m on either side – total length now 1.4 km</a:t>
                </a:r>
              </a:p>
              <a:p>
                <a:r>
                  <a:rPr lang="en-GB" sz="2800" dirty="0"/>
                  <a:t>Matched to arcs (</a:t>
                </a:r>
                <a:r>
                  <a:rPr lang="en-GB" sz="2800" dirty="0" smtClean="0"/>
                  <a:t>Roman</a:t>
                </a:r>
                <a:r>
                  <a:rPr lang="en-GB" sz="2800" dirty="0"/>
                  <a:t> </a:t>
                </a:r>
                <a:r>
                  <a:rPr lang="en-GB" sz="2800" dirty="0" smtClean="0"/>
                  <a:t>Martin’s</a:t>
                </a:r>
                <a:r>
                  <a:rPr lang="en-GB" sz="2800" dirty="0" smtClean="0"/>
                  <a:t> </a:t>
                </a:r>
                <a:r>
                  <a:rPr lang="en-GB" sz="2800" dirty="0"/>
                  <a:t>Scripts)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59" t="-1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Attempt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2698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Triplet Optimisation</a:t>
            </a:r>
            <a:endParaRPr lang="en-GB" dirty="0"/>
          </a:p>
        </p:txBody>
      </p:sp>
      <p:pic>
        <p:nvPicPr>
          <p:cNvPr id="26" name="Picture 2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8472264" y="3501008"/>
            <a:ext cx="3860001" cy="314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67"/>
          <a:stretch/>
        </p:blipFill>
        <p:spPr bwMode="auto">
          <a:xfrm>
            <a:off x="8904312" y="620688"/>
            <a:ext cx="3888432" cy="316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 bwMode="auto">
          <a:xfrm>
            <a:off x="10848528" y="4941168"/>
            <a:ext cx="911351" cy="37603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defTabSz="914377" eaLnBrk="0" hangingPunct="0"/>
            <a:endParaRPr lang="en-GB" sz="1500" b="1">
              <a:ln>
                <a:solidFill>
                  <a:srgbClr val="FF0000"/>
                </a:solidFill>
              </a:ln>
              <a:latin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10848528" y="2188865"/>
            <a:ext cx="911351" cy="37603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defTabSz="914377" eaLnBrk="0" hangingPunct="0"/>
            <a:endParaRPr lang="en-GB" sz="1500" b="1">
              <a:ln>
                <a:solidFill>
                  <a:srgbClr val="FF0000"/>
                </a:solidFill>
              </a:ln>
              <a:latin typeface="Arial" pitchFamily="34" charset="0"/>
            </a:endParaRPr>
          </a:p>
        </p:txBody>
      </p:sp>
      <p:sp>
        <p:nvSpPr>
          <p:cNvPr id="31" name="Content Placeholder 1"/>
          <p:cNvSpPr>
            <a:spLocks noGrp="1"/>
          </p:cNvSpPr>
          <p:nvPr>
            <p:ph idx="1"/>
          </p:nvPr>
        </p:nvSpPr>
        <p:spPr>
          <a:xfrm>
            <a:off x="912284" y="1052736"/>
            <a:ext cx="8064036" cy="5544915"/>
          </a:xfrm>
        </p:spPr>
        <p:txBody>
          <a:bodyPr/>
          <a:lstStyle/>
          <a:p>
            <a:r>
              <a:rPr lang="en-GB" sz="2800" dirty="0" smtClean="0"/>
              <a:t>Optimisation code</a:t>
            </a:r>
          </a:p>
          <a:p>
            <a:pPr lvl="1"/>
            <a:r>
              <a:rPr lang="en-GB" sz="2400" dirty="0" smtClean="0"/>
              <a:t>Scans through parameter space</a:t>
            </a:r>
          </a:p>
          <a:p>
            <a:pPr lvl="2"/>
            <a:r>
              <a:rPr lang="en-GB" sz="2000" dirty="0" smtClean="0"/>
              <a:t>Using thin lenses first</a:t>
            </a:r>
          </a:p>
          <a:p>
            <a:pPr lvl="2"/>
            <a:r>
              <a:rPr lang="en-GB" sz="2000" dirty="0" smtClean="0"/>
              <a:t>Then MADX aperture module</a:t>
            </a:r>
          </a:p>
          <a:p>
            <a:pPr lvl="1"/>
            <a:r>
              <a:rPr lang="en-GB" sz="2400" dirty="0" smtClean="0"/>
              <a:t> Finds shortest triplet with sufficient beam stay clear</a:t>
            </a:r>
          </a:p>
          <a:p>
            <a:pPr lvl="1"/>
            <a:r>
              <a:rPr lang="en-GB" sz="2400" dirty="0" smtClean="0"/>
              <a:t>See poster</a:t>
            </a:r>
          </a:p>
          <a:p>
            <a:r>
              <a:rPr lang="en-GB" sz="2800" dirty="0" smtClean="0"/>
              <a:t>Optics design and radiation studies worked closely together</a:t>
            </a:r>
          </a:p>
          <a:p>
            <a:pPr lvl="1"/>
            <a:r>
              <a:rPr lang="en-GB" sz="2400" dirty="0" smtClean="0"/>
              <a:t>Radiation studies done on triplet</a:t>
            </a:r>
          </a:p>
          <a:p>
            <a:pPr lvl="1"/>
            <a:r>
              <a:rPr lang="en-GB" sz="2400" dirty="0" smtClean="0"/>
              <a:t>Shielding adjusted if needed</a:t>
            </a:r>
          </a:p>
          <a:p>
            <a:pPr lvl="1"/>
            <a:r>
              <a:rPr lang="en-GB" sz="2400" dirty="0" smtClean="0"/>
              <a:t>Run optimisation again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8568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2284" y="1052736"/>
            <a:ext cx="10363200" cy="3744416"/>
          </a:xfrm>
        </p:spPr>
        <p:txBody>
          <a:bodyPr/>
          <a:lstStyle/>
          <a:p>
            <a:r>
              <a:rPr lang="en-GB" sz="2800" dirty="0"/>
              <a:t>Triplet made of 2-3-2 pattern of identical magnets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2 m spacing between sub-magnets</a:t>
            </a:r>
          </a:p>
          <a:p>
            <a:r>
              <a:rPr lang="en-GB" sz="2800" dirty="0"/>
              <a:t>7 m between groups – fit kickers and instruments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Quads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35360" y="5574372"/>
            <a:ext cx="1152128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6"/>
          <p:cNvSpPr/>
          <p:nvPr/>
        </p:nvSpPr>
        <p:spPr bwMode="auto">
          <a:xfrm>
            <a:off x="2495601" y="5142324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algn="ctr" defTabSz="914377" eaLnBrk="0" hangingPunct="0"/>
            <a:r>
              <a:rPr lang="en-GB" sz="2000" b="1" dirty="0">
                <a:latin typeface="Arial" pitchFamily="34" charset="0"/>
              </a:rPr>
              <a:t>Q1A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3791745" y="5142324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>
                <a:latin typeface="Arial" pitchFamily="34" charset="0"/>
              </a:rPr>
              <a:t>Q1B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341083" y="5156100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>
                <a:latin typeface="Arial" pitchFamily="34" charset="0"/>
              </a:rPr>
              <a:t>Q2A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6628843" y="5142612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algn="ctr" defTabSz="914377" eaLnBrk="0" hangingPunct="0"/>
            <a:r>
              <a:rPr lang="en-GB" sz="2000" b="1" dirty="0">
                <a:latin typeface="Arial" pitchFamily="34" charset="0"/>
              </a:rPr>
              <a:t>Q2B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7924987" y="5142612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>
                <a:latin typeface="Arial" pitchFamily="34" charset="0"/>
              </a:rPr>
              <a:t>Q2C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9416752" y="5156388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>
                <a:latin typeface="Arial" pitchFamily="34" charset="0"/>
              </a:rPr>
              <a:t>Q3A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10704512" y="5157192"/>
            <a:ext cx="1152128" cy="8640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>
                <a:latin typeface="Arial" pitchFamily="34" charset="0"/>
              </a:rPr>
              <a:t>Q3B</a:t>
            </a:r>
          </a:p>
        </p:txBody>
      </p:sp>
      <p:sp>
        <p:nvSpPr>
          <p:cNvPr id="22" name="Right Brace 21"/>
          <p:cNvSpPr/>
          <p:nvPr/>
        </p:nvSpPr>
        <p:spPr bwMode="auto">
          <a:xfrm rot="5400000">
            <a:off x="3593723" y="4908299"/>
            <a:ext cx="252029" cy="2448272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defTabSz="914377" eaLnBrk="0" hangingPunct="0"/>
            <a:endParaRPr lang="en-GB" sz="1500" b="1">
              <a:latin typeface="Arial" pitchFamily="34" charset="0"/>
            </a:endParaRPr>
          </a:p>
        </p:txBody>
      </p:sp>
      <p:sp>
        <p:nvSpPr>
          <p:cNvPr id="23" name="Right Brace 22"/>
          <p:cNvSpPr/>
          <p:nvPr/>
        </p:nvSpPr>
        <p:spPr bwMode="auto">
          <a:xfrm rot="5400000">
            <a:off x="10514874" y="4923168"/>
            <a:ext cx="252029" cy="2448272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defTabSz="914377" eaLnBrk="0" hangingPunct="0"/>
            <a:endParaRPr lang="en-GB" sz="1500" b="1">
              <a:latin typeface="Arial" pitchFamily="34" charset="0"/>
            </a:endParaRPr>
          </a:p>
        </p:txBody>
      </p:sp>
      <p:sp>
        <p:nvSpPr>
          <p:cNvPr id="24" name="Right Brace 23"/>
          <p:cNvSpPr/>
          <p:nvPr/>
        </p:nvSpPr>
        <p:spPr bwMode="auto">
          <a:xfrm rot="5400000">
            <a:off x="7083084" y="4279288"/>
            <a:ext cx="252029" cy="3736032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defTabSz="914377" eaLnBrk="0" hangingPunct="0"/>
            <a:endParaRPr lang="en-GB" sz="1500" b="1">
              <a:latin typeface="Arial" pitchFamily="34" charset="0"/>
            </a:endParaRPr>
          </a:p>
        </p:txBody>
      </p:sp>
      <p:sp>
        <p:nvSpPr>
          <p:cNvPr id="25" name="Right Brace 24"/>
          <p:cNvSpPr/>
          <p:nvPr/>
        </p:nvSpPr>
        <p:spPr bwMode="auto">
          <a:xfrm rot="16200000">
            <a:off x="5791134" y="4455112"/>
            <a:ext cx="252029" cy="1152131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defTabSz="914377" eaLnBrk="0" hangingPunct="0"/>
            <a:endParaRPr lang="en-GB" sz="1500" b="1">
              <a:latin typeface="Arial" pitchFamily="34" charset="0"/>
            </a:endParaRPr>
          </a:p>
        </p:txBody>
      </p:sp>
      <p:sp>
        <p:nvSpPr>
          <p:cNvPr id="26" name="Right Brace 25"/>
          <p:cNvSpPr/>
          <p:nvPr/>
        </p:nvSpPr>
        <p:spPr bwMode="auto">
          <a:xfrm rot="16200000">
            <a:off x="7726964" y="4959167"/>
            <a:ext cx="252029" cy="144020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defTabSz="914377" eaLnBrk="0" hangingPunct="0"/>
            <a:endParaRPr lang="en-GB" sz="1500" b="1">
              <a:latin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31704" y="6258066"/>
            <a:ext cx="576064" cy="40011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GB" sz="2000" b="1" dirty="0"/>
              <a:t>Q1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21067" y="6258450"/>
            <a:ext cx="576064" cy="40011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GB" sz="2000" b="1" dirty="0"/>
              <a:t>Q2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352855" y="6258066"/>
            <a:ext cx="576064" cy="40011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GB" sz="2000" b="1" dirty="0"/>
              <a:t>Q3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480907" y="4505053"/>
            <a:ext cx="872480" cy="40011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GB" sz="2000" b="1" dirty="0"/>
              <a:t>15 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344731" y="4505053"/>
            <a:ext cx="872480" cy="40011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GB" sz="2000" b="1" dirty="0"/>
              <a:t>2 m</a:t>
            </a:r>
          </a:p>
        </p:txBody>
      </p:sp>
      <p:sp>
        <p:nvSpPr>
          <p:cNvPr id="32" name="Right Brace 31"/>
          <p:cNvSpPr/>
          <p:nvPr/>
        </p:nvSpPr>
        <p:spPr bwMode="auto">
          <a:xfrm rot="5400000">
            <a:off x="1290016" y="5046564"/>
            <a:ext cx="250928" cy="2160240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defTabSz="914377" eaLnBrk="0" hangingPunct="0"/>
            <a:endParaRPr lang="en-GB" sz="1500" b="1">
              <a:latin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22271" y="6252147"/>
            <a:ext cx="872480" cy="40011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GB" sz="2000" b="1" dirty="0"/>
              <a:t>45 m</a:t>
            </a:r>
          </a:p>
        </p:txBody>
      </p:sp>
      <p:sp>
        <p:nvSpPr>
          <p:cNvPr id="34" name="Explosion 1 33"/>
          <p:cNvSpPr/>
          <p:nvPr/>
        </p:nvSpPr>
        <p:spPr bwMode="auto">
          <a:xfrm>
            <a:off x="119336" y="5286341"/>
            <a:ext cx="504056" cy="576065"/>
          </a:xfrm>
          <a:prstGeom prst="irregularSeal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defTabSz="914377" eaLnBrk="0" hangingPunct="0"/>
            <a:endParaRPr lang="en-GB" sz="1500" b="1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71367" y="1564186"/>
              <a:ext cx="11269254" cy="162008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4253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571815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090927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626773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283283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  <a:gridCol w="1283283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477087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Quadrupole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Sub</a:t>
                          </a:r>
                          <a:r>
                            <a:rPr lang="en-GB" sz="1900" baseline="0" dirty="0" smtClean="0"/>
                            <a:t> Quads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Length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Coil</a:t>
                          </a:r>
                          <a:r>
                            <a:rPr lang="en-GB" sz="1900" baseline="0" dirty="0" smtClean="0"/>
                            <a:t> Radius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900" dirty="0" smtClean="0"/>
                            <a:t>Shielding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k</a:t>
                          </a:r>
                          <a14:m>
                            <m:oMath xmlns:m="http://schemas.openxmlformats.org/officeDocument/2006/math">
                              <m:r>
                                <a:rPr lang="en-GB" sz="1900" b="1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1900" b="1" i="1" smtClean="0"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GB" sz="19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900" b="1" i="0" smtClean="0">
                                      <a:latin typeface="Cambria Math" panose="02040503050406030204" pitchFamily="18" charset="0"/>
                                    </a:rPr>
                                    <m:t>𝐦</m:t>
                                  </m:r>
                                </m:e>
                                <m:sup>
                                  <m:r>
                                    <a:rPr lang="en-GB" sz="1900" b="1" i="0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Gradient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smtClean="0"/>
                            <a:t>Aperture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15 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98.3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44.2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0.000637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106 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43 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3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15</a:t>
                          </a:r>
                          <a:r>
                            <a:rPr lang="en-GB" sz="1900" baseline="0" dirty="0" smtClean="0"/>
                            <a:t> 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98.3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33.2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-0.000664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111 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54 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Q3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15 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98.3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24.2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0.000581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97 T/m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63</a:t>
                          </a:r>
                          <a:r>
                            <a:rPr lang="en-GB" sz="1900" baseline="0" dirty="0" smtClean="0"/>
                            <a:t> 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5948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42841163"/>
                  </p:ext>
                </p:extLst>
              </p:nvPr>
            </p:nvGraphicFramePr>
            <p:xfrm>
              <a:off x="371366" y="1564186"/>
              <a:ext cx="11269252" cy="158960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5425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814341345"/>
                        </a:ext>
                      </a:extLst>
                    </a:gridCol>
                    <a:gridCol w="157181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636184941"/>
                        </a:ext>
                      </a:extLst>
                    </a:gridCol>
                    <a:gridCol w="1090927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16951120"/>
                        </a:ext>
                      </a:extLst>
                    </a:gridCol>
                    <a:gridCol w="162677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46551270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431619192"/>
                        </a:ext>
                      </a:extLst>
                    </a:gridCol>
                    <a:gridCol w="137946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517096723"/>
                        </a:ext>
                      </a:extLst>
                    </a:gridCol>
                    <a:gridCol w="128328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12426725"/>
                        </a:ext>
                      </a:extLst>
                    </a:gridCol>
                    <a:gridCol w="1283282"/>
                  </a:tblGrid>
                  <a:tr h="47708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Quadrupole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Sub</a:t>
                          </a:r>
                          <a:r>
                            <a:rPr lang="en-GB" baseline="0" dirty="0" smtClean="0"/>
                            <a:t> Quads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Length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Coil</a:t>
                          </a:r>
                          <a:r>
                            <a:rPr lang="en-GB" baseline="0" dirty="0" smtClean="0"/>
                            <a:t> Radius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Shielding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32301" t="-6410" r="-186283" b="-25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Gradient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mtClean="0"/>
                            <a:t>Aperture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817577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15 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98.3 </a:t>
                          </a:r>
                          <a:r>
                            <a:rPr lang="en-GB" dirty="0" smtClean="0"/>
                            <a:t>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44.2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0.000637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106 </a:t>
                          </a:r>
                          <a:r>
                            <a:rPr lang="en-GB" dirty="0" smtClean="0"/>
                            <a:t>T/m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43 mm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329803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15</a:t>
                          </a:r>
                          <a:r>
                            <a:rPr lang="en-GB" baseline="0" dirty="0" smtClean="0"/>
                            <a:t> 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98.3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33.2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-</a:t>
                          </a:r>
                          <a:r>
                            <a:rPr lang="en-GB" dirty="0" smtClean="0"/>
                            <a:t>0.000664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111 </a:t>
                          </a:r>
                          <a:r>
                            <a:rPr lang="en-GB" dirty="0" smtClean="0"/>
                            <a:t>T/m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54 mm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3084813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Q3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15 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98.3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24.2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0.000581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97 </a:t>
                          </a:r>
                          <a:r>
                            <a:rPr lang="en-GB" dirty="0" smtClean="0"/>
                            <a:t>T/m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63</a:t>
                          </a:r>
                          <a:r>
                            <a:rPr lang="en-GB" baseline="0" dirty="0" smtClean="0"/>
                            <a:t> mm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385948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5" name="Right Brace 34"/>
          <p:cNvSpPr/>
          <p:nvPr/>
        </p:nvSpPr>
        <p:spPr bwMode="auto">
          <a:xfrm rot="16200000">
            <a:off x="9123501" y="4862846"/>
            <a:ext cx="246871" cy="339639"/>
          </a:xfrm>
          <a:prstGeom prst="rightBrace">
            <a:avLst>
              <a:gd name="adj1" fmla="val 8333"/>
              <a:gd name="adj2" fmla="val 49206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8" tIns="45719" rIns="91438" bIns="45719" numCol="1" rtlCol="0" anchor="t" anchorCtr="0" compatLnSpc="1">
            <a:prstTxWarp prst="textNoShape">
              <a:avLst/>
            </a:prstTxWarp>
          </a:bodyPr>
          <a:lstStyle/>
          <a:p>
            <a:pPr defTabSz="914377" eaLnBrk="0" hangingPunct="0"/>
            <a:endParaRPr lang="en-GB" sz="1500" b="1">
              <a:latin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828113" y="4509121"/>
            <a:ext cx="872480" cy="40011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GB" sz="2000" b="1" dirty="0"/>
              <a:t>7 m</a:t>
            </a:r>
          </a:p>
        </p:txBody>
      </p:sp>
    </p:spTree>
    <p:extLst>
      <p:ext uri="{BB962C8B-B14F-4D97-AF65-F5344CB8AC3E}">
        <p14:creationId xmlns:p14="http://schemas.microsoft.com/office/powerpoint/2010/main" val="4237513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667661" y="3270585"/>
            <a:ext cx="12241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Q1</a:t>
            </a:r>
          </a:p>
          <a:p>
            <a:pPr algn="ctr"/>
            <a:r>
              <a:rPr lang="en-GB" sz="2000" dirty="0" smtClean="0"/>
              <a:t>106 T/m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172433" y="3293536"/>
            <a:ext cx="1114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Q2</a:t>
            </a:r>
          </a:p>
          <a:p>
            <a:pPr algn="ctr"/>
            <a:r>
              <a:rPr lang="en-GB" sz="2000" dirty="0" smtClean="0"/>
              <a:t>111 T/m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1124744"/>
            <a:ext cx="8305490" cy="199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87160" y="3341853"/>
            <a:ext cx="1114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Q3</a:t>
            </a:r>
          </a:p>
          <a:p>
            <a:pPr algn="ctr"/>
            <a:r>
              <a:rPr lang="en-GB" sz="2000" dirty="0" smtClean="0"/>
              <a:t>97 T/m</a:t>
            </a:r>
            <a:endParaRPr lang="en-GB" sz="2000" dirty="0"/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985" y="3996820"/>
            <a:ext cx="1692449" cy="154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901" y="3989936"/>
            <a:ext cx="1684885" cy="153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480" y="4005064"/>
            <a:ext cx="1669757" cy="152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406632" y="5789814"/>
            <a:ext cx="1579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Abs:4.4 cm</a:t>
            </a:r>
            <a:endParaRPr lang="en-GB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4894029" y="5789814"/>
            <a:ext cx="1579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Abs:3.3 cm</a:t>
            </a:r>
            <a:endParaRPr lang="en-GB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7578045" y="5789814"/>
            <a:ext cx="1579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/>
              <a:t>Abs: 2.4cm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6522414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2284" y="1052736"/>
            <a:ext cx="10363200" cy="3960440"/>
          </a:xfrm>
        </p:spPr>
        <p:txBody>
          <a:bodyPr/>
          <a:lstStyle/>
          <a:p>
            <a:r>
              <a:rPr lang="en-GB" dirty="0" smtClean="0"/>
              <a:t>Moved D1 </a:t>
            </a:r>
            <a:r>
              <a:rPr lang="en-GB" dirty="0" smtClean="0"/>
              <a:t>close </a:t>
            </a:r>
            <a:r>
              <a:rPr lang="en-GB" dirty="0" smtClean="0"/>
              <a:t>to triplet (consistent  7 m)</a:t>
            </a:r>
          </a:p>
          <a:p>
            <a:r>
              <a:rPr lang="en-GB" dirty="0" smtClean="0"/>
              <a:t>Moved D2 </a:t>
            </a:r>
            <a:r>
              <a:rPr lang="en-GB" dirty="0" smtClean="0"/>
              <a:t>and </a:t>
            </a:r>
            <a:r>
              <a:rPr lang="en-GB" dirty="0" smtClean="0"/>
              <a:t>entire matching section 50 m closer to triplet</a:t>
            </a:r>
          </a:p>
          <a:p>
            <a:pPr lvl="1"/>
            <a:r>
              <a:rPr lang="en-GB" dirty="0" smtClean="0"/>
              <a:t>Conserves space for crab cavities</a:t>
            </a:r>
          </a:p>
          <a:p>
            <a:pPr lvl="1"/>
            <a:r>
              <a:rPr lang="en-GB" dirty="0" smtClean="0"/>
              <a:t>EIR now 1.4 km</a:t>
            </a:r>
          </a:p>
          <a:p>
            <a:r>
              <a:rPr lang="en-GB" dirty="0"/>
              <a:t>R</a:t>
            </a:r>
            <a:r>
              <a:rPr lang="en-GB" dirty="0" smtClean="0"/>
              <a:t>e-matched </a:t>
            </a:r>
            <a:r>
              <a:rPr lang="en-GB" dirty="0" smtClean="0"/>
              <a:t>matching </a:t>
            </a:r>
            <a:r>
              <a:rPr lang="en-GB" dirty="0" smtClean="0"/>
              <a:t>section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Separation Dipoles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407370" y="5090553"/>
              <a:ext cx="11305255" cy="1432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2033">
                      <a:extLst>
                        <a:ext uri="{9D8B030D-6E8A-4147-A177-3AD203B41FA5}">
                          <a16:colId xmlns:a16="http://schemas.microsoft.com/office/drawing/2014/main" val="2814341345"/>
                        </a:ext>
                      </a:extLst>
                    </a:gridCol>
                    <a:gridCol w="1625276">
                      <a:extLst>
                        <a:ext uri="{9D8B030D-6E8A-4147-A177-3AD203B41FA5}">
                          <a16:colId xmlns:a16="http://schemas.microsoft.com/office/drawing/2014/main" val="3636184941"/>
                        </a:ext>
                      </a:extLst>
                    </a:gridCol>
                    <a:gridCol w="1108143">
                      <a:extLst>
                        <a:ext uri="{9D8B030D-6E8A-4147-A177-3AD203B41FA5}">
                          <a16:colId xmlns:a16="http://schemas.microsoft.com/office/drawing/2014/main" val="2016951120"/>
                        </a:ext>
                      </a:extLst>
                    </a:gridCol>
                    <a:gridCol w="1625276">
                      <a:extLst>
                        <a:ext uri="{9D8B030D-6E8A-4147-A177-3AD203B41FA5}">
                          <a16:colId xmlns:a16="http://schemas.microsoft.com/office/drawing/2014/main" val="246551270"/>
                        </a:ext>
                      </a:extLst>
                    </a:gridCol>
                    <a:gridCol w="1403648">
                      <a:extLst>
                        <a:ext uri="{9D8B030D-6E8A-4147-A177-3AD203B41FA5}">
                          <a16:colId xmlns:a16="http://schemas.microsoft.com/office/drawing/2014/main" val="431619192"/>
                        </a:ext>
                      </a:extLst>
                    </a:gridCol>
                    <a:gridCol w="1300599">
                      <a:extLst>
                        <a:ext uri="{9D8B030D-6E8A-4147-A177-3AD203B41FA5}">
                          <a16:colId xmlns:a16="http://schemas.microsoft.com/office/drawing/2014/main" val="2517096723"/>
                        </a:ext>
                      </a:extLst>
                    </a:gridCol>
                    <a:gridCol w="1224136">
                      <a:extLst>
                        <a:ext uri="{9D8B030D-6E8A-4147-A177-3AD203B41FA5}">
                          <a16:colId xmlns:a16="http://schemas.microsoft.com/office/drawing/2014/main" val="212426725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66040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Dipole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Sub</a:t>
                          </a:r>
                          <a:r>
                            <a:rPr lang="en-GB" sz="1900" baseline="0" dirty="0" smtClean="0"/>
                            <a:t> Magnets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Length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Coil</a:t>
                          </a:r>
                          <a:r>
                            <a:rPr lang="en-GB" sz="1900" baseline="0" dirty="0" smtClean="0"/>
                            <a:t> Radius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900" dirty="0" smtClean="0"/>
                            <a:t>Shielding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Angle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B field / T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smtClean="0"/>
                            <a:t>Aperture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7577818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D1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12.5 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87 mm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900" dirty="0" smtClean="0"/>
                            <a:t>-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900" b="0" i="1" smtClean="0">
                                    <a:latin typeface="Cambria Math"/>
                                  </a:rPr>
                                  <m:t>337 </m:t>
                                </m:r>
                                <m:r>
                                  <a:rPr lang="en-GB" sz="1900" b="0" i="1" smtClean="0">
                                    <a:latin typeface="Cambria Math"/>
                                  </a:rPr>
                                  <m:t>𝜇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900" b="0" i="0" smtClean="0">
                                    <a:latin typeface="Cambria Math"/>
                                  </a:rPr>
                                  <m:t>rad</m:t>
                                </m:r>
                              </m:oMath>
                            </m:oMathPara>
                          </a14:m>
                          <a:endParaRPr lang="en-GB" sz="19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4.50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87 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29803165"/>
                      </a:ext>
                    </a:extLst>
                  </a:tr>
                  <a:tr h="375920"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D2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2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15</a:t>
                          </a:r>
                          <a:r>
                            <a:rPr lang="en-GB" sz="1900" baseline="0" dirty="0" smtClean="0"/>
                            <a:t> m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900" dirty="0" smtClean="0"/>
                            <a:t>42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900" dirty="0" smtClean="0"/>
                            <a:t>-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900" b="0" i="1" smtClean="0">
                                    <a:latin typeface="Cambria Math"/>
                                  </a:rPr>
                                  <m:t>337 </m:t>
                                </m:r>
                                <m:r>
                                  <a:rPr lang="en-GB" sz="1900" b="0" i="1" smtClean="0">
                                    <a:latin typeface="Cambria Math"/>
                                  </a:rPr>
                                  <m:t>𝜇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900" b="0" i="0" smtClean="0">
                                    <a:latin typeface="Cambria Math"/>
                                  </a:rPr>
                                  <m:t>rad</m:t>
                                </m:r>
                              </m:oMath>
                            </m:oMathPara>
                          </a14:m>
                          <a:endParaRPr lang="en-GB" sz="19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3.75</a:t>
                          </a:r>
                          <a:endParaRPr lang="en-GB" sz="1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900" dirty="0" smtClean="0"/>
                            <a:t>42 mm</a:t>
                          </a:r>
                          <a:endParaRPr lang="en-GB" sz="1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848138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727814"/>
                  </p:ext>
                </p:extLst>
              </p:nvPr>
            </p:nvGraphicFramePr>
            <p:xfrm>
              <a:off x="407369" y="5090554"/>
              <a:ext cx="11305255" cy="121876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2203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814341345"/>
                        </a:ext>
                      </a:extLst>
                    </a:gridCol>
                    <a:gridCol w="162527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636184941"/>
                        </a:ext>
                      </a:extLst>
                    </a:gridCol>
                    <a:gridCol w="1108143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16951120"/>
                        </a:ext>
                      </a:extLst>
                    </a:gridCol>
                    <a:gridCol w="162527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46551270"/>
                        </a:ext>
                      </a:extLst>
                    </a:gridCol>
                    <a:gridCol w="1403648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431619192"/>
                        </a:ext>
                      </a:extLst>
                    </a:gridCol>
                    <a:gridCol w="1300599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517096723"/>
                        </a:ext>
                      </a:extLst>
                    </a:gridCol>
                    <a:gridCol w="1224136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12426725"/>
                        </a:ext>
                      </a:extLst>
                    </a:gridCol>
                    <a:gridCol w="1296144"/>
                  </a:tblGrid>
                  <a:tr h="47708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Dipole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Sub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n-GB" baseline="0" dirty="0" smtClean="0"/>
                            <a:t>Magnets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Length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Coil</a:t>
                          </a:r>
                          <a:r>
                            <a:rPr lang="en-GB" baseline="0" dirty="0" smtClean="0"/>
                            <a:t> Radius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Shielding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Angle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B field / 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mtClean="0"/>
                            <a:t>Aperture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8175778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D1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12.5 </a:t>
                          </a:r>
                          <a:r>
                            <a:rPr lang="en-GB" dirty="0" smtClean="0"/>
                            <a:t>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87 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73832" t="-136066" r="-193458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4.50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87 mm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329803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D2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15</a:t>
                          </a:r>
                          <a:r>
                            <a:rPr lang="en-GB" baseline="0" dirty="0" smtClean="0"/>
                            <a:t> 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42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-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73832" t="-236066" r="-19345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3.75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42 mm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30848138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7810994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99392"/>
            <a:ext cx="10972800" cy="1143000"/>
          </a:xfrm>
        </p:spPr>
        <p:txBody>
          <a:bodyPr/>
          <a:lstStyle/>
          <a:p>
            <a:r>
              <a:rPr lang="en-GB" dirty="0" smtClean="0"/>
              <a:t>Optics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09600" y="908720"/>
                <a:ext cx="5386917" cy="639763"/>
              </a:xfrm>
            </p:spPr>
            <p:txBody>
              <a:bodyPr/>
              <a:lstStyle/>
              <a:p>
                <a:pPr algn="ctr"/>
                <a:r>
                  <a:rPr lang="en-GB" dirty="0" smtClean="0"/>
                  <a:t>Round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09600" y="908720"/>
                <a:ext cx="5386917" cy="639763"/>
              </a:xfrm>
              <a:blipFill>
                <a:blip r:embed="rId2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/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6193369" y="908720"/>
                <a:ext cx="5389033" cy="639763"/>
              </a:xfrm>
            </p:spPr>
            <p:txBody>
              <a:bodyPr/>
              <a:lstStyle/>
              <a:p>
                <a:pPr algn="ctr"/>
                <a:r>
                  <a:rPr lang="en-GB" dirty="0" smtClean="0"/>
                  <a:t>Flat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7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6193369" y="908720"/>
                <a:ext cx="5389033" cy="639763"/>
              </a:xfrm>
              <a:blipFill>
                <a:blip r:embed="rId3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Content Placeholder 3"/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l="9614" t="4530" r="18196" b="8391"/>
          <a:stretch/>
        </p:blipFill>
        <p:spPr>
          <a:xfrm>
            <a:off x="511565" y="1772816"/>
            <a:ext cx="5110475" cy="4353347"/>
          </a:xfrm>
          <a:prstGeom prst="rect">
            <a:avLst/>
          </a:prstGeom>
        </p:spPr>
      </p:pic>
      <p:pic>
        <p:nvPicPr>
          <p:cNvPr id="12" name="Content Placeholder 9"/>
          <p:cNvPicPr>
            <a:picLocks noGrp="1" noChangeAspect="1"/>
          </p:cNvPicPr>
          <p:nvPr>
            <p:ph sz="quarter" idx="4"/>
          </p:nvPr>
        </p:nvPicPr>
        <p:blipFill rotWithShape="1">
          <a:blip r:embed="rId5"/>
          <a:srcRect l="12900" t="2664" r="14953" b="6524"/>
          <a:stretch/>
        </p:blipFill>
        <p:spPr>
          <a:xfrm>
            <a:off x="6449012" y="1630521"/>
            <a:ext cx="5263613" cy="467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216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4962" t="4530" r="14185" b="8391"/>
          <a:stretch/>
        </p:blipFill>
        <p:spPr>
          <a:xfrm>
            <a:off x="608002" y="1811649"/>
            <a:ext cx="4971084" cy="4314515"/>
          </a:xfrm>
          <a:prstGeom prst="rect">
            <a:avLst/>
          </a:prstGeom>
        </p:spPr>
      </p:pic>
      <p:pic>
        <p:nvPicPr>
          <p:cNvPr id="11" name="Content Placeholder 1"/>
          <p:cNvPicPr>
            <a:picLocks noGrp="1" noChangeAspect="1"/>
          </p:cNvPicPr>
          <p:nvPr>
            <p:ph sz="quarter" idx="4"/>
          </p:nvPr>
        </p:nvPicPr>
        <p:blipFill rotWithShape="1">
          <a:blip r:embed="rId3"/>
          <a:srcRect l="15572" t="4556" r="13616" b="8415"/>
          <a:stretch/>
        </p:blipFill>
        <p:spPr>
          <a:xfrm>
            <a:off x="6611338" y="1811649"/>
            <a:ext cx="4971063" cy="431451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-99392"/>
            <a:ext cx="10972800" cy="1143000"/>
          </a:xfrm>
        </p:spPr>
        <p:txBody>
          <a:bodyPr/>
          <a:lstStyle/>
          <a:p>
            <a:r>
              <a:rPr lang="en-GB" dirty="0" smtClean="0"/>
              <a:t>Beam Stay Clear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09600" y="908720"/>
                <a:ext cx="5386917" cy="639763"/>
              </a:xfrm>
            </p:spPr>
            <p:txBody>
              <a:bodyPr/>
              <a:lstStyle/>
              <a:p>
                <a:pPr algn="ctr"/>
                <a:r>
                  <a:rPr lang="en-GB" dirty="0" smtClean="0"/>
                  <a:t>Round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09600" y="908720"/>
                <a:ext cx="5386917" cy="639763"/>
              </a:xfrm>
              <a:blipFill>
                <a:blip r:embed="rId4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6"/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6193369" y="908720"/>
                <a:ext cx="5389033" cy="639763"/>
              </a:xfrm>
            </p:spPr>
            <p:txBody>
              <a:bodyPr/>
              <a:lstStyle/>
              <a:p>
                <a:pPr algn="ctr"/>
                <a:r>
                  <a:rPr lang="en-GB" dirty="0" smtClean="0"/>
                  <a:t>Flat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7" name="Tex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6193369" y="908720"/>
                <a:ext cx="5389033" cy="639763"/>
              </a:xfrm>
              <a:blipFill>
                <a:blip r:embed="rId5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320136" y="4932135"/>
                <a:ext cx="3672408" cy="523220"/>
              </a:xfrm>
              <a:prstGeom prst="rect">
                <a:avLst/>
              </a:prstGeom>
              <a:noFill/>
            </p:spPr>
            <p:txBody>
              <a:bodyPr wrap="square" lIns="91438" tIns="45719" rIns="91438" bIns="45719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latin typeface="Cambria Math" panose="02040503050406030204" pitchFamily="18" charset="0"/>
                        </a:rPr>
                        <m:t>19.6</m:t>
                      </m:r>
                      <m:r>
                        <a:rPr lang="de-DE" sz="2800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136" y="4932134"/>
                <a:ext cx="3672408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631504" y="4932135"/>
                <a:ext cx="3672408" cy="523220"/>
              </a:xfrm>
              <a:prstGeom prst="rect">
                <a:avLst/>
              </a:prstGeom>
              <a:noFill/>
            </p:spPr>
            <p:txBody>
              <a:bodyPr wrap="square" lIns="91438" tIns="45719" rIns="91438" bIns="45719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>
                          <a:latin typeface="Cambria Math" panose="02040503050406030204" pitchFamily="18" charset="0"/>
                        </a:rPr>
                        <m:t>21</m:t>
                      </m:r>
                      <m:r>
                        <a:rPr lang="de-DE" sz="2800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1504" y="4932134"/>
                <a:ext cx="3672408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0934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>
                            <a:latin typeface="Cambria Math"/>
                          </a:rPr>
                          <m:t>𝛽</m:t>
                        </m:r>
                      </m:e>
                      <m:sup>
                        <m:r>
                          <a:rPr lang="de-DE" b="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/>
                  <a:t> Reach</a:t>
                </a:r>
                <a:endParaRPr lang="en-GB" dirty="0"/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23944" b="-49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Sometimes need room to decrease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/>
                  <a:t> beyond ultimate</a:t>
                </a:r>
              </a:p>
              <a:p>
                <a:pPr lvl="1"/>
                <a:r>
                  <a:rPr lang="en-GB" dirty="0" smtClean="0"/>
                  <a:t>Good Luminosity handle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dirty="0" smtClean="0"/>
                  <a:t> achievabler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dirty="0" smtClean="0"/>
                  <a:t> below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endParaRPr lang="en-GB" dirty="0" smtClean="0"/>
              </a:p>
              <a:p>
                <a:pPr lvl="1"/>
                <a:r>
                  <a:rPr lang="en-GB" dirty="0"/>
                  <a:t>Low current could be one reason for luminosity</a:t>
                </a:r>
              </a:p>
              <a:p>
                <a:pPr lvl="1"/>
                <a:r>
                  <a:rPr lang="en-GB" dirty="0" smtClean="0"/>
                  <a:t>Could scrape more beam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2161" t="-11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992286" y="980729"/>
            <a:ext cx="6163135" cy="506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585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2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4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0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361</Words>
  <Application>Microsoft Office PowerPoint</Application>
  <PresentationFormat>Widescreen</PresentationFormat>
  <Paragraphs>153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MS PGothic</vt:lpstr>
      <vt:lpstr>Arial</vt:lpstr>
      <vt:lpstr>Calibri</vt:lpstr>
      <vt:lpstr>Cambria Math</vt:lpstr>
      <vt:lpstr>Times New Roman</vt:lpstr>
      <vt:lpstr>Wingdings</vt:lpstr>
      <vt:lpstr>5_JAI</vt:lpstr>
      <vt:lpstr>7_JAI</vt:lpstr>
      <vt:lpstr>3_JAI</vt:lpstr>
      <vt:lpstr>10_JAI</vt:lpstr>
      <vt:lpstr>12_JAI</vt:lpstr>
      <vt:lpstr>14_JAI</vt:lpstr>
      <vt:lpstr>9_Orbit</vt:lpstr>
      <vt:lpstr>20_JAI</vt:lpstr>
      <vt:lpstr>Alternative and Flat Beam Triplet</vt:lpstr>
      <vt:lpstr>Attempt</vt:lpstr>
      <vt:lpstr>Triplet Optimisation</vt:lpstr>
      <vt:lpstr>Quads</vt:lpstr>
      <vt:lpstr>Model</vt:lpstr>
      <vt:lpstr>Separation Dipoles</vt:lpstr>
      <vt:lpstr>Optics</vt:lpstr>
      <vt:lpstr>Beam Stay Clear</vt:lpstr>
      <vt:lpstr>β^∗ Reach</vt:lpstr>
      <vt:lpstr>Radiation</vt:lpstr>
      <vt:lpstr>Changing Crossing Planes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2013-08-31T11:01:27Z</dcterms:created>
  <dcterms:modified xsi:type="dcterms:W3CDTF">2017-05-30T17:34:46Z</dcterms:modified>
</cp:coreProperties>
</file>