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96" r:id="rId3"/>
    <p:sldId id="285" r:id="rId4"/>
    <p:sldId id="321" r:id="rId5"/>
    <p:sldId id="323" r:id="rId6"/>
    <p:sldId id="328" r:id="rId7"/>
    <p:sldId id="327" r:id="rId8"/>
    <p:sldId id="329" r:id="rId9"/>
    <p:sldId id="326" r:id="rId10"/>
    <p:sldId id="322" r:id="rId11"/>
    <p:sldId id="324" r:id="rId12"/>
    <p:sldId id="333" r:id="rId13"/>
    <p:sldId id="325" r:id="rId14"/>
    <p:sldId id="339" r:id="rId15"/>
    <p:sldId id="334" r:id="rId16"/>
    <p:sldId id="335" r:id="rId17"/>
    <p:sldId id="336" r:id="rId18"/>
    <p:sldId id="337" r:id="rId19"/>
    <p:sldId id="338" r:id="rId20"/>
    <p:sldId id="332" r:id="rId2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80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20F9B-7E32-4108-BBFC-A5A8871CDD1D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66BF5-28B1-4B09-A16C-CD627824E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90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F61B9-C654-495F-98FD-FB89F62D9B9A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07AE-8799-46F7-8175-48A1005AAA7F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6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0086-937E-4499-BBE2-9664D26FCA07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54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3528-DA08-4D42-8DD9-722FE26708D6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3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CBB5-F1D1-49AF-BEEF-69DEBA51F0EA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58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0BF7-15D4-46A2-BF0F-6907C230A1FD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69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A33D0-6C05-4C43-A15F-DE60EEEEA0FD}" type="datetime1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5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A49A-DDA9-4018-AC91-C63E6291144E}" type="datetime1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7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FFB8-03F2-456B-812E-1C2C373EF743}" type="datetime1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CCFB-4416-410E-AD56-7EFDB98D8EA0}" type="datetime1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2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9383-06D3-4CD1-9760-9434CF139CDE}" type="datetime1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35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1F2A3-D7DD-4379-A02F-44DE3E17B0CD}" type="datetime1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5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78A3-2DC5-4F02-933A-CD8A00E63E09}" type="datetime1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7534"/>
            <a:ext cx="8568952" cy="2970330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Accelerating and injecting polarized </a:t>
            </a:r>
            <a:r>
              <a:rPr lang="en-US" sz="6000" dirty="0" smtClean="0"/>
              <a:t>beams into FCC-</a:t>
            </a:r>
            <a:r>
              <a:rPr lang="en-US" sz="6000" dirty="0" err="1" smtClean="0"/>
              <a:t>ee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400" u="sng" dirty="0" smtClean="0"/>
              <a:t>I. Koop</a:t>
            </a:r>
            <a:r>
              <a:rPr lang="en-US" sz="2400" dirty="0" smtClean="0"/>
              <a:t>, BINP, Novosibirsk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37924"/>
            <a:ext cx="6400800" cy="43204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FCC-week, Berlin, 01 June 2017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7" y="0"/>
            <a:ext cx="9137983" cy="60507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Booster ring for </a:t>
            </a:r>
            <a:r>
              <a:rPr lang="en-US" dirty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t</a:t>
            </a:r>
            <a:r>
              <a:rPr lang="en-US" dirty="0"/>
              <a:t>op up </a:t>
            </a:r>
            <a:r>
              <a:rPr lang="en-US" dirty="0" smtClean="0"/>
              <a:t>injection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016" y="4731990"/>
            <a:ext cx="2133600" cy="273844"/>
          </a:xfrm>
        </p:spPr>
        <p:txBody>
          <a:bodyPr/>
          <a:lstStyle/>
          <a:p>
            <a:fld id="{EFC2817D-D587-4162-9BFF-39DB417DA748}" type="slidenum">
              <a:rPr lang="ru-RU" smtClean="0"/>
              <a:t>10</a:t>
            </a:fld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61005" y="761427"/>
            <a:ext cx="6296074" cy="3894250"/>
            <a:chOff x="161005" y="1015235"/>
            <a:chExt cx="6296074" cy="519233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61005" y="5501339"/>
              <a:ext cx="1015708" cy="1975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745697" y="5496853"/>
              <a:ext cx="1015708" cy="1975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>
              <a:stCxn id="6" idx="3"/>
              <a:endCxn id="7" idx="1"/>
            </p:cNvCxnSpPr>
            <p:nvPr/>
          </p:nvCxnSpPr>
          <p:spPr>
            <a:xfrm flipV="1">
              <a:off x="1176713" y="5595627"/>
              <a:ext cx="1568984" cy="44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300352" y="5496853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433853" y="5499438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761029" y="5497536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949599" y="5501339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2137696" y="5494950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508056" y="5494950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625270" y="5496135"/>
              <a:ext cx="0" cy="19754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Дуга 36"/>
            <p:cNvSpPr/>
            <p:nvPr/>
          </p:nvSpPr>
          <p:spPr>
            <a:xfrm>
              <a:off x="3729963" y="1112653"/>
              <a:ext cx="2584498" cy="2376264"/>
            </a:xfrm>
            <a:prstGeom prst="arc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уга 37"/>
            <p:cNvSpPr/>
            <p:nvPr/>
          </p:nvSpPr>
          <p:spPr>
            <a:xfrm flipH="1" flipV="1">
              <a:off x="689001" y="2399791"/>
              <a:ext cx="2584498" cy="2376264"/>
            </a:xfrm>
            <a:prstGeom prst="arc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Дуга 38"/>
            <p:cNvSpPr/>
            <p:nvPr/>
          </p:nvSpPr>
          <p:spPr>
            <a:xfrm flipV="1">
              <a:off x="3768711" y="2386680"/>
              <a:ext cx="2584498" cy="2376264"/>
            </a:xfrm>
            <a:prstGeom prst="arc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Дуга 39"/>
            <p:cNvSpPr/>
            <p:nvPr/>
          </p:nvSpPr>
          <p:spPr>
            <a:xfrm rot="16200000">
              <a:off x="568683" y="1216361"/>
              <a:ext cx="2584498" cy="2376264"/>
            </a:xfrm>
            <a:prstGeom prst="arc">
              <a:avLst/>
            </a:prstGeom>
            <a:ln w="3175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855058" y="1112653"/>
              <a:ext cx="1542652" cy="14401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37" idx="2"/>
              <a:endCxn id="39" idx="2"/>
            </p:cNvCxnSpPr>
            <p:nvPr/>
          </p:nvCxnSpPr>
          <p:spPr>
            <a:xfrm>
              <a:off x="6314461" y="2300785"/>
              <a:ext cx="38748" cy="1274027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endCxn id="38" idx="2"/>
            </p:cNvCxnSpPr>
            <p:nvPr/>
          </p:nvCxnSpPr>
          <p:spPr>
            <a:xfrm>
              <a:off x="667280" y="2371543"/>
              <a:ext cx="21721" cy="121638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3561905" y="4632039"/>
              <a:ext cx="1510758" cy="12492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3396410" y="1112653"/>
              <a:ext cx="1649681" cy="14401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V="1">
              <a:off x="1961205" y="4632039"/>
              <a:ext cx="1600700" cy="14401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Прямоугольник 67"/>
            <p:cNvSpPr/>
            <p:nvPr/>
          </p:nvSpPr>
          <p:spPr>
            <a:xfrm rot="21315805" flipV="1">
              <a:off x="2824747" y="4620041"/>
              <a:ext cx="504056" cy="109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 rot="21315805" flipV="1">
              <a:off x="3565555" y="1159402"/>
              <a:ext cx="504056" cy="109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6200000" flipV="1">
              <a:off x="6087326" y="2832191"/>
              <a:ext cx="504056" cy="109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6200000" flipV="1">
              <a:off x="436973" y="2846993"/>
              <a:ext cx="504056" cy="10925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6" name="Прямая соединительная линия 75"/>
            <p:cNvCxnSpPr>
              <a:stCxn id="68" idx="3"/>
            </p:cNvCxnSpPr>
            <p:nvPr/>
          </p:nvCxnSpPr>
          <p:spPr>
            <a:xfrm>
              <a:off x="3327942" y="4653858"/>
              <a:ext cx="404385" cy="851792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161005" y="4694502"/>
              <a:ext cx="2644628" cy="787778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1212366" y="5715126"/>
              <a:ext cx="108876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Solenoids</a:t>
              </a: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06175" y="5076401"/>
              <a:ext cx="204312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Non-skewed quads!</a:t>
              </a:r>
              <a:endParaRPr lang="ru-RU" dirty="0"/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>
              <a:off x="1848128" y="1250033"/>
              <a:ext cx="3174084" cy="1154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Дуга 90"/>
            <p:cNvSpPr/>
            <p:nvPr/>
          </p:nvSpPr>
          <p:spPr>
            <a:xfrm>
              <a:off x="4868073" y="1129241"/>
              <a:ext cx="89093" cy="261237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410381" y="1355733"/>
              <a:ext cx="97654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φ</a:t>
              </a:r>
              <a:r>
                <a:rPr lang="en-US" dirty="0" smtClean="0"/>
                <a:t>=0.003</a:t>
              </a:r>
              <a:endParaRPr lang="ru-RU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416833" y="2634790"/>
              <a:ext cx="1639167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Solenoid type</a:t>
              </a:r>
            </a:p>
            <a:p>
              <a:r>
                <a:rPr lang="en-US" dirty="0" smtClean="0"/>
                <a:t>Siberian Snakes</a:t>
              </a:r>
              <a:endParaRPr lang="ru-RU" dirty="0"/>
            </a:p>
          </p:txBody>
        </p:sp>
        <p:cxnSp>
          <p:nvCxnSpPr>
            <p:cNvPr id="95" name="Прямая со стрелкой 94"/>
            <p:cNvCxnSpPr/>
            <p:nvPr/>
          </p:nvCxnSpPr>
          <p:spPr>
            <a:xfrm>
              <a:off x="4317284" y="2901620"/>
              <a:ext cx="190640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 стрелкой 96"/>
            <p:cNvCxnSpPr>
              <a:endCxn id="73" idx="0"/>
            </p:cNvCxnSpPr>
            <p:nvPr/>
          </p:nvCxnSpPr>
          <p:spPr>
            <a:xfrm flipH="1" flipV="1">
              <a:off x="743629" y="2901621"/>
              <a:ext cx="1496595" cy="361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 стрелкой 99"/>
            <p:cNvCxnSpPr/>
            <p:nvPr/>
          </p:nvCxnSpPr>
          <p:spPr>
            <a:xfrm flipV="1">
              <a:off x="3561905" y="1355733"/>
              <a:ext cx="206806" cy="1048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 стрелкой 101"/>
            <p:cNvCxnSpPr/>
            <p:nvPr/>
          </p:nvCxnSpPr>
          <p:spPr>
            <a:xfrm flipH="1">
              <a:off x="3049065" y="3488917"/>
              <a:ext cx="187351" cy="10125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Дуга 103"/>
            <p:cNvSpPr/>
            <p:nvPr/>
          </p:nvSpPr>
          <p:spPr>
            <a:xfrm rot="16200000">
              <a:off x="468780" y="1119353"/>
              <a:ext cx="2584498" cy="2376264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Дуга 104"/>
            <p:cNvSpPr/>
            <p:nvPr/>
          </p:nvSpPr>
          <p:spPr>
            <a:xfrm rot="16200000" flipH="1" flipV="1">
              <a:off x="3976698" y="2328557"/>
              <a:ext cx="2584498" cy="2376264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Дуга 105"/>
            <p:cNvSpPr/>
            <p:nvPr/>
          </p:nvSpPr>
          <p:spPr>
            <a:xfrm rot="5400000" flipV="1">
              <a:off x="468781" y="2321095"/>
              <a:ext cx="2584498" cy="2376264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Дуга 106"/>
            <p:cNvSpPr/>
            <p:nvPr/>
          </p:nvSpPr>
          <p:spPr>
            <a:xfrm rot="5400000" flipH="1">
              <a:off x="3962036" y="1173126"/>
              <a:ext cx="2584498" cy="2376264"/>
            </a:xfrm>
            <a:prstGeom prst="arc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9" name="Прямая соединительная линия 108"/>
            <p:cNvCxnSpPr/>
            <p:nvPr/>
          </p:nvCxnSpPr>
          <p:spPr>
            <a:xfrm>
              <a:off x="1682305" y="1015235"/>
              <a:ext cx="3613079" cy="53774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>
              <a:off x="1631292" y="4795083"/>
              <a:ext cx="3613079" cy="53774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>
              <a:off x="6432428" y="2331021"/>
              <a:ext cx="0" cy="1213554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572896" y="2224439"/>
              <a:ext cx="0" cy="1213554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 стрелкой 116"/>
            <p:cNvCxnSpPr/>
            <p:nvPr/>
          </p:nvCxnSpPr>
          <p:spPr>
            <a:xfrm flipV="1">
              <a:off x="2416833" y="5715126"/>
              <a:ext cx="532329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 стрелкой 118"/>
            <p:cNvCxnSpPr>
              <a:endCxn id="6" idx="2"/>
            </p:cNvCxnSpPr>
            <p:nvPr/>
          </p:nvCxnSpPr>
          <p:spPr>
            <a:xfrm flipH="1" flipV="1">
              <a:off x="668859" y="5698887"/>
              <a:ext cx="507854" cy="20090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>
              <a:off x="4321335" y="2202014"/>
              <a:ext cx="201112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FCC-</a:t>
              </a:r>
              <a:r>
                <a:rPr lang="en-US" dirty="0" err="1" smtClean="0"/>
                <a:t>ee</a:t>
              </a:r>
              <a:r>
                <a:rPr lang="en-US" dirty="0" smtClean="0"/>
                <a:t> collider arcs</a:t>
              </a:r>
              <a:endParaRPr lang="ru-RU" dirty="0"/>
            </a:p>
          </p:txBody>
        </p:sp>
        <p:cxnSp>
          <p:nvCxnSpPr>
            <p:cNvPr id="126" name="Прямая со стрелкой 125"/>
            <p:cNvCxnSpPr/>
            <p:nvPr/>
          </p:nvCxnSpPr>
          <p:spPr>
            <a:xfrm flipV="1">
              <a:off x="5429920" y="1725065"/>
              <a:ext cx="854806" cy="491913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/>
          <p:cNvSpPr txBox="1"/>
          <p:nvPr/>
        </p:nvSpPr>
        <p:spPr>
          <a:xfrm>
            <a:off x="6660232" y="688082"/>
            <a:ext cx="2438611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Four snakes spaced by the azimuthal angle </a:t>
            </a:r>
            <a:r>
              <a:rPr lang="el-GR" dirty="0" smtClean="0"/>
              <a:t>π</a:t>
            </a:r>
            <a:r>
              <a:rPr lang="en-US" dirty="0" smtClean="0"/>
              <a:t>/2 </a:t>
            </a:r>
            <a:r>
              <a:rPr lang="el-GR" dirty="0" smtClean="0"/>
              <a:t>±</a:t>
            </a:r>
            <a:r>
              <a:rPr lang="en-US" dirty="0" smtClean="0"/>
              <a:t> </a:t>
            </a:r>
            <a:r>
              <a:rPr lang="el-GR" dirty="0" smtClean="0"/>
              <a:t>φ</a:t>
            </a:r>
            <a:r>
              <a:rPr lang="en-US" dirty="0" smtClean="0"/>
              <a:t> from each other will reduce the spin precession tune by the factor  2</a:t>
            </a:r>
            <a:r>
              <a:rPr lang="el-GR" dirty="0" smtClean="0"/>
              <a:t>φ</a:t>
            </a:r>
            <a:r>
              <a:rPr lang="en-US" dirty="0" smtClean="0"/>
              <a:t>/</a:t>
            </a:r>
            <a:r>
              <a:rPr lang="el-GR" dirty="0" smtClean="0"/>
              <a:t>π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6677460" y="2715766"/>
            <a:ext cx="2421383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With </a:t>
            </a:r>
            <a:r>
              <a:rPr lang="el-GR" dirty="0"/>
              <a:t>φ</a:t>
            </a:r>
            <a:r>
              <a:rPr lang="en-US" dirty="0" smtClean="0"/>
              <a:t>=0.003, one gets</a:t>
            </a:r>
            <a:endParaRPr lang="ru-RU" dirty="0"/>
          </a:p>
          <a:p>
            <a:r>
              <a:rPr lang="el-GR" dirty="0" smtClean="0"/>
              <a:t>ν</a:t>
            </a:r>
            <a:r>
              <a:rPr lang="en-US" dirty="0" smtClean="0"/>
              <a:t>=0.36  at  E=80 GeV,</a:t>
            </a:r>
          </a:p>
          <a:p>
            <a:r>
              <a:rPr lang="en-US" dirty="0"/>
              <a:t>i</a:t>
            </a:r>
            <a:r>
              <a:rPr lang="en-US" dirty="0" smtClean="0"/>
              <a:t>nstead of being </a:t>
            </a:r>
            <a:r>
              <a:rPr lang="el-GR" dirty="0" smtClean="0"/>
              <a:t>ν</a:t>
            </a:r>
            <a:r>
              <a:rPr lang="en-US" baseline="-25000" dirty="0" smtClean="0"/>
              <a:t>0</a:t>
            </a:r>
            <a:r>
              <a:rPr lang="en-US" dirty="0" smtClean="0"/>
              <a:t>=181.5 w/o snakes.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354695"/>
              </p:ext>
            </p:extLst>
          </p:nvPr>
        </p:nvGraphicFramePr>
        <p:xfrm>
          <a:off x="4446588" y="4140200"/>
          <a:ext cx="456088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3" name="Equation" r:id="rId3" imgW="3022560" imgH="482400" progId="Equation.DSMT4">
                  <p:embed/>
                </p:oleObj>
              </mc:Choice>
              <mc:Fallback>
                <p:oleObj name="Equation" r:id="rId3" imgW="3022560" imgH="4824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588" y="4140200"/>
                        <a:ext cx="4560887" cy="54927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олилиния 12"/>
          <p:cNvSpPr/>
          <p:nvPr/>
        </p:nvSpPr>
        <p:spPr>
          <a:xfrm>
            <a:off x="62684" y="4187536"/>
            <a:ext cx="4401745" cy="405675"/>
          </a:xfrm>
          <a:custGeom>
            <a:avLst/>
            <a:gdLst>
              <a:gd name="connsiteX0" fmla="*/ 243728 w 4350763"/>
              <a:gd name="connsiteY0" fmla="*/ 0 h 545759"/>
              <a:gd name="connsiteX1" fmla="*/ 160601 w 4350763"/>
              <a:gd name="connsiteY1" fmla="*/ 138545 h 545759"/>
              <a:gd name="connsiteX2" fmla="*/ 326856 w 4350763"/>
              <a:gd name="connsiteY2" fmla="*/ 484909 h 545759"/>
              <a:gd name="connsiteX3" fmla="*/ 3942892 w 4350763"/>
              <a:gd name="connsiteY3" fmla="*/ 512618 h 545759"/>
              <a:gd name="connsiteX4" fmla="*/ 4136856 w 4350763"/>
              <a:gd name="connsiteY4" fmla="*/ 138545 h 545759"/>
              <a:gd name="connsiteX5" fmla="*/ 4344674 w 4350763"/>
              <a:gd name="connsiteY5" fmla="*/ 110836 h 545759"/>
              <a:gd name="connsiteX6" fmla="*/ 3887474 w 4350763"/>
              <a:gd name="connsiteY6" fmla="*/ 27709 h 545759"/>
              <a:gd name="connsiteX0" fmla="*/ 215935 w 4322970"/>
              <a:gd name="connsiteY0" fmla="*/ 0 h 540900"/>
              <a:gd name="connsiteX1" fmla="*/ 202080 w 4322970"/>
              <a:gd name="connsiteY1" fmla="*/ 249381 h 540900"/>
              <a:gd name="connsiteX2" fmla="*/ 299063 w 4322970"/>
              <a:gd name="connsiteY2" fmla="*/ 484909 h 540900"/>
              <a:gd name="connsiteX3" fmla="*/ 3915099 w 4322970"/>
              <a:gd name="connsiteY3" fmla="*/ 512618 h 540900"/>
              <a:gd name="connsiteX4" fmla="*/ 4109063 w 4322970"/>
              <a:gd name="connsiteY4" fmla="*/ 138545 h 540900"/>
              <a:gd name="connsiteX5" fmla="*/ 4316881 w 4322970"/>
              <a:gd name="connsiteY5" fmla="*/ 110836 h 540900"/>
              <a:gd name="connsiteX6" fmla="*/ 3859681 w 4322970"/>
              <a:gd name="connsiteY6" fmla="*/ 27709 h 540900"/>
              <a:gd name="connsiteX0" fmla="*/ 75862 w 4182897"/>
              <a:gd name="connsiteY0" fmla="*/ 0 h 540900"/>
              <a:gd name="connsiteX1" fmla="*/ 62007 w 4182897"/>
              <a:gd name="connsiteY1" fmla="*/ 249381 h 540900"/>
              <a:gd name="connsiteX2" fmla="*/ 366808 w 4182897"/>
              <a:gd name="connsiteY2" fmla="*/ 484909 h 540900"/>
              <a:gd name="connsiteX3" fmla="*/ 3775026 w 4182897"/>
              <a:gd name="connsiteY3" fmla="*/ 512618 h 540900"/>
              <a:gd name="connsiteX4" fmla="*/ 3968990 w 4182897"/>
              <a:gd name="connsiteY4" fmla="*/ 138545 h 540900"/>
              <a:gd name="connsiteX5" fmla="*/ 4176808 w 4182897"/>
              <a:gd name="connsiteY5" fmla="*/ 110836 h 540900"/>
              <a:gd name="connsiteX6" fmla="*/ 3719608 w 4182897"/>
              <a:gd name="connsiteY6" fmla="*/ 27709 h 540900"/>
              <a:gd name="connsiteX0" fmla="*/ 75862 w 4264535"/>
              <a:gd name="connsiteY0" fmla="*/ 0 h 540900"/>
              <a:gd name="connsiteX1" fmla="*/ 62007 w 4264535"/>
              <a:gd name="connsiteY1" fmla="*/ 249381 h 540900"/>
              <a:gd name="connsiteX2" fmla="*/ 366808 w 4264535"/>
              <a:gd name="connsiteY2" fmla="*/ 484909 h 540900"/>
              <a:gd name="connsiteX3" fmla="*/ 3775026 w 4264535"/>
              <a:gd name="connsiteY3" fmla="*/ 512618 h 540900"/>
              <a:gd name="connsiteX4" fmla="*/ 3968990 w 4264535"/>
              <a:gd name="connsiteY4" fmla="*/ 138545 h 540900"/>
              <a:gd name="connsiteX5" fmla="*/ 4259936 w 4264535"/>
              <a:gd name="connsiteY5" fmla="*/ 96982 h 540900"/>
              <a:gd name="connsiteX6" fmla="*/ 3719608 w 4264535"/>
              <a:gd name="connsiteY6" fmla="*/ 27709 h 540900"/>
              <a:gd name="connsiteX0" fmla="*/ 75862 w 4401745"/>
              <a:gd name="connsiteY0" fmla="*/ 0 h 540900"/>
              <a:gd name="connsiteX1" fmla="*/ 62007 w 4401745"/>
              <a:gd name="connsiteY1" fmla="*/ 249381 h 540900"/>
              <a:gd name="connsiteX2" fmla="*/ 366808 w 4401745"/>
              <a:gd name="connsiteY2" fmla="*/ 484909 h 540900"/>
              <a:gd name="connsiteX3" fmla="*/ 3775026 w 4401745"/>
              <a:gd name="connsiteY3" fmla="*/ 512618 h 540900"/>
              <a:gd name="connsiteX4" fmla="*/ 3968990 w 4401745"/>
              <a:gd name="connsiteY4" fmla="*/ 138545 h 540900"/>
              <a:gd name="connsiteX5" fmla="*/ 4398481 w 4401745"/>
              <a:gd name="connsiteY5" fmla="*/ 110837 h 540900"/>
              <a:gd name="connsiteX6" fmla="*/ 3719608 w 4401745"/>
              <a:gd name="connsiteY6" fmla="*/ 27709 h 54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1745" h="540900">
                <a:moveTo>
                  <a:pt x="75862" y="0"/>
                </a:moveTo>
                <a:cubicBezTo>
                  <a:pt x="27371" y="28863"/>
                  <a:pt x="13516" y="168563"/>
                  <a:pt x="62007" y="249381"/>
                </a:cubicBezTo>
                <a:cubicBezTo>
                  <a:pt x="110498" y="330199"/>
                  <a:pt x="-252029" y="441036"/>
                  <a:pt x="366808" y="484909"/>
                </a:cubicBezTo>
                <a:cubicBezTo>
                  <a:pt x="985645" y="528782"/>
                  <a:pt x="3174662" y="570345"/>
                  <a:pt x="3775026" y="512618"/>
                </a:cubicBezTo>
                <a:cubicBezTo>
                  <a:pt x="4375390" y="454891"/>
                  <a:pt x="3865081" y="205509"/>
                  <a:pt x="3968990" y="138545"/>
                </a:cubicBezTo>
                <a:cubicBezTo>
                  <a:pt x="4072899" y="71581"/>
                  <a:pt x="4440045" y="129310"/>
                  <a:pt x="4398481" y="110837"/>
                </a:cubicBezTo>
                <a:cubicBezTo>
                  <a:pt x="4356917" y="92364"/>
                  <a:pt x="3798117" y="41564"/>
                  <a:pt x="3719608" y="27709"/>
                </a:cubicBezTo>
              </a:path>
            </a:pathLst>
          </a:cu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754856" y="4197232"/>
            <a:ext cx="0" cy="553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47150" y="4197232"/>
            <a:ext cx="0" cy="553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84820" y="4721962"/>
            <a:ext cx="1142327" cy="0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117837" y="4721962"/>
            <a:ext cx="1142327" cy="0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97575" y="461239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200 m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871839" y="1351363"/>
            <a:ext cx="2142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/>
              <a:t> </a:t>
            </a:r>
            <a:r>
              <a:rPr lang="en-US" dirty="0" smtClean="0"/>
              <a:t>collider rings </a:t>
            </a:r>
            <a:endParaRPr lang="ru-RU" dirty="0"/>
          </a:p>
        </p:txBody>
      </p:sp>
      <p:cxnSp>
        <p:nvCxnSpPr>
          <p:cNvPr id="71" name="Прямая со стрелкой 70"/>
          <p:cNvCxnSpPr/>
          <p:nvPr/>
        </p:nvCxnSpPr>
        <p:spPr>
          <a:xfrm flipH="1" flipV="1">
            <a:off x="1056486" y="961533"/>
            <a:ext cx="307592" cy="3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951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ru-RU" smtClean="0"/>
              <a:t>I. Koop-FCC Week-2017</a:t>
            </a:r>
            <a:endParaRPr lang="ru-RU" altLang="ru-RU" dirty="0"/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5F52D-7E4B-4C89-A3BB-1CB66843F404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8351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ru-RU" sz="3600" dirty="0" smtClean="0">
                <a:solidFill>
                  <a:schemeClr val="tx1"/>
                </a:solidFill>
              </a:rPr>
              <a:t>Depolarization </a:t>
            </a:r>
            <a:r>
              <a:rPr lang="en-US" altLang="ru-RU" sz="3600" dirty="0">
                <a:solidFill>
                  <a:schemeClr val="tx1"/>
                </a:solidFill>
              </a:rPr>
              <a:t>in presence </a:t>
            </a:r>
            <a:r>
              <a:rPr lang="en-US" altLang="ru-RU" sz="3600" dirty="0" smtClean="0">
                <a:solidFill>
                  <a:schemeClr val="tx1"/>
                </a:solidFill>
              </a:rPr>
              <a:t>of </a:t>
            </a:r>
            <a:r>
              <a:rPr lang="en-US" altLang="ru-RU" sz="3600" dirty="0">
                <a:solidFill>
                  <a:schemeClr val="tx1"/>
                </a:solidFill>
              </a:rPr>
              <a:t>snakes</a:t>
            </a:r>
            <a:endParaRPr lang="en-US" altLang="ru-RU" sz="3600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800366"/>
              </p:ext>
            </p:extLst>
          </p:nvPr>
        </p:nvGraphicFramePr>
        <p:xfrm>
          <a:off x="176213" y="654843"/>
          <a:ext cx="8924925" cy="2482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6" name="Equation" r:id="rId4" imgW="4203360" imgH="1562040" progId="Equation.DSMT4">
                  <p:embed/>
                </p:oleObj>
              </mc:Choice>
              <mc:Fallback>
                <p:oleObj name="Equation" r:id="rId4" imgW="4203360" imgH="1562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654843"/>
                        <a:ext cx="8924925" cy="24824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398316"/>
            <a:ext cx="321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Derbenev</a:t>
            </a:r>
            <a:r>
              <a:rPr lang="en-US" dirty="0" smtClean="0">
                <a:solidFill>
                  <a:schemeClr val="tx2"/>
                </a:solidFill>
              </a:rPr>
              <a:t>-Kondratenko formula: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092573"/>
              </p:ext>
            </p:extLst>
          </p:nvPr>
        </p:nvGraphicFramePr>
        <p:xfrm>
          <a:off x="175886" y="3435847"/>
          <a:ext cx="8802688" cy="1251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7" name="Equation" r:id="rId6" imgW="4089240" imgH="774360" progId="Equation.DSMT4">
                  <p:embed/>
                </p:oleObj>
              </mc:Choice>
              <mc:Fallback>
                <p:oleObj name="Equation" r:id="rId6" imgW="4089240" imgH="7743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86" y="3435847"/>
                        <a:ext cx="8802688" cy="125134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10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5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Tolerances on the orbit distortions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12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605843"/>
              </p:ext>
            </p:extLst>
          </p:nvPr>
        </p:nvGraphicFramePr>
        <p:xfrm>
          <a:off x="179513" y="681540"/>
          <a:ext cx="8710613" cy="3350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4" name="Equation" r:id="rId3" imgW="4101840" imgH="2108160" progId="Equation.DSMT4">
                  <p:embed/>
                </p:oleObj>
              </mc:Choice>
              <mc:Fallback>
                <p:oleObj name="Equation" r:id="rId3" imgW="4101840" imgH="21081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3" y="681540"/>
                        <a:ext cx="8710613" cy="33504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0523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-22722"/>
            <a:ext cx="9157257" cy="5062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Spin tracking of the depolarization process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13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7" y="573529"/>
            <a:ext cx="9144000" cy="2150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096" y="2510375"/>
            <a:ext cx="3826832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Spin tracking of </a:t>
            </a:r>
            <a:r>
              <a:rPr lang="en-US" dirty="0"/>
              <a:t>1000 </a:t>
            </a:r>
            <a:r>
              <a:rPr lang="en-US" dirty="0" smtClean="0"/>
              <a:t>particles in a ring with the spin perturbation w=0.1. </a:t>
            </a:r>
          </a:p>
          <a:p>
            <a:r>
              <a:rPr lang="en-US" dirty="0" smtClean="0"/>
              <a:t>The depolarization time 18 s is sufficient for acceleration to 80 GeV in 10 s. </a:t>
            </a:r>
          </a:p>
          <a:p>
            <a:r>
              <a:rPr lang="en-US" dirty="0" smtClean="0"/>
              <a:t>Due to perturbation the spin precession frequency became shifted to 0.3702 from the ideal 0.3631 value.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64473"/>
            <a:ext cx="4176464" cy="1706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19265" y="4164416"/>
            <a:ext cx="51247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Spectrum of the transversal polarization component.</a:t>
            </a:r>
          </a:p>
          <a:p>
            <a:r>
              <a:rPr lang="en-US" dirty="0" smtClean="0"/>
              <a:t>Side bands are spaced by synchrotron tune </a:t>
            </a:r>
            <a:r>
              <a:rPr lang="el-GR" dirty="0" smtClean="0"/>
              <a:t>ν</a:t>
            </a:r>
            <a:r>
              <a:rPr lang="en-US" baseline="-25000" dirty="0" smtClean="0"/>
              <a:t>s</a:t>
            </a:r>
            <a:r>
              <a:rPr lang="en-US" dirty="0" smtClean="0"/>
              <a:t>=0.1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223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5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How to utilize polarized bunches in FCC-</a:t>
            </a:r>
            <a:r>
              <a:rPr lang="en-US" dirty="0" err="1" smtClean="0"/>
              <a:t>ee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2590" y="699542"/>
            <a:ext cx="89289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accelerated to Z or W thresholds polarized bunches can be used for energy calibration in FCC-</a:t>
            </a:r>
            <a:r>
              <a:rPr lang="en-US" sz="2000" dirty="0" err="1" smtClean="0"/>
              <a:t>ee</a:t>
            </a:r>
            <a:r>
              <a:rPr lang="en-US" sz="2000" dirty="0" smtClean="0"/>
              <a:t> in two ways: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1) They simply </a:t>
            </a:r>
            <a:r>
              <a:rPr lang="en-US" dirty="0"/>
              <a:t>can </a:t>
            </a:r>
            <a:r>
              <a:rPr lang="en-US" dirty="0" smtClean="0"/>
              <a:t>be resonantly depolarized, being injected into collider with vertical direction of spin.</a:t>
            </a:r>
          </a:p>
          <a:p>
            <a:endParaRPr lang="en-US" dirty="0"/>
          </a:p>
          <a:p>
            <a:r>
              <a:rPr lang="en-US" dirty="0" smtClean="0"/>
              <a:t>2) Alternatively,  they can be injected with spins directed in the horizontal plane. And using the laser </a:t>
            </a:r>
            <a:r>
              <a:rPr lang="en-US" dirty="0" err="1" smtClean="0"/>
              <a:t>polarimeter</a:t>
            </a:r>
            <a:r>
              <a:rPr lang="en-US" dirty="0" smtClean="0"/>
              <a:t> one can observe the modulation of Compton backscattering cross-section by the coherent precession of bunch spins ensemble.</a:t>
            </a:r>
          </a:p>
          <a:p>
            <a:endParaRPr lang="en-US" dirty="0" smtClean="0"/>
          </a:p>
          <a:p>
            <a:r>
              <a:rPr lang="en-US" dirty="0" smtClean="0"/>
              <a:t>The last option can provide much faster and robust method of the spin precession frequency determination. Still it works if the synchrotron tune is large enough, only!</a:t>
            </a:r>
          </a:p>
          <a:p>
            <a:endParaRPr lang="en-US" dirty="0"/>
          </a:p>
          <a:p>
            <a:r>
              <a:rPr lang="en-US" dirty="0" smtClean="0"/>
              <a:t>Few examples of spin tracking results are presented in next slides.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983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75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E=45.5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=0.0005,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</a:t>
            </a:r>
            <a:r>
              <a:rPr lang="en-US" sz="3200" dirty="0" smtClean="0">
                <a:solidFill>
                  <a:srgbClr val="FF0000"/>
                </a:solidFill>
              </a:rPr>
              <a:t>0.035</a:t>
            </a:r>
            <a:r>
              <a:rPr lang="en-US" sz="3200" dirty="0" smtClean="0"/>
              <a:t>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=1320 turns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9581"/>
            <a:ext cx="8640960" cy="381356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36874" cy="9875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E=45.5 GeV, </a:t>
            </a:r>
            <a:r>
              <a:rPr lang="en-US" sz="3200" dirty="0"/>
              <a:t>ν</a:t>
            </a:r>
            <a:r>
              <a:rPr lang="en-US" sz="3200" baseline="-25000" dirty="0"/>
              <a:t>0</a:t>
            </a:r>
            <a:r>
              <a:rPr lang="en-US" sz="3200" dirty="0"/>
              <a:t>=103.25,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=0.0005</a:t>
            </a:r>
            <a:r>
              <a:rPr lang="en-US" sz="3200" dirty="0"/>
              <a:t>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>
                <a:solidFill>
                  <a:srgbClr val="FF0000"/>
                </a:solidFill>
              </a:rPr>
              <a:t>0.035</a:t>
            </a:r>
            <a:r>
              <a:rPr lang="en-US" sz="3200" dirty="0"/>
              <a:t>,  </a:t>
            </a:r>
            <a:r>
              <a:rPr lang="el-GR" sz="3200" dirty="0"/>
              <a:t>χ</a:t>
            </a:r>
            <a:r>
              <a:rPr lang="en-US" sz="3200" dirty="0" smtClean="0"/>
              <a:t>=</a:t>
            </a:r>
            <a:r>
              <a:rPr lang="en-US" sz="3200" dirty="0" smtClean="0">
                <a:solidFill>
                  <a:srgbClr val="FF0000"/>
                </a:solidFill>
              </a:rPr>
              <a:t>1.48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4" y="1047349"/>
            <a:ext cx="8054403" cy="3540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4363239"/>
            <a:ext cx="8054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want:  </a:t>
            </a:r>
            <a:r>
              <a:rPr lang="el-GR" sz="2400" dirty="0" smtClean="0"/>
              <a:t>χ</a:t>
            </a:r>
            <a:r>
              <a:rPr lang="en-US" sz="2400" dirty="0" smtClean="0"/>
              <a:t> &lt; 1.7.  With </a:t>
            </a:r>
            <a:r>
              <a:rPr lang="el-GR" sz="2400" dirty="0" smtClean="0"/>
              <a:t>χ</a:t>
            </a:r>
            <a:r>
              <a:rPr lang="en-US" sz="2400" dirty="0" smtClean="0"/>
              <a:t> &gt; 1.7 </a:t>
            </a:r>
            <a:r>
              <a:rPr lang="en-US" sz="2400" dirty="0" smtClean="0"/>
              <a:t>peaks in spectrum </a:t>
            </a:r>
            <a:r>
              <a:rPr lang="en-US" sz="2400" dirty="0" smtClean="0"/>
              <a:t>disappear!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I. Koop-FCC Week-2017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75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916" y="0"/>
            <a:ext cx="9150916" cy="9875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E=80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=0.15,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=243 turns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2836"/>
            <a:ext cx="7992888" cy="346714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29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-1"/>
            <a:ext cx="9136874" cy="102790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E=80 GeV, 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=181.55</a:t>
            </a:r>
            <a:r>
              <a:rPr lang="en-US" sz="3200" dirty="0"/>
              <a:t>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>
                <a:solidFill>
                  <a:srgbClr val="FF0000"/>
                </a:solidFill>
              </a:rPr>
              <a:t>0.15</a:t>
            </a:r>
            <a:r>
              <a:rPr lang="en-US" sz="3200" dirty="0" smtClean="0"/>
              <a:t>,  </a:t>
            </a:r>
            <a:r>
              <a:rPr lang="el-GR" sz="3200" dirty="0"/>
              <a:t>χ</a:t>
            </a:r>
            <a:r>
              <a:rPr lang="en-US" sz="3200" dirty="0" smtClean="0"/>
              <a:t>=</a:t>
            </a:r>
            <a:r>
              <a:rPr lang="en-US" sz="3200" dirty="0" smtClean="0">
                <a:solidFill>
                  <a:srgbClr val="FF0000"/>
                </a:solidFill>
              </a:rPr>
              <a:t>1.21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99915"/>
            <a:ext cx="8444767" cy="370408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5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664" y="0"/>
            <a:ext cx="9165664" cy="100557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E=80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=0.10,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=243 turns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62135"/>
            <a:ext cx="7992888" cy="3525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443958"/>
            <a:ext cx="6785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Fast de-phasing due to too slow synchrotron motion!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17716" cy="4115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Outline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60732" y="411510"/>
            <a:ext cx="88569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Introduction to a concept.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Polarizing damping rings.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Acceleration of polarized beams in the booster synchrotrons.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Evaluation of the depolarization rates.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Free spin precession approach proposed for fast determination of the average beam </a:t>
            </a:r>
            <a:r>
              <a:rPr lang="en-US" sz="2400" dirty="0" smtClean="0">
                <a:solidFill>
                  <a:schemeClr val="tx2"/>
                </a:solidFill>
              </a:rPr>
              <a:t>energy.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Conclusion.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17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15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Conclusion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11510"/>
            <a:ext cx="9144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Four Siberian snakes installed in the main booster at proper locations provide preservation of the polarization during acceleration up to E=80 – 100 GeV beam energy.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Free precession approach can be applied for fast determination of the spin tune after injection of single polarized bunch into the collider.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Important: the synchrotron modulation index should be small:  </a:t>
            </a:r>
            <a:r>
              <a:rPr lang="el-GR" sz="2000" dirty="0" smtClean="0">
                <a:solidFill>
                  <a:srgbClr val="002060"/>
                </a:solidFill>
              </a:rPr>
              <a:t>χ</a:t>
            </a:r>
            <a:r>
              <a:rPr lang="en-US" sz="2000" dirty="0" smtClean="0">
                <a:solidFill>
                  <a:srgbClr val="002060"/>
                </a:solidFill>
              </a:rPr>
              <a:t> &lt; 1.8  (</a:t>
            </a:r>
            <a:r>
              <a:rPr lang="el-GR" sz="2000" dirty="0" smtClean="0">
                <a:solidFill>
                  <a:srgbClr val="002060"/>
                </a:solidFill>
              </a:rPr>
              <a:t>χ</a:t>
            </a:r>
            <a:r>
              <a:rPr lang="en-US" sz="2000" dirty="0" smtClean="0">
                <a:solidFill>
                  <a:srgbClr val="002060"/>
                </a:solidFill>
              </a:rPr>
              <a:t>=</a:t>
            </a:r>
            <a:r>
              <a:rPr lang="el-GR" sz="2000" dirty="0">
                <a:solidFill>
                  <a:srgbClr val="002060"/>
                </a:solidFill>
              </a:rPr>
              <a:t> </a:t>
            </a:r>
            <a:r>
              <a:rPr lang="el-GR" sz="2000" dirty="0" smtClean="0">
                <a:solidFill>
                  <a:srgbClr val="002060"/>
                </a:solidFill>
              </a:rPr>
              <a:t>ν</a:t>
            </a:r>
            <a:r>
              <a:rPr lang="en-US" sz="2000" baseline="-25000" dirty="0" smtClean="0">
                <a:solidFill>
                  <a:srgbClr val="002060"/>
                </a:solidFill>
              </a:rPr>
              <a:t>0</a:t>
            </a:r>
            <a:r>
              <a:rPr lang="el-GR" sz="2000" dirty="0" smtClean="0">
                <a:solidFill>
                  <a:srgbClr val="002060"/>
                </a:solidFill>
              </a:rPr>
              <a:t>σ</a:t>
            </a:r>
            <a:r>
              <a:rPr lang="el-GR" sz="2000" baseline="-25000" dirty="0" smtClean="0">
                <a:solidFill>
                  <a:srgbClr val="002060"/>
                </a:solidFill>
              </a:rPr>
              <a:t>δ</a:t>
            </a:r>
            <a:r>
              <a:rPr lang="en-US" sz="2000" dirty="0" smtClean="0">
                <a:solidFill>
                  <a:srgbClr val="002060"/>
                </a:solidFill>
              </a:rPr>
              <a:t>/</a:t>
            </a:r>
            <a:r>
              <a:rPr lang="el-GR" sz="2000" dirty="0" smtClean="0">
                <a:solidFill>
                  <a:srgbClr val="002060"/>
                </a:solidFill>
              </a:rPr>
              <a:t>ν</a:t>
            </a:r>
            <a:r>
              <a:rPr lang="en-US" sz="2000" baseline="-25000" dirty="0" smtClean="0">
                <a:solidFill>
                  <a:srgbClr val="002060"/>
                </a:solidFill>
              </a:rPr>
              <a:t>s</a:t>
            </a:r>
            <a:r>
              <a:rPr lang="en-US" sz="2000" dirty="0" smtClean="0">
                <a:solidFill>
                  <a:srgbClr val="002060"/>
                </a:solidFill>
              </a:rPr>
              <a:t> ), otherwise it will happen fast </a:t>
            </a:r>
            <a:r>
              <a:rPr lang="en-US" sz="2000" dirty="0" err="1" smtClean="0">
                <a:solidFill>
                  <a:srgbClr val="002060"/>
                </a:solidFill>
              </a:rPr>
              <a:t>decoherence</a:t>
            </a:r>
            <a:r>
              <a:rPr lang="en-US" sz="2000" dirty="0" smtClean="0">
                <a:solidFill>
                  <a:srgbClr val="002060"/>
                </a:solidFill>
              </a:rPr>
              <a:t> of the spin precession.  This </a:t>
            </a:r>
            <a:r>
              <a:rPr lang="en-US" sz="2000" dirty="0" err="1" smtClean="0">
                <a:solidFill>
                  <a:srgbClr val="002060"/>
                </a:solidFill>
              </a:rPr>
              <a:t>leds</a:t>
            </a:r>
            <a:r>
              <a:rPr lang="en-US" sz="2000" dirty="0" smtClean="0">
                <a:solidFill>
                  <a:srgbClr val="002060"/>
                </a:solidFill>
              </a:rPr>
              <a:t> to </a:t>
            </a:r>
            <a:r>
              <a:rPr lang="en-US" sz="2000" dirty="0">
                <a:solidFill>
                  <a:srgbClr val="002060"/>
                </a:solidFill>
              </a:rPr>
              <a:t>operation of </a:t>
            </a:r>
            <a:r>
              <a:rPr lang="en-US" sz="2000" dirty="0" smtClean="0">
                <a:solidFill>
                  <a:srgbClr val="002060"/>
                </a:solidFill>
              </a:rPr>
              <a:t>the </a:t>
            </a:r>
            <a:r>
              <a:rPr lang="en-US" sz="2000" dirty="0">
                <a:solidFill>
                  <a:srgbClr val="002060"/>
                </a:solidFill>
              </a:rPr>
              <a:t>collider </a:t>
            </a:r>
            <a:r>
              <a:rPr lang="en-US" sz="2000" dirty="0" smtClean="0">
                <a:solidFill>
                  <a:srgbClr val="002060"/>
                </a:solidFill>
              </a:rPr>
              <a:t>with high value of the synchrotron </a:t>
            </a:r>
            <a:r>
              <a:rPr lang="en-US" sz="2000" dirty="0">
                <a:solidFill>
                  <a:srgbClr val="002060"/>
                </a:solidFill>
              </a:rPr>
              <a:t>tune: 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l-GR" sz="2000" dirty="0" smtClean="0">
                <a:solidFill>
                  <a:srgbClr val="FF0000"/>
                </a:solidFill>
              </a:rPr>
              <a:t>ν</a:t>
            </a:r>
            <a:r>
              <a:rPr lang="en-US" sz="2000" baseline="-25000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  </a:t>
            </a:r>
            <a:r>
              <a:rPr lang="en-US" sz="2000" dirty="0">
                <a:solidFill>
                  <a:srgbClr val="FF0000"/>
                </a:solidFill>
              </a:rPr>
              <a:t>&gt;</a:t>
            </a:r>
            <a:r>
              <a:rPr lang="en-US" sz="2000" dirty="0" smtClean="0">
                <a:solidFill>
                  <a:srgbClr val="FF0000"/>
                </a:solidFill>
              </a:rPr>
              <a:t> 0.10  </a:t>
            </a:r>
            <a:r>
              <a:rPr lang="en-US" sz="2000" dirty="0">
                <a:solidFill>
                  <a:srgbClr val="002060"/>
                </a:solidFill>
              </a:rPr>
              <a:t>at E=80 GeV. 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The </a:t>
            </a:r>
            <a:r>
              <a:rPr lang="en-US" sz="2000" dirty="0" err="1" smtClean="0">
                <a:solidFill>
                  <a:srgbClr val="002060"/>
                </a:solidFill>
              </a:rPr>
              <a:t>Sokolov-Ternov</a:t>
            </a:r>
            <a:r>
              <a:rPr lang="en-US" sz="2000" dirty="0" smtClean="0">
                <a:solidFill>
                  <a:srgbClr val="002060"/>
                </a:solidFill>
              </a:rPr>
              <a:t> self-polarization mechanism requires also small value of the synchrotron </a:t>
            </a:r>
            <a:r>
              <a:rPr lang="en-US" sz="2000" dirty="0">
                <a:solidFill>
                  <a:srgbClr val="002060"/>
                </a:solidFill>
              </a:rPr>
              <a:t>modulation </a:t>
            </a:r>
            <a:r>
              <a:rPr lang="en-US" sz="2000" dirty="0" smtClean="0">
                <a:solidFill>
                  <a:srgbClr val="002060"/>
                </a:solidFill>
              </a:rPr>
              <a:t>index:  </a:t>
            </a:r>
            <a:r>
              <a:rPr lang="el-GR" sz="2000" dirty="0">
                <a:solidFill>
                  <a:srgbClr val="002060"/>
                </a:solidFill>
              </a:rPr>
              <a:t>χ</a:t>
            </a:r>
            <a:r>
              <a:rPr lang="en-US" sz="2000" dirty="0">
                <a:solidFill>
                  <a:srgbClr val="002060"/>
                </a:solidFill>
              </a:rPr>
              <a:t> &lt; </a:t>
            </a:r>
            <a:r>
              <a:rPr lang="en-US" sz="2000" dirty="0" smtClean="0">
                <a:solidFill>
                  <a:srgbClr val="002060"/>
                </a:solidFill>
              </a:rPr>
              <a:t>1.  </a:t>
            </a:r>
            <a:r>
              <a:rPr lang="en-US" sz="2000" dirty="0" smtClean="0">
                <a:solidFill>
                  <a:srgbClr val="002060"/>
                </a:solidFill>
              </a:rPr>
              <a:t>Seems, unrealistic </a:t>
            </a:r>
            <a:r>
              <a:rPr lang="en-US" sz="2000" dirty="0" smtClean="0">
                <a:solidFill>
                  <a:srgbClr val="002060"/>
                </a:solidFill>
              </a:rPr>
              <a:t>above 80 GeV</a:t>
            </a:r>
            <a:r>
              <a:rPr lang="en-US" sz="2000" dirty="0">
                <a:solidFill>
                  <a:srgbClr val="002060"/>
                </a:solidFill>
              </a:rPr>
              <a:t>?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A set of energy monitors (well controlled magnetic spectrometers?)  shall be used for the local beam energy measurements in the full energy range of FCC-</a:t>
            </a:r>
            <a:r>
              <a:rPr lang="en-US" sz="2000" dirty="0" err="1" smtClean="0">
                <a:solidFill>
                  <a:srgbClr val="002060"/>
                </a:solidFill>
              </a:rPr>
              <a:t>ee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US" sz="2800" dirty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224" y="4731990"/>
            <a:ext cx="2133600" cy="273844"/>
          </a:xfrm>
        </p:spPr>
        <p:txBody>
          <a:bodyPr/>
          <a:lstStyle/>
          <a:p>
            <a:fld id="{EFC2817D-D587-4162-9BFF-39DB417DA748}" type="slidenum">
              <a:rPr lang="ru-RU" smtClean="0"/>
              <a:t>20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55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15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Introduction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832" y="357505"/>
            <a:ext cx="88569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FCC-</a:t>
            </a:r>
            <a:r>
              <a:rPr lang="en-US" sz="2400" dirty="0" err="1" smtClean="0">
                <a:latin typeface="Calibri" panose="020F0502020204030204" pitchFamily="34" charset="0"/>
              </a:rPr>
              <a:t>ee</a:t>
            </a:r>
            <a:r>
              <a:rPr lang="en-US" sz="2400" dirty="0" smtClean="0">
                <a:latin typeface="Calibri" panose="020F0502020204030204" pitchFamily="34" charset="0"/>
              </a:rPr>
              <a:t> demands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5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0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keV</a:t>
            </a:r>
            <a:r>
              <a:rPr lang="en-US" sz="2400" dirty="0" smtClean="0">
                <a:latin typeface="Calibri" panose="020F0502020204030204" pitchFamily="34" charset="0"/>
              </a:rPr>
              <a:t> beam energy resolution at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Z</a:t>
            </a:r>
            <a:r>
              <a:rPr lang="en-US" sz="2400" dirty="0" smtClean="0">
                <a:latin typeface="Calibri" panose="020F0502020204030204" pitchFamily="34" charset="0"/>
              </a:rPr>
              <a:t> and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100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keV</a:t>
            </a:r>
            <a:r>
              <a:rPr lang="en-US" sz="2400" dirty="0" smtClean="0">
                <a:latin typeface="Calibri" panose="020F0502020204030204" pitchFamily="34" charset="0"/>
              </a:rPr>
              <a:t> at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</a:t>
            </a:r>
            <a:r>
              <a:rPr lang="en-US" sz="2400" dirty="0" smtClean="0">
                <a:latin typeface="Calibri" panose="020F0502020204030204" pitchFamily="34" charset="0"/>
              </a:rPr>
              <a:t>, separately in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+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and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</a:t>
            </a:r>
            <a:r>
              <a:rPr lang="en-US" sz="2400" baseline="3000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rings.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Only the resonant depolarization (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RD</a:t>
            </a:r>
            <a:r>
              <a:rPr lang="en-US" sz="2400" dirty="0" smtClean="0">
                <a:latin typeface="Calibri" panose="020F0502020204030204" pitchFamily="34" charset="0"/>
              </a:rPr>
              <a:t>) can provide such extreme absolute accuracy:  </a:t>
            </a:r>
            <a:r>
              <a:rPr lang="el-GR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Δ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E/E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˂  1 · 10 </a:t>
            </a:r>
            <a:r>
              <a:rPr lang="en-US" sz="2400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-6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! 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Two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1 - 1.5 GeV damping  rings </a:t>
            </a:r>
            <a:r>
              <a:rPr lang="en-US" sz="2400" dirty="0" smtClean="0">
                <a:latin typeface="Calibri" panose="020F0502020204030204" pitchFamily="34" charset="0"/>
              </a:rPr>
              <a:t>with high field bends can provide fast self-polarization of both beams. 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Every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10-20 s</a:t>
            </a:r>
            <a:r>
              <a:rPr lang="en-US" sz="2400" dirty="0">
                <a:latin typeface="Calibri" panose="020F0502020204030204" pitchFamily="34" charset="0"/>
              </a:rPr>
              <a:t> one or few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polarized bunches </a:t>
            </a:r>
            <a:r>
              <a:rPr lang="en-US" sz="2400" dirty="0">
                <a:latin typeface="Calibri" panose="020F0502020204030204" pitchFamily="34" charset="0"/>
              </a:rPr>
              <a:t>will be </a:t>
            </a:r>
            <a:r>
              <a:rPr lang="en-US" sz="2400" dirty="0" smtClean="0">
                <a:latin typeface="Calibri" panose="020F0502020204030204" pitchFamily="34" charset="0"/>
              </a:rPr>
              <a:t>extracted from the damping ring and will be accelerated in a 5-6 GeV </a:t>
            </a:r>
            <a:r>
              <a:rPr lang="en-US" sz="2400" dirty="0" err="1" smtClean="0">
                <a:latin typeface="Calibri" panose="020F0502020204030204" pitchFamily="34" charset="0"/>
              </a:rPr>
              <a:t>linac</a:t>
            </a:r>
            <a:r>
              <a:rPr lang="en-US" sz="2400" dirty="0" smtClean="0">
                <a:latin typeface="Calibri" panose="020F0502020204030204" pitchFamily="34" charset="0"/>
              </a:rPr>
              <a:t> and then in the cascade of synchrotrons (6-20,  20-45… 175 GeV).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Preservation of the polarization will be provided by the use of the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solenoid type </a:t>
            </a:r>
            <a:r>
              <a:rPr lang="en-US" sz="2400" dirty="0" smtClean="0">
                <a:latin typeface="Calibri" panose="020F0502020204030204" pitchFamily="34" charset="0"/>
              </a:rPr>
              <a:t>spin rotators (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Siberian Snakes </a:t>
            </a:r>
            <a:r>
              <a:rPr lang="en-US" sz="2400" dirty="0" smtClean="0">
                <a:latin typeface="Calibri" panose="020F0502020204030204" pitchFamily="34" charset="0"/>
              </a:rPr>
              <a:t>) installed in 2 or 4 straight sections of each synchrotron.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35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6755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Acceleration scheme for FCC-</a:t>
            </a:r>
            <a:r>
              <a:rPr lang="en-US" sz="3600" dirty="0" err="1" smtClean="0"/>
              <a:t>ee</a:t>
            </a:r>
            <a:r>
              <a:rPr lang="en-US" sz="3600" dirty="0" smtClean="0"/>
              <a:t>: proposal</a:t>
            </a:r>
            <a:endParaRPr lang="ru-RU" sz="36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4115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chemeClr val="tx2"/>
                </a:solidFill>
              </a:rPr>
              <a:t>Acceleration scheme for FCC-</a:t>
            </a:r>
            <a:r>
              <a:rPr lang="en-US" sz="3200" dirty="0" err="1" smtClean="0">
                <a:solidFill>
                  <a:schemeClr val="tx2"/>
                </a:solidFill>
              </a:rPr>
              <a:t>ee</a:t>
            </a:r>
            <a:r>
              <a:rPr lang="en-US" sz="3200" dirty="0" smtClean="0">
                <a:solidFill>
                  <a:schemeClr val="tx2"/>
                </a:solidFill>
              </a:rPr>
              <a:t>: options #1, #2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6643879" y="2649461"/>
            <a:ext cx="1980310" cy="140910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74937" y="3928415"/>
            <a:ext cx="720080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1445468" y="3928415"/>
            <a:ext cx="720080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381884" y="3625161"/>
            <a:ext cx="792088" cy="27003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6811641" y="2813955"/>
            <a:ext cx="1596721" cy="108012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Скругленный прямоугольник 93"/>
          <p:cNvSpPr/>
          <p:nvPr/>
        </p:nvSpPr>
        <p:spPr>
          <a:xfrm rot="10800000">
            <a:off x="2363828" y="4037327"/>
            <a:ext cx="792088" cy="27003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>
            <a:off x="7747743" y="3908234"/>
            <a:ext cx="519798" cy="15033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3716471" y="3955418"/>
            <a:ext cx="3229822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3447773" y="3961637"/>
            <a:ext cx="342389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1158982" y="3964270"/>
            <a:ext cx="3048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2174670" y="3955418"/>
            <a:ext cx="1250804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flipV="1">
            <a:off x="2186095" y="3901411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2927815" y="3908234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2905889" y="3958095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flipV="1">
            <a:off x="6932438" y="3905717"/>
            <a:ext cx="395431" cy="5144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6935649" y="3111641"/>
            <a:ext cx="13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Booster</a:t>
            </a:r>
          </a:p>
          <a:p>
            <a:r>
              <a:rPr lang="en-US" dirty="0" smtClean="0"/>
              <a:t>15 - 175 GeV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5215550" y="2589360"/>
            <a:ext cx="143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Collider rings</a:t>
            </a:r>
          </a:p>
          <a:p>
            <a:r>
              <a:rPr lang="en-US" dirty="0" smtClean="0"/>
              <a:t>45 – 175 GeV</a:t>
            </a:r>
            <a:endParaRPr lang="ru-RU" dirty="0"/>
          </a:p>
        </p:txBody>
      </p:sp>
      <p:cxnSp>
        <p:nvCxnSpPr>
          <p:cNvPr id="111" name="Прямая со стрелкой 110"/>
          <p:cNvCxnSpPr/>
          <p:nvPr/>
        </p:nvCxnSpPr>
        <p:spPr>
          <a:xfrm flipV="1">
            <a:off x="7567530" y="2846302"/>
            <a:ext cx="360427" cy="297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>
            <a:off x="6176537" y="3189524"/>
            <a:ext cx="408441" cy="230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292854" y="3317939"/>
            <a:ext cx="864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14 GeV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2236794" y="2514143"/>
            <a:ext cx="1579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Polarizing</a:t>
            </a:r>
          </a:p>
          <a:p>
            <a:r>
              <a:rPr lang="en-US" dirty="0" smtClean="0"/>
              <a:t>Damping Rings</a:t>
            </a:r>
          </a:p>
          <a:p>
            <a:r>
              <a:rPr lang="en-US" dirty="0" smtClean="0"/>
              <a:t>1 GeV</a:t>
            </a:r>
            <a:endParaRPr lang="ru-RU" dirty="0"/>
          </a:p>
        </p:txBody>
      </p:sp>
      <p:sp>
        <p:nvSpPr>
          <p:cNvPr id="115" name="TextBox 114"/>
          <p:cNvSpPr txBox="1"/>
          <p:nvPr/>
        </p:nvSpPr>
        <p:spPr>
          <a:xfrm>
            <a:off x="395536" y="3075806"/>
            <a:ext cx="835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1 GeV</a:t>
            </a:r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1299605" y="3075806"/>
            <a:ext cx="865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1 GeV</a:t>
            </a:r>
            <a:endParaRPr lang="ru-RU" dirty="0"/>
          </a:p>
        </p:txBody>
      </p:sp>
      <p:cxnSp>
        <p:nvCxnSpPr>
          <p:cNvPr id="117" name="Прямая со стрелкой 116"/>
          <p:cNvCxnSpPr/>
          <p:nvPr/>
        </p:nvCxnSpPr>
        <p:spPr>
          <a:xfrm>
            <a:off x="2959146" y="3354015"/>
            <a:ext cx="138256" cy="250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>
            <a:off x="978993" y="3708749"/>
            <a:ext cx="0" cy="199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/>
          <p:nvPr/>
        </p:nvCxnSpPr>
        <p:spPr>
          <a:xfrm>
            <a:off x="1745477" y="3666726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2572960" y="361717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2597706" y="398242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endParaRPr lang="ru-RU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138818" y="3963979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3709022" y="3928415"/>
            <a:ext cx="2372917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564479" y="587892"/>
            <a:ext cx="1980310" cy="140910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1866846"/>
            <a:ext cx="720080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66068" y="1866846"/>
            <a:ext cx="720080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02484" y="1563592"/>
            <a:ext cx="792088" cy="27003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32241" y="752386"/>
            <a:ext cx="1596721" cy="108012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70387" y="1203598"/>
            <a:ext cx="1363572" cy="64807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 rot="10800000">
            <a:off x="2284428" y="1975758"/>
            <a:ext cx="792088" cy="27003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637378" y="1826397"/>
            <a:ext cx="693343" cy="158924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398070" y="1900671"/>
            <a:ext cx="575383" cy="5189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368373" y="1900068"/>
            <a:ext cx="321085" cy="603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134899" y="1876989"/>
            <a:ext cx="741358" cy="4193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9582" y="1902701"/>
            <a:ext cx="3048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095270" y="1893849"/>
            <a:ext cx="1250804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2106695" y="1839842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48415" y="1846665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826489" y="1896526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4971698" y="1848413"/>
            <a:ext cx="340120" cy="4830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6866893" y="1832507"/>
            <a:ext cx="441412" cy="52691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724129" y="1848413"/>
            <a:ext cx="410770" cy="3896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856249" y="1050072"/>
            <a:ext cx="13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Booster</a:t>
            </a:r>
          </a:p>
          <a:p>
            <a:r>
              <a:rPr lang="en-US" dirty="0" smtClean="0"/>
              <a:t>20 - 175 GeV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5136150" y="527791"/>
            <a:ext cx="143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Collider rings</a:t>
            </a:r>
          </a:p>
          <a:p>
            <a:r>
              <a:rPr lang="en-US" dirty="0" smtClean="0"/>
              <a:t>45 – 175 GeV</a:t>
            </a:r>
            <a:endParaRPr lang="ru-RU" dirty="0"/>
          </a:p>
        </p:txBody>
      </p:sp>
      <p:cxnSp>
        <p:nvCxnSpPr>
          <p:cNvPr id="59" name="Прямая со стрелкой 58"/>
          <p:cNvCxnSpPr/>
          <p:nvPr/>
        </p:nvCxnSpPr>
        <p:spPr>
          <a:xfrm flipV="1">
            <a:off x="7488130" y="802005"/>
            <a:ext cx="360427" cy="297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6111106" y="1117068"/>
            <a:ext cx="408441" cy="230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907638" y="1205339"/>
            <a:ext cx="1289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Pre-booster</a:t>
            </a:r>
          </a:p>
          <a:p>
            <a:r>
              <a:rPr lang="en-US" dirty="0"/>
              <a:t>6</a:t>
            </a:r>
            <a:r>
              <a:rPr lang="en-US" dirty="0" smtClean="0"/>
              <a:t> - 20 GeV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2169507" y="459417"/>
            <a:ext cx="1579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Polarizing</a:t>
            </a:r>
          </a:p>
          <a:p>
            <a:r>
              <a:rPr lang="en-US" dirty="0" smtClean="0"/>
              <a:t>Damping Rings</a:t>
            </a:r>
          </a:p>
          <a:p>
            <a:r>
              <a:rPr lang="en-US" dirty="0" smtClean="0"/>
              <a:t>1 GeV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316136" y="1059582"/>
            <a:ext cx="835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1 GeV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1151621" y="1059582"/>
            <a:ext cx="865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1 GeV</a:t>
            </a:r>
            <a:endParaRPr lang="ru-RU" dirty="0"/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2826489" y="1347614"/>
            <a:ext cx="123497" cy="207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899593" y="1647180"/>
            <a:ext cx="0" cy="199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1666077" y="1605157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493560" y="15556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2518306" y="192085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endParaRPr lang="ru-RU" dirty="0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2059418" y="1902410"/>
            <a:ext cx="533813" cy="54006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3618967" y="1274521"/>
            <a:ext cx="747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/>
              <a:t>5</a:t>
            </a:r>
            <a:r>
              <a:rPr lang="en-US" dirty="0" smtClean="0"/>
              <a:t> GeV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3689457" y="1876988"/>
            <a:ext cx="720080" cy="54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55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15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Pro and contra of two acceleration scheme </a:t>
            </a:r>
            <a:r>
              <a:rPr lang="en-US" sz="3200" dirty="0">
                <a:solidFill>
                  <a:schemeClr val="tx2"/>
                </a:solidFill>
              </a:rPr>
              <a:t>o</a:t>
            </a:r>
            <a:r>
              <a:rPr lang="en-US" sz="3200" dirty="0" smtClean="0">
                <a:solidFill>
                  <a:schemeClr val="tx2"/>
                </a:solidFill>
              </a:rPr>
              <a:t>ptions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832" y="456165"/>
            <a:ext cx="88569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No </a:t>
            </a:r>
            <a:r>
              <a:rPr lang="en-US" sz="2400" dirty="0">
                <a:latin typeface="Calibri" panose="020F0502020204030204" pitchFamily="34" charset="0"/>
              </a:rPr>
              <a:t>degradation of the polarization </a:t>
            </a:r>
            <a:r>
              <a:rPr lang="en-US" sz="2400" dirty="0" smtClean="0">
                <a:latin typeface="Calibri" panose="020F0502020204030204" pitchFamily="34" charset="0"/>
              </a:rPr>
              <a:t>in a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</a:rPr>
              <a:t>linac</a:t>
            </a:r>
            <a:r>
              <a:rPr lang="en-US" sz="2400" dirty="0">
                <a:latin typeface="Calibri" panose="020F0502020204030204" pitchFamily="34" charset="0"/>
              </a:rPr>
              <a:t> is </a:t>
            </a:r>
            <a:r>
              <a:rPr lang="en-US" sz="2400" dirty="0" smtClean="0">
                <a:latin typeface="Calibri" panose="020F0502020204030204" pitchFamily="34" charset="0"/>
              </a:rPr>
              <a:t>expected</a:t>
            </a:r>
            <a:r>
              <a:rPr lang="en-US" sz="2400" dirty="0">
                <a:latin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Repetition frequency of </a:t>
            </a:r>
            <a:r>
              <a:rPr lang="en-US" sz="2400" dirty="0">
                <a:latin typeface="Calibri" panose="020F0502020204030204" pitchFamily="34" charset="0"/>
              </a:rPr>
              <a:t>a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linac</a:t>
            </a:r>
            <a:r>
              <a:rPr lang="en-US" sz="2400" dirty="0" smtClean="0">
                <a:latin typeface="Calibri" panose="020F0502020204030204" pitchFamily="34" charset="0"/>
              </a:rPr>
              <a:t> is </a:t>
            </a:r>
            <a:r>
              <a:rPr lang="en-US" sz="2400" dirty="0" smtClean="0">
                <a:latin typeface="Calibri" panose="020F0502020204030204" pitchFamily="34" charset="0"/>
              </a:rPr>
              <a:t>high</a:t>
            </a:r>
            <a:r>
              <a:rPr lang="en-US" sz="2400" dirty="0">
                <a:latin typeface="Calibri" panose="020F0502020204030204" pitchFamily="34" charset="0"/>
              </a:rPr>
              <a:t>.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But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synchrotrons </a:t>
            </a:r>
            <a:r>
              <a:rPr lang="en-US" sz="2400" dirty="0" smtClean="0">
                <a:latin typeface="Calibri" panose="020F0502020204030204" pitchFamily="34" charset="0"/>
              </a:rPr>
              <a:t>are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cheaper </a:t>
            </a:r>
            <a:r>
              <a:rPr lang="en-US" sz="2400" dirty="0" smtClean="0">
                <a:latin typeface="Calibri" panose="020F0502020204030204" pitchFamily="34" charset="0"/>
              </a:rPr>
              <a:t>compared to </a:t>
            </a:r>
            <a:r>
              <a:rPr lang="en-US" sz="2400" dirty="0" err="1" smtClean="0">
                <a:latin typeface="Calibri" panose="020F0502020204030204" pitchFamily="34" charset="0"/>
              </a:rPr>
              <a:t>linacs</a:t>
            </a:r>
            <a:r>
              <a:rPr lang="en-US" sz="2400" dirty="0" smtClean="0">
                <a:latin typeface="Calibri" panose="020F0502020204030204" pitchFamily="34" charset="0"/>
              </a:rPr>
              <a:t>!?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Still the use of many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fast ramping solenoids </a:t>
            </a:r>
            <a:r>
              <a:rPr lang="en-US" sz="2400" dirty="0" smtClean="0">
                <a:latin typeface="Calibri" panose="020F0502020204030204" pitchFamily="34" charset="0"/>
              </a:rPr>
              <a:t>in spin rotators presents a certain challenge: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          1)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Heat</a:t>
            </a:r>
            <a:r>
              <a:rPr lang="en-US" sz="2400" dirty="0" smtClean="0">
                <a:latin typeface="Calibri" panose="020F0502020204030204" pitchFamily="34" charset="0"/>
              </a:rPr>
              <a:t> released in coils due to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eddy currents </a:t>
            </a:r>
            <a:r>
              <a:rPr lang="en-US" sz="2400" dirty="0" smtClean="0">
                <a:latin typeface="Calibri" panose="020F0502020204030204" pitchFamily="34" charset="0"/>
              </a:rPr>
              <a:t>– a first problem.</a:t>
            </a:r>
          </a:p>
          <a:p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         2)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High ramp voltage </a:t>
            </a:r>
            <a:r>
              <a:rPr lang="en-US" sz="2400" dirty="0" smtClean="0">
                <a:latin typeface="Calibri" panose="020F0502020204030204" pitchFamily="34" charset="0"/>
              </a:rPr>
              <a:t>dictates use of many solenoid sections,   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               powered by the independent power-converters.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So, it is preferable to eliminate extra synchrotrons except of the last one, which will share a tunnel with the collider and will be not too fast ramping (~10 seconds).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448"/>
            <a:ext cx="9144000" cy="51107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Polarizing damping ring optimization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1952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Optimal energy is about 1 GeV.  It is large enough to suppress IBS  and small enough not radiate too much SR power.</a:t>
            </a:r>
            <a:endParaRPr lang="en-US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997961"/>
              </p:ext>
            </p:extLst>
          </p:nvPr>
        </p:nvGraphicFramePr>
        <p:xfrm>
          <a:off x="1343025" y="1379935"/>
          <a:ext cx="5676900" cy="1191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7" name="Equation" r:id="rId3" imgW="2997000" imgH="838080" progId="Equation.DSMT4">
                  <p:embed/>
                </p:oleObj>
              </mc:Choice>
              <mc:Fallback>
                <p:oleObj name="Equation" r:id="rId3" imgW="2997000" imgH="83808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1379935"/>
                        <a:ext cx="5676900" cy="119181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25907" y="2643758"/>
            <a:ext cx="9161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SLAC was operating very successfully 1.2 GeV damping rings!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From polarization point of view it is </a:t>
            </a:r>
            <a:r>
              <a:rPr lang="en-US" sz="2400" dirty="0">
                <a:latin typeface="Calibri" panose="020F0502020204030204" pitchFamily="34" charset="0"/>
              </a:rPr>
              <a:t>preferable </a:t>
            </a:r>
            <a:r>
              <a:rPr lang="en-US" sz="2400" dirty="0" smtClean="0">
                <a:latin typeface="Calibri" panose="020F0502020204030204" pitchFamily="34" charset="0"/>
              </a:rPr>
              <a:t>to use the high field bends instead of asymmetric </a:t>
            </a:r>
            <a:r>
              <a:rPr lang="en-US" sz="2400" dirty="0">
                <a:latin typeface="Calibri" panose="020F0502020204030204" pitchFamily="34" charset="0"/>
              </a:rPr>
              <a:t>field </a:t>
            </a:r>
            <a:r>
              <a:rPr lang="en-US" sz="2400" dirty="0" smtClean="0">
                <a:latin typeface="Calibri" panose="020F0502020204030204" pitchFamily="34" charset="0"/>
              </a:rPr>
              <a:t>wigglers. Currently we propose to use of B=5.5 T short dipole magnets (24 identical </a:t>
            </a:r>
            <a:r>
              <a:rPr lang="en-US" sz="2400" dirty="0">
                <a:latin typeface="Calibri" panose="020F0502020204030204" pitchFamily="34" charset="0"/>
              </a:rPr>
              <a:t>dipoles, 15</a:t>
            </a:r>
            <a:r>
              <a:rPr lang="en-US" sz="2400" baseline="30000" dirty="0">
                <a:latin typeface="Calibri" panose="020F0502020204030204" pitchFamily="34" charset="0"/>
              </a:rPr>
              <a:t>0</a:t>
            </a:r>
            <a:r>
              <a:rPr lang="en-US" sz="2400" dirty="0" smtClean="0">
                <a:latin typeface="Calibri" panose="020F0502020204030204" pitchFamily="34" charset="0"/>
              </a:rPr>
              <a:t> each).</a:t>
            </a:r>
            <a:endParaRPr lang="en-US" sz="24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But SC wigglers are better developed, could also be considered as an option.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33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5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Polarizing </a:t>
            </a:r>
            <a:r>
              <a:rPr lang="en-US" dirty="0" smtClean="0"/>
              <a:t>ring parameters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I. Koop-FCC Week-2017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494960"/>
              </p:ext>
            </p:extLst>
          </p:nvPr>
        </p:nvGraphicFramePr>
        <p:xfrm>
          <a:off x="348208" y="653503"/>
          <a:ext cx="6096000" cy="4051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/>
                <a:gridCol w="1008112"/>
                <a:gridCol w="911424"/>
              </a:tblGrid>
              <a:tr h="3861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Energy,  E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GeV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Circumference,  C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radius,  R  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3.5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Bending radius,   </a:t>
                      </a:r>
                      <a:r>
                        <a:rPr lang="el-GR" sz="1400" dirty="0" smtClean="0"/>
                        <a:t>ρ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Bending field,   B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5.5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</a:t>
                      </a:r>
                      <a:r>
                        <a:rPr lang="en-US" sz="1400" baseline="0" dirty="0" smtClean="0"/>
                        <a:t> loss / turn,  U</a:t>
                      </a:r>
                      <a:r>
                        <a:rPr lang="en-US" sz="1400" baseline="-25000" dirty="0" smtClean="0"/>
                        <a:t>0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145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keV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Momentum spread,  </a:t>
                      </a:r>
                      <a:r>
                        <a:rPr lang="el-GR" sz="1400" dirty="0" smtClean="0"/>
                        <a:t>σ</a:t>
                      </a:r>
                      <a:r>
                        <a:rPr lang="en-US" sz="1400" baseline="-25000" dirty="0" smtClean="0"/>
                        <a:t>p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0.00155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e± per bunch,  N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10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bunches,</a:t>
                      </a:r>
                      <a:r>
                        <a:rPr lang="en-US" sz="1400" baseline="0" dirty="0" smtClean="0"/>
                        <a:t>  </a:t>
                      </a:r>
                      <a:r>
                        <a:rPr lang="en-US" sz="1400" baseline="0" dirty="0" err="1" smtClean="0"/>
                        <a:t>N</a:t>
                      </a:r>
                      <a:r>
                        <a:rPr lang="en-US" sz="1400" baseline="-25000" dirty="0" err="1" smtClean="0"/>
                        <a:t>b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beam current,  I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350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SR </a:t>
                      </a:r>
                      <a:r>
                        <a:rPr lang="en-US" sz="1400" dirty="0" err="1" smtClean="0"/>
                        <a:t>powrer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kW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Sokolov-Ternov</a:t>
                      </a:r>
                      <a:r>
                        <a:rPr lang="en-US" sz="1400" baseline="0" dirty="0" smtClean="0"/>
                        <a:t> p</a:t>
                      </a:r>
                      <a:r>
                        <a:rPr lang="en-US" sz="1400" dirty="0" smtClean="0"/>
                        <a:t>olarization time ,   </a:t>
                      </a:r>
                      <a:r>
                        <a:rPr lang="el-GR" sz="1400" dirty="0" smtClean="0"/>
                        <a:t>τ</a:t>
                      </a:r>
                      <a:r>
                        <a:rPr lang="en-US" sz="1400" baseline="-25000" dirty="0" smtClean="0"/>
                        <a:t>ST</a:t>
                      </a:r>
                      <a:endParaRPr lang="ru-RU" sz="14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127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Polarization degree</a:t>
                      </a:r>
                      <a:endParaRPr lang="ru-RU" sz="14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70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Injection/Ejection time</a:t>
                      </a:r>
                      <a:r>
                        <a:rPr lang="en-US" sz="1400" baseline="0" dirty="0" smtClean="0"/>
                        <a:t> periodicity,  T</a:t>
                      </a:r>
                      <a:r>
                        <a:rPr lang="en-US" sz="1400" baseline="-25000" dirty="0" smtClean="0"/>
                        <a:t>0</a:t>
                      </a:r>
                      <a:endParaRPr lang="ru-RU" sz="14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</a:t>
                      </a:r>
                      <a:endParaRPr lang="ru-RU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44208" y="555526"/>
            <a:ext cx="2592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we assume that every bunch spends in a ring T</a:t>
            </a:r>
            <a:r>
              <a:rPr lang="en-US" baseline="-25000" dirty="0" smtClean="0"/>
              <a:t>0</a:t>
            </a:r>
            <a:r>
              <a:rPr lang="en-US" dirty="0" smtClean="0"/>
              <a:t> ·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=</a:t>
            </a:r>
            <a:r>
              <a:rPr lang="en-US" dirty="0" smtClean="0"/>
              <a:t>=160 s before extraction.</a:t>
            </a:r>
            <a:r>
              <a:rPr lang="en-US" baseline="-25000" dirty="0" smtClean="0"/>
              <a:t>   </a:t>
            </a:r>
            <a:endParaRPr lang="en-US" dirty="0" smtClean="0"/>
          </a:p>
          <a:p>
            <a:r>
              <a:rPr lang="en-US" dirty="0" smtClean="0"/>
              <a:t>So, the polarization degree is high enough, in the order of  70%!</a:t>
            </a:r>
          </a:p>
          <a:p>
            <a:r>
              <a:rPr lang="en-US" dirty="0" smtClean="0"/>
              <a:t>Every 10 s one bunch is assumed to be extracted for the energy calibration purposes </a:t>
            </a:r>
            <a:r>
              <a:rPr lang="en-US" dirty="0" smtClean="0"/>
              <a:t>.</a:t>
            </a:r>
            <a:endParaRPr lang="en-US" baseline="-25000" dirty="0"/>
          </a:p>
          <a:p>
            <a:r>
              <a:rPr lang="en-US" dirty="0" smtClean="0"/>
              <a:t>Use of high bending field is energetically beneficial to obtain the required polarization degree.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50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55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High energy booster synchrotron demands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95707"/>
            <a:ext cx="89442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Fast acceleration from 15-20 GeV up to 175 </a:t>
            </a:r>
            <a:r>
              <a:rPr lang="en-US" sz="2400" dirty="0" smtClean="0"/>
              <a:t>GeV of </a:t>
            </a:r>
            <a:r>
              <a:rPr lang="en-US" sz="2400" dirty="0" smtClean="0"/>
              <a:t>train of </a:t>
            </a:r>
            <a:r>
              <a:rPr lang="en-US" sz="2400" dirty="0" err="1" smtClean="0"/>
              <a:t>unpolarized</a:t>
            </a:r>
            <a:r>
              <a:rPr lang="en-US" sz="2400" dirty="0" smtClean="0"/>
              <a:t> e± bunches to keep the collider luminosity constant within </a:t>
            </a:r>
            <a:r>
              <a:rPr lang="en-US" sz="2400" dirty="0" smtClean="0"/>
              <a:t>10% </a:t>
            </a:r>
            <a:r>
              <a:rPr lang="en-US" sz="2400" dirty="0" smtClean="0"/>
              <a:t>or better.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Preserve during acceleration the polarization of one or few polarized bunches, which are extracted from the polarizing damping ring and be added to the train of </a:t>
            </a:r>
            <a:r>
              <a:rPr lang="en-US" sz="2400" dirty="0" err="1" smtClean="0"/>
              <a:t>unpolarized</a:t>
            </a:r>
            <a:r>
              <a:rPr lang="en-US" sz="2400" dirty="0" smtClean="0"/>
              <a:t> bunches. 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Resonant </a:t>
            </a:r>
            <a:r>
              <a:rPr lang="en-US" sz="2400" dirty="0"/>
              <a:t>D</a:t>
            </a:r>
            <a:r>
              <a:rPr lang="en-US" sz="2400" dirty="0" smtClean="0"/>
              <a:t>epolarization technique can work only below 80-100 GeV (extrapolation from LEP studies).  So, there is no much sense to build spin rotators for operation at higher energy. 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Energy measurement above </a:t>
            </a:r>
            <a:r>
              <a:rPr lang="en-US" sz="2400" dirty="0"/>
              <a:t>80-100 </a:t>
            </a:r>
            <a:r>
              <a:rPr lang="en-US" sz="2400" dirty="0" smtClean="0"/>
              <a:t>GeV</a:t>
            </a:r>
            <a:r>
              <a:rPr lang="en-US" sz="2400" dirty="0"/>
              <a:t> </a:t>
            </a:r>
            <a:r>
              <a:rPr lang="en-US" sz="2400" dirty="0" smtClean="0"/>
              <a:t>shall be provided by the magnetic spectrometers, which will be </a:t>
            </a:r>
            <a:r>
              <a:rPr lang="en-US" sz="2400" dirty="0" smtClean="0"/>
              <a:t>calibrated </a:t>
            </a:r>
            <a:r>
              <a:rPr lang="en-US" sz="2400" dirty="0" smtClean="0"/>
              <a:t>by RD below that threshold.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6997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4" y="0"/>
            <a:ext cx="9135706" cy="52207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Closed spin orbit in a ring with 4 snakes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 Koop-FCC Week-2017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9</a:t>
            </a:fld>
            <a:endParaRPr lang="ru-RU" dirty="0"/>
          </a:p>
        </p:txBody>
      </p:sp>
      <p:grpSp>
        <p:nvGrpSpPr>
          <p:cNvPr id="55" name="Группа 54"/>
          <p:cNvGrpSpPr/>
          <p:nvPr/>
        </p:nvGrpSpPr>
        <p:grpSpPr>
          <a:xfrm>
            <a:off x="179512" y="522076"/>
            <a:ext cx="6408712" cy="3045051"/>
            <a:chOff x="791580" y="665076"/>
            <a:chExt cx="6408712" cy="4060068"/>
          </a:xfrm>
        </p:grpSpPr>
        <p:grpSp>
          <p:nvGrpSpPr>
            <p:cNvPr id="49" name="Группа 48"/>
            <p:cNvGrpSpPr/>
            <p:nvPr/>
          </p:nvGrpSpPr>
          <p:grpSpPr>
            <a:xfrm>
              <a:off x="791580" y="665076"/>
              <a:ext cx="6408712" cy="4060068"/>
              <a:chOff x="791580" y="665076"/>
              <a:chExt cx="6408712" cy="4060068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899592" y="1052736"/>
                <a:ext cx="6264696" cy="324036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757584" y="4257092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139952" y="1016732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 rot="5400000">
                <a:off x="7020272" y="2636912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 rot="5400000">
                <a:off x="755576" y="2636912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 flipV="1">
                <a:off x="1115616" y="1465900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 flipV="1">
                <a:off x="2582710" y="665076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flipV="1">
                <a:off x="4691042" y="3681028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 flipV="1">
                <a:off x="6732240" y="2884004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>
                <a:off x="6588224" y="1731876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>
                <a:off x="4932040" y="1122276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>
                <a:off x="1259632" y="3412290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 стрелкой 22"/>
              <p:cNvCxnSpPr/>
              <p:nvPr/>
            </p:nvCxnSpPr>
            <p:spPr>
              <a:xfrm>
                <a:off x="2766864" y="4149080"/>
                <a:ext cx="0" cy="576064"/>
              </a:xfrm>
              <a:prstGeom prst="straightConnector1">
                <a:avLst/>
              </a:prstGeom>
              <a:ln w="444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Овал 24"/>
              <p:cNvSpPr/>
              <p:nvPr/>
            </p:nvSpPr>
            <p:spPr>
              <a:xfrm>
                <a:off x="6264188" y="1564191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4" name="Прямая со стрелкой 33"/>
              <p:cNvCxnSpPr/>
              <p:nvPr/>
            </p:nvCxnSpPr>
            <p:spPr>
              <a:xfrm>
                <a:off x="6588224" y="1943672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Овал 34"/>
              <p:cNvSpPr/>
              <p:nvPr/>
            </p:nvSpPr>
            <p:spPr>
              <a:xfrm>
                <a:off x="4367006" y="4067351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6" name="Прямая со стрелкой 35"/>
              <p:cNvCxnSpPr/>
              <p:nvPr/>
            </p:nvCxnSpPr>
            <p:spPr>
              <a:xfrm>
                <a:off x="4608004" y="4437112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Овал 36"/>
              <p:cNvSpPr/>
              <p:nvPr/>
            </p:nvSpPr>
            <p:spPr>
              <a:xfrm>
                <a:off x="2258674" y="1029014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8" name="Прямая со стрелкой 37"/>
              <p:cNvCxnSpPr/>
              <p:nvPr/>
            </p:nvCxnSpPr>
            <p:spPr>
              <a:xfrm>
                <a:off x="2582710" y="1408495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Овал 38"/>
              <p:cNvSpPr/>
              <p:nvPr/>
            </p:nvSpPr>
            <p:spPr>
              <a:xfrm>
                <a:off x="4614784" y="932535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0" name="Прямая со стрелкой 39"/>
              <p:cNvCxnSpPr/>
              <p:nvPr/>
            </p:nvCxnSpPr>
            <p:spPr>
              <a:xfrm>
                <a:off x="4938820" y="1312016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Овал 40"/>
              <p:cNvSpPr/>
              <p:nvPr/>
            </p:nvSpPr>
            <p:spPr>
              <a:xfrm>
                <a:off x="791580" y="1830167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2" name="Прямая со стрелкой 41"/>
              <p:cNvCxnSpPr/>
              <p:nvPr/>
            </p:nvCxnSpPr>
            <p:spPr>
              <a:xfrm>
                <a:off x="1115616" y="2209648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Овал 42"/>
              <p:cNvSpPr/>
              <p:nvPr/>
            </p:nvSpPr>
            <p:spPr>
              <a:xfrm>
                <a:off x="971600" y="3222549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4" name="Прямая со стрелкой 43"/>
              <p:cNvCxnSpPr/>
              <p:nvPr/>
            </p:nvCxnSpPr>
            <p:spPr>
              <a:xfrm>
                <a:off x="1295636" y="3602030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Овал 44"/>
              <p:cNvSpPr/>
              <p:nvPr/>
            </p:nvSpPr>
            <p:spPr>
              <a:xfrm>
                <a:off x="2442828" y="3949619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6" name="Прямая со стрелкой 45"/>
              <p:cNvCxnSpPr/>
              <p:nvPr/>
            </p:nvCxnSpPr>
            <p:spPr>
              <a:xfrm>
                <a:off x="2766864" y="4329100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Овал 46"/>
              <p:cNvSpPr/>
              <p:nvPr/>
            </p:nvSpPr>
            <p:spPr>
              <a:xfrm>
                <a:off x="6408204" y="3222549"/>
                <a:ext cx="648072" cy="379481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8" name="Прямая со стрелкой 47"/>
              <p:cNvCxnSpPr/>
              <p:nvPr/>
            </p:nvCxnSpPr>
            <p:spPr>
              <a:xfrm>
                <a:off x="6732240" y="3602030"/>
                <a:ext cx="180020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3441010" y="3772476"/>
              <a:ext cx="90499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Snake 1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25738" y="2488251"/>
              <a:ext cx="90499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Snake 2</a:t>
              </a:r>
              <a:endParaRPr lang="ru-RU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668854" y="1071748"/>
              <a:ext cx="90499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Snake 3</a:t>
              </a:r>
              <a:endParaRPr lang="ru-R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94701" y="2426695"/>
              <a:ext cx="90499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Snake 4</a:t>
              </a:r>
              <a:endParaRPr lang="ru-RU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63685" y="3435846"/>
            <a:ext cx="9002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equilibrium spin direction is upright or down in arcs. Snakes rotate spin by 180</a:t>
            </a:r>
            <a:r>
              <a:rPr lang="en-US" baseline="30000" dirty="0" smtClean="0"/>
              <a:t>0</a:t>
            </a:r>
            <a:r>
              <a:rPr lang="en-US" dirty="0" smtClean="0"/>
              <a:t> around the longitudinal direction. The spin precession frequency will be zero in case of equally spaced snakes. To make the spin motion stable , a small asymmetry of “positive” and “negative“ arcs has to be foreseen: 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en-US" dirty="0" smtClean="0">
                <a:solidFill>
                  <a:srgbClr val="FF0000"/>
                </a:solidFill>
              </a:rPr>
              <a:t>=(1±</a:t>
            </a:r>
            <a:r>
              <a:rPr lang="el-GR" dirty="0" smtClean="0">
                <a:solidFill>
                  <a:srgbClr val="FF0000"/>
                </a:solidFill>
              </a:rPr>
              <a:t>δ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l-GR" dirty="0" smtClean="0">
                <a:solidFill>
                  <a:srgbClr val="FF0000"/>
                </a:solidFill>
              </a:rPr>
              <a:t>π</a:t>
            </a:r>
            <a:r>
              <a:rPr lang="en-US" dirty="0" smtClean="0">
                <a:solidFill>
                  <a:srgbClr val="FF0000"/>
                </a:solidFill>
              </a:rPr>
              <a:t>/2</a:t>
            </a:r>
            <a:r>
              <a:rPr lang="en-US" dirty="0" smtClean="0"/>
              <a:t>.  Then the spin tune became reduced to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ν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l-GR" dirty="0">
                <a:solidFill>
                  <a:srgbClr val="FF0000"/>
                </a:solidFill>
              </a:rPr>
              <a:t> δ </a:t>
            </a:r>
            <a:r>
              <a:rPr lang="el-GR" dirty="0" smtClean="0">
                <a:solidFill>
                  <a:srgbClr val="FF0000"/>
                </a:solidFill>
              </a:rPr>
              <a:t>·ν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Here </a:t>
            </a:r>
            <a:r>
              <a:rPr lang="el-GR" dirty="0" smtClean="0"/>
              <a:t>ν</a:t>
            </a:r>
            <a:r>
              <a:rPr lang="en-US" baseline="-25000" dirty="0" smtClean="0"/>
              <a:t>0</a:t>
            </a:r>
            <a:r>
              <a:rPr lang="en-US" dirty="0" smtClean="0"/>
              <a:t>=</a:t>
            </a:r>
            <a:r>
              <a:rPr lang="el-GR" dirty="0" smtClean="0"/>
              <a:t>γ</a:t>
            </a:r>
            <a:r>
              <a:rPr lang="en-US" dirty="0" smtClean="0"/>
              <a:t>a is the unperturbed spin tune, with the anomalous magnetic moment:  </a:t>
            </a:r>
            <a:r>
              <a:rPr lang="en-US" dirty="0">
                <a:solidFill>
                  <a:srgbClr val="FF0000"/>
                </a:solidFill>
              </a:rPr>
              <a:t>a=0.001159652187</a:t>
            </a:r>
            <a:r>
              <a:rPr lang="en-US" dirty="0"/>
              <a:t>….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361340" y="2664992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1=(1+</a:t>
            </a:r>
            <a:r>
              <a:rPr lang="el-GR" dirty="0" smtClean="0"/>
              <a:t>δ</a:t>
            </a:r>
            <a:r>
              <a:rPr lang="en-US" dirty="0"/>
              <a:t>)</a:t>
            </a:r>
            <a:r>
              <a:rPr lang="el-GR" dirty="0"/>
              <a:t>π</a:t>
            </a:r>
            <a:r>
              <a:rPr lang="en-US" dirty="0"/>
              <a:t>/2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196342" y="1160531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φ</a:t>
            </a:r>
            <a:r>
              <a:rPr lang="en-US" dirty="0"/>
              <a:t>2</a:t>
            </a:r>
            <a:r>
              <a:rPr lang="en-US" dirty="0" smtClean="0"/>
              <a:t>=(1+</a:t>
            </a:r>
            <a:r>
              <a:rPr lang="el-GR" dirty="0" smtClean="0"/>
              <a:t>δ</a:t>
            </a:r>
            <a:r>
              <a:rPr lang="en-US" dirty="0"/>
              <a:t>)</a:t>
            </a:r>
            <a:r>
              <a:rPr lang="el-GR" dirty="0"/>
              <a:t>π</a:t>
            </a:r>
            <a:r>
              <a:rPr lang="en-US" dirty="0"/>
              <a:t>/2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558802" y="1360013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3=(1-</a:t>
            </a:r>
            <a:r>
              <a:rPr lang="el-GR" dirty="0" smtClean="0"/>
              <a:t>δ</a:t>
            </a:r>
            <a:r>
              <a:rPr lang="en-US" dirty="0"/>
              <a:t>)</a:t>
            </a:r>
            <a:r>
              <a:rPr lang="el-GR" dirty="0"/>
              <a:t>π</a:t>
            </a:r>
            <a:r>
              <a:rPr lang="en-US" dirty="0"/>
              <a:t>/2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241226" y="2555685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4=(1-</a:t>
            </a:r>
            <a:r>
              <a:rPr lang="el-GR" dirty="0" smtClean="0"/>
              <a:t>δ</a:t>
            </a:r>
            <a:r>
              <a:rPr lang="en-US" dirty="0"/>
              <a:t>)</a:t>
            </a:r>
            <a:r>
              <a:rPr lang="el-GR" dirty="0"/>
              <a:t>π</a:t>
            </a:r>
            <a:r>
              <a:rPr lang="en-US" dirty="0"/>
              <a:t>/2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2126539" y="1629067"/>
            <a:ext cx="30393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We propose </a:t>
            </a:r>
            <a:r>
              <a:rPr lang="el-GR" dirty="0" smtClean="0">
                <a:solidFill>
                  <a:srgbClr val="FF0000"/>
                </a:solidFill>
              </a:rPr>
              <a:t>δ</a:t>
            </a:r>
            <a:r>
              <a:rPr lang="en-US" dirty="0" smtClean="0">
                <a:solidFill>
                  <a:srgbClr val="FF0000"/>
                </a:solidFill>
              </a:rPr>
              <a:t>=0.002</a:t>
            </a:r>
          </a:p>
          <a:p>
            <a:r>
              <a:rPr lang="en-US" dirty="0" smtClean="0"/>
              <a:t>Then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ν</a:t>
            </a:r>
            <a:r>
              <a:rPr lang="en-US" dirty="0" smtClean="0">
                <a:solidFill>
                  <a:srgbClr val="FF0000"/>
                </a:solidFill>
              </a:rPr>
              <a:t>=0.363 </a:t>
            </a:r>
            <a:r>
              <a:rPr lang="en-US" dirty="0" smtClean="0"/>
              <a:t>at 80 GeV</a:t>
            </a:r>
          </a:p>
          <a:p>
            <a:r>
              <a:rPr lang="en-US" dirty="0" smtClean="0"/>
              <a:t>Instead of being </a:t>
            </a:r>
            <a:r>
              <a:rPr lang="el-GR" dirty="0"/>
              <a:t>ν</a:t>
            </a:r>
            <a:r>
              <a:rPr lang="en-US" baseline="-25000" dirty="0"/>
              <a:t>0 </a:t>
            </a:r>
            <a:r>
              <a:rPr lang="en-US" dirty="0" smtClean="0"/>
              <a:t>=</a:t>
            </a:r>
            <a:r>
              <a:rPr lang="el-GR" dirty="0"/>
              <a:t> γ</a:t>
            </a:r>
            <a:r>
              <a:rPr lang="en-US" dirty="0"/>
              <a:t>a </a:t>
            </a:r>
            <a:r>
              <a:rPr lang="en-US" dirty="0" smtClean="0"/>
              <a:t>=181.5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491784"/>
            <a:ext cx="2405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 70-th such approach was considered by </a:t>
            </a:r>
            <a:r>
              <a:rPr lang="en-US" dirty="0" err="1" smtClean="0">
                <a:solidFill>
                  <a:schemeClr val="tx2"/>
                </a:solidFill>
              </a:rPr>
              <a:t>A.Kondratenko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for FCC-</a:t>
            </a:r>
            <a:r>
              <a:rPr lang="en-US" dirty="0" err="1" smtClean="0">
                <a:solidFill>
                  <a:schemeClr val="tx2"/>
                </a:solidFill>
              </a:rPr>
              <a:t>ee</a:t>
            </a:r>
            <a:r>
              <a:rPr lang="en-US" dirty="0" smtClean="0">
                <a:solidFill>
                  <a:schemeClr val="tx2"/>
                </a:solidFill>
              </a:rPr>
              <a:t> discussed by S.R. Mane: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arXiv:1406.0561v1, </a:t>
            </a:r>
            <a:r>
              <a:rPr lang="en-GB" dirty="0" err="1" smtClean="0">
                <a:solidFill>
                  <a:schemeClr val="tx2"/>
                </a:solidFill>
              </a:rPr>
              <a:t>physics.acc-ph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 3 </a:t>
            </a:r>
            <a:r>
              <a:rPr lang="en-GB" dirty="0">
                <a:solidFill>
                  <a:schemeClr val="tx2"/>
                </a:solidFill>
              </a:rPr>
              <a:t>Jun </a:t>
            </a:r>
            <a:r>
              <a:rPr lang="en-GB" dirty="0" smtClean="0">
                <a:solidFill>
                  <a:schemeClr val="tx2"/>
                </a:solidFill>
              </a:rPr>
              <a:t>2014.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00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34921</TotalTime>
  <Words>1563</Words>
  <Application>Microsoft Office PowerPoint</Application>
  <PresentationFormat>Экран (16:9)</PresentationFormat>
  <Paragraphs>219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Тема Office</vt:lpstr>
      <vt:lpstr>Equation</vt:lpstr>
      <vt:lpstr>MathType 6.0 Equation</vt:lpstr>
      <vt:lpstr>Accelerating and injecting polarized beams into FCC-ee  I. Koop, BINP, Novosibirsk</vt:lpstr>
      <vt:lpstr>Outline</vt:lpstr>
      <vt:lpstr>Introduction</vt:lpstr>
      <vt:lpstr>Acceleration scheme for FCC-ee: proposal</vt:lpstr>
      <vt:lpstr>Pro and contra of two acceleration scheme options</vt:lpstr>
      <vt:lpstr>Polarizing damping ring optimization</vt:lpstr>
      <vt:lpstr>Polarizing ring parameters</vt:lpstr>
      <vt:lpstr>High energy booster synchrotron demands</vt:lpstr>
      <vt:lpstr>Closed spin orbit in a ring with 4 snakes</vt:lpstr>
      <vt:lpstr>Booster ring for FCC-ee top up injection</vt:lpstr>
      <vt:lpstr>Depolarization in presence of snakes</vt:lpstr>
      <vt:lpstr>Tolerances on the orbit distortions</vt:lpstr>
      <vt:lpstr>Spin tracking of the depolarization process </vt:lpstr>
      <vt:lpstr>How to utilize polarized bunches in FCC-ee</vt:lpstr>
      <vt:lpstr>Spin tracking oscillogram. 125 test-particles.   E=45.5 GeV,   σδ=0.0005,   νs =0.035,    τs =1320 turns</vt:lpstr>
      <vt:lpstr>Spin precession spectrum. Number of turns 8192.   E=45.5 GeV, ν0=103.25,  σδ=0.0005,  νs =0.035,  χ=1.48</vt:lpstr>
      <vt:lpstr>Spin tracking oscillogram. 125 test-particles.   E=80 GeV,   σδ=0.001,   νs =0.15,    τs =243 turns</vt:lpstr>
      <vt:lpstr>Spin precession spectrum. Number of turns 8192.   E=80 GeV, ν0=181.55,  σδ=0.001,  νs =0.15,  χ=1.21</vt:lpstr>
      <vt:lpstr>Spin tracking oscillogram. 125 test-particles.   E=80 GeV,   σδ=0.001,   νs =0.10,    τs =243 turns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 precession decoherence I. Koop, BINP, Novosibirsk</dc:title>
  <dc:creator>Koop</dc:creator>
  <cp:lastModifiedBy>Koop</cp:lastModifiedBy>
  <cp:revision>353</cp:revision>
  <dcterms:created xsi:type="dcterms:W3CDTF">2014-11-24T08:44:14Z</dcterms:created>
  <dcterms:modified xsi:type="dcterms:W3CDTF">2017-05-31T16:24:43Z</dcterms:modified>
</cp:coreProperties>
</file>