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1"/>
  </p:notesMasterIdLst>
  <p:sldIdLst>
    <p:sldId id="262" r:id="rId2"/>
    <p:sldId id="277" r:id="rId3"/>
    <p:sldId id="264" r:id="rId4"/>
    <p:sldId id="265" r:id="rId5"/>
    <p:sldId id="266" r:id="rId6"/>
    <p:sldId id="267" r:id="rId7"/>
    <p:sldId id="280" r:id="rId8"/>
    <p:sldId id="274" r:id="rId9"/>
    <p:sldId id="272" r:id="rId10"/>
    <p:sldId id="268" r:id="rId11"/>
    <p:sldId id="269" r:id="rId12"/>
    <p:sldId id="282" r:id="rId13"/>
    <p:sldId id="283" r:id="rId14"/>
    <p:sldId id="281" r:id="rId15"/>
    <p:sldId id="279" r:id="rId16"/>
    <p:sldId id="273" r:id="rId17"/>
    <p:sldId id="271" r:id="rId18"/>
    <p:sldId id="275" r:id="rId19"/>
    <p:sldId id="278" r:id="rId20"/>
  </p:sldIdLst>
  <p:sldSz cx="12192000" cy="6858000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pos="7408" userDrawn="1">
          <p15:clr>
            <a:srgbClr val="A4A3A4"/>
          </p15:clr>
        </p15:guide>
        <p15:guide id="10" orient="horz" pos="424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N Clement" initials="LC" lastIdx="1" clrIdx="0">
    <p:extLst>
      <p:ext uri="{19B8F6BF-5375-455C-9EA6-DF929625EA0E}">
        <p15:presenceInfo xmlns:p15="http://schemas.microsoft.com/office/powerpoint/2012/main" userId="S-1-5-21-343818398-2000478354-839522115-291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44" y="124"/>
      </p:cViewPr>
      <p:guideLst>
        <p:guide pos="7408"/>
        <p:guide orient="horz" pos="42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E18BD-C14C-42BD-ADAB-E8FC65A6EC5E}" type="datetimeFigureOut">
              <a:rPr lang="fr-FR" smtClean="0"/>
              <a:t>30/05/2017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9BF9B-B6E0-4F43-9CF5-F0CFD3143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13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53A-A7F5-4993-B039-572698E54286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754" y="0"/>
            <a:ext cx="12224551" cy="954000"/>
          </a:xfrm>
          <a:prstGeom prst="rect">
            <a:avLst/>
          </a:prstGeom>
          <a:noFill/>
        </p:spPr>
      </p:pic>
      <p:pic>
        <p:nvPicPr>
          <p:cNvPr id="8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3423"/>
            <a:ext cx="1475601" cy="967423"/>
          </a:xfrm>
          <a:prstGeom prst="rect">
            <a:avLst/>
          </a:prstGeom>
          <a:noFill/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2189" y="158878"/>
            <a:ext cx="1539760" cy="60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3" b="30372"/>
          <a:stretch/>
        </p:blipFill>
        <p:spPr bwMode="auto">
          <a:xfrm>
            <a:off x="1572908" y="148046"/>
            <a:ext cx="1856931" cy="6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27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3127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495223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F31EA-B43E-44AA-922C-7F6121293885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754" y="0"/>
            <a:ext cx="12224551" cy="954000"/>
          </a:xfrm>
          <a:prstGeom prst="rect">
            <a:avLst/>
          </a:prstGeom>
          <a:noFill/>
        </p:spPr>
      </p:pic>
      <p:pic>
        <p:nvPicPr>
          <p:cNvPr id="8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3423"/>
            <a:ext cx="1475601" cy="967423"/>
          </a:xfrm>
          <a:prstGeom prst="rect">
            <a:avLst/>
          </a:prstGeom>
          <a:noFill/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2189" y="158878"/>
            <a:ext cx="1539760" cy="60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ficher l'image d'origine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3" b="30372"/>
          <a:stretch/>
        </p:blipFill>
        <p:spPr bwMode="auto">
          <a:xfrm>
            <a:off x="1572908" y="148046"/>
            <a:ext cx="1856931" cy="6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839" y="-185782"/>
            <a:ext cx="10515600" cy="1325563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6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10677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9954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60115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74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70704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81200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62034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5B079-A028-43C6-8E82-8C2294B9BEED}" type="datetime1">
              <a:rPr lang="fr-FR" smtClean="0"/>
              <a:t>30/05/2017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16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8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7724775" y="3297744"/>
            <a:ext cx="1648876" cy="16114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2967037" y="3297744"/>
            <a:ext cx="1667614" cy="16114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775" y="1487994"/>
            <a:ext cx="1648876" cy="16114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037" y="1487994"/>
            <a:ext cx="1667614" cy="1611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6950" y="1979525"/>
            <a:ext cx="7772400" cy="2205523"/>
          </a:xfrm>
        </p:spPr>
        <p:txBody>
          <a:bodyPr>
            <a:normAutofit/>
          </a:bodyPr>
          <a:lstStyle/>
          <a:p>
            <a:r>
              <a:rPr lang="fr-FR" sz="6600" dirty="0" err="1">
                <a:solidFill>
                  <a:srgbClr val="00B050"/>
                </a:solidFill>
              </a:rPr>
              <a:t>E</a:t>
            </a:r>
            <a:r>
              <a:rPr lang="fr-FR" sz="6600" dirty="0" err="1"/>
              <a:t>uro</a:t>
            </a:r>
            <a:r>
              <a:rPr lang="fr-FR" sz="6600" dirty="0" err="1">
                <a:solidFill>
                  <a:srgbClr val="00B050"/>
                </a:solidFill>
              </a:rPr>
              <a:t>C</a:t>
            </a:r>
            <a:r>
              <a:rPr lang="fr-FR" sz="6600" dirty="0" err="1"/>
              <a:t>ir</a:t>
            </a:r>
            <a:r>
              <a:rPr lang="fr-FR" sz="6600" dirty="0" err="1">
                <a:solidFill>
                  <a:srgbClr val="00B050"/>
                </a:solidFill>
              </a:rPr>
              <a:t>C</a:t>
            </a:r>
            <a:r>
              <a:rPr lang="fr-FR" sz="6600" dirty="0" err="1"/>
              <a:t>ol</a:t>
            </a:r>
            <a:r>
              <a:rPr lang="fr-FR" sz="6600" dirty="0"/>
              <a:t/>
            </a:r>
            <a:br>
              <a:rPr lang="fr-FR" sz="6600" dirty="0"/>
            </a:br>
            <a:r>
              <a:rPr lang="fr-FR" sz="6600" dirty="0"/>
              <a:t>Block </a:t>
            </a:r>
            <a:r>
              <a:rPr lang="fr-FR" sz="6600" dirty="0" err="1"/>
              <a:t>emag</a:t>
            </a:r>
            <a:endParaRPr lang="fr-FR" sz="135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8475" y="4185049"/>
            <a:ext cx="6248401" cy="2171303"/>
          </a:xfrm>
        </p:spPr>
        <p:txBody>
          <a:bodyPr>
            <a:normAutofit fontScale="77500" lnSpcReduction="20000"/>
          </a:bodyPr>
          <a:lstStyle/>
          <a:p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Clement Lorin, Maria Durante</a:t>
            </a:r>
          </a:p>
          <a:p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CEA</a:t>
            </a:r>
          </a:p>
          <a:p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fr-FR" sz="1800" dirty="0" err="1">
                <a:solidFill>
                  <a:srgbClr val="00B050"/>
                </a:solidFill>
              </a:rPr>
              <a:t>Acknowledgements</a:t>
            </a:r>
            <a:r>
              <a:rPr lang="fr-FR" sz="1800" dirty="0">
                <a:solidFill>
                  <a:srgbClr val="00B050"/>
                </a:solidFill>
              </a:rPr>
              <a:t> :</a:t>
            </a:r>
          </a:p>
          <a:p>
            <a:pPr algn="l"/>
            <a:r>
              <a:rPr lang="fr-FR" sz="1800" dirty="0">
                <a:solidFill>
                  <a:srgbClr val="00B050"/>
                </a:solidFill>
              </a:rPr>
              <a:t>Chhon </a:t>
            </a:r>
            <a:r>
              <a:rPr lang="fr-FR" sz="1800" dirty="0" err="1">
                <a:solidFill>
                  <a:srgbClr val="00B050"/>
                </a:solidFill>
              </a:rPr>
              <a:t>Pes</a:t>
            </a:r>
            <a:r>
              <a:rPr lang="fr-FR" sz="1800" dirty="0">
                <a:solidFill>
                  <a:srgbClr val="00B050"/>
                </a:solidFill>
              </a:rPr>
              <a:t>, Helene Felice, Arnaud </a:t>
            </a:r>
            <a:r>
              <a:rPr lang="fr-FR" sz="1800" dirty="0" err="1">
                <a:solidFill>
                  <a:srgbClr val="00B050"/>
                </a:solidFill>
              </a:rPr>
              <a:t>Madur</a:t>
            </a:r>
            <a:r>
              <a:rPr lang="fr-FR" sz="1800" dirty="0">
                <a:solidFill>
                  <a:srgbClr val="00B050"/>
                </a:solidFill>
              </a:rPr>
              <a:t>, Susana Izquierdo-Bermudez, Etienne Rochepault</a:t>
            </a:r>
          </a:p>
          <a:p>
            <a:pPr algn="l"/>
            <a:r>
              <a:rPr lang="fr-FR" sz="1800" dirty="0">
                <a:solidFill>
                  <a:srgbClr val="00B050"/>
                </a:solidFill>
              </a:rPr>
              <a:t>all WP5 ECC members!</a:t>
            </a:r>
          </a:p>
          <a:p>
            <a:r>
              <a:rPr lang="fr-FR" sz="1800" dirty="0"/>
              <a:t>					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Berlin, 31 May 2017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1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09701" y="-13649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500" dirty="0">
                <a:solidFill>
                  <a:schemeClr val="bg1"/>
                </a:solidFill>
              </a:rPr>
              <a:t>FCC </a:t>
            </a:r>
            <a:r>
              <a:rPr lang="fr-FR" sz="4500" dirty="0" err="1">
                <a:solidFill>
                  <a:schemeClr val="bg1"/>
                </a:solidFill>
              </a:rPr>
              <a:t>week</a:t>
            </a:r>
            <a:r>
              <a:rPr lang="fr-FR" sz="4500" dirty="0">
                <a:solidFill>
                  <a:schemeClr val="bg1"/>
                </a:solidFill>
              </a:rPr>
              <a:t> 2017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7476" y="5672899"/>
            <a:ext cx="1410999" cy="1048578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  <a:scene3d>
            <a:camera prst="orthographicFront">
              <a:rot lat="0" lon="21599965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9099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3456" y="1138870"/>
            <a:ext cx="7886700" cy="1025794"/>
          </a:xfrm>
        </p:spPr>
        <p:txBody>
          <a:bodyPr/>
          <a:lstStyle/>
          <a:p>
            <a:r>
              <a:rPr lang="en-US" dirty="0" smtClean="0"/>
              <a:t>Opera model: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92835" y="-56001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bg1"/>
                </a:solidFill>
              </a:rPr>
              <a:t> </a:t>
            </a:r>
            <a:r>
              <a:rPr lang="en-US" sz="3000" dirty="0" err="1">
                <a:solidFill>
                  <a:schemeClr val="bg1"/>
                </a:solidFill>
              </a:rPr>
              <a:t>Emag</a:t>
            </a:r>
            <a:r>
              <a:rPr lang="en-US" sz="3000" dirty="0">
                <a:solidFill>
                  <a:schemeClr val="bg1"/>
                </a:solidFill>
              </a:rPr>
              <a:t> 3D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740719" y="1570560"/>
            <a:ext cx="4645609" cy="2166416"/>
            <a:chOff x="47041" y="2539487"/>
            <a:chExt cx="6214059" cy="319456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11603" t="22710" b="7671"/>
            <a:stretch/>
          </p:blipFill>
          <p:spPr>
            <a:xfrm>
              <a:off x="47041" y="3166752"/>
              <a:ext cx="6214059" cy="223553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270979" y="5359610"/>
              <a:ext cx="354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89807" y="2905874"/>
              <a:ext cx="57372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969228" y="2539487"/>
              <a:ext cx="2656003" cy="385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Lyoke</a:t>
              </a:r>
              <a:r>
                <a:rPr lang="en-US" sz="1100" dirty="0"/>
                <a:t> = </a:t>
              </a:r>
              <a:r>
                <a:rPr lang="en-US" sz="1100" dirty="0" err="1"/>
                <a:t>Lcoil</a:t>
              </a:r>
              <a:r>
                <a:rPr lang="en-US" sz="1100" dirty="0"/>
                <a:t> = 1780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9701" y="5343565"/>
              <a:ext cx="1938599" cy="385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Lpads</a:t>
              </a:r>
              <a:r>
                <a:rPr lang="en-US" sz="1100" dirty="0"/>
                <a:t> = 1100 mm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55506" y="3208528"/>
              <a:ext cx="4827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42464" y="2873008"/>
              <a:ext cx="2387599" cy="385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Lmag</a:t>
              </a:r>
              <a:r>
                <a:rPr lang="en-US" sz="1100" dirty="0"/>
                <a:t> = 1498 mm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91957" y="3208528"/>
              <a:ext cx="4536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89807" y="5359610"/>
              <a:ext cx="1094400" cy="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25281" y="2877784"/>
              <a:ext cx="1060450" cy="385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141 mm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8801" y="5348289"/>
              <a:ext cx="1060450" cy="385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B050"/>
                  </a:solidFill>
                </a:rPr>
                <a:t>340 mm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483106" y="3208528"/>
              <a:ext cx="4536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814757" y="5359610"/>
              <a:ext cx="1094400" cy="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740719" y="2500046"/>
            <a:ext cx="7297047" cy="4132251"/>
            <a:chOff x="216718" y="2500045"/>
            <a:chExt cx="7297047" cy="4132251"/>
          </a:xfrm>
        </p:grpSpPr>
        <p:grpSp>
          <p:nvGrpSpPr>
            <p:cNvPr id="33" name="Group 32"/>
            <p:cNvGrpSpPr/>
            <p:nvPr/>
          </p:nvGrpSpPr>
          <p:grpSpPr>
            <a:xfrm>
              <a:off x="216718" y="2500045"/>
              <a:ext cx="7297047" cy="3260579"/>
              <a:chOff x="216718" y="2500045"/>
              <a:chExt cx="7297047" cy="3260579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6437" y="4324523"/>
                <a:ext cx="7177328" cy="1436101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456512" y="3955191"/>
                <a:ext cx="5140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Harmonics from 560 mm to 960 mm (orange box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16718" y="2500045"/>
                <a:ext cx="924901" cy="521693"/>
              </a:xfrm>
              <a:prstGeom prst="rect">
                <a:avLst/>
              </a:prstGeom>
              <a:solidFill>
                <a:schemeClr val="accent2"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456512" y="5708966"/>
              <a:ext cx="24282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b3 can be easily tuned</a:t>
              </a:r>
            </a:p>
            <a:p>
              <a:r>
                <a:rPr lang="en-US" dirty="0"/>
                <a:t>but costly in terms of </a:t>
              </a:r>
              <a:r>
                <a:rPr lang="en-US" dirty="0" err="1"/>
                <a:t>Lcoil</a:t>
              </a:r>
              <a:r>
                <a:rPr lang="en-US" dirty="0"/>
                <a:t>/</a:t>
              </a:r>
              <a:r>
                <a:rPr lang="en-US" dirty="0" err="1"/>
                <a:t>Lmag</a:t>
              </a:r>
              <a:r>
                <a:rPr lang="en-US" dirty="0"/>
                <a:t>.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572375" y="1028992"/>
            <a:ext cx="2713130" cy="1886876"/>
            <a:chOff x="6048375" y="1028992"/>
            <a:chExt cx="2713130" cy="188687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48375" y="1028992"/>
              <a:ext cx="2539039" cy="188687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 rot="20734498">
              <a:off x="6804737" y="2236101"/>
              <a:ext cx="1956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ContrastingRightFacing" fov="5400000"/>
                <a:lightRig rig="threePt" dir="t"/>
              </a:scene3d>
              <a:sp3d z="-6350"/>
            </a:bodyPr>
            <a:lstStyle/>
            <a:p>
              <a:r>
                <a:rPr lang="en-US" dirty="0" err="1"/>
                <a:t>Bp</a:t>
              </a:r>
              <a:r>
                <a:rPr lang="en-US" baseline="-25000" dirty="0" err="1"/>
                <a:t>ss</a:t>
              </a:r>
              <a:r>
                <a:rPr lang="en-US" dirty="0" err="1"/>
                <a:t>-Bp</a:t>
              </a:r>
              <a:r>
                <a:rPr lang="en-US" baseline="-25000" dirty="0" err="1"/>
                <a:t>ends</a:t>
              </a:r>
              <a:r>
                <a:rPr lang="en-US" dirty="0"/>
                <a:t> = 0.4 T</a:t>
              </a:r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155859" y="2976928"/>
            <a:ext cx="430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Straight section arbitrarily set to 2 x 560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5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835" y="1147445"/>
            <a:ext cx="8575165" cy="4351338"/>
          </a:xfrm>
        </p:spPr>
        <p:txBody>
          <a:bodyPr/>
          <a:lstStyle/>
          <a:p>
            <a:r>
              <a:rPr lang="en-US" dirty="0" smtClean="0"/>
              <a:t>Question asked to beam guys (</a:t>
            </a:r>
            <a:r>
              <a:rPr lang="en-US" sz="2400" dirty="0"/>
              <a:t>WP2, A. Chance, B. </a:t>
            </a:r>
            <a:r>
              <a:rPr lang="en-US" sz="2400" dirty="0" err="1"/>
              <a:t>Dalena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86100" y="-432419"/>
            <a:ext cx="6893435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Emag</a:t>
            </a:r>
            <a:r>
              <a:rPr lang="en-US" sz="4800" dirty="0">
                <a:solidFill>
                  <a:schemeClr val="bg1"/>
                </a:solidFill>
              </a:rPr>
              <a:t> 3D - Optics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092834" y="1755850"/>
            <a:ext cx="7946516" cy="2261934"/>
            <a:chOff x="568834" y="1866378"/>
            <a:chExt cx="7946516" cy="2261934"/>
          </a:xfrm>
        </p:grpSpPr>
        <p:sp>
          <p:nvSpPr>
            <p:cNvPr id="8" name="TextBox 7"/>
            <p:cNvSpPr txBox="1"/>
            <p:nvPr/>
          </p:nvSpPr>
          <p:spPr>
            <a:xfrm>
              <a:off x="4972832" y="2931087"/>
              <a:ext cx="3542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 straight section length effect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68834" y="1866378"/>
              <a:ext cx="4403999" cy="2261934"/>
              <a:chOff x="568834" y="1811165"/>
              <a:chExt cx="4542848" cy="2372567"/>
            </a:xfrm>
          </p:grpSpPr>
          <p:pic>
            <p:nvPicPr>
              <p:cNvPr id="9" name="Picture 1" descr="image001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8536"/>
              <a:stretch/>
            </p:blipFill>
            <p:spPr bwMode="auto">
              <a:xfrm>
                <a:off x="568834" y="2089674"/>
                <a:ext cx="4542848" cy="2094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1384202" y="1811165"/>
                <a:ext cx="2467073" cy="387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What we usually do:</a:t>
                </a: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2092835" y="4152752"/>
            <a:ext cx="9151961" cy="2275902"/>
            <a:chOff x="568834" y="4152752"/>
            <a:chExt cx="9151961" cy="2275902"/>
          </a:xfrm>
        </p:grpSpPr>
        <p:pic>
          <p:nvPicPr>
            <p:cNvPr id="2050" name="Picture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70"/>
            <a:stretch/>
          </p:blipFill>
          <p:spPr bwMode="auto">
            <a:xfrm>
              <a:off x="568834" y="4538015"/>
              <a:ext cx="4403999" cy="1890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972832" y="4152752"/>
              <a:ext cx="474796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Optimization depends on the SS length</a:t>
              </a:r>
            </a:p>
            <a:p>
              <a:r>
                <a:rPr lang="en-US" dirty="0"/>
                <a:t>14 m with b3 = 6 units</a:t>
              </a:r>
            </a:p>
            <a:p>
              <a:r>
                <a:rPr lang="en-US" dirty="0"/>
                <a:t>2x0.15 m with b3 = -300 units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To get more compact ends for block design*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73728" y="4187764"/>
              <a:ext cx="2391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Is that feasible?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558" y="5363423"/>
            <a:ext cx="1580424" cy="969982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8681443" y="5363423"/>
            <a:ext cx="1745725" cy="969982"/>
            <a:chOff x="3715808" y="365126"/>
            <a:chExt cx="5048250" cy="30765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5808" y="365126"/>
              <a:ext cx="5048250" cy="30765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513" t="20668" r="6738" b="10214"/>
            <a:stretch/>
          </p:blipFill>
          <p:spPr>
            <a:xfrm rot="1093153">
              <a:off x="5172634" y="1156234"/>
              <a:ext cx="803902" cy="1295662"/>
            </a:xfrm>
            <a:prstGeom prst="rect">
              <a:avLst/>
            </a:prstGeom>
            <a:scene3d>
              <a:camera prst="isometricLeftDown">
                <a:rot lat="2400000" lon="900000" rev="0"/>
              </a:camera>
              <a:lightRig rig="threePt" dir="t"/>
            </a:scene3d>
          </p:spPr>
        </p:pic>
      </p:grpSp>
      <p:sp>
        <p:nvSpPr>
          <p:cNvPr id="13" name="TextBox 12"/>
          <p:cNvSpPr txBox="1"/>
          <p:nvPr/>
        </p:nvSpPr>
        <p:spPr>
          <a:xfrm>
            <a:off x="6655558" y="6506474"/>
            <a:ext cx="286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sz="1200" dirty="0"/>
              <a:t>Valid for cosine-theta too (V. </a:t>
            </a:r>
            <a:r>
              <a:rPr lang="en-US" sz="1200" dirty="0" err="1"/>
              <a:t>Marinozzi</a:t>
            </a:r>
            <a:r>
              <a:rPr lang="en-US" sz="1200" dirty="0"/>
              <a:t>)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745062" y="4105306"/>
            <a:ext cx="871966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22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204 mm </a:t>
            </a:r>
            <a:r>
              <a:rPr lang="en-US" dirty="0" err="1" smtClean="0"/>
              <a:t>interbeam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0207" y="1298659"/>
            <a:ext cx="6089143" cy="5057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Emag</a:t>
            </a:r>
            <a:r>
              <a:rPr lang="en-US" dirty="0" smtClean="0"/>
              <a:t> design:</a:t>
            </a:r>
          </a:p>
          <a:p>
            <a:pPr lvl="1"/>
            <a:r>
              <a:rPr lang="en-US" dirty="0" smtClean="0"/>
              <a:t>4 layer design</a:t>
            </a:r>
          </a:p>
          <a:p>
            <a:pPr lvl="1"/>
            <a:r>
              <a:rPr lang="en-US" dirty="0"/>
              <a:t>Low current cable ~ 10 kA</a:t>
            </a:r>
          </a:p>
          <a:p>
            <a:pPr lvl="1"/>
            <a:r>
              <a:rPr lang="en-US" dirty="0"/>
              <a:t>Hotspot temp ~ 350 K</a:t>
            </a:r>
          </a:p>
          <a:p>
            <a:pPr lvl="1"/>
            <a:r>
              <a:rPr lang="en-US" dirty="0"/>
              <a:t>Voltage to ground &lt; 1.2 kV</a:t>
            </a:r>
          </a:p>
          <a:p>
            <a:pPr lvl="1"/>
            <a:r>
              <a:rPr lang="en-US" dirty="0" smtClean="0"/>
              <a:t>Straight section field quality: ok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eak field reduction in the ends: -0.4 T</a:t>
            </a:r>
          </a:p>
          <a:p>
            <a:pPr lvl="1"/>
            <a:r>
              <a:rPr lang="en-US" dirty="0" smtClean="0"/>
              <a:t>3D end harmonic content: ok</a:t>
            </a:r>
          </a:p>
          <a:p>
            <a:pPr lvl="1"/>
            <a:r>
              <a:rPr lang="en-US" dirty="0" smtClean="0"/>
              <a:t>No-internal-splice design looks feasible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044859"/>
              </p:ext>
            </p:extLst>
          </p:nvPr>
        </p:nvGraphicFramePr>
        <p:xfrm>
          <a:off x="97536" y="1298659"/>
          <a:ext cx="3764037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977"/>
                <a:gridCol w="1499471"/>
                <a:gridCol w="686589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v1ari204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Unit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fr-FR" sz="1100" dirty="0" err="1" smtClean="0"/>
                        <a:t>strand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1.15 – 0.70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nb</a:t>
                      </a:r>
                      <a:r>
                        <a:rPr lang="fr-FR" sz="1100" baseline="0" dirty="0" smtClean="0"/>
                        <a:t> of </a:t>
                      </a:r>
                      <a:r>
                        <a:rPr lang="fr-FR" sz="1100" baseline="0" dirty="0" err="1" smtClean="0"/>
                        <a:t>strands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20 – 34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width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12.6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2.1 – 1.25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Cu/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</a:rPr>
                        <a:t>nonCu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0.8–</a:t>
                      </a:r>
                      <a:r>
                        <a:rPr lang="en-US" sz="11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10480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16.72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13.93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%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44.2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mH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2542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kJ/m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108 = 5+5+9+9 +19+19+21+21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Fx &amp; Fy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8042 &amp; -3329 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kN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351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K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Bore 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2.25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LdxI</a:t>
                      </a:r>
                      <a:r>
                        <a:rPr lang="en-US" sz="1100" dirty="0" smtClean="0"/>
                        <a:t>  (1 aperture)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232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HA/m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HF-LF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0.47 </a:t>
                      </a:r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100" dirty="0" smtClean="0"/>
                        <a:t> 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i="0" dirty="0" smtClean="0">
                          <a:solidFill>
                            <a:schemeClr val="tx1"/>
                          </a:solidFill>
                        </a:rPr>
                        <a:t>130.3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cm²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4578 x 14.3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7420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tons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8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0207" y="1298659"/>
            <a:ext cx="6990695" cy="5057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Emag</a:t>
            </a:r>
            <a:r>
              <a:rPr lang="en-US" dirty="0" smtClean="0"/>
              <a:t> design: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194 mm </a:t>
            </a:r>
            <a:r>
              <a:rPr lang="en-US" dirty="0" err="1" smtClean="0"/>
              <a:t>interbeam</a:t>
            </a:r>
            <a:r>
              <a:rPr lang="en-US" dirty="0" smtClean="0"/>
              <a:t> distance?</a:t>
            </a:r>
          </a:p>
          <a:p>
            <a:pPr lvl="1"/>
            <a:r>
              <a:rPr lang="en-US" dirty="0" smtClean="0"/>
              <a:t>Strand dimension &amp; performance - after reaction</a:t>
            </a:r>
          </a:p>
          <a:p>
            <a:pPr lvl="1"/>
            <a:r>
              <a:rPr lang="en-US" dirty="0" smtClean="0"/>
              <a:t>Bore tip &amp; tie rod iteration – more conductor</a:t>
            </a:r>
            <a:endParaRPr lang="en-US" dirty="0"/>
          </a:p>
          <a:p>
            <a:pPr lvl="1"/>
            <a:r>
              <a:rPr lang="en-US" dirty="0" smtClean="0"/>
              <a:t>Splice baseline for engineering design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In June (2017</a:t>
            </a:r>
            <a:r>
              <a:rPr lang="en-US" sz="2000" dirty="0" smtClean="0">
                <a:sym typeface="Wingdings" panose="05000000000000000000" pitchFamily="2" charset="2"/>
              </a:rPr>
              <a:t></a:t>
            </a:r>
            <a:r>
              <a:rPr lang="en-US" dirty="0" smtClean="0"/>
              <a:t>): </a:t>
            </a:r>
          </a:p>
          <a:p>
            <a:pPr lvl="1"/>
            <a:r>
              <a:rPr lang="en-US" dirty="0"/>
              <a:t>CEA-CERN agreement beyond ECC for </a:t>
            </a:r>
            <a:r>
              <a:rPr lang="en-US" dirty="0" smtClean="0"/>
              <a:t>building a </a:t>
            </a:r>
            <a:r>
              <a:rPr lang="en-US" dirty="0" smtClean="0"/>
              <a:t>FCC dipole </a:t>
            </a:r>
            <a:r>
              <a:rPr lang="en-US" smtClean="0"/>
              <a:t>model.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97536" y="1298659"/>
          <a:ext cx="3764037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977"/>
                <a:gridCol w="1499471"/>
                <a:gridCol w="686589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v1ari204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Unit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fr-FR" sz="1100" dirty="0" err="1" smtClean="0"/>
                        <a:t>strand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1.15 – 0.70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nb</a:t>
                      </a:r>
                      <a:r>
                        <a:rPr lang="fr-FR" sz="1100" baseline="0" dirty="0" smtClean="0"/>
                        <a:t> of </a:t>
                      </a:r>
                      <a:r>
                        <a:rPr lang="fr-FR" sz="1100" baseline="0" dirty="0" err="1" smtClean="0"/>
                        <a:t>strands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20 – 34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width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12.6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2.1 – 1.25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Cu/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</a:rPr>
                        <a:t>nonCu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0.8–</a:t>
                      </a:r>
                      <a:r>
                        <a:rPr lang="en-US" sz="11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10480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16.72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13.93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%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44.2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mH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2542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kJ/m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108 = 5+5+9+9 +19+19+21+21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Fx &amp; Fy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8042 &amp; -3329 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kN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351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K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Bore 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2.25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LdxI</a:t>
                      </a:r>
                      <a:r>
                        <a:rPr lang="en-US" sz="1100" dirty="0" smtClean="0"/>
                        <a:t>  (1 aperture)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232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HA/m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HF-LF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0.47 </a:t>
                      </a:r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100" dirty="0" smtClean="0"/>
                        <a:t> 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i="0" dirty="0" smtClean="0">
                          <a:solidFill>
                            <a:schemeClr val="tx1"/>
                          </a:solidFill>
                        </a:rPr>
                        <a:t>130.3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cm²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4578 x 14.3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7420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tons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1715" y="2876733"/>
            <a:ext cx="3859893" cy="1325563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Extra slides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discard it?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57375" y="1139781"/>
          <a:ext cx="3205725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752"/>
                <a:gridCol w="1561973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v8ari204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fr-FR" sz="1100" dirty="0" err="1" smtClean="0"/>
                        <a:t>strand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1.2 – 0.8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nb</a:t>
                      </a:r>
                      <a:r>
                        <a:rPr lang="fr-FR" sz="1100" baseline="0" dirty="0" smtClean="0"/>
                        <a:t> of </a:t>
                      </a:r>
                      <a:r>
                        <a:rPr lang="fr-FR" sz="1100" baseline="0" dirty="0" err="1" smtClean="0"/>
                        <a:t>strands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40 – 60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width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25.2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2.2 –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 1.45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Cu/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</a:rPr>
                        <a:t>nonCu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0.8 – 1.6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22100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16.7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14.1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9.58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2457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114 = 3+3+9+9</a:t>
                      </a:r>
                    </a:p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+22+22+23+23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Fx &amp; Fy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7942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&amp; -3242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340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Bore 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2.35</a:t>
                      </a:r>
                      <a:r>
                        <a:rPr lang="en-US" sz="1100" baseline="0" dirty="0" smtClean="0"/>
                        <a:t> (-0.5 of insulation)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2.25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LdxI</a:t>
                      </a:r>
                      <a:r>
                        <a:rPr lang="en-US" sz="1100" dirty="0" smtClean="0"/>
                        <a:t>  (1 aperture)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105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HF-LF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0.45</a:t>
                      </a:r>
                      <a:r>
                        <a:rPr lang="en-US" sz="1100" baseline="0" dirty="0" smtClean="0"/>
                        <a:t> – 0.59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133.9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4578 x 14.3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7626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200" y="966938"/>
            <a:ext cx="2677765" cy="24592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199" y="4026848"/>
            <a:ext cx="2926074" cy="22269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200" y="3457550"/>
            <a:ext cx="3149123" cy="5072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31626" y="1591455"/>
            <a:ext cx="250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Lorentz</a:t>
            </a:r>
            <a:r>
              <a:rPr lang="en-US" dirty="0"/>
              <a:t>/width = 178 MPa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2101" y="1945560"/>
            <a:ext cx="247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Lorentz</a:t>
            </a:r>
            <a:r>
              <a:rPr lang="en-US" dirty="0"/>
              <a:t>/width = 127 MPa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0423" y="2359249"/>
            <a:ext cx="2291251" cy="23480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54720" y="5039360"/>
            <a:ext cx="1341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Voltage</a:t>
            </a:r>
          </a:p>
          <a:p>
            <a:r>
              <a:rPr lang="en-US" dirty="0">
                <a:solidFill>
                  <a:srgbClr val="00B050"/>
                </a:solidFill>
              </a:rPr>
              <a:t>Splices</a:t>
            </a:r>
          </a:p>
          <a:p>
            <a:r>
              <a:rPr lang="en-US" dirty="0">
                <a:solidFill>
                  <a:srgbClr val="00B050"/>
                </a:solidFill>
              </a:rPr>
              <a:t>1 DP</a:t>
            </a:r>
          </a:p>
          <a:p>
            <a:r>
              <a:rPr lang="en-US" dirty="0">
                <a:solidFill>
                  <a:srgbClr val="FF0000"/>
                </a:solidFill>
              </a:rPr>
              <a:t>Current</a:t>
            </a:r>
          </a:p>
          <a:p>
            <a:r>
              <a:rPr lang="en-US" dirty="0">
                <a:solidFill>
                  <a:srgbClr val="FF0000"/>
                </a:solidFill>
              </a:rPr>
              <a:t>Cable</a:t>
            </a:r>
          </a:p>
        </p:txBody>
      </p:sp>
    </p:spTree>
    <p:extLst>
      <p:ext uri="{BB962C8B-B14F-4D97-AF65-F5344CB8AC3E}">
        <p14:creationId xmlns:p14="http://schemas.microsoft.com/office/powerpoint/2010/main" val="27873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6746"/>
          <a:stretch/>
        </p:blipFill>
        <p:spPr>
          <a:xfrm>
            <a:off x="1792755" y="1837765"/>
            <a:ext cx="5226611" cy="30041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43512" y="-195050"/>
            <a:ext cx="5103764" cy="13255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3D ends – Extra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92441" y="1170472"/>
            <a:ext cx="77725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Field quality in the ends (v014):</a:t>
            </a:r>
          </a:p>
          <a:p>
            <a:endParaRPr lang="en-US" sz="2000" dirty="0"/>
          </a:p>
        </p:txBody>
      </p:sp>
      <p:sp>
        <p:nvSpPr>
          <p:cNvPr id="24" name="Freeform 23"/>
          <p:cNvSpPr/>
          <p:nvPr/>
        </p:nvSpPr>
        <p:spPr>
          <a:xfrm>
            <a:off x="3657601" y="1900519"/>
            <a:ext cx="3182471" cy="699247"/>
          </a:xfrm>
          <a:custGeom>
            <a:avLst/>
            <a:gdLst>
              <a:gd name="connsiteX0" fmla="*/ 71718 w 3182471"/>
              <a:gd name="connsiteY0" fmla="*/ 699247 h 699247"/>
              <a:gd name="connsiteX1" fmla="*/ 0 w 3182471"/>
              <a:gd name="connsiteY1" fmla="*/ 8964 h 699247"/>
              <a:gd name="connsiteX2" fmla="*/ 3182471 w 3182471"/>
              <a:gd name="connsiteY2" fmla="*/ 0 h 699247"/>
              <a:gd name="connsiteX3" fmla="*/ 1783976 w 3182471"/>
              <a:gd name="connsiteY3" fmla="*/ 385482 h 699247"/>
              <a:gd name="connsiteX4" fmla="*/ 1264024 w 3182471"/>
              <a:gd name="connsiteY4" fmla="*/ 519953 h 699247"/>
              <a:gd name="connsiteX5" fmla="*/ 869576 w 3182471"/>
              <a:gd name="connsiteY5" fmla="*/ 600635 h 699247"/>
              <a:gd name="connsiteX6" fmla="*/ 493059 w 3182471"/>
              <a:gd name="connsiteY6" fmla="*/ 663388 h 699247"/>
              <a:gd name="connsiteX7" fmla="*/ 71718 w 3182471"/>
              <a:gd name="connsiteY7" fmla="*/ 699247 h 6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2471" h="699247">
                <a:moveTo>
                  <a:pt x="71718" y="699247"/>
                </a:moveTo>
                <a:lnTo>
                  <a:pt x="0" y="8964"/>
                </a:lnTo>
                <a:lnTo>
                  <a:pt x="3182471" y="0"/>
                </a:lnTo>
                <a:lnTo>
                  <a:pt x="1783976" y="385482"/>
                </a:lnTo>
                <a:lnTo>
                  <a:pt x="1264024" y="519953"/>
                </a:lnTo>
                <a:lnTo>
                  <a:pt x="869576" y="600635"/>
                </a:lnTo>
                <a:lnTo>
                  <a:pt x="493059" y="663388"/>
                </a:lnTo>
                <a:lnTo>
                  <a:pt x="71718" y="699247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775012" y="2375648"/>
            <a:ext cx="1954306" cy="259977"/>
          </a:xfrm>
          <a:custGeom>
            <a:avLst/>
            <a:gdLst>
              <a:gd name="connsiteX0" fmla="*/ 0 w 1954306"/>
              <a:gd name="connsiteY0" fmla="*/ 233082 h 259977"/>
              <a:gd name="connsiteX1" fmla="*/ 1228164 w 1954306"/>
              <a:gd name="connsiteY1" fmla="*/ 80682 h 259977"/>
              <a:gd name="connsiteX2" fmla="*/ 1927412 w 1954306"/>
              <a:gd name="connsiteY2" fmla="*/ 0 h 259977"/>
              <a:gd name="connsiteX3" fmla="*/ 1954306 w 1954306"/>
              <a:gd name="connsiteY3" fmla="*/ 224118 h 259977"/>
              <a:gd name="connsiteX4" fmla="*/ 1577788 w 1954306"/>
              <a:gd name="connsiteY4" fmla="*/ 259977 h 259977"/>
              <a:gd name="connsiteX5" fmla="*/ 1326776 w 1954306"/>
              <a:gd name="connsiteY5" fmla="*/ 259977 h 259977"/>
              <a:gd name="connsiteX6" fmla="*/ 0 w 1954306"/>
              <a:gd name="connsiteY6" fmla="*/ 233082 h 2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4306" h="259977">
                <a:moveTo>
                  <a:pt x="0" y="233082"/>
                </a:moveTo>
                <a:lnTo>
                  <a:pt x="1228164" y="80682"/>
                </a:lnTo>
                <a:lnTo>
                  <a:pt x="1927412" y="0"/>
                </a:lnTo>
                <a:lnTo>
                  <a:pt x="1954306" y="224118"/>
                </a:lnTo>
                <a:lnTo>
                  <a:pt x="1577788" y="259977"/>
                </a:lnTo>
                <a:lnTo>
                  <a:pt x="1326776" y="259977"/>
                </a:lnTo>
                <a:lnTo>
                  <a:pt x="0" y="2330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8141281" y="1900238"/>
            <a:ext cx="2393507" cy="4575282"/>
            <a:chOff x="5729768" y="1900238"/>
            <a:chExt cx="2393507" cy="457528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9768" y="1900238"/>
              <a:ext cx="2393507" cy="4575282"/>
            </a:xfrm>
            <a:prstGeom prst="rect">
              <a:avLst/>
            </a:prstGeom>
          </p:spPr>
        </p:pic>
        <p:sp>
          <p:nvSpPr>
            <p:cNvPr id="3" name="Freeform 2"/>
            <p:cNvSpPr/>
            <p:nvPr/>
          </p:nvSpPr>
          <p:spPr>
            <a:xfrm>
              <a:off x="6152972" y="3785787"/>
              <a:ext cx="1418602" cy="2563747"/>
            </a:xfrm>
            <a:custGeom>
              <a:avLst/>
              <a:gdLst>
                <a:gd name="connsiteX0" fmla="*/ 0 w 1418602"/>
                <a:gd name="connsiteY0" fmla="*/ 8546 h 2563747"/>
                <a:gd name="connsiteX1" fmla="*/ 17092 w 1418602"/>
                <a:gd name="connsiteY1" fmla="*/ 1956987 h 2563747"/>
                <a:gd name="connsiteX2" fmla="*/ 59821 w 1418602"/>
                <a:gd name="connsiteY2" fmla="*/ 2119357 h 2563747"/>
                <a:gd name="connsiteX3" fmla="*/ 170916 w 1418602"/>
                <a:gd name="connsiteY3" fmla="*/ 2307364 h 2563747"/>
                <a:gd name="connsiteX4" fmla="*/ 273465 w 1418602"/>
                <a:gd name="connsiteY4" fmla="*/ 2418460 h 2563747"/>
                <a:gd name="connsiteX5" fmla="*/ 487110 w 1418602"/>
                <a:gd name="connsiteY5" fmla="*/ 2512463 h 2563747"/>
                <a:gd name="connsiteX6" fmla="*/ 615297 w 1418602"/>
                <a:gd name="connsiteY6" fmla="*/ 2555192 h 2563747"/>
                <a:gd name="connsiteX7" fmla="*/ 709301 w 1418602"/>
                <a:gd name="connsiteY7" fmla="*/ 2563738 h 2563747"/>
                <a:gd name="connsiteX8" fmla="*/ 863125 w 1418602"/>
                <a:gd name="connsiteY8" fmla="*/ 2563738 h 2563747"/>
                <a:gd name="connsiteX9" fmla="*/ 1093862 w 1418602"/>
                <a:gd name="connsiteY9" fmla="*/ 2435551 h 2563747"/>
                <a:gd name="connsiteX10" fmla="*/ 1170774 w 1418602"/>
                <a:gd name="connsiteY10" fmla="*/ 2392822 h 2563747"/>
                <a:gd name="connsiteX11" fmla="*/ 1196411 w 1418602"/>
                <a:gd name="connsiteY11" fmla="*/ 2367185 h 2563747"/>
                <a:gd name="connsiteX12" fmla="*/ 1256232 w 1418602"/>
                <a:gd name="connsiteY12" fmla="*/ 2324456 h 2563747"/>
                <a:gd name="connsiteX13" fmla="*/ 1375873 w 1418602"/>
                <a:gd name="connsiteY13" fmla="*/ 2153540 h 2563747"/>
                <a:gd name="connsiteX14" fmla="*/ 1418602 w 1418602"/>
                <a:gd name="connsiteY14" fmla="*/ 1956987 h 2563747"/>
                <a:gd name="connsiteX15" fmla="*/ 1401510 w 1418602"/>
                <a:gd name="connsiteY15" fmla="*/ 0 h 2563747"/>
                <a:gd name="connsiteX16" fmla="*/ 1367327 w 1418602"/>
                <a:gd name="connsiteY16" fmla="*/ 145278 h 2563747"/>
                <a:gd name="connsiteX17" fmla="*/ 1230594 w 1418602"/>
                <a:gd name="connsiteY17" fmla="*/ 333286 h 2563747"/>
                <a:gd name="connsiteX18" fmla="*/ 1093862 w 1418602"/>
                <a:gd name="connsiteY18" fmla="*/ 444381 h 2563747"/>
                <a:gd name="connsiteX19" fmla="*/ 905854 w 1418602"/>
                <a:gd name="connsiteY19" fmla="*/ 546931 h 2563747"/>
                <a:gd name="connsiteX20" fmla="*/ 709301 w 1418602"/>
                <a:gd name="connsiteY20" fmla="*/ 555477 h 2563747"/>
                <a:gd name="connsiteX21" fmla="*/ 632389 w 1418602"/>
                <a:gd name="connsiteY21" fmla="*/ 555477 h 2563747"/>
                <a:gd name="connsiteX22" fmla="*/ 521293 w 1418602"/>
                <a:gd name="connsiteY22" fmla="*/ 555477 h 2563747"/>
                <a:gd name="connsiteX23" fmla="*/ 435835 w 1418602"/>
                <a:gd name="connsiteY23" fmla="*/ 546931 h 2563747"/>
                <a:gd name="connsiteX24" fmla="*/ 384561 w 1418602"/>
                <a:gd name="connsiteY24" fmla="*/ 529839 h 2563747"/>
                <a:gd name="connsiteX25" fmla="*/ 299103 w 1418602"/>
                <a:gd name="connsiteY25" fmla="*/ 478564 h 2563747"/>
                <a:gd name="connsiteX26" fmla="*/ 230736 w 1418602"/>
                <a:gd name="connsiteY26" fmla="*/ 418744 h 2563747"/>
                <a:gd name="connsiteX27" fmla="*/ 222191 w 1418602"/>
                <a:gd name="connsiteY27" fmla="*/ 393106 h 2563747"/>
                <a:gd name="connsiteX28" fmla="*/ 196553 w 1418602"/>
                <a:gd name="connsiteY28" fmla="*/ 376015 h 2563747"/>
                <a:gd name="connsiteX29" fmla="*/ 188007 w 1418602"/>
                <a:gd name="connsiteY29" fmla="*/ 367469 h 2563747"/>
                <a:gd name="connsiteX30" fmla="*/ 162370 w 1418602"/>
                <a:gd name="connsiteY30" fmla="*/ 341832 h 2563747"/>
                <a:gd name="connsiteX31" fmla="*/ 85458 w 1418602"/>
                <a:gd name="connsiteY31" fmla="*/ 196553 h 2563747"/>
                <a:gd name="connsiteX32" fmla="*/ 51275 w 1418602"/>
                <a:gd name="connsiteY32" fmla="*/ 119641 h 2563747"/>
                <a:gd name="connsiteX33" fmla="*/ 0 w 1418602"/>
                <a:gd name="connsiteY33" fmla="*/ 8546 h 2563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18602" h="2563747">
                  <a:moveTo>
                    <a:pt x="0" y="8546"/>
                  </a:moveTo>
                  <a:lnTo>
                    <a:pt x="17092" y="1956987"/>
                  </a:lnTo>
                  <a:lnTo>
                    <a:pt x="59821" y="2119357"/>
                  </a:lnTo>
                  <a:lnTo>
                    <a:pt x="170916" y="2307364"/>
                  </a:lnTo>
                  <a:lnTo>
                    <a:pt x="273465" y="2418460"/>
                  </a:lnTo>
                  <a:lnTo>
                    <a:pt x="487110" y="2512463"/>
                  </a:lnTo>
                  <a:lnTo>
                    <a:pt x="615297" y="2555192"/>
                  </a:lnTo>
                  <a:cubicBezTo>
                    <a:pt x="697871" y="2564367"/>
                    <a:pt x="666414" y="2563738"/>
                    <a:pt x="709301" y="2563738"/>
                  </a:cubicBezTo>
                  <a:lnTo>
                    <a:pt x="863125" y="2563738"/>
                  </a:lnTo>
                  <a:lnTo>
                    <a:pt x="1093862" y="2435551"/>
                  </a:lnTo>
                  <a:cubicBezTo>
                    <a:pt x="1119499" y="2421308"/>
                    <a:pt x="1146372" y="2409090"/>
                    <a:pt x="1170774" y="2392822"/>
                  </a:cubicBezTo>
                  <a:cubicBezTo>
                    <a:pt x="1180830" y="2386118"/>
                    <a:pt x="1196411" y="2367185"/>
                    <a:pt x="1196411" y="2367185"/>
                  </a:cubicBezTo>
                  <a:lnTo>
                    <a:pt x="1256232" y="2324456"/>
                  </a:lnTo>
                  <a:lnTo>
                    <a:pt x="1375873" y="2153540"/>
                  </a:lnTo>
                  <a:lnTo>
                    <a:pt x="1418602" y="1956987"/>
                  </a:lnTo>
                  <a:lnTo>
                    <a:pt x="1401510" y="0"/>
                  </a:lnTo>
                  <a:lnTo>
                    <a:pt x="1367327" y="145278"/>
                  </a:lnTo>
                  <a:lnTo>
                    <a:pt x="1230594" y="333286"/>
                  </a:lnTo>
                  <a:lnTo>
                    <a:pt x="1093862" y="444381"/>
                  </a:lnTo>
                  <a:lnTo>
                    <a:pt x="905854" y="546931"/>
                  </a:lnTo>
                  <a:lnTo>
                    <a:pt x="709301" y="555477"/>
                  </a:lnTo>
                  <a:lnTo>
                    <a:pt x="632389" y="555477"/>
                  </a:lnTo>
                  <a:lnTo>
                    <a:pt x="521293" y="555477"/>
                  </a:lnTo>
                  <a:lnTo>
                    <a:pt x="435835" y="546931"/>
                  </a:lnTo>
                  <a:lnTo>
                    <a:pt x="384561" y="529839"/>
                  </a:lnTo>
                  <a:lnTo>
                    <a:pt x="299103" y="478564"/>
                  </a:lnTo>
                  <a:cubicBezTo>
                    <a:pt x="276314" y="458624"/>
                    <a:pt x="250993" y="441252"/>
                    <a:pt x="230736" y="418744"/>
                  </a:cubicBezTo>
                  <a:cubicBezTo>
                    <a:pt x="224710" y="412048"/>
                    <a:pt x="227818" y="400140"/>
                    <a:pt x="222191" y="393106"/>
                  </a:cubicBezTo>
                  <a:cubicBezTo>
                    <a:pt x="215775" y="385086"/>
                    <a:pt x="204770" y="382177"/>
                    <a:pt x="196553" y="376015"/>
                  </a:cubicBezTo>
                  <a:cubicBezTo>
                    <a:pt x="193330" y="373598"/>
                    <a:pt x="190856" y="370318"/>
                    <a:pt x="188007" y="367469"/>
                  </a:cubicBezTo>
                  <a:lnTo>
                    <a:pt x="162370" y="341832"/>
                  </a:lnTo>
                  <a:lnTo>
                    <a:pt x="85458" y="196553"/>
                  </a:lnTo>
                  <a:lnTo>
                    <a:pt x="51275" y="119641"/>
                  </a:lnTo>
                  <a:lnTo>
                    <a:pt x="0" y="8546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 4"/>
          <p:cNvSpPr/>
          <p:nvPr/>
        </p:nvSpPr>
        <p:spPr>
          <a:xfrm>
            <a:off x="2036749" y="1914258"/>
            <a:ext cx="1683521" cy="658026"/>
          </a:xfrm>
          <a:custGeom>
            <a:avLst/>
            <a:gdLst>
              <a:gd name="connsiteX0" fmla="*/ 0 w 1683521"/>
              <a:gd name="connsiteY0" fmla="*/ 205099 h 658026"/>
              <a:gd name="connsiteX1" fmla="*/ 51274 w 1683521"/>
              <a:gd name="connsiteY1" fmla="*/ 658026 h 658026"/>
              <a:gd name="connsiteX2" fmla="*/ 1683521 w 1683521"/>
              <a:gd name="connsiteY2" fmla="*/ 435835 h 658026"/>
              <a:gd name="connsiteX3" fmla="*/ 1623701 w 1683521"/>
              <a:gd name="connsiteY3" fmla="*/ 0 h 658026"/>
              <a:gd name="connsiteX4" fmla="*/ 0 w 1683521"/>
              <a:gd name="connsiteY4" fmla="*/ 205099 h 65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521" h="658026">
                <a:moveTo>
                  <a:pt x="0" y="205099"/>
                </a:moveTo>
                <a:lnTo>
                  <a:pt x="51274" y="658026"/>
                </a:lnTo>
                <a:lnTo>
                  <a:pt x="1683521" y="435835"/>
                </a:lnTo>
                <a:lnTo>
                  <a:pt x="1623701" y="0"/>
                </a:lnTo>
                <a:lnTo>
                  <a:pt x="0" y="205099"/>
                </a:lnTo>
                <a:close/>
              </a:path>
            </a:pathLst>
          </a:custGeom>
          <a:solidFill>
            <a:schemeClr val="tx1"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0833992">
            <a:off x="4596982" y="2406043"/>
            <a:ext cx="259444" cy="512951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0833992">
            <a:off x="5305382" y="2249160"/>
            <a:ext cx="259444" cy="512951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11679" y="1764372"/>
            <a:ext cx="2221880" cy="741263"/>
            <a:chOff x="4061709" y="1788326"/>
            <a:chExt cx="2221880" cy="741263"/>
          </a:xfrm>
        </p:grpSpPr>
        <p:sp>
          <p:nvSpPr>
            <p:cNvPr id="15" name="Freeform 14"/>
            <p:cNvSpPr/>
            <p:nvPr/>
          </p:nvSpPr>
          <p:spPr>
            <a:xfrm rot="20679151">
              <a:off x="5387057" y="1788326"/>
              <a:ext cx="896532" cy="448235"/>
            </a:xfrm>
            <a:custGeom>
              <a:avLst/>
              <a:gdLst>
                <a:gd name="connsiteX0" fmla="*/ 0 w 1013012"/>
                <a:gd name="connsiteY0" fmla="*/ 0 h 448235"/>
                <a:gd name="connsiteX1" fmla="*/ 125506 w 1013012"/>
                <a:gd name="connsiteY1" fmla="*/ 448235 h 448235"/>
                <a:gd name="connsiteX2" fmla="*/ 1013012 w 1013012"/>
                <a:gd name="connsiteY2" fmla="*/ 448235 h 448235"/>
                <a:gd name="connsiteX3" fmla="*/ 1013012 w 1013012"/>
                <a:gd name="connsiteY3" fmla="*/ 17929 h 448235"/>
                <a:gd name="connsiteX4" fmla="*/ 0 w 1013012"/>
                <a:gd name="connsiteY4" fmla="*/ 0 h 448235"/>
                <a:gd name="connsiteX0" fmla="*/ 0 w 887506"/>
                <a:gd name="connsiteY0" fmla="*/ 0 h 448235"/>
                <a:gd name="connsiteX1" fmla="*/ 0 w 887506"/>
                <a:gd name="connsiteY1" fmla="*/ 448235 h 448235"/>
                <a:gd name="connsiteX2" fmla="*/ 887506 w 887506"/>
                <a:gd name="connsiteY2" fmla="*/ 448235 h 448235"/>
                <a:gd name="connsiteX3" fmla="*/ 887506 w 887506"/>
                <a:gd name="connsiteY3" fmla="*/ 17929 h 448235"/>
                <a:gd name="connsiteX4" fmla="*/ 0 w 887506"/>
                <a:gd name="connsiteY4" fmla="*/ 0 h 44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506" h="448235">
                  <a:moveTo>
                    <a:pt x="0" y="0"/>
                  </a:moveTo>
                  <a:lnTo>
                    <a:pt x="0" y="448235"/>
                  </a:lnTo>
                  <a:lnTo>
                    <a:pt x="887506" y="448235"/>
                  </a:lnTo>
                  <a:lnTo>
                    <a:pt x="887506" y="17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rot="20679151">
              <a:off x="4061709" y="2083300"/>
              <a:ext cx="1365791" cy="446289"/>
            </a:xfrm>
            <a:custGeom>
              <a:avLst/>
              <a:gdLst>
                <a:gd name="connsiteX0" fmla="*/ 0 w 1013012"/>
                <a:gd name="connsiteY0" fmla="*/ 0 h 448235"/>
                <a:gd name="connsiteX1" fmla="*/ 125506 w 1013012"/>
                <a:gd name="connsiteY1" fmla="*/ 448235 h 448235"/>
                <a:gd name="connsiteX2" fmla="*/ 1013012 w 1013012"/>
                <a:gd name="connsiteY2" fmla="*/ 448235 h 448235"/>
                <a:gd name="connsiteX3" fmla="*/ 1013012 w 1013012"/>
                <a:gd name="connsiteY3" fmla="*/ 17929 h 448235"/>
                <a:gd name="connsiteX4" fmla="*/ 0 w 1013012"/>
                <a:gd name="connsiteY4" fmla="*/ 0 h 448235"/>
                <a:gd name="connsiteX0" fmla="*/ 0 w 887506"/>
                <a:gd name="connsiteY0" fmla="*/ 0 h 448235"/>
                <a:gd name="connsiteX1" fmla="*/ 0 w 887506"/>
                <a:gd name="connsiteY1" fmla="*/ 448235 h 448235"/>
                <a:gd name="connsiteX2" fmla="*/ 887506 w 887506"/>
                <a:gd name="connsiteY2" fmla="*/ 448235 h 448235"/>
                <a:gd name="connsiteX3" fmla="*/ 887506 w 887506"/>
                <a:gd name="connsiteY3" fmla="*/ 17929 h 448235"/>
                <a:gd name="connsiteX4" fmla="*/ 0 w 887506"/>
                <a:gd name="connsiteY4" fmla="*/ 0 h 44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506" h="448235">
                  <a:moveTo>
                    <a:pt x="0" y="0"/>
                  </a:moveTo>
                  <a:lnTo>
                    <a:pt x="0" y="448235"/>
                  </a:lnTo>
                  <a:lnTo>
                    <a:pt x="887506" y="448235"/>
                  </a:lnTo>
                  <a:lnTo>
                    <a:pt x="887506" y="17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V="1">
            <a:off x="6627119" y="1872568"/>
            <a:ext cx="1340209" cy="32129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08463" y="2347214"/>
            <a:ext cx="1663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Fz</a:t>
            </a:r>
            <a:r>
              <a:rPr lang="en-US" dirty="0"/>
              <a:t> pile-up </a:t>
            </a:r>
            <a:r>
              <a:rPr lang="en-US" dirty="0" err="1"/>
              <a:t>cought</a:t>
            </a:r>
            <a:r>
              <a:rPr lang="en-US" dirty="0"/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25547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8823" y="7451515"/>
            <a:ext cx="2197757" cy="212533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80" y="7251985"/>
            <a:ext cx="4925421" cy="29446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023223" y="-195050"/>
            <a:ext cx="56240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3D ends: Roxie/Opera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72205" y="7116258"/>
            <a:ext cx="4584589" cy="2743438"/>
            <a:chOff x="3767847" y="1455086"/>
            <a:chExt cx="4584589" cy="27434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93449" y="1618131"/>
              <a:ext cx="2222810" cy="218701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7847" y="1455086"/>
              <a:ext cx="4584589" cy="2743438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6607712" y="7408358"/>
            <a:ext cx="4060288" cy="2657610"/>
            <a:chOff x="2499223" y="4061316"/>
            <a:chExt cx="4060288" cy="265761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89198" y="4061316"/>
              <a:ext cx="2182010" cy="217875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99223" y="4257676"/>
              <a:ext cx="4060288" cy="246125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l="14565" t="1665" r="24423" b="11234"/>
          <a:stretch/>
        </p:blipFill>
        <p:spPr>
          <a:xfrm>
            <a:off x="1732001" y="2093279"/>
            <a:ext cx="2895035" cy="2470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l="25839" r="10484" b="9656"/>
          <a:stretch/>
        </p:blipFill>
        <p:spPr>
          <a:xfrm>
            <a:off x="8129588" y="2162162"/>
            <a:ext cx="2503937" cy="21271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/>
          <a:srcRect l="21231" b="17527"/>
          <a:stretch/>
        </p:blipFill>
        <p:spPr>
          <a:xfrm>
            <a:off x="4709981" y="2080526"/>
            <a:ext cx="3586295" cy="226876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1732001" y="1147445"/>
            <a:ext cx="8307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Good agreement between Roxie and Opera for 3D end harmonics</a:t>
            </a:r>
          </a:p>
        </p:txBody>
      </p:sp>
    </p:spTree>
    <p:extLst>
      <p:ext uri="{BB962C8B-B14F-4D97-AF65-F5344CB8AC3E}">
        <p14:creationId xmlns:p14="http://schemas.microsoft.com/office/powerpoint/2010/main" val="36204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3825" y="-200915"/>
            <a:ext cx="7886700" cy="13255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Critical surface Nb</a:t>
            </a:r>
            <a:r>
              <a:rPr lang="en-US" baseline="-25000" dirty="0" smtClean="0">
                <a:solidFill>
                  <a:srgbClr val="FFFFFF"/>
                </a:solidFill>
              </a:rPr>
              <a:t>3</a:t>
            </a:r>
            <a:r>
              <a:rPr lang="en-US" dirty="0" smtClean="0">
                <a:solidFill>
                  <a:srgbClr val="FFFFFF"/>
                </a:solidFill>
              </a:rPr>
              <a:t>Sn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825626"/>
            <a:ext cx="7886700" cy="2626303"/>
          </a:xfrm>
        </p:spPr>
        <p:txBody>
          <a:bodyPr/>
          <a:lstStyle/>
          <a:p>
            <a:r>
              <a:rPr lang="en-US" dirty="0" err="1" smtClean="0"/>
              <a:t>Jc</a:t>
            </a:r>
            <a:r>
              <a:rPr lang="en-US" dirty="0" smtClean="0"/>
              <a:t> (1.9 K, 16 T) = 2245 A/mm²</a:t>
            </a:r>
          </a:p>
          <a:p>
            <a:r>
              <a:rPr lang="en-US" dirty="0" smtClean="0"/>
              <a:t>no cabling </a:t>
            </a:r>
            <a:r>
              <a:rPr lang="en-US" dirty="0" err="1" smtClean="0"/>
              <a:t>degr</a:t>
            </a:r>
            <a:r>
              <a:rPr lang="en-US" dirty="0" smtClean="0"/>
              <a:t>.</a:t>
            </a:r>
          </a:p>
          <a:p>
            <a:r>
              <a:rPr lang="en-US" dirty="0" smtClean="0"/>
              <a:t>C0 = 267845 AT/mm²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B5F1-6D63-4B14-BBBE-12E5519B5FBE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69957" y="2473109"/>
            <a:ext cx="2295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7339014" y="1529293"/>
          <a:ext cx="3004049" cy="1758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Équation" r:id="rId3" imgW="1955800" imgH="1092200" progId="Equation.3">
                  <p:embed/>
                </p:oleObj>
              </mc:Choice>
              <mc:Fallback>
                <p:oleObj name="Équation" r:id="rId3" imgW="1955800" imgH="109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9014" y="1529293"/>
                        <a:ext cx="3004049" cy="17584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152649" y="3287761"/>
            <a:ext cx="7886702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8270" algn="just">
              <a:lnSpc>
                <a:spcPct val="105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where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 = T/T</a:t>
            </a:r>
            <a:r>
              <a:rPr lang="en-US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c0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 = B/B</a:t>
            </a:r>
            <a:r>
              <a:rPr lang="en-US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(t)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the magnetic flux density on the conductors.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c0 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 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 K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</a:t>
            </a:r>
            <a:r>
              <a:rPr lang="en-US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c20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= 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29.38 T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α = 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0.96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are fitting parameters computed from the analysis of measurements on the conductor.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48635" y="4661065"/>
            <a:ext cx="7886700" cy="1944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Similarly:</a:t>
            </a:r>
          </a:p>
          <a:p>
            <a:pPr lvl="1"/>
            <a:r>
              <a:rPr lang="en-US" dirty="0" err="1"/>
              <a:t>Jc</a:t>
            </a:r>
            <a:r>
              <a:rPr lang="en-US" dirty="0"/>
              <a:t> (1.9 K, 16 T) = 2312 A/mm²</a:t>
            </a:r>
          </a:p>
          <a:p>
            <a:pPr lvl="1"/>
            <a:r>
              <a:rPr lang="en-US" dirty="0"/>
              <a:t>3% cabling </a:t>
            </a:r>
            <a:r>
              <a:rPr lang="en-US" dirty="0" err="1"/>
              <a:t>degr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C0 = 275880 AT/mm² </a:t>
            </a:r>
          </a:p>
        </p:txBody>
      </p:sp>
    </p:spTree>
    <p:extLst>
      <p:ext uri="{BB962C8B-B14F-4D97-AF65-F5344CB8AC3E}">
        <p14:creationId xmlns:p14="http://schemas.microsoft.com/office/powerpoint/2010/main" val="195958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 mm </a:t>
            </a:r>
            <a:r>
              <a:rPr lang="en-US" dirty="0" err="1" smtClean="0"/>
              <a:t>interbeam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Emag</a:t>
            </a:r>
            <a:r>
              <a:rPr lang="en-US" dirty="0" smtClean="0"/>
              <a:t> looks ok. Mechanics?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19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361" y="1812110"/>
            <a:ext cx="4791239" cy="387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8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21741" y="-185782"/>
            <a:ext cx="5737412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2D overview of a 16 T central field 2-in-1 block magnet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2</a:t>
            </a:fld>
            <a:endParaRPr lang="fr-FR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819275" y="1684157"/>
            <a:ext cx="6250668" cy="4342828"/>
            <a:chOff x="1009650" y="1687641"/>
            <a:chExt cx="6690191" cy="46482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09650" y="1687641"/>
              <a:ext cx="6690191" cy="4648200"/>
              <a:chOff x="314325" y="1708151"/>
              <a:chExt cx="6690191" cy="464820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14325" y="1708151"/>
                <a:ext cx="5657850" cy="4648200"/>
                <a:chOff x="314325" y="1708151"/>
                <a:chExt cx="5657850" cy="4648200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14325" y="1708151"/>
                  <a:ext cx="5657850" cy="4648200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483803" y="3695506"/>
                  <a:ext cx="2054860" cy="710415"/>
                </a:xfrm>
                <a:prstGeom prst="rect">
                  <a:avLst/>
                </a:prstGeom>
              </p:spPr>
            </p:pic>
          </p:grp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4391" y="1708151"/>
                <a:ext cx="1000125" cy="4572000"/>
              </a:xfrm>
              <a:prstGeom prst="rect">
                <a:avLst/>
              </a:prstGeom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1885950" y="1873206"/>
              <a:ext cx="784480" cy="691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Yoke/pads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94890" y="1873205"/>
              <a:ext cx="889304" cy="395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Coils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069943" y="1857530"/>
            <a:ext cx="31060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Global remarks:</a:t>
            </a:r>
          </a:p>
          <a:p>
            <a:endParaRPr lang="en-US" dirty="0"/>
          </a:p>
          <a:p>
            <a:r>
              <a:rPr lang="en-US" dirty="0"/>
              <a:t>Heat Exchanger: </a:t>
            </a:r>
            <a:r>
              <a:rPr lang="az-Cyrl-AZ" dirty="0"/>
              <a:t>Ф</a:t>
            </a:r>
            <a:r>
              <a:rPr lang="fr-FR" dirty="0"/>
              <a:t> = 80 mm</a:t>
            </a:r>
            <a:r>
              <a:rPr lang="fr-FR" dirty="0" smtClean="0"/>
              <a:t>?</a:t>
            </a:r>
          </a:p>
          <a:p>
            <a:r>
              <a:rPr lang="fr-FR" dirty="0"/>
              <a:t>	</a:t>
            </a:r>
            <a:r>
              <a:rPr lang="fr-FR" dirty="0" smtClean="0"/>
              <a:t>	-&gt; </a:t>
            </a:r>
            <a:r>
              <a:rPr lang="fr-FR" dirty="0" err="1" smtClean="0"/>
              <a:t>study</a:t>
            </a:r>
            <a:r>
              <a:rPr lang="fr-FR" dirty="0" smtClean="0"/>
              <a:t>?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No </a:t>
            </a:r>
            <a:r>
              <a:rPr lang="fr-FR" dirty="0" err="1"/>
              <a:t>tie</a:t>
            </a:r>
            <a:r>
              <a:rPr lang="fr-FR" dirty="0"/>
              <a:t> </a:t>
            </a:r>
            <a:r>
              <a:rPr lang="fr-FR" dirty="0" err="1"/>
              <a:t>rods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Trapezoid</a:t>
            </a:r>
            <a:r>
              <a:rPr lang="fr-FR" dirty="0"/>
              <a:t>: b3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current</a:t>
            </a:r>
            <a:r>
              <a:rPr lang="fr-F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12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850369"/>
              </p:ext>
            </p:extLst>
          </p:nvPr>
        </p:nvGraphicFramePr>
        <p:xfrm>
          <a:off x="1595362" y="1104900"/>
          <a:ext cx="6762979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977"/>
                <a:gridCol w="1499471"/>
                <a:gridCol w="1499471"/>
                <a:gridCol w="1499471"/>
                <a:gridCol w="686589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ASC2016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v20ar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v1ari204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Unit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fr-FR" sz="1100" dirty="0" err="1" smtClean="0"/>
                        <a:t>strand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1.1 – 0.7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1.155 – 0.705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1.15 – 0.70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nb</a:t>
                      </a:r>
                      <a:r>
                        <a:rPr lang="fr-FR" sz="1100" baseline="0" dirty="0" smtClean="0"/>
                        <a:t> of </a:t>
                      </a:r>
                      <a:r>
                        <a:rPr lang="fr-FR" sz="1100" baseline="0" dirty="0" err="1" smtClean="0"/>
                        <a:t>strands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24 – 39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21 – 35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20 – 34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width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14.25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13.05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12.6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Cable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2.0 –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 1.25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2.1 – 1.25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2.1 – 1.25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Cu/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</a:rPr>
                        <a:t>nonCu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0.8 – 1.6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0.8–</a:t>
                      </a:r>
                      <a:r>
                        <a:rPr lang="en-US" sz="11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0.8–</a:t>
                      </a:r>
                      <a:r>
                        <a:rPr lang="en-US" sz="11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10930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10990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10480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16.81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16.74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16.72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13.95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14.01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13.93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%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48.06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39.80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44.2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mH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3016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2518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2542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kJ/m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114 = 3+3+9+9</a:t>
                      </a:r>
                    </a:p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+22+22+23+23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104 = 5+5+10+10 +18+18+19+19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108 = 5+5+9+9 +19+19+21+21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Fx &amp; Fy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8473 &amp; -3572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8042 &amp; -3347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8042 &amp; -3329 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kN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348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349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351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K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Bore 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6.3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1.75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1.45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1.75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2.25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LdxI</a:t>
                      </a:r>
                      <a:r>
                        <a:rPr lang="en-US" sz="1100" dirty="0" smtClean="0"/>
                        <a:t>  (1 aperture)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263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218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232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HA/m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HF-LF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0.47 </a:t>
                      </a:r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100" dirty="0" smtClean="0"/>
                        <a:t> 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0.47 </a:t>
                      </a:r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100" dirty="0" smtClean="0"/>
                        <a:t> 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151.9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i="0" dirty="0" smtClean="0">
                          <a:solidFill>
                            <a:schemeClr val="tx1"/>
                          </a:solidFill>
                        </a:rPr>
                        <a:t>133.7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i="0" dirty="0" smtClean="0">
                          <a:solidFill>
                            <a:schemeClr val="tx1"/>
                          </a:solidFill>
                        </a:rPr>
                        <a:t>130.3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cm²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4578 x 14.3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8652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7614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7420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tons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492876"/>
            <a:ext cx="2057400" cy="365125"/>
          </a:xfrm>
        </p:spPr>
        <p:txBody>
          <a:bodyPr/>
          <a:lstStyle/>
          <a:p>
            <a:fld id="{4F9CB5F1-6D63-4B14-BBBE-12E5519B5FBE}" type="slidenum">
              <a:rPr lang="en-US" smtClean="0"/>
              <a:t>3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78110" y="-432419"/>
            <a:ext cx="7601425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Design evolution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91130" y="6215877"/>
            <a:ext cx="2835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Cable insulation thickness  </a:t>
            </a:r>
            <a:r>
              <a:rPr lang="en-US" sz="1200" dirty="0"/>
              <a:t>= 0.15 mm</a:t>
            </a:r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180" y="82235"/>
            <a:ext cx="2098675" cy="79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93696" y="6454141"/>
            <a:ext cx="5497904" cy="457839"/>
            <a:chOff x="2450964" y="6440555"/>
            <a:chExt cx="4161444" cy="457839"/>
          </a:xfrm>
        </p:grpSpPr>
        <p:grpSp>
          <p:nvGrpSpPr>
            <p:cNvPr id="8" name="Group 7"/>
            <p:cNvGrpSpPr/>
            <p:nvPr/>
          </p:nvGrpSpPr>
          <p:grpSpPr>
            <a:xfrm>
              <a:off x="2450964" y="6440555"/>
              <a:ext cx="1711493" cy="448879"/>
              <a:chOff x="4101002" y="6440555"/>
              <a:chExt cx="1747822" cy="448879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4471791" y="6440555"/>
                <a:ext cx="683046" cy="173021"/>
              </a:xfrm>
              <a:custGeom>
                <a:avLst/>
                <a:gdLst>
                  <a:gd name="connsiteX0" fmla="*/ 0 w 1046602"/>
                  <a:gd name="connsiteY0" fmla="*/ 0 h 209422"/>
                  <a:gd name="connsiteX1" fmla="*/ 616944 w 1046602"/>
                  <a:gd name="connsiteY1" fmla="*/ 209320 h 209422"/>
                  <a:gd name="connsiteX2" fmla="*/ 1046602 w 1046602"/>
                  <a:gd name="connsiteY2" fmla="*/ 22034 h 20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6602" h="209422">
                    <a:moveTo>
                      <a:pt x="0" y="0"/>
                    </a:moveTo>
                    <a:cubicBezTo>
                      <a:pt x="221255" y="102824"/>
                      <a:pt x="442510" y="205648"/>
                      <a:pt x="616944" y="209320"/>
                    </a:cubicBezTo>
                    <a:cubicBezTo>
                      <a:pt x="791378" y="212992"/>
                      <a:pt x="918990" y="117513"/>
                      <a:pt x="1046602" y="22034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101002" y="6581657"/>
                <a:ext cx="17478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bore tip </a:t>
                </a:r>
                <a:r>
                  <a:rPr lang="en-US" sz="1400" dirty="0" err="1"/>
                  <a:t>th.</a:t>
                </a:r>
                <a:r>
                  <a:rPr lang="en-US" sz="1400" dirty="0"/>
                  <a:t> decrease</a:t>
                </a:r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4225815" y="6449515"/>
              <a:ext cx="668849" cy="173021"/>
            </a:xfrm>
            <a:custGeom>
              <a:avLst/>
              <a:gdLst>
                <a:gd name="connsiteX0" fmla="*/ 0 w 1046602"/>
                <a:gd name="connsiteY0" fmla="*/ 0 h 209422"/>
                <a:gd name="connsiteX1" fmla="*/ 616944 w 1046602"/>
                <a:gd name="connsiteY1" fmla="*/ 209320 h 209422"/>
                <a:gd name="connsiteX2" fmla="*/ 1046602 w 1046602"/>
                <a:gd name="connsiteY2" fmla="*/ 22034 h 20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6602" h="209422">
                  <a:moveTo>
                    <a:pt x="0" y="0"/>
                  </a:moveTo>
                  <a:cubicBezTo>
                    <a:pt x="221255" y="102824"/>
                    <a:pt x="442510" y="205648"/>
                    <a:pt x="616944" y="209320"/>
                  </a:cubicBezTo>
                  <a:cubicBezTo>
                    <a:pt x="791378" y="212992"/>
                    <a:pt x="918990" y="117513"/>
                    <a:pt x="1046602" y="22034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62732" y="6590617"/>
              <a:ext cx="2749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interbeam</a:t>
              </a:r>
              <a:r>
                <a:rPr lang="en-US" sz="1400" dirty="0"/>
                <a:t> decrease (250mm -&gt; </a:t>
              </a:r>
              <a:r>
                <a:rPr lang="en-US" sz="1400" b="1" dirty="0">
                  <a:solidFill>
                    <a:srgbClr val="FF0000"/>
                  </a:solidFill>
                </a:rPr>
                <a:t>204 mm</a:t>
              </a:r>
              <a:r>
                <a:rPr lang="en-US" sz="1400" dirty="0"/>
                <a:t>)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312946" y="1104901"/>
            <a:ext cx="2464407" cy="5084425"/>
            <a:chOff x="6788945" y="1104900"/>
            <a:chExt cx="2464407" cy="508442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05"/>
            <a:stretch/>
          </p:blipFill>
          <p:spPr bwMode="auto">
            <a:xfrm>
              <a:off x="6884626" y="1104900"/>
              <a:ext cx="2247469" cy="31049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8440556" y="2927748"/>
              <a:ext cx="812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= v20ar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788945" y="4230432"/>
              <a:ext cx="1943100" cy="1958893"/>
              <a:chOff x="6788945" y="4230432"/>
              <a:chExt cx="1943100" cy="1958893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01083" y="4230432"/>
                <a:ext cx="1830962" cy="1597699"/>
              </a:xfrm>
              <a:prstGeom prst="rect">
                <a:avLst/>
              </a:prstGeom>
            </p:spPr>
          </p:pic>
          <p:sp>
            <p:nvSpPr>
              <p:cNvPr id="21" name="Arc 20"/>
              <p:cNvSpPr/>
              <p:nvPr/>
            </p:nvSpPr>
            <p:spPr>
              <a:xfrm>
                <a:off x="6788945" y="5199325"/>
                <a:ext cx="990000" cy="990000"/>
              </a:xfrm>
              <a:prstGeom prst="arc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8115300" y="4338638"/>
              <a:ext cx="812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v1ari204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6174756" y="1104900"/>
            <a:ext cx="1496657" cy="53492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1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715027" y="1677964"/>
            <a:ext cx="7886700" cy="4351338"/>
          </a:xfrm>
        </p:spPr>
        <p:txBody>
          <a:bodyPr/>
          <a:lstStyle/>
          <a:p>
            <a:r>
              <a:rPr lang="en-US" dirty="0" smtClean="0"/>
              <a:t>V1ari204 harmonic content: within the specs.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46531" y="6356350"/>
            <a:ext cx="2743200" cy="365125"/>
          </a:xfrm>
        </p:spPr>
        <p:txBody>
          <a:bodyPr/>
          <a:lstStyle/>
          <a:p>
            <a:fld id="{E10C76D8-6693-426E-8039-9410FB2E201A}" type="slidenum">
              <a:rPr lang="en-US" smtClean="0"/>
              <a:t>4</a:t>
            </a:fld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164114" y="-432419"/>
            <a:ext cx="681542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Harmonic contents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595344" y="2221736"/>
            <a:ext cx="5551382" cy="4218745"/>
            <a:chOff x="486017" y="2221735"/>
            <a:chExt cx="5551382" cy="421874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017" y="2829397"/>
              <a:ext cx="3502905" cy="3611083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577125" y="2221735"/>
              <a:ext cx="5460274" cy="3836165"/>
              <a:chOff x="577125" y="2221735"/>
              <a:chExt cx="5460274" cy="3836165"/>
            </a:xfrm>
          </p:grpSpPr>
          <p:sp>
            <p:nvSpPr>
              <p:cNvPr id="7" name="Right Brace 6"/>
              <p:cNvSpPr/>
              <p:nvPr/>
            </p:nvSpPr>
            <p:spPr>
              <a:xfrm>
                <a:off x="3744325" y="3063081"/>
                <a:ext cx="273775" cy="2994819"/>
              </a:xfrm>
              <a:prstGeom prst="rightBrace">
                <a:avLst>
                  <a:gd name="adj1" fmla="val 35923"/>
                  <a:gd name="adj2" fmla="val 1268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075249" y="3236601"/>
                <a:ext cx="1962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at nominal 16 T:</a:t>
                </a: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21600" y="2581252"/>
                <a:ext cx="0" cy="34480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687175" y="2581252"/>
                <a:ext cx="0" cy="34480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259750" y="2581252"/>
                <a:ext cx="0" cy="34480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77125" y="2221735"/>
                <a:ext cx="5048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 T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022487" y="2221735"/>
                <a:ext cx="7205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3.3 T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365637" y="2221735"/>
                <a:ext cx="7205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16 T</a:t>
                </a:r>
              </a:p>
            </p:txBody>
          </p:sp>
        </p:grp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803" y="3592599"/>
            <a:ext cx="4238625" cy="638175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364523"/>
              </p:ext>
            </p:extLst>
          </p:nvPr>
        </p:nvGraphicFramePr>
        <p:xfrm>
          <a:off x="5291802" y="4445859"/>
          <a:ext cx="42753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626"/>
                <a:gridCol w="666750"/>
                <a:gridCol w="609600"/>
                <a:gridCol w="6663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 beam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b2 [units] at nominal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7"/>
          <p:cNvSpPr txBox="1"/>
          <p:nvPr/>
        </p:nvSpPr>
        <p:spPr>
          <a:xfrm>
            <a:off x="5433832" y="5795507"/>
            <a:ext cx="271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D. Schulte remark </a:t>
            </a:r>
            <a:r>
              <a:rPr lang="en-US" i="1" dirty="0"/>
              <a:t>on b</a:t>
            </a:r>
            <a:r>
              <a:rPr lang="en-US" i="1" baseline="-25000" dirty="0"/>
              <a:t>3 </a:t>
            </a:r>
            <a:r>
              <a:rPr lang="en-US" i="1" dirty="0" smtClean="0"/>
              <a:t>:</a:t>
            </a:r>
            <a:endParaRPr lang="en-US" i="1" baseline="-250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902" y="6149326"/>
            <a:ext cx="4661145" cy="48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0068"/>
            <a:ext cx="10515600" cy="4351338"/>
          </a:xfrm>
        </p:spPr>
        <p:txBody>
          <a:bodyPr/>
          <a:lstStyle/>
          <a:p>
            <a:r>
              <a:rPr lang="en-US" dirty="0" smtClean="0"/>
              <a:t>R = 1 meter -&gt;  </a:t>
            </a:r>
            <a:r>
              <a:rPr lang="en-US" dirty="0" err="1" smtClean="0"/>
              <a:t>lBl</a:t>
            </a:r>
            <a:r>
              <a:rPr lang="en-US" baseline="-25000" dirty="0" smtClean="0"/>
              <a:t> </a:t>
            </a:r>
            <a:r>
              <a:rPr lang="en-US" dirty="0" smtClean="0"/>
              <a:t>~ 3 </a:t>
            </a:r>
            <a:r>
              <a:rPr lang="en-US" dirty="0" err="1" smtClean="0"/>
              <a:t>mT</a:t>
            </a:r>
            <a:r>
              <a:rPr lang="en-US" dirty="0" smtClean="0"/>
              <a:t> &lt;&lt; 100 </a:t>
            </a:r>
            <a:r>
              <a:rPr lang="en-US" dirty="0" err="1" smtClean="0"/>
              <a:t>mT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423" y="2118612"/>
            <a:ext cx="3675331" cy="368061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92835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Fringe field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271977" y="2245004"/>
            <a:ext cx="4068896" cy="3889097"/>
            <a:chOff x="3747977" y="2245003"/>
            <a:chExt cx="4068896" cy="388909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5009" y="3637503"/>
              <a:ext cx="1695383" cy="1392840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3747977" y="2245003"/>
              <a:ext cx="4068896" cy="3889097"/>
              <a:chOff x="3747977" y="2245003"/>
              <a:chExt cx="4068896" cy="3889097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5543550" y="3657600"/>
                <a:ext cx="1680392" cy="6810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Arc 11"/>
              <p:cNvSpPr>
                <a:spLocks noChangeAspect="1"/>
              </p:cNvSpPr>
              <p:nvPr/>
            </p:nvSpPr>
            <p:spPr>
              <a:xfrm>
                <a:off x="3747977" y="2524126"/>
                <a:ext cx="3609974" cy="360997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0371770">
                <a:off x="6289372" y="3534563"/>
                <a:ext cx="1038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 = 1 m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297760" y="4153972"/>
                <a:ext cx="5191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0°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36814" y="2245003"/>
                <a:ext cx="5191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90°</a:t>
                </a:r>
              </a:p>
            </p:txBody>
          </p:sp>
        </p:grpSp>
      </p:grpSp>
      <p:sp>
        <p:nvSpPr>
          <p:cNvPr id="7" name="ZoneTexte 6"/>
          <p:cNvSpPr txBox="1"/>
          <p:nvPr/>
        </p:nvSpPr>
        <p:spPr>
          <a:xfrm>
            <a:off x="6002379" y="5096950"/>
            <a:ext cx="2580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Yoke</a:t>
            </a:r>
            <a:r>
              <a:rPr lang="fr-FR" dirty="0" smtClean="0"/>
              <a:t> </a:t>
            </a:r>
            <a:r>
              <a:rPr lang="fr-FR" dirty="0" err="1" smtClean="0"/>
              <a:t>diameter</a:t>
            </a:r>
            <a:r>
              <a:rPr lang="fr-FR" dirty="0" smtClean="0"/>
              <a:t>: 750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4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8510" y="1048552"/>
            <a:ext cx="7886700" cy="4351338"/>
          </a:xfrm>
        </p:spPr>
        <p:txBody>
          <a:bodyPr/>
          <a:lstStyle/>
          <a:p>
            <a:r>
              <a:rPr lang="en-US" dirty="0" smtClean="0"/>
              <a:t>Two present options:</a:t>
            </a:r>
          </a:p>
          <a:p>
            <a:pPr marL="0" indent="0">
              <a:buNone/>
            </a:pPr>
            <a:r>
              <a:rPr lang="en-US" dirty="0" smtClean="0"/>
              <a:t>External connections	vs	Internal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6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998510" y="1902611"/>
            <a:ext cx="3139976" cy="2612262"/>
            <a:chOff x="314424" y="2661032"/>
            <a:chExt cx="3892349" cy="323818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3380" y="3239696"/>
              <a:ext cx="3423508" cy="265952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14424" y="2661032"/>
              <a:ext cx="3892349" cy="822222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742617" y="2440861"/>
            <a:ext cx="2265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Courtesy from </a:t>
            </a:r>
            <a:r>
              <a:rPr lang="en-US" dirty="0">
                <a:solidFill>
                  <a:srgbClr val="00B050"/>
                </a:solidFill>
              </a:rPr>
              <a:t>Etienne Rochepault</a:t>
            </a:r>
          </a:p>
          <a:p>
            <a:pPr algn="r"/>
            <a:r>
              <a:rPr lang="en-US" dirty="0"/>
              <a:t>CERN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092835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Graded: how?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215" y="1991148"/>
            <a:ext cx="3573968" cy="15923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72743" y="3560795"/>
            <a:ext cx="410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Development program CERN, CEA, PSI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38862" y="4226446"/>
            <a:ext cx="46148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Pros&amp;Cons</a:t>
            </a:r>
            <a:r>
              <a:rPr lang="en-US" dirty="0"/>
              <a:t>:</a:t>
            </a:r>
          </a:p>
          <a:p>
            <a:r>
              <a:rPr lang="en-US" dirty="0">
                <a:solidFill>
                  <a:srgbClr val="FF0000"/>
                </a:solidFill>
              </a:rPr>
              <a:t>-Length of the splice  (not long enough &lt; </a:t>
            </a:r>
            <a:r>
              <a:rPr lang="en-US" dirty="0" err="1">
                <a:solidFill>
                  <a:srgbClr val="FF0000"/>
                </a:solidFill>
              </a:rPr>
              <a:t>Tp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-Gap between HF &amp; LF turns</a:t>
            </a:r>
          </a:p>
          <a:p>
            <a:r>
              <a:rPr lang="en-US" dirty="0">
                <a:solidFill>
                  <a:srgbClr val="FF0000"/>
                </a:solidFill>
              </a:rPr>
              <a:t>-Splice in high field area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-Magnet assembly easier</a:t>
            </a:r>
          </a:p>
          <a:p>
            <a:r>
              <a:rPr lang="en-US" dirty="0">
                <a:solidFill>
                  <a:srgbClr val="00B050"/>
                </a:solidFill>
              </a:rPr>
              <a:t>-End parts simpler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45267" y="4227055"/>
            <a:ext cx="43422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Pros&amp;Cons</a:t>
            </a:r>
            <a:r>
              <a:rPr lang="en-US" dirty="0"/>
              <a:t>: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-Coil fabrication: leads supported in wedges</a:t>
            </a:r>
          </a:p>
          <a:p>
            <a:r>
              <a:rPr lang="en-US" dirty="0">
                <a:solidFill>
                  <a:srgbClr val="FF0000"/>
                </a:solidFill>
              </a:rPr>
              <a:t>-Gap between top and bottom coils</a:t>
            </a:r>
          </a:p>
          <a:p>
            <a:r>
              <a:rPr lang="en-US" dirty="0">
                <a:solidFill>
                  <a:srgbClr val="FF0000"/>
                </a:solidFill>
              </a:rPr>
              <a:t>-Additional connection </a:t>
            </a:r>
            <a:r>
              <a:rPr lang="en-US" dirty="0" smtClean="0">
                <a:solidFill>
                  <a:srgbClr val="FF0000"/>
                </a:solidFill>
              </a:rPr>
              <a:t>box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-Splice in low field area</a:t>
            </a:r>
          </a:p>
          <a:p>
            <a:r>
              <a:rPr lang="en-US" dirty="0">
                <a:solidFill>
                  <a:srgbClr val="00B050"/>
                </a:solidFill>
              </a:rPr>
              <a:t>-Connection length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58076" y="5987019"/>
            <a:ext cx="371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consensus on </a:t>
            </a:r>
            <a:r>
              <a:rPr lang="en-US" dirty="0" err="1"/>
              <a:t>pros&amp;cons</a:t>
            </a:r>
            <a:r>
              <a:rPr lang="en-US" dirty="0"/>
              <a:t> so far!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7764" y="6065190"/>
            <a:ext cx="724281" cy="58232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73867" y="5981382"/>
            <a:ext cx="3673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Both concepts to be proven! Consensus on that!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595441" y="5981381"/>
            <a:ext cx="8955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0650" y="6228596"/>
            <a:ext cx="761666" cy="41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1" y="-195050"/>
            <a:ext cx="4255723" cy="13255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Room for splices ?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B5F1-6D63-4B14-BBBE-12E5519B5FBE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47851" y="1047910"/>
            <a:ext cx="5019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V20ar version but still true</a:t>
            </a:r>
          </a:p>
          <a:p>
            <a:r>
              <a:rPr lang="en-US" dirty="0" err="1" smtClean="0"/>
              <a:t>Tp</a:t>
            </a:r>
            <a:r>
              <a:rPr lang="en-US" dirty="0" smtClean="0"/>
              <a:t> </a:t>
            </a:r>
            <a:r>
              <a:rPr lang="en-US" dirty="0"/>
              <a:t>HF cable ~ 98 mm</a:t>
            </a:r>
          </a:p>
          <a:p>
            <a:r>
              <a:rPr lang="en-US" dirty="0" err="1"/>
              <a:t>Tp</a:t>
            </a:r>
            <a:r>
              <a:rPr lang="en-US" dirty="0"/>
              <a:t> LF cable ~ 97 mm</a:t>
            </a:r>
          </a:p>
          <a:p>
            <a:r>
              <a:rPr lang="en-US" dirty="0"/>
              <a:t>99 mm arc splice length -&gt; 163°arc angle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1" y="2223067"/>
            <a:ext cx="4076683" cy="3129224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>
            <a:off x="3694439" y="4329633"/>
            <a:ext cx="436793" cy="382194"/>
          </a:xfrm>
          <a:prstGeom prst="arc">
            <a:avLst>
              <a:gd name="adj1" fmla="val 11148829"/>
              <a:gd name="adj2" fmla="val 0"/>
            </a:avLst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886192" y="4520730"/>
            <a:ext cx="11905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701370" y="4296068"/>
            <a:ext cx="1184823" cy="2246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93780" y="4613628"/>
            <a:ext cx="14424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163°</a:t>
            </a:r>
          </a:p>
          <a:p>
            <a:r>
              <a:rPr lang="en-US" sz="1400" dirty="0"/>
              <a:t>R= 38.75 mm</a:t>
            </a:r>
          </a:p>
          <a:p>
            <a:r>
              <a:rPr lang="en-US" sz="1400" dirty="0"/>
              <a:t>-&gt; 99 mm splice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533" y="2223066"/>
            <a:ext cx="4033979" cy="3129225"/>
          </a:xfrm>
          <a:prstGeom prst="rect">
            <a:avLst/>
          </a:prstGeom>
        </p:spPr>
      </p:pic>
      <p:sp>
        <p:nvSpPr>
          <p:cNvPr id="22" name="Arc 21"/>
          <p:cNvSpPr/>
          <p:nvPr/>
        </p:nvSpPr>
        <p:spPr>
          <a:xfrm>
            <a:off x="7859214" y="4422529"/>
            <a:ext cx="436793" cy="382194"/>
          </a:xfrm>
          <a:prstGeom prst="arc">
            <a:avLst>
              <a:gd name="adj1" fmla="val 12497239"/>
              <a:gd name="adj2" fmla="val 0"/>
            </a:avLst>
          </a:prstGeom>
          <a:ln w="15875"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8042421" y="4605080"/>
            <a:ext cx="11905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7011464" y="4174148"/>
            <a:ext cx="1039504" cy="4394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21821" y="4697978"/>
            <a:ext cx="14424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145°</a:t>
            </a:r>
          </a:p>
          <a:p>
            <a:r>
              <a:rPr lang="en-US" sz="1400" dirty="0"/>
              <a:t>R= 38.75 mm</a:t>
            </a:r>
          </a:p>
          <a:p>
            <a:r>
              <a:rPr lang="en-US" sz="1400" dirty="0"/>
              <a:t>-&gt; 74 mm splice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59047" y="744688"/>
            <a:ext cx="1179231" cy="172045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847851" y="2194530"/>
            <a:ext cx="161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L1L2 pancake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870" y="5441734"/>
            <a:ext cx="2872312" cy="12797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10698" y="5977085"/>
            <a:ext cx="4384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Room in-between the two coils</a:t>
            </a:r>
            <a:r>
              <a:rPr lang="en-US" dirty="0" smtClean="0"/>
              <a:t>? How much?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57750" y="-195050"/>
            <a:ext cx="4399384" cy="13255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3D ends – Opera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76D8-6693-426E-8039-9410FB2E201A}" type="slidenum">
              <a:rPr lang="en-US" smtClean="0"/>
              <a:t>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92441" y="1170473"/>
            <a:ext cx="77725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Assumptions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Preliminary study:</a:t>
            </a:r>
          </a:p>
          <a:p>
            <a:pPr lvl="2"/>
            <a:r>
              <a:rPr lang="en-US" sz="2000" dirty="0"/>
              <a:t>	</a:t>
            </a:r>
            <a:r>
              <a:rPr lang="en-US" sz="2000" i="1" dirty="0"/>
              <a:t>return ends – only conductor - no yoke – single ap.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Internal splice:	20 mm gap between LF-HF cables</a:t>
            </a:r>
          </a:p>
          <a:p>
            <a:pPr lvl="2"/>
            <a:r>
              <a:rPr lang="en-US" sz="2000" dirty="0"/>
              <a:t>		No gap between layer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Fz</a:t>
            </a:r>
            <a:r>
              <a:rPr lang="en-US" sz="2000" dirty="0"/>
              <a:t> pile-up through spacers (black pieces)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Both layers of each double pancake are aligned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Hardway</a:t>
            </a:r>
            <a:r>
              <a:rPr lang="en-US" sz="2000" dirty="0"/>
              <a:t> bending: </a:t>
            </a:r>
            <a:r>
              <a:rPr lang="en-US" dirty="0" err="1"/>
              <a:t>R</a:t>
            </a:r>
            <a:r>
              <a:rPr lang="en-US" baseline="-25000" dirty="0" err="1"/>
              <a:t>hmin</a:t>
            </a:r>
            <a:r>
              <a:rPr lang="en-US" dirty="0"/>
              <a:t> = 450 mm w = 12.6 mm Layer 4</a:t>
            </a:r>
          </a:p>
          <a:p>
            <a:pPr lvl="1"/>
            <a:endParaRPr lang="en-US" sz="2000" dirty="0"/>
          </a:p>
          <a:p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9287976" y="1684218"/>
            <a:ext cx="1229489" cy="1793778"/>
            <a:chOff x="7200043" y="1202197"/>
            <a:chExt cx="1229489" cy="1793778"/>
          </a:xfrm>
        </p:grpSpPr>
        <p:grpSp>
          <p:nvGrpSpPr>
            <p:cNvPr id="21" name="Group 20"/>
            <p:cNvGrpSpPr/>
            <p:nvPr/>
          </p:nvGrpSpPr>
          <p:grpSpPr>
            <a:xfrm>
              <a:off x="7200043" y="1202197"/>
              <a:ext cx="1229489" cy="1793778"/>
              <a:chOff x="65064" y="1564028"/>
              <a:chExt cx="1229489" cy="1793778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65064" y="1564028"/>
                <a:ext cx="1229489" cy="1793778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 rot="16200000">
                <a:off x="29777" y="2130191"/>
                <a:ext cx="15939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Fresca2 :  w ~ 21 mm</a:t>
                </a:r>
              </a:p>
              <a:p>
                <a:r>
                  <a:rPr lang="en-US" sz="1200" dirty="0">
                    <a:solidFill>
                      <a:schemeClr val="bg1"/>
                    </a:solidFill>
                  </a:rPr>
                  <a:t>                  R ~ 700 mm 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 rot="16200000">
              <a:off x="6672968" y="1844965"/>
              <a:ext cx="15190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LHC MB : w ~ 16 mm </a:t>
              </a: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9422953" y="3604593"/>
            <a:ext cx="959533" cy="959533"/>
            <a:chOff x="7173690" y="3145816"/>
            <a:chExt cx="792000" cy="792000"/>
          </a:xfrm>
        </p:grpSpPr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7246970" y="3220715"/>
              <a:ext cx="648000" cy="648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7282689" y="3258815"/>
              <a:ext cx="576000" cy="576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7210689" y="3181926"/>
              <a:ext cx="720000" cy="720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73690" y="3145816"/>
              <a:ext cx="792000" cy="792000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V="1">
            <a:off x="8418368" y="2744012"/>
            <a:ext cx="785370" cy="3390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8417919" y="3080357"/>
            <a:ext cx="989099" cy="7070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1633234" y="4287174"/>
            <a:ext cx="8859116" cy="2439767"/>
            <a:chOff x="109234" y="4287173"/>
            <a:chExt cx="8859116" cy="2439767"/>
          </a:xfrm>
        </p:grpSpPr>
        <p:grpSp>
          <p:nvGrpSpPr>
            <p:cNvPr id="58" name="Group 57"/>
            <p:cNvGrpSpPr/>
            <p:nvPr/>
          </p:nvGrpSpPr>
          <p:grpSpPr>
            <a:xfrm>
              <a:off x="109234" y="4287173"/>
              <a:ext cx="8859116" cy="2439767"/>
              <a:chOff x="109234" y="4287173"/>
              <a:chExt cx="8859116" cy="2439767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7857903" y="5482397"/>
                <a:ext cx="1110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aperture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831869" y="4841634"/>
                <a:ext cx="11104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5 mm for support</a:t>
                </a: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109234" y="4287173"/>
                <a:ext cx="7674057" cy="2439767"/>
                <a:chOff x="109234" y="4287173"/>
                <a:chExt cx="7674057" cy="2439767"/>
              </a:xfrm>
            </p:grpSpPr>
            <p:grpSp>
              <p:nvGrpSpPr>
                <p:cNvPr id="3" name="Group 2"/>
                <p:cNvGrpSpPr>
                  <a:grpSpLocks noChangeAspect="1"/>
                </p:cNvGrpSpPr>
                <p:nvPr/>
              </p:nvGrpSpPr>
              <p:grpSpPr>
                <a:xfrm>
                  <a:off x="748423" y="4287173"/>
                  <a:ext cx="7034868" cy="2439767"/>
                  <a:chOff x="259784" y="1837765"/>
                  <a:chExt cx="8662075" cy="3004100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259784" y="1837765"/>
                    <a:ext cx="8662075" cy="3004100"/>
                    <a:chOff x="259784" y="1837765"/>
                    <a:chExt cx="8662075" cy="3004100"/>
                  </a:xfrm>
                </p:grpSpPr>
                <p:pic>
                  <p:nvPicPr>
                    <p:cNvPr id="8" name="Picture 7"/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t="16746"/>
                    <a:stretch/>
                  </p:blipFill>
                  <p:spPr>
                    <a:xfrm>
                      <a:off x="268754" y="1837765"/>
                      <a:ext cx="5226611" cy="3004100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4" name="Group 13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077004" y="1861430"/>
                      <a:ext cx="2844855" cy="2501153"/>
                      <a:chOff x="1300162" y="552450"/>
                      <a:chExt cx="6543675" cy="5753100"/>
                    </a:xfrm>
                  </p:grpSpPr>
                  <p:pic>
                    <p:nvPicPr>
                      <p:cNvPr id="12" name="Picture 11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0162" y="552450"/>
                        <a:ext cx="6543675" cy="57531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3" name="Oval 1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532095" y="2460837"/>
                        <a:ext cx="1945340" cy="194534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68754" y="2691099"/>
                      <a:ext cx="7234705" cy="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259784" y="3542745"/>
                      <a:ext cx="7234705" cy="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285476" y="1900518"/>
                    <a:ext cx="5030595" cy="736786"/>
                    <a:chOff x="285476" y="1900518"/>
                    <a:chExt cx="5030595" cy="736786"/>
                  </a:xfrm>
                </p:grpSpPr>
                <p:sp>
                  <p:nvSpPr>
                    <p:cNvPr id="24" name="Freeform 23"/>
                    <p:cNvSpPr/>
                    <p:nvPr/>
                  </p:nvSpPr>
                  <p:spPr>
                    <a:xfrm>
                      <a:off x="2133600" y="1900518"/>
                      <a:ext cx="3182471" cy="699247"/>
                    </a:xfrm>
                    <a:custGeom>
                      <a:avLst/>
                      <a:gdLst>
                        <a:gd name="connsiteX0" fmla="*/ 71718 w 3182471"/>
                        <a:gd name="connsiteY0" fmla="*/ 699247 h 699247"/>
                        <a:gd name="connsiteX1" fmla="*/ 0 w 3182471"/>
                        <a:gd name="connsiteY1" fmla="*/ 8964 h 699247"/>
                        <a:gd name="connsiteX2" fmla="*/ 3182471 w 3182471"/>
                        <a:gd name="connsiteY2" fmla="*/ 0 h 699247"/>
                        <a:gd name="connsiteX3" fmla="*/ 1783976 w 3182471"/>
                        <a:gd name="connsiteY3" fmla="*/ 385482 h 699247"/>
                        <a:gd name="connsiteX4" fmla="*/ 1264024 w 3182471"/>
                        <a:gd name="connsiteY4" fmla="*/ 519953 h 699247"/>
                        <a:gd name="connsiteX5" fmla="*/ 869576 w 3182471"/>
                        <a:gd name="connsiteY5" fmla="*/ 600635 h 699247"/>
                        <a:gd name="connsiteX6" fmla="*/ 493059 w 3182471"/>
                        <a:gd name="connsiteY6" fmla="*/ 663388 h 699247"/>
                        <a:gd name="connsiteX7" fmla="*/ 71718 w 3182471"/>
                        <a:gd name="connsiteY7" fmla="*/ 699247 h 699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182471" h="699247">
                          <a:moveTo>
                            <a:pt x="71718" y="699247"/>
                          </a:moveTo>
                          <a:lnTo>
                            <a:pt x="0" y="8964"/>
                          </a:lnTo>
                          <a:lnTo>
                            <a:pt x="3182471" y="0"/>
                          </a:lnTo>
                          <a:lnTo>
                            <a:pt x="1783976" y="385482"/>
                          </a:lnTo>
                          <a:lnTo>
                            <a:pt x="1264024" y="519953"/>
                          </a:lnTo>
                          <a:lnTo>
                            <a:pt x="869576" y="600635"/>
                          </a:lnTo>
                          <a:lnTo>
                            <a:pt x="493059" y="663388"/>
                          </a:lnTo>
                          <a:lnTo>
                            <a:pt x="71718" y="699247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Freeform 24"/>
                    <p:cNvSpPr/>
                    <p:nvPr/>
                  </p:nvSpPr>
                  <p:spPr>
                    <a:xfrm>
                      <a:off x="285476" y="2375647"/>
                      <a:ext cx="1929365" cy="261657"/>
                    </a:xfrm>
                    <a:custGeom>
                      <a:avLst/>
                      <a:gdLst>
                        <a:gd name="connsiteX0" fmla="*/ 0 w 1954306"/>
                        <a:gd name="connsiteY0" fmla="*/ 233082 h 259977"/>
                        <a:gd name="connsiteX1" fmla="*/ 1228164 w 1954306"/>
                        <a:gd name="connsiteY1" fmla="*/ 80682 h 259977"/>
                        <a:gd name="connsiteX2" fmla="*/ 1927412 w 1954306"/>
                        <a:gd name="connsiteY2" fmla="*/ 0 h 259977"/>
                        <a:gd name="connsiteX3" fmla="*/ 1954306 w 1954306"/>
                        <a:gd name="connsiteY3" fmla="*/ 224118 h 259977"/>
                        <a:gd name="connsiteX4" fmla="*/ 1577788 w 1954306"/>
                        <a:gd name="connsiteY4" fmla="*/ 259977 h 259977"/>
                        <a:gd name="connsiteX5" fmla="*/ 1326776 w 1954306"/>
                        <a:gd name="connsiteY5" fmla="*/ 259977 h 259977"/>
                        <a:gd name="connsiteX6" fmla="*/ 0 w 1954306"/>
                        <a:gd name="connsiteY6" fmla="*/ 233082 h 259977"/>
                        <a:gd name="connsiteX0" fmla="*/ 0 w 1920968"/>
                        <a:gd name="connsiteY0" fmla="*/ 247370 h 259977"/>
                        <a:gd name="connsiteX1" fmla="*/ 1194826 w 1920968"/>
                        <a:gd name="connsiteY1" fmla="*/ 80682 h 259977"/>
                        <a:gd name="connsiteX2" fmla="*/ 1894074 w 1920968"/>
                        <a:gd name="connsiteY2" fmla="*/ 0 h 259977"/>
                        <a:gd name="connsiteX3" fmla="*/ 1920968 w 1920968"/>
                        <a:gd name="connsiteY3" fmla="*/ 224118 h 259977"/>
                        <a:gd name="connsiteX4" fmla="*/ 1544450 w 1920968"/>
                        <a:gd name="connsiteY4" fmla="*/ 259977 h 259977"/>
                        <a:gd name="connsiteX5" fmla="*/ 1293438 w 1920968"/>
                        <a:gd name="connsiteY5" fmla="*/ 259977 h 259977"/>
                        <a:gd name="connsiteX6" fmla="*/ 0 w 1920968"/>
                        <a:gd name="connsiteY6" fmla="*/ 247370 h 259977"/>
                        <a:gd name="connsiteX0" fmla="*/ 0 w 1930493"/>
                        <a:gd name="connsiteY0" fmla="*/ 242607 h 259977"/>
                        <a:gd name="connsiteX1" fmla="*/ 1204351 w 1930493"/>
                        <a:gd name="connsiteY1" fmla="*/ 80682 h 259977"/>
                        <a:gd name="connsiteX2" fmla="*/ 1903599 w 1930493"/>
                        <a:gd name="connsiteY2" fmla="*/ 0 h 259977"/>
                        <a:gd name="connsiteX3" fmla="*/ 1930493 w 1930493"/>
                        <a:gd name="connsiteY3" fmla="*/ 224118 h 259977"/>
                        <a:gd name="connsiteX4" fmla="*/ 1553975 w 1930493"/>
                        <a:gd name="connsiteY4" fmla="*/ 259977 h 259977"/>
                        <a:gd name="connsiteX5" fmla="*/ 1302963 w 1930493"/>
                        <a:gd name="connsiteY5" fmla="*/ 259977 h 259977"/>
                        <a:gd name="connsiteX6" fmla="*/ 0 w 1930493"/>
                        <a:gd name="connsiteY6" fmla="*/ 242607 h 259977"/>
                        <a:gd name="connsiteX0" fmla="*/ 0 w 1935255"/>
                        <a:gd name="connsiteY0" fmla="*/ 252132 h 259977"/>
                        <a:gd name="connsiteX1" fmla="*/ 1209113 w 1935255"/>
                        <a:gd name="connsiteY1" fmla="*/ 80682 h 259977"/>
                        <a:gd name="connsiteX2" fmla="*/ 1908361 w 1935255"/>
                        <a:gd name="connsiteY2" fmla="*/ 0 h 259977"/>
                        <a:gd name="connsiteX3" fmla="*/ 1935255 w 1935255"/>
                        <a:gd name="connsiteY3" fmla="*/ 224118 h 259977"/>
                        <a:gd name="connsiteX4" fmla="*/ 1558737 w 1935255"/>
                        <a:gd name="connsiteY4" fmla="*/ 259977 h 259977"/>
                        <a:gd name="connsiteX5" fmla="*/ 1307725 w 1935255"/>
                        <a:gd name="connsiteY5" fmla="*/ 259977 h 259977"/>
                        <a:gd name="connsiteX6" fmla="*/ 0 w 1935255"/>
                        <a:gd name="connsiteY6" fmla="*/ 252132 h 259977"/>
                        <a:gd name="connsiteX0" fmla="*/ 0 w 1935255"/>
                        <a:gd name="connsiteY0" fmla="*/ 252132 h 259977"/>
                        <a:gd name="connsiteX1" fmla="*/ 1209113 w 1935255"/>
                        <a:gd name="connsiteY1" fmla="*/ 80682 h 259977"/>
                        <a:gd name="connsiteX2" fmla="*/ 1908361 w 1935255"/>
                        <a:gd name="connsiteY2" fmla="*/ 0 h 259977"/>
                        <a:gd name="connsiteX3" fmla="*/ 1935255 w 1935255"/>
                        <a:gd name="connsiteY3" fmla="*/ 224118 h 259977"/>
                        <a:gd name="connsiteX4" fmla="*/ 1558737 w 1935255"/>
                        <a:gd name="connsiteY4" fmla="*/ 259977 h 259977"/>
                        <a:gd name="connsiteX5" fmla="*/ 1307725 w 1935255"/>
                        <a:gd name="connsiteY5" fmla="*/ 259977 h 259977"/>
                        <a:gd name="connsiteX6" fmla="*/ 0 w 1935255"/>
                        <a:gd name="connsiteY6" fmla="*/ 252132 h 259977"/>
                        <a:gd name="connsiteX0" fmla="*/ 0 w 1935255"/>
                        <a:gd name="connsiteY0" fmla="*/ 252132 h 259977"/>
                        <a:gd name="connsiteX1" fmla="*/ 1209113 w 1935255"/>
                        <a:gd name="connsiteY1" fmla="*/ 80682 h 259977"/>
                        <a:gd name="connsiteX2" fmla="*/ 1908361 w 1935255"/>
                        <a:gd name="connsiteY2" fmla="*/ 0 h 259977"/>
                        <a:gd name="connsiteX3" fmla="*/ 1935255 w 1935255"/>
                        <a:gd name="connsiteY3" fmla="*/ 224118 h 259977"/>
                        <a:gd name="connsiteX4" fmla="*/ 1558737 w 1935255"/>
                        <a:gd name="connsiteY4" fmla="*/ 259977 h 259977"/>
                        <a:gd name="connsiteX5" fmla="*/ 1307725 w 1935255"/>
                        <a:gd name="connsiteY5" fmla="*/ 259977 h 259977"/>
                        <a:gd name="connsiteX6" fmla="*/ 0 w 1935255"/>
                        <a:gd name="connsiteY6" fmla="*/ 252132 h 259977"/>
                        <a:gd name="connsiteX0" fmla="*/ 0 w 1940018"/>
                        <a:gd name="connsiteY0" fmla="*/ 242607 h 259977"/>
                        <a:gd name="connsiteX1" fmla="*/ 1213876 w 1940018"/>
                        <a:gd name="connsiteY1" fmla="*/ 80682 h 259977"/>
                        <a:gd name="connsiteX2" fmla="*/ 1913124 w 1940018"/>
                        <a:gd name="connsiteY2" fmla="*/ 0 h 259977"/>
                        <a:gd name="connsiteX3" fmla="*/ 1940018 w 1940018"/>
                        <a:gd name="connsiteY3" fmla="*/ 224118 h 259977"/>
                        <a:gd name="connsiteX4" fmla="*/ 1563500 w 1940018"/>
                        <a:gd name="connsiteY4" fmla="*/ 259977 h 259977"/>
                        <a:gd name="connsiteX5" fmla="*/ 1312488 w 1940018"/>
                        <a:gd name="connsiteY5" fmla="*/ 259977 h 259977"/>
                        <a:gd name="connsiteX6" fmla="*/ 0 w 1940018"/>
                        <a:gd name="connsiteY6" fmla="*/ 242607 h 259977"/>
                        <a:gd name="connsiteX0" fmla="*/ 77793 w 2017811"/>
                        <a:gd name="connsiteY0" fmla="*/ 242607 h 259977"/>
                        <a:gd name="connsiteX1" fmla="*/ 274457 w 2017811"/>
                        <a:gd name="connsiteY1" fmla="*/ 205628 h 259977"/>
                        <a:gd name="connsiteX2" fmla="*/ 1291669 w 2017811"/>
                        <a:gd name="connsiteY2" fmla="*/ 80682 h 259977"/>
                        <a:gd name="connsiteX3" fmla="*/ 1990917 w 2017811"/>
                        <a:gd name="connsiteY3" fmla="*/ 0 h 259977"/>
                        <a:gd name="connsiteX4" fmla="*/ 2017811 w 2017811"/>
                        <a:gd name="connsiteY4" fmla="*/ 224118 h 259977"/>
                        <a:gd name="connsiteX5" fmla="*/ 1641293 w 2017811"/>
                        <a:gd name="connsiteY5" fmla="*/ 259977 h 259977"/>
                        <a:gd name="connsiteX6" fmla="*/ 1390281 w 2017811"/>
                        <a:gd name="connsiteY6" fmla="*/ 259977 h 259977"/>
                        <a:gd name="connsiteX7" fmla="*/ 77793 w 2017811"/>
                        <a:gd name="connsiteY7" fmla="*/ 242607 h 259977"/>
                        <a:gd name="connsiteX0" fmla="*/ 113172 w 1929365"/>
                        <a:gd name="connsiteY0" fmla="*/ 261657 h 261657"/>
                        <a:gd name="connsiteX1" fmla="*/ 186011 w 1929365"/>
                        <a:gd name="connsiteY1" fmla="*/ 205628 h 261657"/>
                        <a:gd name="connsiteX2" fmla="*/ 1203223 w 1929365"/>
                        <a:gd name="connsiteY2" fmla="*/ 80682 h 261657"/>
                        <a:gd name="connsiteX3" fmla="*/ 1902471 w 1929365"/>
                        <a:gd name="connsiteY3" fmla="*/ 0 h 261657"/>
                        <a:gd name="connsiteX4" fmla="*/ 1929365 w 1929365"/>
                        <a:gd name="connsiteY4" fmla="*/ 224118 h 261657"/>
                        <a:gd name="connsiteX5" fmla="*/ 1552847 w 1929365"/>
                        <a:gd name="connsiteY5" fmla="*/ 259977 h 261657"/>
                        <a:gd name="connsiteX6" fmla="*/ 1301835 w 1929365"/>
                        <a:gd name="connsiteY6" fmla="*/ 259977 h 261657"/>
                        <a:gd name="connsiteX7" fmla="*/ 113172 w 1929365"/>
                        <a:gd name="connsiteY7" fmla="*/ 261657 h 261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929365" h="261657">
                          <a:moveTo>
                            <a:pt x="113172" y="261657"/>
                          </a:moveTo>
                          <a:cubicBezTo>
                            <a:pt x="-72799" y="252599"/>
                            <a:pt x="-16302" y="232616"/>
                            <a:pt x="186011" y="205628"/>
                          </a:cubicBezTo>
                          <a:cubicBezTo>
                            <a:pt x="388324" y="178641"/>
                            <a:pt x="917146" y="114953"/>
                            <a:pt x="1203223" y="80682"/>
                          </a:cubicBezTo>
                          <a:lnTo>
                            <a:pt x="1902471" y="0"/>
                          </a:lnTo>
                          <a:lnTo>
                            <a:pt x="1929365" y="224118"/>
                          </a:lnTo>
                          <a:lnTo>
                            <a:pt x="1552847" y="259977"/>
                          </a:lnTo>
                          <a:lnTo>
                            <a:pt x="1301835" y="259977"/>
                          </a:lnTo>
                          <a:lnTo>
                            <a:pt x="113172" y="26165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109234" y="4484047"/>
                  <a:ext cx="786701" cy="887981"/>
                  <a:chOff x="26110" y="4484047"/>
                  <a:chExt cx="786701" cy="887981"/>
                </a:xfrm>
              </p:grpSpPr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28528" y="4484047"/>
                    <a:ext cx="78423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/>
                      <a:t>Layer 4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28528" y="4673271"/>
                    <a:ext cx="78423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/>
                      <a:t>Layer 3</a:t>
                    </a: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26110" y="4894700"/>
                    <a:ext cx="78423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/>
                      <a:t>Layer 2</a:t>
                    </a: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28575" y="5064251"/>
                    <a:ext cx="78423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/>
                      <a:t>Layer 1</a:t>
                    </a:r>
                  </a:p>
                </p:txBody>
              </p:sp>
            </p:grpSp>
          </p:grpSp>
          <p:cxnSp>
            <p:nvCxnSpPr>
              <p:cNvPr id="37" name="Straight Arrow Connector 36"/>
              <p:cNvCxnSpPr>
                <a:stCxn id="43" idx="1"/>
                <a:endCxn id="13" idx="5"/>
              </p:cNvCxnSpPr>
              <p:nvPr/>
            </p:nvCxnSpPr>
            <p:spPr>
              <a:xfrm flipH="1" flipV="1">
                <a:off x="6847176" y="5566475"/>
                <a:ext cx="1010727" cy="100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45" idx="1"/>
              </p:cNvCxnSpPr>
              <p:nvPr/>
            </p:nvCxnSpPr>
            <p:spPr>
              <a:xfrm flipH="1" flipV="1">
                <a:off x="6605588" y="4938713"/>
                <a:ext cx="1226281" cy="2260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diamon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Right Brace 48"/>
            <p:cNvSpPr/>
            <p:nvPr/>
          </p:nvSpPr>
          <p:spPr>
            <a:xfrm rot="4435162">
              <a:off x="4422423" y="4781306"/>
              <a:ext cx="138633" cy="251917"/>
            </a:xfrm>
            <a:prstGeom prst="rightBrace">
              <a:avLst>
                <a:gd name="adj1" fmla="val 5225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53904" y="4910473"/>
              <a:ext cx="6848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73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891" y="-195050"/>
            <a:ext cx="3482110" cy="13255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3D peak field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37433" y="6379845"/>
            <a:ext cx="2057400" cy="365125"/>
          </a:xfrm>
        </p:spPr>
        <p:txBody>
          <a:bodyPr/>
          <a:lstStyle/>
          <a:p>
            <a:fld id="{4F9CB5F1-6D63-4B14-BBBE-12E5519B5FBE}" type="slidenum">
              <a:rPr lang="en-US" smtClean="0"/>
              <a:t>9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992441" y="1170473"/>
            <a:ext cx="77725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Magnetic length versus physical length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Role of yoke and pad length</a:t>
            </a:r>
          </a:p>
          <a:p>
            <a:endParaRPr lang="en-US" sz="2000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934450"/>
              </p:ext>
            </p:extLst>
          </p:nvPr>
        </p:nvGraphicFramePr>
        <p:xfrm>
          <a:off x="1895476" y="2224370"/>
          <a:ext cx="766291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711"/>
                <a:gridCol w="1243594"/>
                <a:gridCol w="1938114"/>
                <a:gridCol w="1904421"/>
                <a:gridCol w="12020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Lyoke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Lpad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Bp</a:t>
                      </a:r>
                      <a:r>
                        <a:rPr lang="en-US" baseline="-25000" dirty="0" err="1" smtClean="0"/>
                        <a:t>ends</a:t>
                      </a:r>
                      <a:r>
                        <a:rPr lang="en-US" dirty="0" smtClean="0"/>
                        <a:t> –</a:t>
                      </a:r>
                      <a:r>
                        <a:rPr lang="en-US" dirty="0" err="1" smtClean="0"/>
                        <a:t>Bpeak</a:t>
                      </a:r>
                      <a:r>
                        <a:rPr lang="en-US" baseline="-25000" dirty="0" err="1" smtClean="0"/>
                        <a:t>SS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[T]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Lmag</a:t>
                      </a:r>
                      <a:r>
                        <a:rPr lang="en-US" dirty="0" smtClean="0"/>
                        <a:t> (16T)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-0.08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1479.1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1160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-0.12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1483.2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v018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1780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1160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-0.10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1486.4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v019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1780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1060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-0.42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1482.7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v020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06477" y="4129003"/>
            <a:ext cx="669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mm of magnetic length x 5000 magnets = 15 meter = 1 magnet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076" y="4710655"/>
            <a:ext cx="2161561" cy="1606355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/>
          </p:cNvPicPr>
          <p:nvPr/>
        </p:nvPicPr>
        <p:blipFill rotWithShape="1">
          <a:blip r:embed="rId3"/>
          <a:srcRect l="11603" t="22710" b="7671"/>
          <a:stretch/>
        </p:blipFill>
        <p:spPr>
          <a:xfrm>
            <a:off x="1674090" y="4487702"/>
            <a:ext cx="5943601" cy="1939627"/>
          </a:xfrm>
          <a:prstGeom prst="rect">
            <a:avLst/>
          </a:prstGeom>
        </p:spPr>
      </p:pic>
      <p:sp>
        <p:nvSpPr>
          <p:cNvPr id="11" name="TextBox 29"/>
          <p:cNvSpPr txBox="1"/>
          <p:nvPr/>
        </p:nvSpPr>
        <p:spPr>
          <a:xfrm>
            <a:off x="1992441" y="6374164"/>
            <a:ext cx="465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Coil straight section arbitrarily set to 1120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1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43134</TotalTime>
  <Words>1374</Words>
  <Application>Microsoft Office PowerPoint</Application>
  <PresentationFormat>Grand écran</PresentationFormat>
  <Paragraphs>480</Paragraphs>
  <Slides>19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Office Theme</vt:lpstr>
      <vt:lpstr>Équation</vt:lpstr>
      <vt:lpstr>EuroCirCol Block emag</vt:lpstr>
      <vt:lpstr>2D overview of a 16 T central field 2-in-1 block magnet</vt:lpstr>
      <vt:lpstr>Présentation PowerPoint</vt:lpstr>
      <vt:lpstr>Présentation PowerPoint</vt:lpstr>
      <vt:lpstr>Présentation PowerPoint</vt:lpstr>
      <vt:lpstr>Présentation PowerPoint</vt:lpstr>
      <vt:lpstr>Room for splices ?</vt:lpstr>
      <vt:lpstr>3D ends – Opera</vt:lpstr>
      <vt:lpstr>3D peak field</vt:lpstr>
      <vt:lpstr>Présentation PowerPoint</vt:lpstr>
      <vt:lpstr>Présentation PowerPoint</vt:lpstr>
      <vt:lpstr>Conclusion: 204 mm interbeam</vt:lpstr>
      <vt:lpstr>Next steps:</vt:lpstr>
      <vt:lpstr>Extra slides</vt:lpstr>
      <vt:lpstr>Do we discard it?</vt:lpstr>
      <vt:lpstr>3D ends – Extra</vt:lpstr>
      <vt:lpstr>Présentation PowerPoint</vt:lpstr>
      <vt:lpstr>Critical surface Nb3Sn</vt:lpstr>
      <vt:lpstr>194 mm interbeam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FutureCircularCollider OtherMagnets</dc:title>
  <dc:creator>LORIN Clement</dc:creator>
  <cp:lastModifiedBy>LORIN Clement</cp:lastModifiedBy>
  <cp:revision>323</cp:revision>
  <cp:lastPrinted>2017-05-03T07:22:43Z</cp:lastPrinted>
  <dcterms:created xsi:type="dcterms:W3CDTF">2016-01-12T08:05:15Z</dcterms:created>
  <dcterms:modified xsi:type="dcterms:W3CDTF">2017-05-30T20:55:18Z</dcterms:modified>
</cp:coreProperties>
</file>