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sldIdLst>
    <p:sldId id="257" r:id="rId2"/>
    <p:sldId id="271" r:id="rId3"/>
    <p:sldId id="293" r:id="rId4"/>
    <p:sldId id="266" r:id="rId5"/>
    <p:sldId id="259" r:id="rId6"/>
    <p:sldId id="278" r:id="rId7"/>
    <p:sldId id="281" r:id="rId8"/>
    <p:sldId id="258" r:id="rId9"/>
    <p:sldId id="283" r:id="rId10"/>
    <p:sldId id="284" r:id="rId11"/>
    <p:sldId id="285" r:id="rId12"/>
    <p:sldId id="287" r:id="rId13"/>
    <p:sldId id="292" r:id="rId14"/>
    <p:sldId id="291" r:id="rId15"/>
    <p:sldId id="290" r:id="rId16"/>
    <p:sldId id="274" r:id="rId17"/>
    <p:sldId id="28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 autoAdjust="0"/>
  </p:normalViewPr>
  <p:slideViewPr>
    <p:cSldViewPr snapToGrid="0">
      <p:cViewPr>
        <p:scale>
          <a:sx n="76" d="100"/>
          <a:sy n="76" d="100"/>
        </p:scale>
        <p:origin x="317" y="3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0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E71D4-6D69-4756-9D87-3910801C4FD6}" type="doc">
      <dgm:prSet loTypeId="urn:microsoft.com/office/officeart/2005/8/layout/h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E49A6C42-2925-4264-8F0A-B2EEDDBB5C98}">
      <dgm:prSet phldrT="[Text]" custT="1"/>
      <dgm:spPr/>
      <dgm:t>
        <a:bodyPr/>
        <a:lstStyle/>
        <a:p>
          <a:r>
            <a:rPr lang="en-US" sz="2000" b="1" noProof="0" dirty="0" err="1" smtClean="0">
              <a:solidFill>
                <a:schemeClr val="tx1"/>
              </a:solidFill>
            </a:rPr>
            <a:t>Windability</a:t>
          </a:r>
          <a:endParaRPr lang="en-US" sz="2000" b="1" noProof="0" dirty="0">
            <a:solidFill>
              <a:schemeClr val="tx1"/>
            </a:solidFill>
          </a:endParaRPr>
        </a:p>
      </dgm:t>
    </dgm:pt>
    <dgm:pt modelId="{FCC7D0C4-CD1D-44EA-A388-DDE58367F89D}" type="parTrans" cxnId="{30324CB7-6E91-44BB-8001-4B68AFB20CD4}">
      <dgm:prSet/>
      <dgm:spPr/>
      <dgm:t>
        <a:bodyPr/>
        <a:lstStyle/>
        <a:p>
          <a:endParaRPr lang="en-US" noProof="0" dirty="0">
            <a:solidFill>
              <a:schemeClr val="tx1"/>
            </a:solidFill>
          </a:endParaRPr>
        </a:p>
      </dgm:t>
    </dgm:pt>
    <dgm:pt modelId="{649AFF0C-32AF-4102-8812-45BAADE2348E}" type="sibTrans" cxnId="{30324CB7-6E91-44BB-8001-4B68AFB20CD4}">
      <dgm:prSet/>
      <dgm:spPr/>
      <dgm:t>
        <a:bodyPr/>
        <a:lstStyle/>
        <a:p>
          <a:endParaRPr lang="en-US" noProof="0" dirty="0">
            <a:solidFill>
              <a:schemeClr val="tx1"/>
            </a:solidFill>
          </a:endParaRPr>
        </a:p>
      </dgm:t>
    </dgm:pt>
    <dgm:pt modelId="{9708F4AE-43C9-4FC1-BAE6-5EF01229A267}">
      <dgm:prSet phldrT="[Text]" custT="1"/>
      <dgm:spPr/>
      <dgm:t>
        <a:bodyPr/>
        <a:lstStyle/>
        <a:p>
          <a:r>
            <a:rPr lang="en-US" sz="2000" b="1" noProof="0" dirty="0" smtClean="0">
              <a:solidFill>
                <a:schemeClr val="tx1"/>
              </a:solidFill>
            </a:rPr>
            <a:t>Material characterization</a:t>
          </a:r>
          <a:endParaRPr lang="en-US" sz="2000" b="1" noProof="0" dirty="0">
            <a:solidFill>
              <a:schemeClr val="tx1"/>
            </a:solidFill>
          </a:endParaRPr>
        </a:p>
      </dgm:t>
    </dgm:pt>
    <dgm:pt modelId="{DF7AC337-EC38-415C-93DE-70C720A0FEDA}" type="parTrans" cxnId="{00BEBDC5-8C65-4ABA-9EF7-0BFB68461AC6}">
      <dgm:prSet/>
      <dgm:spPr/>
      <dgm:t>
        <a:bodyPr/>
        <a:lstStyle/>
        <a:p>
          <a:endParaRPr lang="en-US" noProof="0" dirty="0">
            <a:solidFill>
              <a:schemeClr val="tx1"/>
            </a:solidFill>
          </a:endParaRPr>
        </a:p>
      </dgm:t>
    </dgm:pt>
    <dgm:pt modelId="{7C5596EE-8D84-4175-A275-21CE4627C6B3}" type="sibTrans" cxnId="{00BEBDC5-8C65-4ABA-9EF7-0BFB68461AC6}">
      <dgm:prSet/>
      <dgm:spPr/>
      <dgm:t>
        <a:bodyPr/>
        <a:lstStyle/>
        <a:p>
          <a:endParaRPr lang="en-US" noProof="0" dirty="0">
            <a:solidFill>
              <a:schemeClr val="tx1"/>
            </a:solidFill>
          </a:endParaRPr>
        </a:p>
      </dgm:t>
    </dgm:pt>
    <dgm:pt modelId="{42175110-2C11-4E2F-96C5-D6F8E57A7B27}">
      <dgm:prSet phldrT="[Text]"/>
      <dgm:spPr/>
      <dgm:t>
        <a:bodyPr/>
        <a:lstStyle/>
        <a:p>
          <a:r>
            <a:rPr lang="en-US" noProof="0" dirty="0" smtClean="0">
              <a:solidFill>
                <a:schemeClr val="tx1"/>
              </a:solidFill>
            </a:rPr>
            <a:t>Development of winding test setup to define a “</a:t>
          </a:r>
          <a:r>
            <a:rPr lang="en-US" noProof="0" dirty="0" err="1" smtClean="0">
              <a:solidFill>
                <a:schemeClr val="tx1"/>
              </a:solidFill>
            </a:rPr>
            <a:t>windability</a:t>
          </a:r>
          <a:r>
            <a:rPr lang="en-US" noProof="0" dirty="0" smtClean="0">
              <a:solidFill>
                <a:schemeClr val="tx1"/>
              </a:solidFill>
            </a:rPr>
            <a:t> factor” allowing comparison between different Rutherford cables</a:t>
          </a:r>
          <a:endParaRPr lang="en-US" noProof="0" dirty="0">
            <a:solidFill>
              <a:schemeClr val="tx1"/>
            </a:solidFill>
          </a:endParaRPr>
        </a:p>
      </dgm:t>
    </dgm:pt>
    <dgm:pt modelId="{81535D44-8945-42C4-83CE-A78344005611}" type="parTrans" cxnId="{E9A99410-544B-480B-B9EF-F39D67B2A640}">
      <dgm:prSet/>
      <dgm:spPr/>
      <dgm:t>
        <a:bodyPr/>
        <a:lstStyle/>
        <a:p>
          <a:endParaRPr lang="en-US" noProof="0" dirty="0">
            <a:solidFill>
              <a:schemeClr val="tx1"/>
            </a:solidFill>
          </a:endParaRPr>
        </a:p>
      </dgm:t>
    </dgm:pt>
    <dgm:pt modelId="{AC6117C2-9E22-406F-9007-82374F78A42F}" type="sibTrans" cxnId="{E9A99410-544B-480B-B9EF-F39D67B2A640}">
      <dgm:prSet/>
      <dgm:spPr/>
      <dgm:t>
        <a:bodyPr/>
        <a:lstStyle/>
        <a:p>
          <a:endParaRPr lang="en-US" noProof="0" dirty="0">
            <a:solidFill>
              <a:schemeClr val="tx1"/>
            </a:solidFill>
          </a:endParaRPr>
        </a:p>
      </dgm:t>
    </dgm:pt>
    <dgm:pt modelId="{D0CB5214-6BAD-4657-8E3A-9980A456671B}">
      <dgm:prSet phldrT="[Text]" custT="1"/>
      <dgm:spPr/>
      <dgm:t>
        <a:bodyPr/>
        <a:lstStyle/>
        <a:p>
          <a:r>
            <a:rPr lang="en-US" sz="2000" b="1" noProof="0" dirty="0" smtClean="0">
              <a:solidFill>
                <a:schemeClr val="tx1"/>
              </a:solidFill>
            </a:rPr>
            <a:t>Irreversible degradation</a:t>
          </a:r>
          <a:endParaRPr lang="en-US" sz="2000" b="1" noProof="0" dirty="0">
            <a:solidFill>
              <a:schemeClr val="tx1"/>
            </a:solidFill>
          </a:endParaRPr>
        </a:p>
      </dgm:t>
    </dgm:pt>
    <dgm:pt modelId="{2052FC2C-7457-4A85-824C-AABE15E4D428}" type="parTrans" cxnId="{4A9FAD7C-A068-40ED-849B-39161E3F40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F9A6101-C5A2-4445-9537-25C5893F53E6}" type="sibTrans" cxnId="{4A9FAD7C-A068-40ED-849B-39161E3F40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8F6B5CC-298B-4AF2-B973-C4213F78C242}">
      <dgm:prSet phldrT="[Text]"/>
      <dgm:spPr/>
      <dgm:t>
        <a:bodyPr/>
        <a:lstStyle/>
        <a:p>
          <a:r>
            <a:rPr lang="en-US" noProof="0" dirty="0" smtClean="0">
              <a:solidFill>
                <a:schemeClr val="tx1"/>
              </a:solidFill>
            </a:rPr>
            <a:t>Quantify irreversible degradation of the conductor during the </a:t>
          </a:r>
          <a:r>
            <a:rPr lang="en-US" noProof="0" dirty="0" smtClean="0">
              <a:solidFill>
                <a:schemeClr val="tx1"/>
              </a:solidFill>
            </a:rPr>
            <a:t>magnet assembly at RT</a:t>
          </a:r>
          <a:endParaRPr lang="en-US" noProof="0" dirty="0">
            <a:solidFill>
              <a:schemeClr val="tx1"/>
            </a:solidFill>
          </a:endParaRPr>
        </a:p>
      </dgm:t>
    </dgm:pt>
    <dgm:pt modelId="{F5E58C13-D35E-4046-B524-F0ABDF706F3A}" type="parTrans" cxnId="{246B13D9-9371-4B16-B6EC-80B87A5BD51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C92CBC-7138-43E5-B687-53A339D78748}" type="sibTrans" cxnId="{246B13D9-9371-4B16-B6EC-80B87A5BD51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05B232-6844-4335-B50F-0F06DC448EFB}">
      <dgm:prSet phldrT="[Text]"/>
      <dgm:spPr/>
      <dgm:t>
        <a:bodyPr/>
        <a:lstStyle/>
        <a:p>
          <a:r>
            <a:rPr lang="en-US" noProof="0" dirty="0" smtClean="0">
              <a:solidFill>
                <a:schemeClr val="tx1"/>
              </a:solidFill>
            </a:rPr>
            <a:t>Develop knowledge about stress distribution on Rutherford cable stack </a:t>
          </a:r>
          <a:r>
            <a:rPr lang="en-US" noProof="0" dirty="0" smtClean="0">
              <a:solidFill>
                <a:schemeClr val="tx1"/>
              </a:solidFill>
            </a:rPr>
            <a:t>under </a:t>
          </a:r>
          <a:r>
            <a:rPr lang="en-US" noProof="0" dirty="0" smtClean="0">
              <a:solidFill>
                <a:schemeClr val="tx1"/>
              </a:solidFill>
            </a:rPr>
            <a:t>the transversal load</a:t>
          </a:r>
          <a:endParaRPr lang="en-US" noProof="0" dirty="0">
            <a:solidFill>
              <a:schemeClr val="tx1"/>
            </a:solidFill>
          </a:endParaRPr>
        </a:p>
      </dgm:t>
    </dgm:pt>
    <dgm:pt modelId="{4EA3AC25-429A-486E-BC2B-15FB7823C366}" type="parTrans" cxnId="{E6B9B31D-88F1-4EC2-B80C-7C08982D755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829E2C4-1880-43F4-A986-9EB2B0163367}" type="sibTrans" cxnId="{E6B9B31D-88F1-4EC2-B80C-7C08982D755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FD70474-BB4E-4CE7-B2A5-4D5AA8B0C3B3}">
      <dgm:prSet phldrT="[Text]"/>
      <dgm:spPr/>
      <dgm:t>
        <a:bodyPr/>
        <a:lstStyle/>
        <a:p>
          <a:r>
            <a:rPr lang="en-US" noProof="0" dirty="0" smtClean="0">
              <a:solidFill>
                <a:schemeClr val="tx1"/>
              </a:solidFill>
            </a:rPr>
            <a:t>Improving knowledge of magnet material parameters </a:t>
          </a:r>
          <a:r>
            <a:rPr lang="en-US" noProof="0" dirty="0" smtClean="0">
              <a:solidFill>
                <a:schemeClr val="tx1"/>
              </a:solidFill>
            </a:rPr>
            <a:t>for refinement of </a:t>
          </a:r>
          <a:r>
            <a:rPr lang="en-US" noProof="0" dirty="0" smtClean="0">
              <a:solidFill>
                <a:schemeClr val="tx1"/>
              </a:solidFill>
            </a:rPr>
            <a:t>FE modelling</a:t>
          </a:r>
          <a:endParaRPr lang="en-US" noProof="0" dirty="0">
            <a:solidFill>
              <a:schemeClr val="tx1"/>
            </a:solidFill>
          </a:endParaRPr>
        </a:p>
      </dgm:t>
    </dgm:pt>
    <dgm:pt modelId="{FEF97ADF-8E39-4AB8-9CE8-DA14E273A8B4}" type="parTrans" cxnId="{39C4E95E-DC89-4057-8C82-437926F9CE3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4753388-FA6D-4700-8942-86E31446CF7E}" type="sibTrans" cxnId="{39C4E95E-DC89-4057-8C82-437926F9CE3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40BB0C1-8EFD-4F5D-9321-FEC223D1533B}">
      <dgm:prSet phldrT="[Text]"/>
      <dgm:spPr/>
      <dgm:t>
        <a:bodyPr/>
        <a:lstStyle/>
        <a:p>
          <a:r>
            <a:rPr lang="en-US" noProof="0" dirty="0" smtClean="0">
              <a:solidFill>
                <a:schemeClr val="tx1"/>
              </a:solidFill>
            </a:rPr>
            <a:t>Improved FE meshing using tomographic coil </a:t>
          </a:r>
          <a:r>
            <a:rPr lang="en-US" noProof="0" dirty="0" smtClean="0">
              <a:solidFill>
                <a:schemeClr val="tx1"/>
              </a:solidFill>
            </a:rPr>
            <a:t>characterization</a:t>
          </a:r>
          <a:endParaRPr lang="en-US" noProof="0" dirty="0">
            <a:solidFill>
              <a:schemeClr val="tx1"/>
            </a:solidFill>
          </a:endParaRPr>
        </a:p>
      </dgm:t>
    </dgm:pt>
    <dgm:pt modelId="{59E34B63-2FB5-47AE-9503-8FE7B9609E69}" type="parTrans" cxnId="{FB9BDDAD-6C42-4992-BEB0-3B8B0AA2D4C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3CD308B-2121-491C-8EDD-104B6CF49C3E}" type="sibTrans" cxnId="{FB9BDDAD-6C42-4992-BEB0-3B8B0AA2D4C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F33DA95-662C-4AA9-B87A-73DF5620C85C}">
      <dgm:prSet phldrT="[Text]"/>
      <dgm:spPr/>
      <dgm:t>
        <a:bodyPr/>
        <a:lstStyle/>
        <a:p>
          <a:r>
            <a:rPr lang="en-US" noProof="0" dirty="0" smtClean="0">
              <a:solidFill>
                <a:schemeClr val="tx1"/>
              </a:solidFill>
            </a:rPr>
            <a:t>Development of adequate scanning method to quantify strand displacements during the winding process</a:t>
          </a:r>
          <a:endParaRPr lang="en-US" noProof="0" dirty="0">
            <a:solidFill>
              <a:schemeClr val="tx1"/>
            </a:solidFill>
          </a:endParaRPr>
        </a:p>
      </dgm:t>
    </dgm:pt>
    <dgm:pt modelId="{0133E6F9-35E9-43D3-8DB2-1F193C633A94}" type="parTrans" cxnId="{76EBA6AA-DE92-4E5A-B534-F6C19728A0E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40CEC80-ADCB-46E7-BF1A-D4D969955690}" type="sibTrans" cxnId="{76EBA6AA-DE92-4E5A-B534-F6C19728A0E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12357E9-DD86-4BD7-8BA7-70A2790E79BE}" type="pres">
      <dgm:prSet presAssocID="{D9EE71D4-6D69-4756-9D87-3910801C4F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029D46-A332-4FBD-96BD-A7F7B285B752}" type="pres">
      <dgm:prSet presAssocID="{D0CB5214-6BAD-4657-8E3A-9980A456671B}" presName="composite" presStyleCnt="0"/>
      <dgm:spPr/>
      <dgm:t>
        <a:bodyPr/>
        <a:lstStyle/>
        <a:p>
          <a:endParaRPr lang="en-GB"/>
        </a:p>
      </dgm:t>
    </dgm:pt>
    <dgm:pt modelId="{A6FD69E9-7B67-441A-8D3B-274A895AA0BE}" type="pres">
      <dgm:prSet presAssocID="{D0CB5214-6BAD-4657-8E3A-9980A456671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DD0E7-08F0-4143-A17C-A2D426A48E4E}" type="pres">
      <dgm:prSet presAssocID="{D0CB5214-6BAD-4657-8E3A-9980A456671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496376-53AE-4AE9-BFDB-632ACFCCD7F0}" type="pres">
      <dgm:prSet presAssocID="{2F9A6101-C5A2-4445-9537-25C5893F53E6}" presName="space" presStyleCnt="0"/>
      <dgm:spPr/>
      <dgm:t>
        <a:bodyPr/>
        <a:lstStyle/>
        <a:p>
          <a:endParaRPr lang="en-GB"/>
        </a:p>
      </dgm:t>
    </dgm:pt>
    <dgm:pt modelId="{EDAF258A-8C0F-4195-A718-4F158AE6581B}" type="pres">
      <dgm:prSet presAssocID="{E49A6C42-2925-4264-8F0A-B2EEDDBB5C98}" presName="composite" presStyleCnt="0"/>
      <dgm:spPr/>
      <dgm:t>
        <a:bodyPr/>
        <a:lstStyle/>
        <a:p>
          <a:endParaRPr lang="en-GB"/>
        </a:p>
      </dgm:t>
    </dgm:pt>
    <dgm:pt modelId="{56A2EA73-7471-4393-BB8D-5B1A6CA689D6}" type="pres">
      <dgm:prSet presAssocID="{E49A6C42-2925-4264-8F0A-B2EEDDBB5C9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954AA7-AC6A-4F11-B3DD-4339419BA579}" type="pres">
      <dgm:prSet presAssocID="{E49A6C42-2925-4264-8F0A-B2EEDDBB5C9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D234F-3883-46AD-942A-35826AF383D1}" type="pres">
      <dgm:prSet presAssocID="{649AFF0C-32AF-4102-8812-45BAADE2348E}" presName="space" presStyleCnt="0"/>
      <dgm:spPr/>
      <dgm:t>
        <a:bodyPr/>
        <a:lstStyle/>
        <a:p>
          <a:endParaRPr lang="en-GB"/>
        </a:p>
      </dgm:t>
    </dgm:pt>
    <dgm:pt modelId="{18C7EA99-4945-46CD-8295-3F29B3D7639A}" type="pres">
      <dgm:prSet presAssocID="{9708F4AE-43C9-4FC1-BAE6-5EF01229A267}" presName="composite" presStyleCnt="0"/>
      <dgm:spPr/>
      <dgm:t>
        <a:bodyPr/>
        <a:lstStyle/>
        <a:p>
          <a:endParaRPr lang="en-GB"/>
        </a:p>
      </dgm:t>
    </dgm:pt>
    <dgm:pt modelId="{307665A5-A25D-4F70-9B87-A0D6FE58770C}" type="pres">
      <dgm:prSet presAssocID="{9708F4AE-43C9-4FC1-BAE6-5EF01229A26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E164B-E12D-419D-AD0D-2A3B1348863D}" type="pres">
      <dgm:prSet presAssocID="{9708F4AE-43C9-4FC1-BAE6-5EF01229A26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1AD19E-8D04-4574-B892-1983DD7D5B2D}" type="presOf" srcId="{C8F6B5CC-298B-4AF2-B973-C4213F78C242}" destId="{ECBDD0E7-08F0-4143-A17C-A2D426A48E4E}" srcOrd="0" destOrd="0" presId="urn:microsoft.com/office/officeart/2005/8/layout/hList1"/>
    <dgm:cxn modelId="{C707BA2F-0473-4AE2-9479-9B7C05FE9E7C}" type="presOf" srcId="{FF33DA95-662C-4AA9-B87A-73DF5620C85C}" destId="{CD954AA7-AC6A-4F11-B3DD-4339419BA579}" srcOrd="0" destOrd="1" presId="urn:microsoft.com/office/officeart/2005/8/layout/hList1"/>
    <dgm:cxn modelId="{76EBA6AA-DE92-4E5A-B534-F6C19728A0E4}" srcId="{E49A6C42-2925-4264-8F0A-B2EEDDBB5C98}" destId="{FF33DA95-662C-4AA9-B87A-73DF5620C85C}" srcOrd="1" destOrd="0" parTransId="{0133E6F9-35E9-43D3-8DB2-1F193C633A94}" sibTransId="{840CEC80-ADCB-46E7-BF1A-D4D969955690}"/>
    <dgm:cxn modelId="{43DA7BE3-61A6-4C19-B9AC-C4286769BE16}" type="presOf" srcId="{5FD70474-BB4E-4CE7-B2A5-4D5AA8B0C3B3}" destId="{4FDE164B-E12D-419D-AD0D-2A3B1348863D}" srcOrd="0" destOrd="0" presId="urn:microsoft.com/office/officeart/2005/8/layout/hList1"/>
    <dgm:cxn modelId="{246B13D9-9371-4B16-B6EC-80B87A5BD51B}" srcId="{D0CB5214-6BAD-4657-8E3A-9980A456671B}" destId="{C8F6B5CC-298B-4AF2-B973-C4213F78C242}" srcOrd="0" destOrd="0" parTransId="{F5E58C13-D35E-4046-B524-F0ABDF706F3A}" sibTransId="{04C92CBC-7138-43E5-B687-53A339D78748}"/>
    <dgm:cxn modelId="{30324CB7-6E91-44BB-8001-4B68AFB20CD4}" srcId="{D9EE71D4-6D69-4756-9D87-3910801C4FD6}" destId="{E49A6C42-2925-4264-8F0A-B2EEDDBB5C98}" srcOrd="1" destOrd="0" parTransId="{FCC7D0C4-CD1D-44EA-A388-DDE58367F89D}" sibTransId="{649AFF0C-32AF-4102-8812-45BAADE2348E}"/>
    <dgm:cxn modelId="{E6E0BEE1-9041-4D0A-891B-11374CC4B747}" type="presOf" srcId="{D0CB5214-6BAD-4657-8E3A-9980A456671B}" destId="{A6FD69E9-7B67-441A-8D3B-274A895AA0BE}" srcOrd="0" destOrd="0" presId="urn:microsoft.com/office/officeart/2005/8/layout/hList1"/>
    <dgm:cxn modelId="{00BEBDC5-8C65-4ABA-9EF7-0BFB68461AC6}" srcId="{D9EE71D4-6D69-4756-9D87-3910801C4FD6}" destId="{9708F4AE-43C9-4FC1-BAE6-5EF01229A267}" srcOrd="2" destOrd="0" parTransId="{DF7AC337-EC38-415C-93DE-70C720A0FEDA}" sibTransId="{7C5596EE-8D84-4175-A275-21CE4627C6B3}"/>
    <dgm:cxn modelId="{FB9BDDAD-6C42-4992-BEB0-3B8B0AA2D4C5}" srcId="{9708F4AE-43C9-4FC1-BAE6-5EF01229A267}" destId="{640BB0C1-8EFD-4F5D-9321-FEC223D1533B}" srcOrd="1" destOrd="0" parTransId="{59E34B63-2FB5-47AE-9503-8FE7B9609E69}" sibTransId="{F3CD308B-2121-491C-8EDD-104B6CF49C3E}"/>
    <dgm:cxn modelId="{B37B690A-FD0F-4C5F-A67D-CD64BDBDFC62}" type="presOf" srcId="{D9EE71D4-6D69-4756-9D87-3910801C4FD6}" destId="{E12357E9-DD86-4BD7-8BA7-70A2790E79BE}" srcOrd="0" destOrd="0" presId="urn:microsoft.com/office/officeart/2005/8/layout/hList1"/>
    <dgm:cxn modelId="{D2ED444F-7A05-4ABD-92B6-F373A028F0AB}" type="presOf" srcId="{640BB0C1-8EFD-4F5D-9321-FEC223D1533B}" destId="{4FDE164B-E12D-419D-AD0D-2A3B1348863D}" srcOrd="0" destOrd="1" presId="urn:microsoft.com/office/officeart/2005/8/layout/hList1"/>
    <dgm:cxn modelId="{E6B9B31D-88F1-4EC2-B80C-7C08982D7553}" srcId="{D0CB5214-6BAD-4657-8E3A-9980A456671B}" destId="{2405B232-6844-4335-B50F-0F06DC448EFB}" srcOrd="1" destOrd="0" parTransId="{4EA3AC25-429A-486E-BC2B-15FB7823C366}" sibTransId="{E829E2C4-1880-43F4-A986-9EB2B0163367}"/>
    <dgm:cxn modelId="{8D2B8D1B-49D2-4090-B4E4-1F8A0B5E9AC2}" type="presOf" srcId="{42175110-2C11-4E2F-96C5-D6F8E57A7B27}" destId="{CD954AA7-AC6A-4F11-B3DD-4339419BA579}" srcOrd="0" destOrd="0" presId="urn:microsoft.com/office/officeart/2005/8/layout/hList1"/>
    <dgm:cxn modelId="{E9A99410-544B-480B-B9EF-F39D67B2A640}" srcId="{E49A6C42-2925-4264-8F0A-B2EEDDBB5C98}" destId="{42175110-2C11-4E2F-96C5-D6F8E57A7B27}" srcOrd="0" destOrd="0" parTransId="{81535D44-8945-42C4-83CE-A78344005611}" sibTransId="{AC6117C2-9E22-406F-9007-82374F78A42F}"/>
    <dgm:cxn modelId="{4A9FAD7C-A068-40ED-849B-39161E3F40F0}" srcId="{D9EE71D4-6D69-4756-9D87-3910801C4FD6}" destId="{D0CB5214-6BAD-4657-8E3A-9980A456671B}" srcOrd="0" destOrd="0" parTransId="{2052FC2C-7457-4A85-824C-AABE15E4D428}" sibTransId="{2F9A6101-C5A2-4445-9537-25C5893F53E6}"/>
    <dgm:cxn modelId="{5330B791-F683-4DDC-B5F3-A37112E18E4D}" type="presOf" srcId="{2405B232-6844-4335-B50F-0F06DC448EFB}" destId="{ECBDD0E7-08F0-4143-A17C-A2D426A48E4E}" srcOrd="0" destOrd="1" presId="urn:microsoft.com/office/officeart/2005/8/layout/hList1"/>
    <dgm:cxn modelId="{58380EA0-7981-4F48-A6B7-E13C21B6D97F}" type="presOf" srcId="{E49A6C42-2925-4264-8F0A-B2EEDDBB5C98}" destId="{56A2EA73-7471-4393-BB8D-5B1A6CA689D6}" srcOrd="0" destOrd="0" presId="urn:microsoft.com/office/officeart/2005/8/layout/hList1"/>
    <dgm:cxn modelId="{39C4E95E-DC89-4057-8C82-437926F9CE36}" srcId="{9708F4AE-43C9-4FC1-BAE6-5EF01229A267}" destId="{5FD70474-BB4E-4CE7-B2A5-4D5AA8B0C3B3}" srcOrd="0" destOrd="0" parTransId="{FEF97ADF-8E39-4AB8-9CE8-DA14E273A8B4}" sibTransId="{84753388-FA6D-4700-8942-86E31446CF7E}"/>
    <dgm:cxn modelId="{ADD7A7A9-6F9C-4F91-A576-34D4E3C75675}" type="presOf" srcId="{9708F4AE-43C9-4FC1-BAE6-5EF01229A267}" destId="{307665A5-A25D-4F70-9B87-A0D6FE58770C}" srcOrd="0" destOrd="0" presId="urn:microsoft.com/office/officeart/2005/8/layout/hList1"/>
    <dgm:cxn modelId="{BD67FC15-986C-4270-AAD0-481E67FCB6AE}" type="presParOf" srcId="{E12357E9-DD86-4BD7-8BA7-70A2790E79BE}" destId="{56029D46-A332-4FBD-96BD-A7F7B285B752}" srcOrd="0" destOrd="0" presId="urn:microsoft.com/office/officeart/2005/8/layout/hList1"/>
    <dgm:cxn modelId="{D0D62C43-95E2-4754-A668-48644E851FBD}" type="presParOf" srcId="{56029D46-A332-4FBD-96BD-A7F7B285B752}" destId="{A6FD69E9-7B67-441A-8D3B-274A895AA0BE}" srcOrd="0" destOrd="0" presId="urn:microsoft.com/office/officeart/2005/8/layout/hList1"/>
    <dgm:cxn modelId="{4F2EF5A5-4D1E-4C74-8C98-0CEEC5E15A87}" type="presParOf" srcId="{56029D46-A332-4FBD-96BD-A7F7B285B752}" destId="{ECBDD0E7-08F0-4143-A17C-A2D426A48E4E}" srcOrd="1" destOrd="0" presId="urn:microsoft.com/office/officeart/2005/8/layout/hList1"/>
    <dgm:cxn modelId="{6292BC07-B91B-4D32-A0DE-BD1F7BEB7961}" type="presParOf" srcId="{E12357E9-DD86-4BD7-8BA7-70A2790E79BE}" destId="{B4496376-53AE-4AE9-BFDB-632ACFCCD7F0}" srcOrd="1" destOrd="0" presId="urn:microsoft.com/office/officeart/2005/8/layout/hList1"/>
    <dgm:cxn modelId="{43347CF0-F996-4134-B5A4-99B889081B08}" type="presParOf" srcId="{E12357E9-DD86-4BD7-8BA7-70A2790E79BE}" destId="{EDAF258A-8C0F-4195-A718-4F158AE6581B}" srcOrd="2" destOrd="0" presId="urn:microsoft.com/office/officeart/2005/8/layout/hList1"/>
    <dgm:cxn modelId="{502665F2-5FCA-459E-8AE1-BE828AA2ED23}" type="presParOf" srcId="{EDAF258A-8C0F-4195-A718-4F158AE6581B}" destId="{56A2EA73-7471-4393-BB8D-5B1A6CA689D6}" srcOrd="0" destOrd="0" presId="urn:microsoft.com/office/officeart/2005/8/layout/hList1"/>
    <dgm:cxn modelId="{1E1C115D-58AB-48F6-8419-AA262337EF38}" type="presParOf" srcId="{EDAF258A-8C0F-4195-A718-4F158AE6581B}" destId="{CD954AA7-AC6A-4F11-B3DD-4339419BA579}" srcOrd="1" destOrd="0" presId="urn:microsoft.com/office/officeart/2005/8/layout/hList1"/>
    <dgm:cxn modelId="{80A4A46A-2C43-4071-A13C-7BA677F46CCF}" type="presParOf" srcId="{E12357E9-DD86-4BD7-8BA7-70A2790E79BE}" destId="{5D9D234F-3883-46AD-942A-35826AF383D1}" srcOrd="3" destOrd="0" presId="urn:microsoft.com/office/officeart/2005/8/layout/hList1"/>
    <dgm:cxn modelId="{B5655E2A-1DE0-4259-A940-9458B9CF59A2}" type="presParOf" srcId="{E12357E9-DD86-4BD7-8BA7-70A2790E79BE}" destId="{18C7EA99-4945-46CD-8295-3F29B3D7639A}" srcOrd="4" destOrd="0" presId="urn:microsoft.com/office/officeart/2005/8/layout/hList1"/>
    <dgm:cxn modelId="{04F665EB-6872-433E-B01D-9D155FA6263D}" type="presParOf" srcId="{18C7EA99-4945-46CD-8295-3F29B3D7639A}" destId="{307665A5-A25D-4F70-9B87-A0D6FE58770C}" srcOrd="0" destOrd="0" presId="urn:microsoft.com/office/officeart/2005/8/layout/hList1"/>
    <dgm:cxn modelId="{9BBB5C0E-B697-4637-87C6-87BAD482AB68}" type="presParOf" srcId="{18C7EA99-4945-46CD-8295-3F29B3D7639A}" destId="{4FDE164B-E12D-419D-AD0D-2A3B1348863D}" srcOrd="1" destOrd="0" presId="urn:microsoft.com/office/officeart/2005/8/layout/h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D69E9-7B67-441A-8D3B-274A895AA0BE}">
      <dsp:nvSpPr>
        <dsp:cNvPr id="0" name=""/>
        <dsp:cNvSpPr/>
      </dsp:nvSpPr>
      <dsp:spPr>
        <a:xfrm>
          <a:off x="3598" y="52157"/>
          <a:ext cx="3508495" cy="576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>
              <a:solidFill>
                <a:schemeClr val="tx1"/>
              </a:solidFill>
            </a:rPr>
            <a:t>Irreversible degradation</a:t>
          </a:r>
          <a:endParaRPr lang="en-US" sz="2000" b="1" kern="1200" noProof="0" dirty="0">
            <a:solidFill>
              <a:schemeClr val="tx1"/>
            </a:solidFill>
          </a:endParaRPr>
        </a:p>
      </dsp:txBody>
      <dsp:txXfrm>
        <a:off x="3598" y="52157"/>
        <a:ext cx="3508495" cy="576000"/>
      </dsp:txXfrm>
    </dsp:sp>
    <dsp:sp modelId="{ECBDD0E7-08F0-4143-A17C-A2D426A48E4E}">
      <dsp:nvSpPr>
        <dsp:cNvPr id="0" name=""/>
        <dsp:cNvSpPr/>
      </dsp:nvSpPr>
      <dsp:spPr>
        <a:xfrm>
          <a:off x="3598" y="628157"/>
          <a:ext cx="3508495" cy="290283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</a:rPr>
            <a:t>Quantify irreversible degradation of the conductor during the </a:t>
          </a:r>
          <a:r>
            <a:rPr lang="en-US" sz="2000" kern="1200" noProof="0" dirty="0" smtClean="0">
              <a:solidFill>
                <a:schemeClr val="tx1"/>
              </a:solidFill>
            </a:rPr>
            <a:t>magnet assembly at RT</a:t>
          </a:r>
          <a:endParaRPr lang="en-US" sz="2000" kern="1200" noProof="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</a:rPr>
            <a:t>Develop knowledge about stress distribution on Rutherford cable stack </a:t>
          </a:r>
          <a:r>
            <a:rPr lang="en-US" sz="2000" kern="1200" noProof="0" dirty="0" smtClean="0">
              <a:solidFill>
                <a:schemeClr val="tx1"/>
              </a:solidFill>
            </a:rPr>
            <a:t>under </a:t>
          </a:r>
          <a:r>
            <a:rPr lang="en-US" sz="2000" kern="1200" noProof="0" dirty="0" smtClean="0">
              <a:solidFill>
                <a:schemeClr val="tx1"/>
              </a:solidFill>
            </a:rPr>
            <a:t>the transversal load</a:t>
          </a:r>
          <a:endParaRPr lang="en-US" sz="2000" kern="1200" noProof="0" dirty="0">
            <a:solidFill>
              <a:schemeClr val="tx1"/>
            </a:solidFill>
          </a:endParaRPr>
        </a:p>
      </dsp:txBody>
      <dsp:txXfrm>
        <a:off x="3598" y="628157"/>
        <a:ext cx="3508495" cy="2902837"/>
      </dsp:txXfrm>
    </dsp:sp>
    <dsp:sp modelId="{56A2EA73-7471-4393-BB8D-5B1A6CA689D6}">
      <dsp:nvSpPr>
        <dsp:cNvPr id="0" name=""/>
        <dsp:cNvSpPr/>
      </dsp:nvSpPr>
      <dsp:spPr>
        <a:xfrm>
          <a:off x="4003282" y="52157"/>
          <a:ext cx="3508495" cy="576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err="1" smtClean="0">
              <a:solidFill>
                <a:schemeClr val="tx1"/>
              </a:solidFill>
            </a:rPr>
            <a:t>Windability</a:t>
          </a:r>
          <a:endParaRPr lang="en-US" sz="2000" b="1" kern="1200" noProof="0" dirty="0">
            <a:solidFill>
              <a:schemeClr val="tx1"/>
            </a:solidFill>
          </a:endParaRPr>
        </a:p>
      </dsp:txBody>
      <dsp:txXfrm>
        <a:off x="4003282" y="52157"/>
        <a:ext cx="3508495" cy="576000"/>
      </dsp:txXfrm>
    </dsp:sp>
    <dsp:sp modelId="{CD954AA7-AC6A-4F11-B3DD-4339419BA579}">
      <dsp:nvSpPr>
        <dsp:cNvPr id="0" name=""/>
        <dsp:cNvSpPr/>
      </dsp:nvSpPr>
      <dsp:spPr>
        <a:xfrm>
          <a:off x="4003282" y="628157"/>
          <a:ext cx="3508495" cy="290283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</a:rPr>
            <a:t>Development of winding test setup to define a “</a:t>
          </a:r>
          <a:r>
            <a:rPr lang="en-US" sz="2000" kern="1200" noProof="0" dirty="0" err="1" smtClean="0">
              <a:solidFill>
                <a:schemeClr val="tx1"/>
              </a:solidFill>
            </a:rPr>
            <a:t>windability</a:t>
          </a:r>
          <a:r>
            <a:rPr lang="en-US" sz="2000" kern="1200" noProof="0" dirty="0" smtClean="0">
              <a:solidFill>
                <a:schemeClr val="tx1"/>
              </a:solidFill>
            </a:rPr>
            <a:t> factor” allowing comparison between different Rutherford cables</a:t>
          </a:r>
          <a:endParaRPr lang="en-US" sz="2000" kern="1200" noProof="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</a:rPr>
            <a:t>Development of adequate scanning method to quantify strand displacements during the winding process</a:t>
          </a:r>
          <a:endParaRPr lang="en-US" sz="2000" kern="1200" noProof="0" dirty="0">
            <a:solidFill>
              <a:schemeClr val="tx1"/>
            </a:solidFill>
          </a:endParaRPr>
        </a:p>
      </dsp:txBody>
      <dsp:txXfrm>
        <a:off x="4003282" y="628157"/>
        <a:ext cx="3508495" cy="2902837"/>
      </dsp:txXfrm>
    </dsp:sp>
    <dsp:sp modelId="{307665A5-A25D-4F70-9B87-A0D6FE58770C}">
      <dsp:nvSpPr>
        <dsp:cNvPr id="0" name=""/>
        <dsp:cNvSpPr/>
      </dsp:nvSpPr>
      <dsp:spPr>
        <a:xfrm>
          <a:off x="8002967" y="52157"/>
          <a:ext cx="3508495" cy="576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>
              <a:solidFill>
                <a:schemeClr val="tx1"/>
              </a:solidFill>
            </a:rPr>
            <a:t>Material characterization</a:t>
          </a:r>
          <a:endParaRPr lang="en-US" sz="2000" b="1" kern="1200" noProof="0" dirty="0">
            <a:solidFill>
              <a:schemeClr val="tx1"/>
            </a:solidFill>
          </a:endParaRPr>
        </a:p>
      </dsp:txBody>
      <dsp:txXfrm>
        <a:off x="8002967" y="52157"/>
        <a:ext cx="3508495" cy="576000"/>
      </dsp:txXfrm>
    </dsp:sp>
    <dsp:sp modelId="{4FDE164B-E12D-419D-AD0D-2A3B1348863D}">
      <dsp:nvSpPr>
        <dsp:cNvPr id="0" name=""/>
        <dsp:cNvSpPr/>
      </dsp:nvSpPr>
      <dsp:spPr>
        <a:xfrm>
          <a:off x="8002967" y="628157"/>
          <a:ext cx="3508495" cy="290283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</a:rPr>
            <a:t>Improving knowledge of magnet material parameters </a:t>
          </a:r>
          <a:r>
            <a:rPr lang="en-US" sz="2000" kern="1200" noProof="0" dirty="0" smtClean="0">
              <a:solidFill>
                <a:schemeClr val="tx1"/>
              </a:solidFill>
            </a:rPr>
            <a:t>for refinement of </a:t>
          </a:r>
          <a:r>
            <a:rPr lang="en-US" sz="2000" kern="1200" noProof="0" dirty="0" smtClean="0">
              <a:solidFill>
                <a:schemeClr val="tx1"/>
              </a:solidFill>
            </a:rPr>
            <a:t>FE modelling</a:t>
          </a:r>
          <a:endParaRPr lang="en-US" sz="2000" kern="1200" noProof="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</a:rPr>
            <a:t>Improved FE meshing using tomographic coil </a:t>
          </a:r>
          <a:r>
            <a:rPr lang="en-US" sz="2000" kern="1200" noProof="0" dirty="0" smtClean="0">
              <a:solidFill>
                <a:schemeClr val="tx1"/>
              </a:solidFill>
            </a:rPr>
            <a:t>characterization</a:t>
          </a:r>
          <a:endParaRPr lang="en-US" sz="2000" kern="1200" noProof="0" dirty="0">
            <a:solidFill>
              <a:schemeClr val="tx1"/>
            </a:solidFill>
          </a:endParaRPr>
        </a:p>
      </dsp:txBody>
      <dsp:txXfrm>
        <a:off x="8002967" y="628157"/>
        <a:ext cx="3508495" cy="2902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FF08A-C404-456A-A5D4-0E0697D80021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9DAE0-8431-4745-A34F-7A6503D46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12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36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61C95-0BB7-4D58-A795-28FF40330EF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135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 </a:t>
            </a:r>
            <a:r>
              <a:rPr lang="en-GB" b="1" dirty="0"/>
              <a:t>Superconductive coil characterization for next dipoles and quadrupoles generation   </a:t>
            </a:r>
            <a:endParaRPr lang="en-GB" dirty="0"/>
          </a:p>
          <a:p>
            <a:r>
              <a:rPr lang="en-GB" dirty="0"/>
              <a:t> </a:t>
            </a:r>
            <a:r>
              <a:rPr lang="en-GB" dirty="0" err="1"/>
              <a:t>Malathe</a:t>
            </a:r>
            <a:r>
              <a:rPr lang="en-GB" dirty="0"/>
              <a:t> Khalil </a:t>
            </a:r>
          </a:p>
          <a:p>
            <a:r>
              <a:rPr lang="en-GB" dirty="0"/>
              <a:t> </a:t>
            </a:r>
            <a:r>
              <a:rPr lang="en-GB" i="1" dirty="0"/>
              <a:t>05/08/2016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939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16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5B8C-5F56-464B-9D6B-5F3B4CCEBAE2}" type="datetime1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73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2DC4-C707-4C32-885C-54767486EDB1}" type="datetime1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7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73C38-31F1-4A1B-B4C6-BAF29DA9114B}" type="datetime1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98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E7C61-A470-433E-A5E1-24B47DD396E2}" type="datetime1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5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4168-0532-4D88-9097-632A632631EE}" type="datetime1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3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C2BE-ECAC-4AC8-95EA-1B854DF6B686}" type="datetime1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4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80C9-1AFA-47F4-A23D-863A266135C7}" type="datetime1">
              <a:rPr lang="en-US" smtClean="0"/>
              <a:t>5/30/2017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35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EA6C-1F6F-4536-AB82-C7D1A136E17E}" type="datetime1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5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F5850-05E5-4A5B-98C4-E40726F6B8CE}" type="datetime1">
              <a:rPr lang="en-US" smtClean="0"/>
              <a:t>5/30/2017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1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E2A1-E4ED-4109-9980-D7BAB42A6947}" type="datetime1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02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21036-0AB5-4E76-BA5C-FDD961E346C6}" type="datetime1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9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11940-1964-4225-A9B0-1ED07E8737FE}" type="datetime1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4344-BAC9-4387-8ADF-724D11F0D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4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11" Type="http://schemas.openxmlformats.org/officeDocument/2006/relationships/image" Target="../media/image9.jp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0.jpeg"/><Relationship Id="rId7" Type="http://schemas.openxmlformats.org/officeDocument/2006/relationships/image" Target="../media/image230.png"/><Relationship Id="rId12" Type="http://schemas.openxmlformats.org/officeDocument/2006/relationships/image" Target="../media/image1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27.png"/><Relationship Id="rId5" Type="http://schemas.openxmlformats.org/officeDocument/2006/relationships/image" Target="../media/image32.jpeg"/><Relationship Id="rId10" Type="http://schemas.openxmlformats.org/officeDocument/2006/relationships/image" Target="../media/image260.png"/><Relationship Id="rId4" Type="http://schemas.openxmlformats.org/officeDocument/2006/relationships/image" Target="../media/image31.jpeg"/><Relationship Id="rId9" Type="http://schemas.openxmlformats.org/officeDocument/2006/relationships/image" Target="../media/image2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12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341194" y="2072082"/>
            <a:ext cx="11532358" cy="1121840"/>
          </a:xfrm>
          <a:prstGeom prst="rect">
            <a:avLst/>
          </a:prstGeom>
        </p:spPr>
        <p:txBody>
          <a:bodyPr vert="horz" lIns="25718" rIns="25718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 OF THE WOUND CONDUCTOR TASK</a:t>
            </a:r>
            <a:endParaRPr lang="en-US" sz="3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492623" y="3938606"/>
            <a:ext cx="7395034" cy="1988027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D. </a:t>
            </a:r>
            <a:r>
              <a:rPr lang="en-US" dirty="0" err="1"/>
              <a:t>Pulikowski</a:t>
            </a:r>
            <a:r>
              <a:rPr lang="en-US" dirty="0"/>
              <a:t>, P. </a:t>
            </a:r>
            <a:r>
              <a:rPr lang="en-US" dirty="0" err="1"/>
              <a:t>Ebermann</a:t>
            </a:r>
            <a:r>
              <a:rPr lang="en-US" dirty="0"/>
              <a:t>, F. Wolf, J. </a:t>
            </a:r>
            <a:r>
              <a:rPr lang="en-US" dirty="0" err="1"/>
              <a:t>Fleiter</a:t>
            </a:r>
            <a:r>
              <a:rPr lang="en-US" dirty="0"/>
              <a:t>, S. </a:t>
            </a:r>
            <a:r>
              <a:rPr lang="en-US" dirty="0" err="1"/>
              <a:t>Luzieux</a:t>
            </a:r>
            <a:r>
              <a:rPr lang="en-US" dirty="0" smtClean="0"/>
              <a:t>, S. </a:t>
            </a:r>
            <a:r>
              <a:rPr lang="en-US" dirty="0" err="1" smtClean="0"/>
              <a:t>Triquet</a:t>
            </a:r>
            <a:r>
              <a:rPr lang="en-US" dirty="0" smtClean="0"/>
              <a:t>, </a:t>
            </a:r>
            <a:r>
              <a:rPr lang="en-US" dirty="0"/>
              <a:t>F. </a:t>
            </a:r>
            <a:r>
              <a:rPr lang="en-US" dirty="0" err="1"/>
              <a:t>Meuter</a:t>
            </a:r>
            <a:r>
              <a:rPr lang="en-US" dirty="0"/>
              <a:t>, </a:t>
            </a:r>
          </a:p>
          <a:p>
            <a:pPr algn="l"/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/>
              <a:t>Tommasini, C. Scheuerlein, D. Schoerling, T. Koettig</a:t>
            </a:r>
            <a:r>
              <a:rPr lang="en-US" dirty="0"/>
              <a:t>, </a:t>
            </a:r>
            <a:r>
              <a:rPr lang="en-US" u="sng" dirty="0" smtClean="0"/>
              <a:t>F</a:t>
            </a:r>
            <a:r>
              <a:rPr lang="en-US" u="sng" dirty="0"/>
              <a:t>. </a:t>
            </a:r>
            <a:r>
              <a:rPr lang="en-US" u="sng" dirty="0" err="1" smtClean="0"/>
              <a:t>Lackner</a:t>
            </a:r>
            <a:endParaRPr lang="en-US" u="sng" dirty="0"/>
          </a:p>
          <a:p>
            <a:pPr algn="l"/>
            <a:r>
              <a:rPr lang="en-US" i="1" dirty="0" smtClean="0"/>
              <a:t>TE-department - MSC-LMF</a:t>
            </a:r>
            <a:r>
              <a:rPr lang="en-US" i="1" dirty="0"/>
              <a:t>, MSC-MNC, MSC-SCD, </a:t>
            </a:r>
            <a:r>
              <a:rPr lang="en-US" i="1" dirty="0" smtClean="0"/>
              <a:t>MSC-MDT, CRG-CI</a:t>
            </a:r>
            <a:endParaRPr lang="en-US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FCC Week 2017, Berlin</a:t>
            </a:r>
          </a:p>
          <a:p>
            <a:pPr algn="l"/>
            <a:r>
              <a:rPr lang="en-US" sz="1600" dirty="0" smtClean="0"/>
              <a:t>31</a:t>
            </a:r>
            <a:r>
              <a:rPr lang="en-US" sz="1600" baseline="30000" dirty="0" smtClean="0"/>
              <a:t>th</a:t>
            </a:r>
            <a:r>
              <a:rPr lang="en-US" sz="1600" dirty="0"/>
              <a:t>, May 2017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93"/>
          <a:stretch/>
        </p:blipFill>
        <p:spPr>
          <a:xfrm>
            <a:off x="10396340" y="4743518"/>
            <a:ext cx="1136024" cy="444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3700" y="5277366"/>
            <a:ext cx="944942" cy="4272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002" y="5824067"/>
            <a:ext cx="1345239" cy="367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668" y="4777013"/>
            <a:ext cx="724745" cy="71395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511" y="5770270"/>
            <a:ext cx="1090494" cy="4038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999" y="5586645"/>
            <a:ext cx="1265672" cy="7711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727" y="4754932"/>
            <a:ext cx="1686103" cy="6322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178" y="733140"/>
            <a:ext cx="1917924" cy="8503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92" y="733140"/>
            <a:ext cx="1173026" cy="8503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5963" y="627563"/>
            <a:ext cx="1061469" cy="1061469"/>
          </a:xfrm>
          <a:prstGeom prst="rect">
            <a:avLst/>
          </a:prstGeom>
        </p:spPr>
      </p:pic>
      <p:pic>
        <p:nvPicPr>
          <p:cNvPr id="1027" name="Picture 18" descr="ESRF%20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86" y="5032331"/>
            <a:ext cx="773125" cy="97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4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3121544" y="1444503"/>
            <a:ext cx="8618706" cy="1788989"/>
          </a:xfrm>
        </p:spPr>
        <p:txBody>
          <a:bodyPr>
            <a:normAutofit/>
          </a:bodyPr>
          <a:lstStyle/>
          <a:p>
            <a:pPr marL="379413" indent="-342900">
              <a:buFont typeface="Wingdings" panose="05000000000000000000" pitchFamily="2" charset="2"/>
              <a:buChar char="q"/>
            </a:pPr>
            <a:r>
              <a:rPr lang="pl-PL" sz="2000" dirty="0"/>
              <a:t>Allows to wind specimens with the </a:t>
            </a:r>
            <a:r>
              <a:rPr lang="pl-PL" sz="2000" b="1" dirty="0"/>
              <a:t>Rutherford type </a:t>
            </a:r>
            <a:r>
              <a:rPr lang="en-US" sz="2000" b="1" dirty="0"/>
              <a:t>cable</a:t>
            </a:r>
            <a:r>
              <a:rPr lang="pl-PL" sz="2000" b="1" dirty="0"/>
              <a:t>s in 1 </a:t>
            </a:r>
            <a:r>
              <a:rPr lang="pl-PL" sz="2000" b="1" dirty="0" smtClean="0"/>
              <a:t>DOF</a:t>
            </a:r>
            <a:endParaRPr lang="en-US" sz="2000" b="1" dirty="0"/>
          </a:p>
          <a:p>
            <a:pPr marL="379413" indent="-342900">
              <a:buFont typeface="Wingdings" panose="05000000000000000000" pitchFamily="2" charset="2"/>
              <a:buChar char="q"/>
            </a:pPr>
            <a:r>
              <a:rPr lang="pl-PL" sz="2000" dirty="0"/>
              <a:t>Provides </a:t>
            </a:r>
            <a:r>
              <a:rPr lang="en-US" sz="2000" dirty="0"/>
              <a:t>repeatable </a:t>
            </a:r>
            <a:r>
              <a:rPr lang="en-US" sz="2000" dirty="0"/>
              <a:t>conditions;</a:t>
            </a:r>
          </a:p>
          <a:p>
            <a:pPr marL="379413" indent="-342900">
              <a:buFont typeface="Wingdings" panose="05000000000000000000" pitchFamily="2" charset="2"/>
              <a:buChar char="q"/>
            </a:pPr>
            <a:r>
              <a:rPr lang="pl-PL" sz="2000" b="1" dirty="0"/>
              <a:t>Allows to adjust several winding parameters</a:t>
            </a:r>
            <a:r>
              <a:rPr lang="en-US" sz="2000" b="1" dirty="0"/>
              <a:t>:</a:t>
            </a:r>
            <a:endParaRPr lang="en-US" sz="2000" b="1" dirty="0"/>
          </a:p>
          <a:p>
            <a:pPr marL="790575" lvl="1" indent="-342900">
              <a:buFont typeface="Wingdings" panose="05000000000000000000" pitchFamily="2" charset="2"/>
              <a:buChar char="q"/>
            </a:pPr>
            <a:r>
              <a:rPr lang="pl-PL" sz="2000" dirty="0"/>
              <a:t>Winding </a:t>
            </a:r>
            <a:r>
              <a:rPr lang="pl-PL" sz="2000" dirty="0" smtClean="0"/>
              <a:t>tension</a:t>
            </a:r>
            <a:r>
              <a:rPr lang="en-US" sz="2000" dirty="0" smtClean="0"/>
              <a:t>, Bending radius, Cable </a:t>
            </a:r>
            <a:r>
              <a:rPr lang="en-US" sz="2000" dirty="0"/>
              <a:t>guide position and </a:t>
            </a:r>
            <a:r>
              <a:rPr lang="en-US" sz="2000" dirty="0" smtClean="0"/>
              <a:t>angle &amp;   </a:t>
            </a:r>
            <a:r>
              <a:rPr lang="en-US" sz="2000" dirty="0"/>
              <a:t>w</a:t>
            </a:r>
            <a:r>
              <a:rPr lang="en-US" sz="2000" dirty="0" smtClean="0"/>
              <a:t>inding </a:t>
            </a:r>
            <a:r>
              <a:rPr lang="en-US" sz="2000" dirty="0"/>
              <a:t>direction</a:t>
            </a:r>
            <a:r>
              <a:rPr lang="en-US" sz="2000" dirty="0"/>
              <a:t>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9" y="600528"/>
            <a:ext cx="2386034" cy="5996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67677" y="3235808"/>
            <a:ext cx="4279870" cy="2650009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10" name="Straight Connector 9"/>
          <p:cNvCxnSpPr/>
          <p:nvPr/>
        </p:nvCxnSpPr>
        <p:spPr>
          <a:xfrm flipV="1">
            <a:off x="1908856" y="1506061"/>
            <a:ext cx="591354" cy="53559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flipH="1">
            <a:off x="2087990" y="1473894"/>
            <a:ext cx="388672" cy="469902"/>
          </a:xfrm>
          <a:prstGeom prst="arc">
            <a:avLst>
              <a:gd name="adj1" fmla="val 12710943"/>
              <a:gd name="adj2" fmla="val 0"/>
            </a:avLst>
          </a:prstGeom>
          <a:ln>
            <a:solidFill>
              <a:srgbClr val="FF0000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 b="1"/>
          </a:p>
        </p:txBody>
      </p:sp>
      <p:sp>
        <p:nvSpPr>
          <p:cNvPr id="12" name="Rectangle 11"/>
          <p:cNvSpPr/>
          <p:nvPr/>
        </p:nvSpPr>
        <p:spPr>
          <a:xfrm>
            <a:off x="1909657" y="1243753"/>
            <a:ext cx="1076247" cy="30777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b="1" dirty="0">
                <a:ln w="0"/>
                <a:solidFill>
                  <a:srgbClr val="FF0000"/>
                </a:solidFill>
                <a:effectLst>
                  <a:glow rad="139700">
                    <a:schemeClr val="bg1">
                      <a:alpha val="68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1DOF</a:t>
            </a:r>
            <a:endParaRPr lang="en-US" sz="1400" b="1" dirty="0">
              <a:ln w="0"/>
              <a:solidFill>
                <a:srgbClr val="FF0000"/>
              </a:solidFill>
              <a:effectLst>
                <a:glow rad="139700">
                  <a:schemeClr val="bg1">
                    <a:alpha val="68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3589" y="5180593"/>
            <a:ext cx="1423032" cy="52322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b="1" dirty="0">
                <a:ln w="0"/>
                <a:solidFill>
                  <a:srgbClr val="FF0000"/>
                </a:solidFill>
                <a:effectLst>
                  <a:glow rad="139700">
                    <a:schemeClr val="bg1">
                      <a:alpha val="68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Winding </a:t>
            </a:r>
            <a:r>
              <a:rPr lang="en-US" sz="1400" b="1" dirty="0">
                <a:ln w="0"/>
                <a:solidFill>
                  <a:srgbClr val="FF0000"/>
                </a:solidFill>
                <a:effectLst>
                  <a:glow rad="139700">
                    <a:schemeClr val="bg1">
                      <a:alpha val="68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tension</a:t>
            </a:r>
            <a:r>
              <a:rPr lang="pl-PL" sz="1400" b="1" dirty="0">
                <a:ln w="0"/>
                <a:solidFill>
                  <a:srgbClr val="FF0000"/>
                </a:solidFill>
                <a:effectLst>
                  <a:glow rad="139700">
                    <a:schemeClr val="bg1">
                      <a:alpha val="68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(mass)</a:t>
            </a:r>
            <a:endParaRPr lang="en-US" sz="1400" b="1" dirty="0">
              <a:ln w="0"/>
              <a:solidFill>
                <a:srgbClr val="FF0000"/>
              </a:solidFill>
              <a:effectLst>
                <a:glow rad="139700">
                  <a:schemeClr val="bg1">
                    <a:alpha val="68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0645" y="2436646"/>
            <a:ext cx="1824951" cy="30777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b="1" dirty="0">
                <a:ln w="0"/>
                <a:solidFill>
                  <a:srgbClr val="FF0000"/>
                </a:solidFill>
                <a:effectLst>
                  <a:glow rad="139700">
                    <a:schemeClr val="bg1">
                      <a:alpha val="68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Cable guide</a:t>
            </a:r>
            <a:endParaRPr lang="en-US" sz="1400" b="1" dirty="0">
              <a:ln w="0"/>
              <a:solidFill>
                <a:srgbClr val="FF0000"/>
              </a:solidFill>
              <a:effectLst>
                <a:glow rad="139700">
                  <a:schemeClr val="bg1">
                    <a:alpha val="68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437493" y="3665557"/>
            <a:ext cx="2186940" cy="687070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54054" y="3585547"/>
            <a:ext cx="2098675" cy="591820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8600938" y="4173558"/>
            <a:ext cx="485140" cy="198755"/>
          </a:xfrm>
          <a:custGeom>
            <a:avLst/>
            <a:gdLst>
              <a:gd name="connsiteX0" fmla="*/ 0 w 379153"/>
              <a:gd name="connsiteY0" fmla="*/ 175564 h 192457"/>
              <a:gd name="connsiteX1" fmla="*/ 365760 w 379153"/>
              <a:gd name="connsiteY1" fmla="*/ 175564 h 192457"/>
              <a:gd name="connsiteX2" fmla="*/ 314554 w 379153"/>
              <a:gd name="connsiteY2" fmla="*/ 0 h 192457"/>
              <a:gd name="connsiteX0" fmla="*/ 0 w 392534"/>
              <a:gd name="connsiteY0" fmla="*/ 127818 h 180447"/>
              <a:gd name="connsiteX1" fmla="*/ 378369 w 392534"/>
              <a:gd name="connsiteY1" fmla="*/ 175564 h 180447"/>
              <a:gd name="connsiteX2" fmla="*/ 327163 w 392534"/>
              <a:gd name="connsiteY2" fmla="*/ 0 h 180447"/>
              <a:gd name="connsiteX0" fmla="*/ 0 w 383331"/>
              <a:gd name="connsiteY0" fmla="*/ 125861 h 178379"/>
              <a:gd name="connsiteX1" fmla="*/ 378369 w 383331"/>
              <a:gd name="connsiteY1" fmla="*/ 173607 h 178379"/>
              <a:gd name="connsiteX2" fmla="*/ 232148 w 383331"/>
              <a:gd name="connsiteY2" fmla="*/ 0 h 178379"/>
              <a:gd name="connsiteX0" fmla="*/ 0 w 391646"/>
              <a:gd name="connsiteY0" fmla="*/ 125861 h 178379"/>
              <a:gd name="connsiteX1" fmla="*/ 378369 w 391646"/>
              <a:gd name="connsiteY1" fmla="*/ 173607 h 178379"/>
              <a:gd name="connsiteX2" fmla="*/ 232148 w 391646"/>
              <a:gd name="connsiteY2" fmla="*/ 0 h 178379"/>
              <a:gd name="connsiteX0" fmla="*/ 0 w 391646"/>
              <a:gd name="connsiteY0" fmla="*/ 125861 h 180445"/>
              <a:gd name="connsiteX1" fmla="*/ 378369 w 391646"/>
              <a:gd name="connsiteY1" fmla="*/ 173607 h 180445"/>
              <a:gd name="connsiteX2" fmla="*/ 232148 w 391646"/>
              <a:gd name="connsiteY2" fmla="*/ 0 h 180445"/>
              <a:gd name="connsiteX0" fmla="*/ 0 w 326312"/>
              <a:gd name="connsiteY0" fmla="*/ 125861 h 149312"/>
              <a:gd name="connsiteX1" fmla="*/ 286477 w 326312"/>
              <a:gd name="connsiteY1" fmla="*/ 127830 h 149312"/>
              <a:gd name="connsiteX2" fmla="*/ 232148 w 326312"/>
              <a:gd name="connsiteY2" fmla="*/ 0 h 149312"/>
              <a:gd name="connsiteX0" fmla="*/ 0 w 349396"/>
              <a:gd name="connsiteY0" fmla="*/ 126581 h 149772"/>
              <a:gd name="connsiteX1" fmla="*/ 308171 w 349396"/>
              <a:gd name="connsiteY1" fmla="*/ 127830 h 149772"/>
              <a:gd name="connsiteX2" fmla="*/ 253842 w 349396"/>
              <a:gd name="connsiteY2" fmla="*/ 0 h 149772"/>
              <a:gd name="connsiteX0" fmla="*/ 0 w 349396"/>
              <a:gd name="connsiteY0" fmla="*/ 126581 h 144433"/>
              <a:gd name="connsiteX1" fmla="*/ 308171 w 349396"/>
              <a:gd name="connsiteY1" fmla="*/ 127830 h 144433"/>
              <a:gd name="connsiteX2" fmla="*/ 253842 w 349396"/>
              <a:gd name="connsiteY2" fmla="*/ 0 h 144433"/>
              <a:gd name="connsiteX0" fmla="*/ 0 w 349740"/>
              <a:gd name="connsiteY0" fmla="*/ 123015 h 140648"/>
              <a:gd name="connsiteX1" fmla="*/ 308171 w 349740"/>
              <a:gd name="connsiteY1" fmla="*/ 124264 h 140648"/>
              <a:gd name="connsiteX2" fmla="*/ 254476 w 349740"/>
              <a:gd name="connsiteY2" fmla="*/ 0 h 14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740" h="140648">
                <a:moveTo>
                  <a:pt x="0" y="123015"/>
                </a:moveTo>
                <a:cubicBezTo>
                  <a:pt x="140686" y="147851"/>
                  <a:pt x="265758" y="144766"/>
                  <a:pt x="308171" y="124264"/>
                </a:cubicBezTo>
                <a:cubicBezTo>
                  <a:pt x="350584" y="103762"/>
                  <a:pt x="394372" y="41714"/>
                  <a:pt x="254476" y="0"/>
                </a:cubicBezTo>
              </a:path>
            </a:pathLst>
          </a:cu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2" name="Text Box 25"/>
          <p:cNvSpPr txBox="1"/>
          <p:nvPr/>
        </p:nvSpPr>
        <p:spPr>
          <a:xfrm>
            <a:off x="8288255" y="3425470"/>
            <a:ext cx="463737" cy="2173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endParaRPr lang="en-US" sz="11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982448" y="3614758"/>
            <a:ext cx="292100" cy="2749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006800" y="4644794"/>
            <a:ext cx="149225" cy="51435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060774" y="4613678"/>
            <a:ext cx="171450" cy="508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936949" y="4674003"/>
            <a:ext cx="171450" cy="508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26"/>
          <p:cNvSpPr txBox="1"/>
          <p:nvPr/>
        </p:nvSpPr>
        <p:spPr>
          <a:xfrm>
            <a:off x="9283149" y="4456199"/>
            <a:ext cx="736603" cy="180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Envelope</a:t>
            </a:r>
            <a:endParaRPr lang="en-US" sz="1100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225874" y="4581928"/>
            <a:ext cx="1016000" cy="571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237906" y="5247898"/>
            <a:ext cx="139065" cy="4445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228381" y="5346323"/>
            <a:ext cx="139065" cy="4445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27"/>
          <p:cNvSpPr txBox="1"/>
          <p:nvPr/>
        </p:nvSpPr>
        <p:spPr>
          <a:xfrm>
            <a:off x="8743366" y="5517774"/>
            <a:ext cx="806487" cy="180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Protrusion</a:t>
            </a:r>
            <a:endParaRPr lang="en-US" sz="1400" b="1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8374430" y="5390773"/>
            <a:ext cx="336550" cy="2032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8305027" y="5270125"/>
            <a:ext cx="0" cy="1016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7280517" y="4674542"/>
            <a:ext cx="281305" cy="0"/>
          </a:xfrm>
          <a:prstGeom prst="line">
            <a:avLst/>
          </a:prstGeom>
          <a:ln w="38100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28"/>
          <p:cNvSpPr txBox="1"/>
          <p:nvPr/>
        </p:nvSpPr>
        <p:spPr>
          <a:xfrm>
            <a:off x="6141803" y="4833294"/>
            <a:ext cx="668021" cy="180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Pop-out</a:t>
            </a:r>
            <a:endParaRPr lang="en-US" sz="14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808554" y="4689783"/>
            <a:ext cx="461645" cy="22860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DOF WINDING MOCKUP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01559" y="5910766"/>
            <a:ext cx="3157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Sample holder for winding tests</a:t>
            </a:r>
            <a:endParaRPr lang="en-GB" i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517" y="1503343"/>
            <a:ext cx="1672904" cy="414085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646" y="1503348"/>
            <a:ext cx="1672904" cy="414085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775" y="1503344"/>
            <a:ext cx="1672904" cy="414085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5904" y="1503348"/>
            <a:ext cx="1672904" cy="414085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3096" y="1503348"/>
            <a:ext cx="1672904" cy="414085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Right Arrow 31"/>
          <p:cNvSpPr/>
          <p:nvPr/>
        </p:nvSpPr>
        <p:spPr>
          <a:xfrm>
            <a:off x="3099103" y="3426622"/>
            <a:ext cx="430924" cy="294290"/>
          </a:xfrm>
          <a:prstGeom prst="rightArrow">
            <a:avLst/>
          </a:prstGeom>
          <a:solidFill>
            <a:srgbClr val="00B0F0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>
            <a:off x="4941232" y="3426622"/>
            <a:ext cx="430924" cy="294290"/>
          </a:xfrm>
          <a:prstGeom prst="rightArrow">
            <a:avLst/>
          </a:prstGeom>
          <a:solidFill>
            <a:srgbClr val="00B0F0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>
            <a:off x="6783361" y="3426622"/>
            <a:ext cx="430924" cy="294290"/>
          </a:xfrm>
          <a:prstGeom prst="rightArrow">
            <a:avLst/>
          </a:prstGeom>
          <a:solidFill>
            <a:srgbClr val="00B0F0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Arrow 34"/>
          <p:cNvSpPr/>
          <p:nvPr/>
        </p:nvSpPr>
        <p:spPr>
          <a:xfrm>
            <a:off x="8651517" y="3432334"/>
            <a:ext cx="430924" cy="294290"/>
          </a:xfrm>
          <a:prstGeom prst="rightArrow">
            <a:avLst/>
          </a:prstGeom>
          <a:solidFill>
            <a:srgbClr val="00B0F0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2196235" y="1134010"/>
                <a:ext cx="399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dirty="0"/>
                  <a:t>0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35" y="1134010"/>
                <a:ext cx="399468" cy="369332"/>
              </a:xfrm>
              <a:prstGeom prst="rect">
                <a:avLst/>
              </a:prstGeom>
              <a:blipFill>
                <a:blip r:embed="rId7"/>
                <a:stretch>
                  <a:fillRect l="-1212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985465" y="113401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dirty="0"/>
                  <a:t>45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243" y="1134010"/>
                <a:ext cx="527710" cy="369332"/>
              </a:xfrm>
              <a:prstGeom prst="rect">
                <a:avLst/>
              </a:prstGeom>
              <a:blipFill>
                <a:blip r:embed="rId8"/>
                <a:stretch>
                  <a:fillRect l="-1034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827594" y="1134015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dirty="0"/>
                  <a:t>90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372" y="1134015"/>
                <a:ext cx="527710" cy="369332"/>
              </a:xfrm>
              <a:prstGeom prst="rect">
                <a:avLst/>
              </a:prstGeom>
              <a:blipFill>
                <a:blip r:embed="rId9"/>
                <a:stretch>
                  <a:fillRect l="-919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7611213" y="1138830"/>
                <a:ext cx="6222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dirty="0"/>
                  <a:t>135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0382" y="1138830"/>
                <a:ext cx="655949" cy="369332"/>
              </a:xfrm>
              <a:prstGeom prst="rect">
                <a:avLst/>
              </a:prstGeom>
              <a:blipFill>
                <a:blip r:embed="rId10"/>
                <a:stretch>
                  <a:fillRect l="-841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9448404" y="1129240"/>
                <a:ext cx="6222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dirty="0"/>
                  <a:t>180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573" y="1129240"/>
                <a:ext cx="655949" cy="369332"/>
              </a:xfrm>
              <a:prstGeom prst="rect">
                <a:avLst/>
              </a:prstGeom>
              <a:blipFill>
                <a:blip r:embed="rId11"/>
                <a:stretch>
                  <a:fillRect l="-740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DOF WINDING MOCKUP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7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6" y="999602"/>
            <a:ext cx="3435292" cy="5187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Arrow Connector 13"/>
          <p:cNvCxnSpPr/>
          <p:nvPr/>
        </p:nvCxnSpPr>
        <p:spPr>
          <a:xfrm>
            <a:off x="1595812" y="3048102"/>
            <a:ext cx="0" cy="593927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561779" y="3945013"/>
            <a:ext cx="552451" cy="80964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471292" y="4163270"/>
            <a:ext cx="1" cy="515913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flipH="1">
            <a:off x="2190617" y="4286383"/>
            <a:ext cx="602141" cy="238912"/>
          </a:xfrm>
          <a:prstGeom prst="arc">
            <a:avLst>
              <a:gd name="adj1" fmla="val 17654029"/>
              <a:gd name="adj2" fmla="val 9519906"/>
            </a:avLst>
          </a:prstGeom>
          <a:ln w="444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391558" y="3180591"/>
            <a:ext cx="193795" cy="30777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15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endParaRPr lang="en-US" sz="1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741106" y="3978606"/>
            <a:ext cx="193795" cy="30777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15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1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15667" y="4448351"/>
            <a:ext cx="193795" cy="30777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15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n-US" sz="1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" t="6119" r="6657" b="6981"/>
          <a:stretch/>
        </p:blipFill>
        <p:spPr>
          <a:xfrm>
            <a:off x="3854144" y="750902"/>
            <a:ext cx="3921888" cy="284266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64"/>
          <a:stretch/>
        </p:blipFill>
        <p:spPr>
          <a:xfrm>
            <a:off x="7887787" y="645173"/>
            <a:ext cx="3643178" cy="3407746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DOF WINDING SCANNER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787" y="3636557"/>
            <a:ext cx="3188050" cy="267305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596" y="4180018"/>
            <a:ext cx="4312014" cy="1762536"/>
          </a:xfrm>
          <a:prstGeom prst="rect">
            <a:avLst/>
          </a:prstGeom>
        </p:spPr>
      </p:pic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4467" y="914400"/>
                <a:ext cx="11493822" cy="860820"/>
              </a:xfrm>
            </p:spPr>
            <p:txBody>
              <a:bodyPr>
                <a:normAutofit/>
              </a:bodyPr>
              <a:lstStyle/>
              <a:p>
                <a:pPr marL="36512" indent="0">
                  <a:buNone/>
                </a:pPr>
                <a:r>
                  <a:rPr lang="pl-PL" sz="2000" u="sng" dirty="0"/>
                  <a:t>Stability</a:t>
                </a:r>
                <a:r>
                  <a:rPr lang="pl-PL" sz="2000" dirty="0"/>
                  <a:t> of the winding is the average standard deviation </a:t>
                </a:r>
                <a:r>
                  <a:rPr lang="pl-PL" sz="2000" dirty="0"/>
                  <a:t>(</a:t>
                </a:r>
                <a14:m>
                  <m:oMath xmlns:m="http://schemas.openxmlformats.org/officeDocument/2006/math">
                    <m:r>
                      <a:rPr lang="pl-PL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pl-PL" sz="20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pl-PL" sz="2000" dirty="0"/>
                  <a:t>) of three </a:t>
                </a:r>
                <a:r>
                  <a:rPr lang="pl-PL" sz="2000" dirty="0"/>
                  <a:t>specimens for each winding tension and </a:t>
                </a:r>
                <a:r>
                  <a:rPr lang="pl-PL" sz="2000" dirty="0" smtClean="0"/>
                  <a:t>direction</a:t>
                </a:r>
                <a:r>
                  <a:rPr lang="fr-CH" sz="2000" dirty="0" smtClean="0"/>
                  <a:t>.</a:t>
                </a:r>
                <a:endParaRPr lang="pl-PL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467" y="914400"/>
                <a:ext cx="11493822" cy="860820"/>
              </a:xfrm>
              <a:blipFill rotWithShape="0">
                <a:blip r:embed="rId2"/>
                <a:stretch>
                  <a:fillRect l="-212" t="-70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t="5927" b="6729"/>
          <a:stretch/>
        </p:blipFill>
        <p:spPr>
          <a:xfrm>
            <a:off x="532898" y="1688621"/>
            <a:ext cx="3502129" cy="4421719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3992229" y="1775220"/>
            <a:ext cx="7898859" cy="1682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9412" indent="-342900">
              <a:buFont typeface="Wingdings" panose="05000000000000000000" pitchFamily="2" charset="2"/>
              <a:buChar char="q"/>
            </a:pPr>
            <a:r>
              <a:rPr lang="pl-PL" sz="2000" dirty="0"/>
              <a:t>It describes the </a:t>
            </a:r>
            <a:r>
              <a:rPr lang="pl-PL" sz="2000" u="sng" dirty="0"/>
              <a:t>performance spread</a:t>
            </a:r>
            <a:r>
              <a:rPr lang="pl-PL" sz="2000" dirty="0"/>
              <a:t> for one parameter </a:t>
            </a:r>
            <a:r>
              <a:rPr lang="pl-PL" sz="2000" dirty="0" smtClean="0"/>
              <a:t>set</a:t>
            </a:r>
            <a:r>
              <a:rPr lang="fr-CH" sz="2000" dirty="0" smtClean="0"/>
              <a:t>.</a:t>
            </a:r>
            <a:endParaRPr lang="pl-PL" sz="2000" dirty="0"/>
          </a:p>
          <a:p>
            <a:pPr marL="379412" indent="-342900">
              <a:buFont typeface="Wingdings" panose="05000000000000000000" pitchFamily="2" charset="2"/>
              <a:buChar char="q"/>
            </a:pPr>
            <a:r>
              <a:rPr lang="pl-PL" sz="2000" dirty="0" smtClean="0"/>
              <a:t>Nb</a:t>
            </a:r>
            <a:r>
              <a:rPr lang="fr-CH" sz="2000" dirty="0" smtClean="0"/>
              <a:t>-</a:t>
            </a:r>
            <a:r>
              <a:rPr lang="pl-PL" sz="2000" dirty="0" smtClean="0"/>
              <a:t>Ti </a:t>
            </a:r>
            <a:r>
              <a:rPr lang="pl-PL" sz="2000" dirty="0"/>
              <a:t>shows the worse envelope </a:t>
            </a:r>
            <a:r>
              <a:rPr lang="pl-PL" sz="2000" dirty="0" smtClean="0"/>
              <a:t>instability</a:t>
            </a:r>
            <a:r>
              <a:rPr lang="fr-CH" sz="2000" dirty="0" smtClean="0"/>
              <a:t>.</a:t>
            </a:r>
            <a:endParaRPr lang="pl-PL" sz="2000" dirty="0"/>
          </a:p>
          <a:p>
            <a:pPr marL="379412" indent="-342900">
              <a:buFont typeface="Wingdings" panose="05000000000000000000" pitchFamily="2" charset="2"/>
              <a:buChar char="q"/>
            </a:pPr>
            <a:r>
              <a:rPr lang="pl-PL" sz="2000" dirty="0"/>
              <a:t>11T RRP shows multiple times larger winding instability of pop-out and </a:t>
            </a:r>
            <a:r>
              <a:rPr lang="pl-PL" sz="2000" dirty="0" smtClean="0"/>
              <a:t>protrusion</a:t>
            </a:r>
            <a:r>
              <a:rPr lang="fr-CH" sz="2000" dirty="0" smtClean="0"/>
              <a:t>.</a:t>
            </a:r>
            <a:endParaRPr lang="pl-PL" sz="20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WINDING STABILITY OF Cu, </a:t>
            </a:r>
            <a:r>
              <a:rPr lang="en-US" sz="2000" kern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Nb-Ti</a:t>
            </a: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RRP Nb</a:t>
            </a:r>
            <a:r>
              <a:rPr lang="en-US" sz="2000" kern="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 CABLES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1410" y="3544157"/>
            <a:ext cx="5499213" cy="2456942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7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3558" t="3633" b="2904"/>
          <a:stretch/>
        </p:blipFill>
        <p:spPr>
          <a:xfrm>
            <a:off x="675165" y="1050587"/>
            <a:ext cx="6603365" cy="525758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704306" y="3846166"/>
            <a:ext cx="4216717" cy="2006015"/>
            <a:chOff x="4739000" y="4211516"/>
            <a:chExt cx="3662154" cy="165295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14999" y="4211516"/>
              <a:ext cx="1749670" cy="1652954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6559547" y="4853478"/>
              <a:ext cx="149225" cy="51435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613522" y="4822363"/>
              <a:ext cx="171450" cy="5080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489697" y="4882688"/>
              <a:ext cx="171450" cy="5080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 Box 26"/>
            <p:cNvSpPr txBox="1"/>
            <p:nvPr/>
          </p:nvSpPr>
          <p:spPr>
            <a:xfrm>
              <a:off x="7591420" y="4662516"/>
              <a:ext cx="736603" cy="1809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pl-PL" sz="1100" b="1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Envelope</a:t>
              </a:r>
              <a:endParaRPr lang="en-US" sz="11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6778622" y="4790613"/>
              <a:ext cx="774698" cy="571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790653" y="5456583"/>
              <a:ext cx="139065" cy="44450"/>
            </a:xfrm>
            <a:prstGeom prst="line">
              <a:avLst/>
            </a:prstGeom>
            <a:ln w="28575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781128" y="5555008"/>
              <a:ext cx="139065" cy="44450"/>
            </a:xfrm>
            <a:prstGeom prst="line">
              <a:avLst/>
            </a:prstGeom>
            <a:ln w="28575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27"/>
            <p:cNvSpPr txBox="1"/>
            <p:nvPr/>
          </p:nvSpPr>
          <p:spPr>
            <a:xfrm>
              <a:off x="7594667" y="5621185"/>
              <a:ext cx="806487" cy="1809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pl-PL" sz="1100" b="1" dirty="0">
                  <a:solidFill>
                    <a:srgbClr val="00B05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Protrusion</a:t>
              </a:r>
              <a:endParaRPr lang="en-US" sz="1400" b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6927178" y="5599458"/>
              <a:ext cx="641454" cy="12700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857775" y="5478810"/>
              <a:ext cx="0" cy="101600"/>
            </a:xfrm>
            <a:prstGeom prst="line">
              <a:avLst/>
            </a:prstGeom>
            <a:ln w="28575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833264" y="4883227"/>
              <a:ext cx="281305" cy="0"/>
            </a:xfrm>
            <a:prstGeom prst="line">
              <a:avLst/>
            </a:prstGeom>
            <a:ln w="38100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Box 28"/>
            <p:cNvSpPr txBox="1"/>
            <p:nvPr/>
          </p:nvSpPr>
          <p:spPr>
            <a:xfrm>
              <a:off x="4739000" y="5022928"/>
              <a:ext cx="668021" cy="1809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pl-PL" sz="1100" b="1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Pop-out</a:t>
              </a:r>
              <a:endPara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5361301" y="4898468"/>
              <a:ext cx="461645" cy="228600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7278530" y="1700473"/>
            <a:ext cx="4525761" cy="20152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2" indent="-285750">
              <a:buFont typeface="Wingdings" panose="05000000000000000000" pitchFamily="2" charset="2"/>
              <a:buChar char="q"/>
            </a:pPr>
            <a:r>
              <a:rPr lang="pl-PL" sz="1800" dirty="0"/>
              <a:t>Envelope trends are declining, the </a:t>
            </a:r>
            <a:r>
              <a:rPr lang="pl-PL" sz="1800" u="sng" dirty="0"/>
              <a:t>smallest deformation</a:t>
            </a:r>
            <a:r>
              <a:rPr lang="pl-PL" sz="1800" dirty="0"/>
              <a:t> is achieved by 11T Cu </a:t>
            </a:r>
            <a:r>
              <a:rPr lang="pl-PL" sz="1800" dirty="0" smtClean="0"/>
              <a:t>cable</a:t>
            </a:r>
            <a:r>
              <a:rPr lang="fr-CH" sz="1800" dirty="0" smtClean="0"/>
              <a:t>.</a:t>
            </a:r>
            <a:endParaRPr lang="pl-PL" sz="1800" dirty="0"/>
          </a:p>
          <a:p>
            <a:pPr marL="322262" indent="-285750">
              <a:buFont typeface="Wingdings" panose="05000000000000000000" pitchFamily="2" charset="2"/>
              <a:buChar char="q"/>
            </a:pPr>
            <a:r>
              <a:rPr lang="pl-PL" sz="1800" dirty="0"/>
              <a:t>Pop-out: </a:t>
            </a:r>
            <a:r>
              <a:rPr lang="pl-PL" sz="1800" dirty="0" smtClean="0"/>
              <a:t>Nb</a:t>
            </a:r>
            <a:r>
              <a:rPr lang="fr-CH" sz="1800" dirty="0" smtClean="0"/>
              <a:t>-</a:t>
            </a:r>
            <a:r>
              <a:rPr lang="pl-PL" sz="1800" dirty="0" smtClean="0"/>
              <a:t>Ti </a:t>
            </a:r>
            <a:r>
              <a:rPr lang="pl-PL" sz="1800" dirty="0"/>
              <a:t>shows </a:t>
            </a:r>
            <a:r>
              <a:rPr lang="pl-PL" sz="1800" u="sng" dirty="0"/>
              <a:t>least dependence</a:t>
            </a:r>
            <a:r>
              <a:rPr lang="pl-PL" sz="1800" dirty="0"/>
              <a:t> on the winding </a:t>
            </a:r>
            <a:r>
              <a:rPr lang="pl-PL" sz="1800" dirty="0" smtClean="0"/>
              <a:t>tension</a:t>
            </a:r>
            <a:r>
              <a:rPr lang="fr-CH" sz="1800" dirty="0" smtClean="0"/>
              <a:t>.</a:t>
            </a:r>
            <a:endParaRPr lang="pl-PL" sz="1800" dirty="0"/>
          </a:p>
          <a:p>
            <a:pPr marL="322262" indent="-285750">
              <a:buFont typeface="Wingdings" panose="05000000000000000000" pitchFamily="2" charset="2"/>
              <a:buChar char="q"/>
            </a:pPr>
            <a:r>
              <a:rPr lang="pl-PL" sz="1800" dirty="0"/>
              <a:t>Larger protrusion deformation in </a:t>
            </a:r>
            <a:r>
              <a:rPr lang="pl-PL" sz="1800" u="sng" dirty="0"/>
              <a:t>favourable direction</a:t>
            </a:r>
            <a:r>
              <a:rPr lang="pl-PL" sz="1800" dirty="0"/>
              <a:t> for 11T RRP and </a:t>
            </a:r>
            <a:r>
              <a:rPr lang="pl-PL" sz="1800" dirty="0" smtClean="0"/>
              <a:t>Nb</a:t>
            </a:r>
            <a:r>
              <a:rPr lang="fr-CH" sz="1800" dirty="0" smtClean="0"/>
              <a:t>-</a:t>
            </a:r>
            <a:r>
              <a:rPr lang="pl-PL" sz="1800" dirty="0" smtClean="0"/>
              <a:t>Ti</a:t>
            </a:r>
            <a:r>
              <a:rPr lang="fr-CH" sz="1800" dirty="0" smtClean="0"/>
              <a:t>.</a:t>
            </a:r>
            <a:endParaRPr lang="pl-PL" sz="18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WINDING STABILITY OF Cu, </a:t>
            </a:r>
            <a:r>
              <a:rPr lang="en-US" sz="2000" kern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Nb-Ti</a:t>
            </a: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RRP Nb</a:t>
            </a:r>
            <a:r>
              <a:rPr lang="en-US" sz="2000" kern="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 CABLES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4467" y="602433"/>
            <a:ext cx="352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Preliminary results on first samples:</a:t>
            </a:r>
            <a:endParaRPr lang="en-GB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4225" y="778792"/>
            <a:ext cx="11503550" cy="3244042"/>
          </a:xfrm>
        </p:spPr>
        <p:txBody>
          <a:bodyPr>
            <a:noAutofit/>
          </a:bodyPr>
          <a:lstStyle/>
          <a:p>
            <a:pPr marL="0" indent="0">
              <a:buClrTx/>
              <a:buNone/>
            </a:pPr>
            <a:r>
              <a:rPr lang="en-GB" sz="2000" b="1" dirty="0" smtClean="0">
                <a:solidFill>
                  <a:srgbClr val="000000"/>
                </a:solidFill>
              </a:rPr>
              <a:t>Impact </a:t>
            </a:r>
            <a:r>
              <a:rPr lang="en-GB" sz="2000" b="1" dirty="0">
                <a:solidFill>
                  <a:srgbClr val="000000"/>
                </a:solidFill>
              </a:rPr>
              <a:t>of insulation and impregnation conditions on the coil stiffness</a:t>
            </a:r>
            <a:endParaRPr lang="en-GB" sz="2000" b="1" dirty="0" smtClean="0">
              <a:solidFill>
                <a:srgbClr val="000000"/>
              </a:solidFill>
            </a:endParaRPr>
          </a:p>
          <a:p>
            <a:pPr marL="0" indent="0">
              <a:buClrTx/>
              <a:buNone/>
            </a:pPr>
            <a:r>
              <a:rPr lang="en-GB" sz="2000" b="1" dirty="0" smtClean="0">
                <a:solidFill>
                  <a:srgbClr val="000000"/>
                </a:solidFill>
              </a:rPr>
              <a:t>Variables</a:t>
            </a:r>
            <a:r>
              <a:rPr lang="en-GB" sz="2000" b="1" dirty="0">
                <a:solidFill>
                  <a:srgbClr val="000000"/>
                </a:solidFill>
              </a:rPr>
              <a:t>:</a:t>
            </a: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The insulation </a:t>
            </a:r>
            <a:r>
              <a:rPr lang="en-GB" sz="2000" dirty="0" smtClean="0">
                <a:solidFill>
                  <a:srgbClr val="000000"/>
                </a:solidFill>
              </a:rPr>
              <a:t>(e.g. impact of Mica foil)</a:t>
            </a:r>
            <a:endParaRPr lang="en-GB" sz="2000" dirty="0">
              <a:solidFill>
                <a:srgbClr val="000000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The impregnation </a:t>
            </a:r>
            <a:r>
              <a:rPr lang="en-GB" sz="2000" dirty="0" smtClean="0">
                <a:solidFill>
                  <a:srgbClr val="000000"/>
                </a:solidFill>
              </a:rPr>
              <a:t>(variation of compaction </a:t>
            </a:r>
            <a:r>
              <a:rPr lang="en-GB" sz="2000" dirty="0">
                <a:solidFill>
                  <a:srgbClr val="000000"/>
                </a:solidFill>
              </a:rPr>
              <a:t>level of the cable </a:t>
            </a:r>
            <a:r>
              <a:rPr lang="en-GB" sz="2000" dirty="0" smtClean="0">
                <a:solidFill>
                  <a:srgbClr val="000000"/>
                </a:solidFill>
              </a:rPr>
              <a:t>stack)</a:t>
            </a:r>
            <a:endParaRPr lang="en-GB" sz="2000" dirty="0">
              <a:solidFill>
                <a:srgbClr val="000000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</a:t>
            </a:r>
            <a:r>
              <a:rPr lang="en-GB" sz="2000" dirty="0">
                <a:solidFill>
                  <a:srgbClr val="000000"/>
                </a:solidFill>
              </a:rPr>
              <a:t>he sample length (15 mm, 30 mm, 100 mm)</a:t>
            </a:r>
          </a:p>
          <a:p>
            <a:pPr marL="0" indent="0">
              <a:buClrTx/>
              <a:buNone/>
            </a:pPr>
            <a:r>
              <a:rPr lang="en-GB" sz="2000" b="1" dirty="0" smtClean="0">
                <a:solidFill>
                  <a:srgbClr val="000000"/>
                </a:solidFill>
              </a:rPr>
              <a:t>Measurements:</a:t>
            </a:r>
            <a:endParaRPr lang="en-GB" sz="2000" b="1" dirty="0">
              <a:solidFill>
                <a:srgbClr val="000000"/>
              </a:solidFill>
            </a:endParaRP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Force measurement by calibrated load cells in the force line of  a hydraulic test setup</a:t>
            </a: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Displacement measurement direct at the sample with an extensometer</a:t>
            </a:r>
          </a:p>
          <a:p>
            <a:pPr lvl="1"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Displacement measurement of the press tools by capacitive gauges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MECHANICAL PROPERTIES OF A CABLE STACKS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0163"/>
          <a:stretch/>
        </p:blipFill>
        <p:spPr>
          <a:xfrm>
            <a:off x="926473" y="4055927"/>
            <a:ext cx="4096930" cy="232264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15</a:t>
            </a:fld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5070295" y="4982708"/>
            <a:ext cx="1921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i="1" dirty="0" err="1"/>
              <a:t>Courtesy</a:t>
            </a:r>
            <a:r>
              <a:rPr lang="de-AT" i="1" dirty="0"/>
              <a:t> </a:t>
            </a:r>
            <a:r>
              <a:rPr lang="de-AT" i="1" dirty="0" err="1"/>
              <a:t>of</a:t>
            </a:r>
            <a:r>
              <a:rPr lang="de-AT" i="1" dirty="0"/>
              <a:t> </a:t>
            </a:r>
            <a:r>
              <a:rPr lang="en-GB" i="1" dirty="0" smtClean="0"/>
              <a:t>F. Wolf</a:t>
            </a:r>
            <a:endParaRPr lang="en-GB" i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r="54991"/>
          <a:stretch/>
        </p:blipFill>
        <p:spPr>
          <a:xfrm>
            <a:off x="7328396" y="4033710"/>
            <a:ext cx="3700020" cy="232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 ACTIVITIES 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9609" y="812165"/>
            <a:ext cx="1152923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Thermomechanical properties of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a Nb</a:t>
            </a:r>
            <a:r>
              <a:rPr lang="en-GB" baseline="-25000" dirty="0" smtClean="0"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Sn coil (11 T)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and tooling constituents in collaboration with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Federal Laboratory for Materials Research and Testing (BAM), Berlin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Young’s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moduli, shear moduli, Poisson ratio and thermal expansion coefficients  vs temp (-150°C to 700 °C).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To be completed by September 2017.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Friction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coefficients between 11 T dipole materials pairs in collaboration with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Federal Laboratory for Materials Research and Testing (BAM), Berlin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. Friction measurements are performed at RT and in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</a:rPr>
              <a:t>LHe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. Materials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pairs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are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</a:rPr>
              <a:t>TiAlV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 on 316L shim,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</a:rPr>
              <a:t>TiAlV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 on Polyimide, steel on Polyimide, and the effect of MoS2 coatings on friction is studied (at RT and in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</a:rPr>
              <a:t>LHe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). To be completed by September 2017.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Nb</a:t>
            </a:r>
            <a:r>
              <a:rPr lang="en-GB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Sn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strain state distribution in a 11 T dipole coil, in collaboration with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ID15A beamline of European Synchrotron (ESRF)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and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</a:rPr>
              <a:t>StressSpec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beamline at Heinz Maier-Leibnitz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</a:rPr>
              <a:t>Zentrum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(MLZ), Munich.</a:t>
            </a:r>
            <a:endParaRPr lang="en-GB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Nb</a:t>
            </a:r>
            <a:r>
              <a:rPr lang="en-GB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Sn strain state distribution at RT and at 10 K without externally applied stress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Nb</a:t>
            </a:r>
            <a:r>
              <a:rPr lang="en-GB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Sn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strain state distribution at RT with external stress applied through steel collars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  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Tomographic studies of the Nb3Sn conductor in 11 T dipole coils in collaboration with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Federal Laboratory for Materials Research and Testing (BAM)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Berlin, ANTARES beamline at Heinz Maier-Leibnitz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</a:rPr>
              <a:t>Zentrum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(MLZ), Munich, and </a:t>
            </a:r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</a:rPr>
              <a:t>Fraunhofer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Institute for Industrial Mathematics (ITWM), Kaiserslautern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. Determination of the 3D shape of Rutherford cables in coils. To be completed by September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2017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5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CONCLUSIONS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1381" y="1275991"/>
            <a:ext cx="115292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</a:rPr>
              <a:t>The results coming from the characterization of the irreversible cable degradation at RT, </a:t>
            </a:r>
            <a:r>
              <a:rPr lang="en-GB" sz="2400" dirty="0" smtClean="0">
                <a:solidFill>
                  <a:srgbClr val="000000"/>
                </a:solidFill>
                <a:ea typeface="Calibri" panose="020F0502020204030204" pitchFamily="34" charset="0"/>
              </a:rPr>
              <a:t>though </a:t>
            </a:r>
            <a:r>
              <a:rPr lang="en-GB" sz="2400" dirty="0" smtClean="0">
                <a:ea typeface="Calibri" panose="020F0502020204030204" pitchFamily="34" charset="0"/>
              </a:rPr>
              <a:t>very preliminary seem encouraging and support the choices performed within the </a:t>
            </a:r>
            <a:r>
              <a:rPr lang="en-GB" sz="2400" dirty="0" err="1" smtClean="0">
                <a:ea typeface="Calibri" panose="020F0502020204030204" pitchFamily="34" charset="0"/>
              </a:rPr>
              <a:t>EuroCirCol</a:t>
            </a:r>
            <a:r>
              <a:rPr lang="en-GB" sz="2400" dirty="0" smtClean="0">
                <a:ea typeface="Calibri" panose="020F0502020204030204" pitchFamily="34" charset="0"/>
              </a:rPr>
              <a:t> study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dirty="0" smtClean="0">
                <a:ea typeface="Calibri" panose="020F0502020204030204" pitchFamily="34" charset="0"/>
              </a:rPr>
              <a:t>The winding setup may allow to define a </a:t>
            </a:r>
            <a:r>
              <a:rPr lang="en-GB" sz="2400" dirty="0" err="1" smtClean="0">
                <a:ea typeface="Calibri" panose="020F0502020204030204" pitchFamily="34" charset="0"/>
              </a:rPr>
              <a:t>windability</a:t>
            </a:r>
            <a:r>
              <a:rPr lang="en-GB" sz="2400" dirty="0" smtClean="0">
                <a:ea typeface="Calibri" panose="020F0502020204030204" pitchFamily="34" charset="0"/>
              </a:rPr>
              <a:t> factor useful for future cable development and winding process (robust and repeatable quality, production time)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</a:rPr>
              <a:t>The study of the stiffness of cable stacks depending on their manufacturing procedure has been started </a:t>
            </a:r>
            <a:endParaRPr lang="en-GB" sz="24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400" dirty="0">
              <a:effectLst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</a:rPr>
              <a:t>A number of studies are under way to refine input parameters and meshes for FE analysis, and to characterize the internal stress distribution in Nb</a:t>
            </a:r>
            <a:r>
              <a:rPr lang="en-GB" sz="2400" baseline="-25000" dirty="0">
                <a:solidFill>
                  <a:srgbClr val="000000"/>
                </a:solidFill>
                <a:ea typeface="Calibri" panose="020F0502020204030204" pitchFamily="34" charset="0"/>
              </a:rPr>
              <a:t>3</a:t>
            </a: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</a:rPr>
              <a:t>Sn coils</a:t>
            </a:r>
            <a:endParaRPr lang="en-GB" sz="2400" dirty="0">
              <a:effectLst/>
              <a:ea typeface="Calibri" panose="020F0502020204030204" pitchFamily="34" charset="0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470" y="1538246"/>
            <a:ext cx="115061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What can we measure directly in the </a:t>
            </a:r>
            <a:r>
              <a:rPr lang="en-GB" b="1" dirty="0" smtClean="0"/>
              <a:t>Nb</a:t>
            </a:r>
            <a:r>
              <a:rPr lang="en-GB" b="1" baseline="-25000" dirty="0" smtClean="0"/>
              <a:t>3</a:t>
            </a:r>
            <a:r>
              <a:rPr lang="en-GB" b="1" dirty="0" smtClean="0"/>
              <a:t>Sn coils or a magnet assembly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Winding tension during the winding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Coil </a:t>
            </a:r>
            <a:r>
              <a:rPr lang="en-GB" dirty="0"/>
              <a:t>geometry after impregnation (no ext. stress)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Stress condition on shell assembly, axial stress reaction on end support plates, rods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Strain </a:t>
            </a:r>
            <a:r>
              <a:rPr lang="en-GB" dirty="0" smtClean="0"/>
              <a:t>conditions on supporting structures (collar nose in case of 11T)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Pressure sensitive foils can </a:t>
            </a:r>
            <a:r>
              <a:rPr lang="en-GB" dirty="0"/>
              <a:t>provide information on pole and </a:t>
            </a:r>
            <a:r>
              <a:rPr lang="en-GB" dirty="0" err="1"/>
              <a:t>midplane</a:t>
            </a:r>
            <a:r>
              <a:rPr lang="en-GB" dirty="0"/>
              <a:t> stress and </a:t>
            </a:r>
            <a:r>
              <a:rPr lang="en-GB" dirty="0" smtClean="0"/>
              <a:t>the related distribution</a:t>
            </a:r>
            <a:endParaRPr lang="en-GB" dirty="0"/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What </a:t>
            </a:r>
            <a:r>
              <a:rPr lang="en-GB" b="1" dirty="0" smtClean="0"/>
              <a:t>we currently can not measure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Conductor stress-strain state during coil fabrication, magnet assembly, cooling &amp; operation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What do we currently estimate from </a:t>
            </a:r>
            <a:r>
              <a:rPr lang="en-GB" b="1" dirty="0" smtClean="0"/>
              <a:t>simulations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Stress-distribution in the coil cross-section (mainly </a:t>
            </a:r>
            <a:r>
              <a:rPr lang="en-GB" dirty="0" smtClean="0"/>
              <a:t>in 2D) to develop knowledge on required pre-stress at ambient temperature, achieved precision is strongly depending on input parameters </a:t>
            </a:r>
            <a:endParaRPr lang="en-GB" dirty="0"/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Shimming of coils </a:t>
            </a:r>
            <a:r>
              <a:rPr lang="en-GB" dirty="0"/>
              <a:t>to achieve and keep pre-stress during different operation conditions (cooling – operation) is presently based on </a:t>
            </a:r>
            <a:r>
              <a:rPr lang="en-GB" dirty="0" smtClean="0"/>
              <a:t>the measured </a:t>
            </a:r>
            <a:r>
              <a:rPr lang="en-GB" dirty="0"/>
              <a:t>coil geometry and stress </a:t>
            </a:r>
            <a:r>
              <a:rPr lang="en-GB" dirty="0" smtClean="0"/>
              <a:t>estimation </a:t>
            </a:r>
            <a:r>
              <a:rPr lang="en-GB" dirty="0"/>
              <a:t>from FEA simulations </a:t>
            </a:r>
            <a:r>
              <a:rPr lang="en-GB" dirty="0" smtClean="0"/>
              <a:t>using the stiffness measurements from 10-stack sample (stacked cables comparable to coil cross-section)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8470" y="859034"/>
            <a:ext cx="10066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Mechanical coil characterization </a:t>
            </a:r>
            <a:r>
              <a:rPr lang="en-GB" sz="2400" b="1" dirty="0"/>
              <a:t>by measurement and simulation</a:t>
            </a:r>
            <a:endParaRPr lang="en-GB" sz="24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kern="0" cap="all" dirty="0" err="1">
                <a:latin typeface="Verdana" panose="020B0604030504040204" pitchFamily="34" charset="0"/>
              </a:rPr>
              <a:t>Characterization</a:t>
            </a:r>
            <a:r>
              <a:rPr lang="fr-CH" sz="2000" kern="0" cap="all" dirty="0">
                <a:latin typeface="Verdana" panose="020B0604030504040204" pitchFamily="34" charset="0"/>
              </a:rPr>
              <a:t> of </a:t>
            </a:r>
            <a:r>
              <a:rPr lang="fr-CH" sz="2000" kern="0" cap="all" dirty="0" smtClean="0">
                <a:latin typeface="Verdana" panose="020B0604030504040204" pitchFamily="34" charset="0"/>
              </a:rPr>
              <a:t>N</a:t>
            </a:r>
            <a:r>
              <a:rPr lang="fr-CH" sz="2000" kern="0" dirty="0" smtClean="0">
                <a:latin typeface="Verdana" panose="020B0604030504040204" pitchFamily="34" charset="0"/>
              </a:rPr>
              <a:t>b</a:t>
            </a:r>
            <a:r>
              <a:rPr lang="fr-CH" sz="2000" kern="0" baseline="-25000" dirty="0" smtClean="0">
                <a:latin typeface="Verdana" panose="020B0604030504040204" pitchFamily="34" charset="0"/>
              </a:rPr>
              <a:t>3</a:t>
            </a:r>
            <a:r>
              <a:rPr lang="fr-CH" sz="2000" kern="0" dirty="0">
                <a:latin typeface="Verdana" panose="020B0604030504040204" pitchFamily="34" charset="0"/>
              </a:rPr>
              <a:t>S</a:t>
            </a:r>
            <a:r>
              <a:rPr lang="fr-CH" sz="2000" kern="0" dirty="0" smtClean="0">
                <a:latin typeface="Verdana" panose="020B0604030504040204" pitchFamily="34" charset="0"/>
              </a:rPr>
              <a:t>n </a:t>
            </a:r>
            <a:r>
              <a:rPr lang="fr-CH" sz="2000" kern="0" cap="all" dirty="0" err="1" smtClean="0">
                <a:latin typeface="Verdana" panose="020B0604030504040204" pitchFamily="34" charset="0"/>
              </a:rPr>
              <a:t>wound</a:t>
            </a:r>
            <a:r>
              <a:rPr lang="fr-CH" sz="2000" kern="0" cap="all" dirty="0" smtClean="0">
                <a:latin typeface="Verdana" panose="020B0604030504040204" pitchFamily="34" charset="0"/>
              </a:rPr>
              <a:t> </a:t>
            </a:r>
            <a:r>
              <a:rPr lang="fr-CH" sz="2000" kern="0" cap="all" dirty="0" err="1">
                <a:latin typeface="Verdana" panose="020B0604030504040204" pitchFamily="34" charset="0"/>
              </a:rPr>
              <a:t>conductor</a:t>
            </a:r>
            <a:endParaRPr lang="en-GB" sz="2000" kern="0" cap="all" dirty="0">
              <a:latin typeface="Verdana" panose="020B0604030504040204" pitchFamily="34" charset="0"/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70" y="44311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9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kern="0" cap="all" dirty="0" err="1">
                <a:latin typeface="Verdana" panose="020B0604030504040204" pitchFamily="34" charset="0"/>
              </a:rPr>
              <a:t>Characterization</a:t>
            </a:r>
            <a:r>
              <a:rPr lang="fr-CH" sz="2000" kern="0" cap="all" dirty="0">
                <a:latin typeface="Verdana" panose="020B0604030504040204" pitchFamily="34" charset="0"/>
              </a:rPr>
              <a:t> of N</a:t>
            </a:r>
            <a:r>
              <a:rPr lang="fr-CH" sz="2000" kern="0" dirty="0">
                <a:latin typeface="Verdana" panose="020B0604030504040204" pitchFamily="34" charset="0"/>
              </a:rPr>
              <a:t>b</a:t>
            </a:r>
            <a:r>
              <a:rPr lang="fr-CH" sz="2000" kern="0" baseline="-25000" dirty="0">
                <a:latin typeface="Verdana" panose="020B0604030504040204" pitchFamily="34" charset="0"/>
              </a:rPr>
              <a:t>3</a:t>
            </a:r>
            <a:r>
              <a:rPr lang="fr-CH" sz="2000" kern="0" dirty="0">
                <a:latin typeface="Verdana" panose="020B0604030504040204" pitchFamily="34" charset="0"/>
              </a:rPr>
              <a:t>Sn </a:t>
            </a:r>
            <a:r>
              <a:rPr lang="fr-CH" sz="2000" kern="0" cap="all" dirty="0" err="1">
                <a:latin typeface="Verdana" panose="020B0604030504040204" pitchFamily="34" charset="0"/>
              </a:rPr>
              <a:t>wound</a:t>
            </a:r>
            <a:r>
              <a:rPr lang="fr-CH" sz="2000" kern="0" cap="all" dirty="0">
                <a:latin typeface="Verdana" panose="020B0604030504040204" pitchFamily="34" charset="0"/>
              </a:rPr>
              <a:t> </a:t>
            </a:r>
            <a:r>
              <a:rPr lang="fr-CH" sz="2000" kern="0" cap="all" dirty="0" err="1" smtClean="0">
                <a:latin typeface="Verdana" panose="020B0604030504040204" pitchFamily="34" charset="0"/>
              </a:rPr>
              <a:t>conductor</a:t>
            </a:r>
            <a:endParaRPr lang="en-GB" sz="2000" kern="0" cap="all" dirty="0">
              <a:latin typeface="Verdana" panose="020B0604030504040204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8025528"/>
              </p:ext>
            </p:extLst>
          </p:nvPr>
        </p:nvGraphicFramePr>
        <p:xfrm>
          <a:off x="329609" y="595239"/>
          <a:ext cx="11515061" cy="3583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c 8"/>
          <p:cNvSpPr/>
          <p:nvPr/>
        </p:nvSpPr>
        <p:spPr>
          <a:xfrm rot="10800000">
            <a:off x="1123239" y="4294564"/>
            <a:ext cx="1906177" cy="1859980"/>
          </a:xfrm>
          <a:prstGeom prst="arc">
            <a:avLst>
              <a:gd name="adj1" fmla="val 19116135"/>
              <a:gd name="adj2" fmla="val 2453103"/>
            </a:avLst>
          </a:prstGeom>
          <a:noFill/>
          <a:ln w="38100" cap="flat" cmpd="sng" algn="ctr">
            <a:solidFill>
              <a:srgbClr val="7030A0"/>
            </a:solidFill>
            <a:prstDash val="lg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endParaRPr lang="en-US" sz="760" kern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" name="Content Placeholder 7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6925" y="4224227"/>
            <a:ext cx="1983563" cy="1931267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644413" y="4178392"/>
            <a:ext cx="771151" cy="653209"/>
            <a:chOff x="4251957" y="-3495134"/>
            <a:chExt cx="1691382" cy="1463348"/>
          </a:xfrm>
        </p:grpSpPr>
        <p:sp>
          <p:nvSpPr>
            <p:cNvPr id="12" name="TextBox 10"/>
            <p:cNvSpPr txBox="1"/>
            <p:nvPr/>
          </p:nvSpPr>
          <p:spPr>
            <a:xfrm>
              <a:off x="4251957" y="-3495134"/>
              <a:ext cx="1691382" cy="788898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defRPr/>
              </a:pPr>
              <a:r>
                <a:rPr lang="en-GB" sz="844" i="1" kern="0" dirty="0">
                  <a:solidFill>
                    <a:srgbClr val="0093BE"/>
                  </a:solidFill>
                  <a:latin typeface="Trebuchet MS" panose="020B0603020202020204" pitchFamily="34" charset="0"/>
                </a:rPr>
                <a:t>Lateral shim</a:t>
              </a: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5097649" y="-2706236"/>
              <a:ext cx="0" cy="39655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>
            <a:xfrm>
              <a:off x="5094834" y="-2328925"/>
              <a:ext cx="243184" cy="29713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15" name="Group 14"/>
          <p:cNvGrpSpPr/>
          <p:nvPr/>
        </p:nvGrpSpPr>
        <p:grpSpPr>
          <a:xfrm>
            <a:off x="1562486" y="4773028"/>
            <a:ext cx="1491974" cy="939815"/>
            <a:chOff x="2269566" y="3038902"/>
            <a:chExt cx="3272384" cy="2105418"/>
          </a:xfrm>
        </p:grpSpPr>
        <p:sp>
          <p:nvSpPr>
            <p:cNvPr id="16" name="Arc 15"/>
            <p:cNvSpPr/>
            <p:nvPr/>
          </p:nvSpPr>
          <p:spPr>
            <a:xfrm>
              <a:off x="2269566" y="3057699"/>
              <a:ext cx="2123195" cy="2086621"/>
            </a:xfrm>
            <a:prstGeom prst="arc">
              <a:avLst>
                <a:gd name="adj1" fmla="val 16934780"/>
                <a:gd name="adj2" fmla="val 4687336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ysDot"/>
              <a:headEnd type="triangle" w="med" len="med"/>
              <a:tailEnd type="triangle" w="med" len="me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defRPr/>
              </a:pPr>
              <a:endParaRPr lang="en-US" sz="760" kern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4278197" y="3038902"/>
              <a:ext cx="1263753" cy="5878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825174" y="4456909"/>
            <a:ext cx="827196" cy="674357"/>
            <a:chOff x="4269884" y="-3495134"/>
            <a:chExt cx="1997224" cy="1607262"/>
          </a:xfrm>
        </p:grpSpPr>
        <p:sp>
          <p:nvSpPr>
            <p:cNvPr id="19" name="TextBox 17"/>
            <p:cNvSpPr txBox="1"/>
            <p:nvPr/>
          </p:nvSpPr>
          <p:spPr>
            <a:xfrm>
              <a:off x="4269884" y="-3495134"/>
              <a:ext cx="1655533" cy="839309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defRPr/>
              </a:pPr>
              <a:r>
                <a:rPr lang="en-GB" sz="844" kern="0" dirty="0">
                  <a:solidFill>
                    <a:prstClr val="black"/>
                  </a:solidFill>
                  <a:latin typeface="Trebuchet MS" panose="020B0603020202020204" pitchFamily="34" charset="0"/>
                </a:rPr>
                <a:t>Coil </a:t>
              </a:r>
              <a:r>
                <a:rPr lang="en-GB" sz="844" kern="0" dirty="0">
                  <a:solidFill>
                    <a:prstClr val="black"/>
                  </a:solidFill>
                  <a:latin typeface="Trebuchet MS" panose="020B0603020202020204" pitchFamily="34" charset="0"/>
                </a:rPr>
                <a:t>size top</a:t>
              </a:r>
              <a:endParaRPr lang="en-GB" sz="844" kern="0" dirty="0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 flipV="1">
              <a:off x="5097647" y="-2717159"/>
              <a:ext cx="5" cy="246367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>
            <a:xfrm>
              <a:off x="5076820" y="-2529874"/>
              <a:ext cx="1190288" cy="642002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693386" y="5803190"/>
            <a:ext cx="1413366" cy="373206"/>
            <a:chOff x="4869530" y="-3833334"/>
            <a:chExt cx="3099969" cy="836073"/>
          </a:xfrm>
        </p:grpSpPr>
        <p:sp>
          <p:nvSpPr>
            <p:cNvPr id="23" name="TextBox 21"/>
            <p:cNvSpPr txBox="1"/>
            <p:nvPr/>
          </p:nvSpPr>
          <p:spPr>
            <a:xfrm>
              <a:off x="4869530" y="-3495133"/>
              <a:ext cx="2285025" cy="497872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defRPr/>
              </a:pPr>
              <a:r>
                <a:rPr lang="en-GB" sz="844" i="1" kern="0" dirty="0">
                  <a:solidFill>
                    <a:srgbClr val="0093BE"/>
                  </a:solidFill>
                  <a:latin typeface="Trebuchet MS" panose="020B0603020202020204" pitchFamily="34" charset="0"/>
                </a:rPr>
                <a:t>Collar nose shim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7126689" y="-3271018"/>
              <a:ext cx="57125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>
            <a:xfrm flipV="1">
              <a:off x="7697947" y="-3833334"/>
              <a:ext cx="271552" cy="56231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630914" y="5567258"/>
            <a:ext cx="1188546" cy="265587"/>
            <a:chOff x="4869530" y="-3592242"/>
            <a:chExt cx="2606864" cy="594980"/>
          </a:xfrm>
        </p:grpSpPr>
        <p:cxnSp>
          <p:nvCxnSpPr>
            <p:cNvPr id="27" name="Straight Arrow Connector 26"/>
            <p:cNvCxnSpPr>
              <a:stCxn id="28" idx="3"/>
            </p:cNvCxnSpPr>
            <p:nvPr/>
          </p:nvCxnSpPr>
          <p:spPr>
            <a:xfrm flipV="1">
              <a:off x="7154559" y="-3592242"/>
              <a:ext cx="321835" cy="34604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  <p:sp>
          <p:nvSpPr>
            <p:cNvPr id="28" name="TextBox 26"/>
            <p:cNvSpPr txBox="1"/>
            <p:nvPr/>
          </p:nvSpPr>
          <p:spPr>
            <a:xfrm>
              <a:off x="4869530" y="-3495134"/>
              <a:ext cx="2285029" cy="497872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defRPr/>
              </a:pPr>
              <a:r>
                <a:rPr lang="en-GB" sz="844" kern="0" dirty="0">
                  <a:solidFill>
                    <a:prstClr val="black"/>
                  </a:solidFill>
                  <a:latin typeface="Trebuchet MS" panose="020B0603020202020204" pitchFamily="34" charset="0"/>
                </a:rPr>
                <a:t>Coil size bottom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790953" y="5630973"/>
            <a:ext cx="781325" cy="793434"/>
            <a:chOff x="4284500" y="-3873164"/>
            <a:chExt cx="1713698" cy="1777491"/>
          </a:xfrm>
        </p:grpSpPr>
        <p:sp>
          <p:nvSpPr>
            <p:cNvPr id="30" name="TextBox 28"/>
            <p:cNvSpPr txBox="1"/>
            <p:nvPr/>
          </p:nvSpPr>
          <p:spPr>
            <a:xfrm>
              <a:off x="4284500" y="-2884573"/>
              <a:ext cx="1713698" cy="788900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342900">
                <a:defRPr/>
              </a:pPr>
              <a:r>
                <a:rPr lang="en-GB" sz="844" i="1" kern="0" dirty="0">
                  <a:solidFill>
                    <a:srgbClr val="0093BE"/>
                  </a:solidFill>
                  <a:latin typeface="Trebuchet MS" panose="020B0603020202020204" pitchFamily="34" charset="0"/>
                </a:rPr>
                <a:t>Collar-Yoke shim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4666940" y="-3873164"/>
              <a:ext cx="442793" cy="97493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sp>
        <p:nvSpPr>
          <p:cNvPr id="32" name="Arc 31"/>
          <p:cNvSpPr/>
          <p:nvPr/>
        </p:nvSpPr>
        <p:spPr>
          <a:xfrm>
            <a:off x="1129861" y="4295514"/>
            <a:ext cx="1906177" cy="1859980"/>
          </a:xfrm>
          <a:prstGeom prst="arc">
            <a:avLst>
              <a:gd name="adj1" fmla="val 19116135"/>
              <a:gd name="adj2" fmla="val 2453103"/>
            </a:avLst>
          </a:prstGeom>
          <a:noFill/>
          <a:ln w="38100" cap="flat" cmpd="sng" algn="ctr">
            <a:solidFill>
              <a:srgbClr val="7030A0"/>
            </a:solidFill>
            <a:prstDash val="lg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endParaRPr lang="en-US" sz="760" kern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3" name="TextBox 31"/>
          <p:cNvSpPr txBox="1"/>
          <p:nvPr/>
        </p:nvSpPr>
        <p:spPr>
          <a:xfrm>
            <a:off x="2637620" y="4476576"/>
            <a:ext cx="660113" cy="35214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GB" sz="844" kern="0" dirty="0">
                <a:solidFill>
                  <a:prstClr val="black"/>
                </a:solidFill>
                <a:latin typeface="Trebuchet MS" panose="020B0603020202020204" pitchFamily="34" charset="0"/>
              </a:rPr>
              <a:t>Arc length</a:t>
            </a:r>
          </a:p>
        </p:txBody>
      </p:sp>
      <p:pic>
        <p:nvPicPr>
          <p:cNvPr id="34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1475" y="4245844"/>
            <a:ext cx="3504034" cy="198144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3957" y="4245493"/>
            <a:ext cx="2480258" cy="211855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46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4467" y="1559632"/>
            <a:ext cx="1150355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00"/>
                </a:solidFill>
              </a:rPr>
              <a:t>The </a:t>
            </a:r>
            <a:r>
              <a:rPr lang="en-GB" sz="2000" dirty="0">
                <a:solidFill>
                  <a:srgbClr val="000000"/>
                </a:solidFill>
              </a:rPr>
              <a:t>dominating load case in accelerator magnets is </a:t>
            </a:r>
            <a:r>
              <a:rPr lang="en-GB" sz="2000" b="1" dirty="0">
                <a:solidFill>
                  <a:srgbClr val="000000"/>
                </a:solidFill>
              </a:rPr>
              <a:t>transverse </a:t>
            </a:r>
            <a:r>
              <a:rPr lang="en-GB" sz="2000" b="1" dirty="0" smtClean="0">
                <a:solidFill>
                  <a:srgbClr val="000000"/>
                </a:solidFill>
              </a:rPr>
              <a:t>compressive</a:t>
            </a:r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Coils </a:t>
            </a:r>
            <a:r>
              <a:rPr lang="en-GB" sz="2000" dirty="0">
                <a:solidFill>
                  <a:srgbClr val="000000"/>
                </a:solidFill>
              </a:rPr>
              <a:t>are </a:t>
            </a:r>
            <a:r>
              <a:rPr lang="en-GB" sz="2000" b="1" dirty="0">
                <a:solidFill>
                  <a:srgbClr val="000000"/>
                </a:solidFill>
              </a:rPr>
              <a:t>loaded </a:t>
            </a:r>
            <a:r>
              <a:rPr lang="en-GB" sz="2000" b="1" dirty="0">
                <a:solidFill>
                  <a:srgbClr val="000000"/>
                </a:solidFill>
              </a:rPr>
              <a:t>during the assembly, cooling, powering</a:t>
            </a:r>
            <a:r>
              <a:rPr lang="en-GB" sz="2000" b="1" dirty="0">
                <a:solidFill>
                  <a:srgbClr val="000000"/>
                </a:solidFill>
              </a:rPr>
              <a:t>, </a:t>
            </a:r>
            <a:r>
              <a:rPr lang="en-GB" sz="2000" b="1" dirty="0" smtClean="0">
                <a:solidFill>
                  <a:srgbClr val="000000"/>
                </a:solidFill>
              </a:rPr>
              <a:t>quenching &amp; </a:t>
            </a:r>
            <a:r>
              <a:rPr lang="en-GB" sz="2000" b="1" dirty="0">
                <a:solidFill>
                  <a:srgbClr val="000000"/>
                </a:solidFill>
              </a:rPr>
              <a:t>thermal </a:t>
            </a:r>
            <a:r>
              <a:rPr lang="en-GB" sz="2000" b="1" dirty="0" smtClean="0">
                <a:solidFill>
                  <a:srgbClr val="000000"/>
                </a:solidFill>
              </a:rPr>
              <a:t>cycles</a:t>
            </a: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Experimental </a:t>
            </a:r>
            <a:r>
              <a:rPr lang="en-GB" sz="2000" dirty="0">
                <a:solidFill>
                  <a:srgbClr val="000000"/>
                </a:solidFill>
              </a:rPr>
              <a:t>results about the room temperature (RT) stress limits of Nb</a:t>
            </a:r>
            <a:r>
              <a:rPr lang="en-GB" sz="2000" baseline="-25000" dirty="0">
                <a:solidFill>
                  <a:srgbClr val="000000"/>
                </a:solidFill>
              </a:rPr>
              <a:t>3</a:t>
            </a:r>
            <a:r>
              <a:rPr lang="en-GB" sz="2000" dirty="0">
                <a:solidFill>
                  <a:srgbClr val="000000"/>
                </a:solidFill>
              </a:rPr>
              <a:t>Sn wires, cables and coils at which </a:t>
            </a:r>
            <a:r>
              <a:rPr lang="en-GB" sz="2000" b="1" dirty="0">
                <a:solidFill>
                  <a:srgbClr val="000000"/>
                </a:solidFill>
              </a:rPr>
              <a:t>irreversible conductor degradation </a:t>
            </a:r>
            <a:r>
              <a:rPr lang="en-GB" sz="2000" dirty="0">
                <a:solidFill>
                  <a:srgbClr val="000000"/>
                </a:solidFill>
              </a:rPr>
              <a:t>occurs are </a:t>
            </a:r>
            <a:r>
              <a:rPr lang="en-GB" sz="2000" dirty="0" smtClean="0">
                <a:solidFill>
                  <a:srgbClr val="000000"/>
                </a:solidFill>
              </a:rPr>
              <a:t>lacking</a:t>
            </a: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The </a:t>
            </a:r>
            <a:r>
              <a:rPr lang="en-GB" sz="2000" dirty="0" smtClean="0">
                <a:solidFill>
                  <a:srgbClr val="000000"/>
                </a:solidFill>
              </a:rPr>
              <a:t>ongoing experiment </a:t>
            </a:r>
            <a:r>
              <a:rPr lang="en-GB" sz="2000" dirty="0">
                <a:solidFill>
                  <a:srgbClr val="000000"/>
                </a:solidFill>
              </a:rPr>
              <a:t>aims to determine the </a:t>
            </a:r>
            <a:r>
              <a:rPr lang="en-GB" sz="2000" b="1" dirty="0">
                <a:solidFill>
                  <a:srgbClr val="000000"/>
                </a:solidFill>
              </a:rPr>
              <a:t>critical RT transverse compressive stress limits of cured, reacted and impregnated Nb</a:t>
            </a:r>
            <a:r>
              <a:rPr lang="en-GB" sz="2000" b="1" baseline="-25000" dirty="0">
                <a:solidFill>
                  <a:srgbClr val="000000"/>
                </a:solidFill>
              </a:rPr>
              <a:t>3</a:t>
            </a:r>
            <a:r>
              <a:rPr lang="en-GB" sz="2000" b="1" dirty="0">
                <a:solidFill>
                  <a:srgbClr val="000000"/>
                </a:solidFill>
              </a:rPr>
              <a:t>Sn coil </a:t>
            </a:r>
            <a:r>
              <a:rPr lang="en-GB" sz="2000" b="1" dirty="0" smtClean="0">
                <a:solidFill>
                  <a:srgbClr val="000000"/>
                </a:solidFill>
              </a:rPr>
              <a:t>components</a:t>
            </a: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The </a:t>
            </a:r>
            <a:r>
              <a:rPr lang="en-GB" sz="2000" dirty="0" smtClean="0">
                <a:solidFill>
                  <a:srgbClr val="000000"/>
                </a:solidFill>
              </a:rPr>
              <a:t>degradation is quantified </a:t>
            </a:r>
            <a:r>
              <a:rPr lang="en-GB" sz="2000" dirty="0">
                <a:solidFill>
                  <a:srgbClr val="000000"/>
                </a:solidFill>
              </a:rPr>
              <a:t>in terms of </a:t>
            </a:r>
            <a:r>
              <a:rPr lang="en-GB" sz="2000" b="1" dirty="0">
                <a:solidFill>
                  <a:srgbClr val="000000"/>
                </a:solidFill>
              </a:rPr>
              <a:t>critical current and </a:t>
            </a:r>
            <a:r>
              <a:rPr lang="en-GB" sz="2000" b="1" dirty="0" smtClean="0">
                <a:solidFill>
                  <a:srgbClr val="000000"/>
                </a:solidFill>
              </a:rPr>
              <a:t>n-value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i="1" kern="0" cap="all" dirty="0" err="1" smtClean="0">
                <a:latin typeface="Verdana" panose="020B0604030504040204" pitchFamily="34" charset="0"/>
              </a:rPr>
              <a:t>I</a:t>
            </a:r>
            <a:r>
              <a:rPr lang="en-US" sz="2000" kern="0" cap="all" baseline="-25000" dirty="0" err="1" smtClean="0">
                <a:latin typeface="Verdana" panose="020B0604030504040204" pitchFamily="34" charset="0"/>
              </a:rPr>
              <a:t>c</a:t>
            </a:r>
            <a:r>
              <a:rPr lang="en-US" sz="2000" kern="0" cap="all" dirty="0" smtClean="0">
                <a:latin typeface="Verdana" panose="020B0604030504040204" pitchFamily="34" charset="0"/>
              </a:rPr>
              <a:t> </a:t>
            </a:r>
            <a:r>
              <a:rPr lang="en-US" sz="2000" kern="0" cap="all" dirty="0">
                <a:latin typeface="Verdana" panose="020B0604030504040204" pitchFamily="34" charset="0"/>
              </a:rPr>
              <a:t>degradation </a:t>
            </a:r>
            <a:r>
              <a:rPr lang="en-US" sz="2000" kern="0" cap="all" dirty="0">
                <a:latin typeface="Verdana" panose="020B0604030504040204" pitchFamily="34" charset="0"/>
              </a:rPr>
              <a:t>after transversal pressure at RT</a:t>
            </a: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19457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TESTING SEQUENCE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293977"/>
            <a:ext cx="82379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0000"/>
                </a:solidFill>
              </a:rPr>
              <a:t>The </a:t>
            </a:r>
            <a:r>
              <a:rPr lang="en-US" sz="2400" dirty="0" err="1" smtClean="0">
                <a:solidFill>
                  <a:srgbClr val="000000"/>
                </a:solidFill>
              </a:rPr>
              <a:t>Ic</a:t>
            </a:r>
            <a:r>
              <a:rPr lang="en-US" sz="2400" dirty="0" smtClean="0">
                <a:solidFill>
                  <a:srgbClr val="000000"/>
                </a:solidFill>
              </a:rPr>
              <a:t> of a reacted and impregnated two stack cable sample is measured in FRESCA</a:t>
            </a:r>
          </a:p>
          <a:p>
            <a:pPr lvl="1"/>
            <a:endParaRPr lang="en-US" sz="24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0000"/>
                </a:solidFill>
              </a:rPr>
              <a:t>Sample is taken out from FRESCA and compressed in a controlled manner at ambient temperature</a:t>
            </a:r>
          </a:p>
          <a:p>
            <a:pPr lvl="1"/>
            <a:endParaRPr lang="en-US" sz="24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0000"/>
                </a:solidFill>
              </a:rPr>
              <a:t>The sample is re-measured in FRESCA to check if, and by how much the compression has modified the</a:t>
            </a:r>
            <a:r>
              <a:rPr lang="en-US" sz="2400" i="1" dirty="0" smtClean="0">
                <a:solidFill>
                  <a:srgbClr val="000000"/>
                </a:solidFill>
              </a:rPr>
              <a:t> I</a:t>
            </a:r>
            <a:r>
              <a:rPr lang="en-US" sz="2400" baseline="-25000" dirty="0" smtClean="0">
                <a:solidFill>
                  <a:srgbClr val="000000"/>
                </a:solidFill>
              </a:rPr>
              <a:t>C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869" y="4647335"/>
            <a:ext cx="4234860" cy="16407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24981"/>
          <a:stretch/>
        </p:blipFill>
        <p:spPr>
          <a:xfrm>
            <a:off x="8425813" y="874957"/>
            <a:ext cx="2486703" cy="12748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237940" y="6213799"/>
            <a:ext cx="286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Improved knowledge on stress-distribution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354467" y="4921569"/>
            <a:ext cx="717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The test setup has been optimized in order ensure a known pressure distribution during the load step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  <p:pic>
        <p:nvPicPr>
          <p:cNvPr id="1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2" t="36991" r="32562" b="17499"/>
          <a:stretch/>
        </p:blipFill>
        <p:spPr>
          <a:xfrm>
            <a:off x="8425813" y="2574333"/>
            <a:ext cx="2486703" cy="1655717"/>
          </a:xfrm>
          <a:prstGeom prst="rect">
            <a:avLst/>
          </a:prstGeom>
          <a:ln>
            <a:noFill/>
          </a:ln>
        </p:spPr>
      </p:pic>
      <p:cxnSp>
        <p:nvCxnSpPr>
          <p:cNvPr id="23" name="Straight Connector 22"/>
          <p:cNvCxnSpPr/>
          <p:nvPr/>
        </p:nvCxnSpPr>
        <p:spPr>
          <a:xfrm flipH="1" flipV="1">
            <a:off x="10070525" y="2849110"/>
            <a:ext cx="651938" cy="123108"/>
          </a:xfrm>
          <a:prstGeom prst="line">
            <a:avLst/>
          </a:prstGeom>
          <a:ln>
            <a:noFill/>
            <a:headEnd type="none"/>
            <a:tailEnd type="oval"/>
          </a:ln>
          <a:effectLst>
            <a:glow rad="254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369492" y="3228750"/>
            <a:ext cx="533473" cy="123108"/>
          </a:xfrm>
          <a:prstGeom prst="line">
            <a:avLst/>
          </a:prstGeom>
          <a:ln>
            <a:noFill/>
            <a:tailEnd type="oval"/>
          </a:ln>
          <a:effectLst>
            <a:glow rad="254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362613" y="2803337"/>
            <a:ext cx="1073009" cy="163407"/>
          </a:xfrm>
          <a:prstGeom prst="line">
            <a:avLst/>
          </a:prstGeom>
          <a:ln>
            <a:noFill/>
            <a:headEnd type="none"/>
            <a:tailEnd type="oval"/>
          </a:ln>
          <a:effectLst>
            <a:glow rad="254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8364778" y="3699464"/>
            <a:ext cx="606867" cy="75586"/>
          </a:xfrm>
          <a:prstGeom prst="line">
            <a:avLst/>
          </a:prstGeom>
          <a:ln>
            <a:noFill/>
            <a:tailEnd type="oval"/>
          </a:ln>
          <a:effectLst>
            <a:glow rad="254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10087564" y="2680631"/>
            <a:ext cx="624614" cy="23851"/>
          </a:xfrm>
          <a:prstGeom prst="line">
            <a:avLst/>
          </a:prstGeom>
          <a:ln>
            <a:noFill/>
            <a:headEnd type="none"/>
            <a:tailEnd type="oval"/>
          </a:ln>
          <a:effectLst>
            <a:glow rad="254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417984" y="2519794"/>
            <a:ext cx="4412405" cy="161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Status of wound conductor task, Friedrich Lackner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5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8406029" y="4211652"/>
            <a:ext cx="2526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Cable compression on hydraulic press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8192346" y="2145363"/>
            <a:ext cx="2977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FRESCA sample, RRP – Nb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Sn 11T cable stack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753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82445" y="93599"/>
            <a:ext cx="8229600" cy="850626"/>
          </a:xfrm>
        </p:spPr>
        <p:txBody>
          <a:bodyPr anchor="t">
            <a:normAutofit/>
          </a:bodyPr>
          <a:lstStyle/>
          <a:p>
            <a:r>
              <a:rPr lang="en-GB" sz="2200" dirty="0">
                <a:solidFill>
                  <a:srgbClr val="000000"/>
                </a:solidFill>
                <a:latin typeface="+mn-lt"/>
              </a:rPr>
              <a:t>The Press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OPTIMIZATION OF THE LOADING STEP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29609" y="730179"/>
            <a:ext cx="11532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0000"/>
                </a:solidFill>
              </a:rPr>
              <a:t>Pressure </a:t>
            </a:r>
            <a:r>
              <a:rPr lang="en-GB" b="1" dirty="0">
                <a:solidFill>
                  <a:srgbClr val="000000"/>
                </a:solidFill>
              </a:rPr>
              <a:t>measurement films from </a:t>
            </a:r>
            <a:r>
              <a:rPr lang="en-GB" b="1" dirty="0" err="1" smtClean="0">
                <a:solidFill>
                  <a:srgbClr val="000000"/>
                </a:solidFill>
              </a:rPr>
              <a:t>FujiFilm</a:t>
            </a:r>
            <a:r>
              <a:rPr lang="en-US" b="1" dirty="0" smtClean="0">
                <a:solidFill>
                  <a:srgbClr val="000000"/>
                </a:solidFill>
              </a:rPr>
              <a:t> are used to measure the pressure distribution during the loading cycle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</a:rPr>
              <a:t>We optimized the pressing tool to provide a reasonable uniform pressure on the sample</a:t>
            </a:r>
          </a:p>
        </p:txBody>
      </p:sp>
      <p:pic>
        <p:nvPicPr>
          <p:cNvPr id="8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11111"/>
          <a:stretch/>
        </p:blipFill>
        <p:spPr>
          <a:xfrm>
            <a:off x="252914" y="1406863"/>
            <a:ext cx="3346314" cy="53340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4604" y="1887166"/>
            <a:ext cx="8319700" cy="3764605"/>
          </a:xfrm>
          <a:prstGeom prst="rect">
            <a:avLst/>
          </a:prstGeom>
        </p:spPr>
      </p:pic>
      <p:sp>
        <p:nvSpPr>
          <p:cNvPr id="134" name="Footer Placeholder 1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135" name="Slide Number Placeholder 1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6</a:t>
            </a:fld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5706942" y="5819394"/>
            <a:ext cx="33443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i="1" dirty="0" err="1"/>
              <a:t>Courtesy</a:t>
            </a:r>
            <a:r>
              <a:rPr lang="de-AT" i="1" dirty="0"/>
              <a:t> </a:t>
            </a:r>
            <a:r>
              <a:rPr lang="de-AT" i="1" dirty="0" err="1"/>
              <a:t>of</a:t>
            </a:r>
            <a:r>
              <a:rPr lang="de-AT" i="1" dirty="0"/>
              <a:t> </a:t>
            </a:r>
            <a:r>
              <a:rPr lang="en-GB" i="1" dirty="0" smtClean="0"/>
              <a:t>P. </a:t>
            </a:r>
            <a:r>
              <a:rPr lang="en-GB" i="1" dirty="0" err="1" smtClean="0"/>
              <a:t>Ebermann</a:t>
            </a:r>
            <a:r>
              <a:rPr lang="en-GB" i="1" dirty="0" smtClean="0"/>
              <a:t> &amp; F. Wolf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456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911" t="38318" r="14388" b="15253"/>
          <a:stretch/>
        </p:blipFill>
        <p:spPr>
          <a:xfrm>
            <a:off x="756578" y="1692268"/>
            <a:ext cx="10678841" cy="442861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42883" y="747374"/>
            <a:ext cx="115062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0000"/>
                </a:solidFill>
              </a:rPr>
              <a:t>Comparison of fitted voltage-current-curves at </a:t>
            </a:r>
            <a:r>
              <a:rPr lang="en-US" sz="2400" i="1" dirty="0" err="1" smtClean="0">
                <a:solidFill>
                  <a:srgbClr val="000000"/>
                </a:solidFill>
              </a:rPr>
              <a:t>B</a:t>
            </a:r>
            <a:r>
              <a:rPr lang="en-US" sz="2400" dirty="0" err="1" smtClean="0">
                <a:solidFill>
                  <a:srgbClr val="000000"/>
                </a:solidFill>
              </a:rPr>
              <a:t>app</a:t>
            </a:r>
            <a:r>
              <a:rPr lang="en-US" sz="2400" dirty="0" smtClean="0">
                <a:solidFill>
                  <a:srgbClr val="000000"/>
                </a:solidFill>
              </a:rPr>
              <a:t> = 9.6 T at</a:t>
            </a:r>
            <a:r>
              <a:rPr lang="en-US" sz="2400" i="1" dirty="0" smtClean="0">
                <a:solidFill>
                  <a:srgbClr val="000000"/>
                </a:solidFill>
              </a:rPr>
              <a:t> T </a:t>
            </a:r>
            <a:r>
              <a:rPr lang="en-US" sz="2400" dirty="0" smtClean="0">
                <a:solidFill>
                  <a:srgbClr val="000000"/>
                </a:solidFill>
              </a:rPr>
              <a:t>= 4.2 K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0000"/>
                </a:solidFill>
              </a:rPr>
              <a:t>No degradation observed up to 150 MPa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7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27833" y="48734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35997" y="5478251"/>
            <a:ext cx="4508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* Measurements are ongoing on 31</a:t>
            </a:r>
            <a:r>
              <a:rPr lang="en-GB" baseline="30000" dirty="0" smtClean="0"/>
              <a:t>st</a:t>
            </a:r>
            <a:r>
              <a:rPr lang="en-GB" dirty="0" smtClean="0"/>
              <a:t> of May. </a:t>
            </a:r>
          </a:p>
          <a:p>
            <a:pPr algn="ctr"/>
            <a:r>
              <a:rPr lang="en-GB" dirty="0" smtClean="0"/>
              <a:t>First results at 4.2 K show relative degradation </a:t>
            </a:r>
            <a:r>
              <a:rPr lang="en-GB" i="1" dirty="0" smtClean="0"/>
              <a:t>Ɛ </a:t>
            </a:r>
            <a:r>
              <a:rPr lang="en-GB" dirty="0" smtClean="0"/>
              <a:t>in the order of  2 – 3 %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62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WINDABILITY</a:t>
            </a:r>
            <a:endParaRPr lang="en-US" sz="20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202" r="20737" b="3426"/>
          <a:stretch/>
        </p:blipFill>
        <p:spPr>
          <a:xfrm>
            <a:off x="433580" y="2418158"/>
            <a:ext cx="3430571" cy="430331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4467" y="721703"/>
            <a:ext cx="11446428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Measure and model the geometrical evolution of 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cables during 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winding.</a:t>
            </a: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Identification of the parameters dominating this process to possibly provide feedback for cabling &amp; </a:t>
            </a:r>
            <a:r>
              <a:rPr lang="en-GB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winding.</a:t>
            </a: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Set-up a standard to quantify a “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windability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factor” or </a:t>
            </a:r>
            <a:r>
              <a:rPr lang="en-US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similar.</a:t>
            </a:r>
            <a:endParaRPr lang="en-GB" sz="2400" dirty="0"/>
          </a:p>
        </p:txBody>
      </p:sp>
      <p:pic>
        <p:nvPicPr>
          <p:cNvPr id="3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03641"/>
            <a:ext cx="4006527" cy="25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956" y="2682471"/>
            <a:ext cx="3400753" cy="2550564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19154" y="6295213"/>
            <a:ext cx="2743200" cy="365125"/>
          </a:xfrm>
        </p:spPr>
        <p:txBody>
          <a:bodyPr/>
          <a:lstStyle/>
          <a:p>
            <a:fld id="{E45E4344-BAC9-4387-8ADF-724D11F0D91E}" type="slidenum">
              <a:rPr lang="en-US" smtClean="0"/>
              <a:t>8</a:t>
            </a:fld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145671" y="5825235"/>
            <a:ext cx="25046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i="1" dirty="0" err="1"/>
              <a:t>Courtesy</a:t>
            </a:r>
            <a:r>
              <a:rPr lang="de-AT" i="1" dirty="0"/>
              <a:t> </a:t>
            </a:r>
            <a:r>
              <a:rPr lang="de-AT" i="1" dirty="0" err="1"/>
              <a:t>of</a:t>
            </a:r>
            <a:r>
              <a:rPr lang="de-AT" i="1" dirty="0"/>
              <a:t> </a:t>
            </a:r>
            <a:r>
              <a:rPr lang="en-GB" i="1" dirty="0" smtClean="0"/>
              <a:t>D. </a:t>
            </a:r>
            <a:r>
              <a:rPr lang="en-GB" i="1" dirty="0" err="1" smtClean="0"/>
              <a:t>Pulikowski</a:t>
            </a:r>
            <a:endParaRPr lang="en-GB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544056" y="5278715"/>
            <a:ext cx="3057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CERN-LMF, 11T dipole winding machine</a:t>
            </a:r>
            <a:endParaRPr lang="en-GB" sz="14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8602165" y="5278715"/>
            <a:ext cx="2432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CERN-LMF, 11T dipole pole end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07525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54467" y="990511"/>
            <a:ext cx="11513277" cy="10253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H" sz="1800" b="1" dirty="0" err="1" smtClean="0"/>
              <a:t>Typical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findings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during</a:t>
            </a:r>
            <a:r>
              <a:rPr lang="fr-CH" sz="1800" b="1" dirty="0" smtClean="0"/>
              <a:t> the </a:t>
            </a:r>
            <a:r>
              <a:rPr lang="fr-CH" sz="1800" b="1" dirty="0" err="1" smtClean="0"/>
              <a:t>winding</a:t>
            </a:r>
            <a:r>
              <a:rPr lang="fr-CH" sz="1800" b="1" dirty="0" smtClean="0"/>
              <a:t> of Nb</a:t>
            </a:r>
            <a:r>
              <a:rPr lang="fr-CH" sz="1800" b="1" baseline="-25000" dirty="0" smtClean="0"/>
              <a:t>3</a:t>
            </a:r>
            <a:r>
              <a:rPr lang="fr-CH" sz="1800" b="1" dirty="0" smtClean="0"/>
              <a:t>Sn </a:t>
            </a:r>
            <a:r>
              <a:rPr lang="fr-CH" sz="1800" b="1" dirty="0" err="1" smtClean="0"/>
              <a:t>coils</a:t>
            </a:r>
            <a:endParaRPr lang="fr-CH" sz="1800" b="1" dirty="0" smtClean="0"/>
          </a:p>
          <a:p>
            <a:pPr marL="0" indent="0">
              <a:buNone/>
            </a:pPr>
            <a:endParaRPr lang="fr-CH" sz="18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 smtClean="0"/>
              <a:t>Protrusion </a:t>
            </a:r>
            <a:r>
              <a:rPr lang="pl-PL" sz="1800" dirty="0"/>
              <a:t>from the mandrel surface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Strand </a:t>
            </a:r>
            <a:r>
              <a:rPr lang="pl-PL" sz="1800" dirty="0"/>
              <a:t>pop-out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1"/>
            <a:ext cx="12192000" cy="56706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 ker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WINDABILITY</a:t>
            </a:r>
            <a:endParaRPr lang="en-US" sz="1800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67" y="33465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Status of wound conductor task, Friedrich </a:t>
            </a:r>
            <a:r>
              <a:rPr lang="en-GB" dirty="0" err="1" smtClean="0"/>
              <a:t>Lackner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4344-BAC9-4387-8ADF-724D11F0D91E}" type="slidenum">
              <a:rPr lang="en-US" smtClean="0"/>
              <a:t>9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54467" y="5598127"/>
            <a:ext cx="1151327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Quantify geometrical displacements due to observed instabilities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Proposal and definition of a “</a:t>
            </a:r>
            <a:r>
              <a:rPr lang="en-US" dirty="0" err="1"/>
              <a:t>windability</a:t>
            </a:r>
            <a:r>
              <a:rPr lang="en-US" dirty="0"/>
              <a:t> factor” allowing to compare results of different cable geometries</a:t>
            </a:r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74" y="2644008"/>
            <a:ext cx="5546420" cy="203588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164" y="2644007"/>
            <a:ext cx="5531452" cy="203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7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9257</TotalTime>
  <Words>1373</Words>
  <Application>Microsoft Office PowerPoint</Application>
  <PresentationFormat>Widescreen</PresentationFormat>
  <Paragraphs>195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Times New Roman</vt:lpstr>
      <vt:lpstr>Trebuchet MS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Friedrich Lackner</dc:creator>
  <cp:lastModifiedBy>Friedrich Lackner</cp:lastModifiedBy>
  <cp:revision>145</cp:revision>
  <dcterms:created xsi:type="dcterms:W3CDTF">2016-11-29T07:41:31Z</dcterms:created>
  <dcterms:modified xsi:type="dcterms:W3CDTF">2017-05-31T11:43:58Z</dcterms:modified>
</cp:coreProperties>
</file>