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81" r:id="rId3"/>
    <p:sldId id="284" r:id="rId4"/>
    <p:sldId id="285" r:id="rId5"/>
    <p:sldId id="287" r:id="rId6"/>
    <p:sldId id="280" r:id="rId7"/>
    <p:sldId id="259" r:id="rId8"/>
    <p:sldId id="262" r:id="rId9"/>
    <p:sldId id="264" r:id="rId10"/>
    <p:sldId id="260" r:id="rId11"/>
    <p:sldId id="276" r:id="rId12"/>
    <p:sldId id="282" r:id="rId13"/>
    <p:sldId id="269" r:id="rId14"/>
    <p:sldId id="270" r:id="rId15"/>
    <p:sldId id="277" r:id="rId16"/>
    <p:sldId id="275" r:id="rId17"/>
    <p:sldId id="283" r:id="rId18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17B"/>
    <a:srgbClr val="F8FC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3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1.7996211700383458E-2"/>
                  <c:y val="-1.6519715084266539E-2"/>
                </c:manualLayout>
              </c:layout>
              <c:tx>
                <c:rich>
                  <a:bodyPr/>
                  <a:lstStyle/>
                  <a:p>
                    <a:pPr>
                      <a:defRPr sz="1050" b="1"/>
                    </a:pPr>
                    <a:r>
                      <a:rPr lang="en-US" sz="1050" b="1">
                        <a:solidFill>
                          <a:srgbClr val="04617B"/>
                        </a:solidFill>
                      </a:rPr>
                      <a:t>France: 715</a:t>
                    </a:r>
                    <a:r>
                      <a:rPr lang="en-US" sz="1050" b="1" baseline="0">
                        <a:solidFill>
                          <a:srgbClr val="04617B"/>
                        </a:solidFill>
                      </a:rPr>
                      <a:t> mln</a:t>
                    </a:r>
                    <a:endParaRPr lang="en-US" sz="1050" b="1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90925587392646E-2"/>
                  <c:y val="-2.8682525026747813E-2"/>
                </c:manualLayout>
              </c:layout>
              <c:tx>
                <c:rich>
                  <a:bodyPr/>
                  <a:lstStyle/>
                  <a:p>
                    <a:pPr>
                      <a:defRPr sz="1050" b="1"/>
                    </a:pPr>
                    <a:r>
                      <a:rPr lang="en-US" sz="1050" b="1">
                        <a:solidFill>
                          <a:srgbClr val="04617B"/>
                        </a:solidFill>
                      </a:rPr>
                      <a:t>Italy: 415 mln</a:t>
                    </a:r>
                    <a:endParaRPr lang="en-US" sz="1050" b="1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2466531496500392E-2"/>
                  <c:y val="5.7254268925768731E-3"/>
                </c:manualLayout>
              </c:layout>
              <c:tx>
                <c:rich>
                  <a:bodyPr/>
                  <a:lstStyle/>
                  <a:p>
                    <a:pPr>
                      <a:defRPr sz="1050" b="1"/>
                    </a:pPr>
                    <a:r>
                      <a:rPr lang="en-US" sz="1050" b="1">
                        <a:solidFill>
                          <a:srgbClr val="04617B"/>
                        </a:solidFill>
                      </a:rPr>
                      <a:t>Germany: 378 mln</a:t>
                    </a:r>
                    <a:endParaRPr lang="en-US" sz="1050" b="1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4817667565556692E-2"/>
                  <c:y val="-4.0699986797888159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UK: 220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1905336345491633E-3"/>
                  <c:y val="3.9688272661569476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Spain:</a:t>
                    </a:r>
                    <a:r>
                      <a:rPr lang="en-US" sz="1000" baseline="0">
                        <a:solidFill>
                          <a:srgbClr val="04617B"/>
                        </a:solidFill>
                      </a:rPr>
                      <a:t> </a:t>
                    </a:r>
                    <a:r>
                      <a:rPr lang="en-US" sz="1000">
                        <a:solidFill>
                          <a:srgbClr val="04617B"/>
                        </a:solidFill>
                      </a:rPr>
                      <a:t>215mln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0858818277724266E-4"/>
                  <c:y val="4.5568488721518504E-3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Belgium 158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0905815445467833E-3"/>
                  <c:y val="-1.3393814903571836E-2"/>
                </c:manualLayout>
              </c:layout>
              <c:tx>
                <c:rich>
                  <a:bodyPr/>
                  <a:lstStyle/>
                  <a:p>
                    <a:r>
                      <a:rPr lang="en-US" sz="1000" dirty="0" smtClean="0">
                        <a:solidFill>
                          <a:srgbClr val="04617B"/>
                        </a:solidFill>
                      </a:rPr>
                      <a:t>Switzerland: 141 </a:t>
                    </a:r>
                    <a:r>
                      <a:rPr lang="en-US" sz="1000" dirty="0" err="1" smtClean="0">
                        <a:solidFill>
                          <a:srgbClr val="04617B"/>
                        </a:solidFill>
                      </a:rPr>
                      <a:t>mln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8.2920623779966229E-3"/>
                  <c:y val="3.8740537867549166E-3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Austria: 106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686333428377163E-2"/>
                  <c:y val="2.547776636616075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Russia: 82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4442570354135735E-2"/>
                  <c:y val="1.4071077338137736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Finland: 65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8719662461746676E-2"/>
                  <c:y val="-1.6331053990806831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Denmark: 57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7.8841302986536854E-2"/>
                  <c:y val="-4.4638963888267658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Netherlands: 43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6336884285584431E-2"/>
                  <c:y val="-3.8163057325901834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Slovakia: 13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0.12023937575959573"/>
                  <c:y val="-3.6011987684137187E-2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Portugal: 11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8.7945720677500477E-2"/>
                  <c:y val="4.3385804439657815E-3"/>
                </c:manualLayout>
              </c:layout>
              <c:tx>
                <c:rich>
                  <a:bodyPr/>
                  <a:lstStyle/>
                  <a:p>
                    <a:r>
                      <a:rPr lang="en-US" sz="1000">
                        <a:solidFill>
                          <a:srgbClr val="04617B"/>
                        </a:solidFill>
                      </a:rPr>
                      <a:t>Others: 34 mln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multiLvlStrRef>
              <c:f>'[Grafico in Microsoft PowerPoint]Foglio1'!$E$5:$F$20</c:f>
              <c:multiLvlStrCache>
                <c:ptCount val="16"/>
                <c:lvl>
                  <c:pt idx="0">
                    <c:v>715</c:v>
                  </c:pt>
                  <c:pt idx="1">
                    <c:v>415</c:v>
                  </c:pt>
                  <c:pt idx="2">
                    <c:v>378</c:v>
                  </c:pt>
                  <c:pt idx="3">
                    <c:v>220</c:v>
                  </c:pt>
                  <c:pt idx="4">
                    <c:v>215</c:v>
                  </c:pt>
                  <c:pt idx="5">
                    <c:v>158</c:v>
                  </c:pt>
                  <c:pt idx="6">
                    <c:v>141</c:v>
                  </c:pt>
                  <c:pt idx="7">
                    <c:v>106</c:v>
                  </c:pt>
                  <c:pt idx="8">
                    <c:v>82</c:v>
                  </c:pt>
                  <c:pt idx="9">
                    <c:v>65</c:v>
                  </c:pt>
                  <c:pt idx="10">
                    <c:v>57</c:v>
                  </c:pt>
                  <c:pt idx="11">
                    <c:v>43</c:v>
                  </c:pt>
                  <c:pt idx="12">
                    <c:v>15</c:v>
                  </c:pt>
                  <c:pt idx="13">
                    <c:v>13</c:v>
                  </c:pt>
                  <c:pt idx="14">
                    <c:v>11</c:v>
                  </c:pt>
                  <c:pt idx="15">
                    <c:v>34</c:v>
                  </c:pt>
                </c:lvl>
                <c:lvl>
                  <c:pt idx="0">
                    <c:v>France</c:v>
                  </c:pt>
                  <c:pt idx="1">
                    <c:v>Italy</c:v>
                  </c:pt>
                  <c:pt idx="2">
                    <c:v>Germany</c:v>
                  </c:pt>
                  <c:pt idx="3">
                    <c:v>United Kingdom</c:v>
                  </c:pt>
                  <c:pt idx="4">
                    <c:v>Spain</c:v>
                  </c:pt>
                  <c:pt idx="5">
                    <c:v>Belgium</c:v>
                  </c:pt>
                  <c:pt idx="6">
                    <c:v>Switzerland</c:v>
                  </c:pt>
                  <c:pt idx="7">
                    <c:v>Austria</c:v>
                  </c:pt>
                  <c:pt idx="8">
                    <c:v>Russia</c:v>
                  </c:pt>
                  <c:pt idx="9">
                    <c:v>Finland</c:v>
                  </c:pt>
                  <c:pt idx="10">
                    <c:v>Denmark</c:v>
                  </c:pt>
                  <c:pt idx="11">
                    <c:v>Netherlands</c:v>
                  </c:pt>
                  <c:pt idx="12">
                    <c:v>India</c:v>
                  </c:pt>
                  <c:pt idx="13">
                    <c:v>Slovakia</c:v>
                  </c:pt>
                  <c:pt idx="14">
                    <c:v>Portugal</c:v>
                  </c:pt>
                  <c:pt idx="15">
                    <c:v>Others</c:v>
                  </c:pt>
                </c:lvl>
              </c:multiLvlStrCache>
            </c:multiLvlStrRef>
          </c:cat>
          <c:val>
            <c:numRef>
              <c:f>'[Grafico in Microsoft PowerPoint]Foglio1'!$F$5:$F$20</c:f>
              <c:numCache>
                <c:formatCode>General</c:formatCode>
                <c:ptCount val="16"/>
                <c:pt idx="0">
                  <c:v>715</c:v>
                </c:pt>
                <c:pt idx="1">
                  <c:v>415</c:v>
                </c:pt>
                <c:pt idx="2">
                  <c:v>378</c:v>
                </c:pt>
                <c:pt idx="3">
                  <c:v>220</c:v>
                </c:pt>
                <c:pt idx="4">
                  <c:v>215</c:v>
                </c:pt>
                <c:pt idx="5">
                  <c:v>158</c:v>
                </c:pt>
                <c:pt idx="6">
                  <c:v>141</c:v>
                </c:pt>
                <c:pt idx="7">
                  <c:v>106</c:v>
                </c:pt>
                <c:pt idx="8">
                  <c:v>82</c:v>
                </c:pt>
                <c:pt idx="9">
                  <c:v>65</c:v>
                </c:pt>
                <c:pt idx="10">
                  <c:v>57</c:v>
                </c:pt>
                <c:pt idx="11">
                  <c:v>43</c:v>
                </c:pt>
                <c:pt idx="12">
                  <c:v>15</c:v>
                </c:pt>
                <c:pt idx="13">
                  <c:v>13</c:v>
                </c:pt>
                <c:pt idx="14">
                  <c:v>11</c:v>
                </c:pt>
                <c:pt idx="15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1st orders</c:v>
          </c:tx>
          <c:invertIfNegative val="0"/>
          <c:cat>
            <c:numRef>
              <c:f>Foglio1!$A$4:$A$16</c:f>
              <c:numCache>
                <c:formatCode>General</c:formatCode>
                <c:ptCount val="1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</c:numCache>
            </c:numRef>
          </c:cat>
          <c:val>
            <c:numRef>
              <c:f>Foglio1!$B$4:$B$16</c:f>
              <c:numCache>
                <c:formatCode>General</c:formatCode>
                <c:ptCount val="13"/>
                <c:pt idx="0">
                  <c:v>18</c:v>
                </c:pt>
                <c:pt idx="1">
                  <c:v>134</c:v>
                </c:pt>
                <c:pt idx="2">
                  <c:v>86</c:v>
                </c:pt>
                <c:pt idx="3">
                  <c:v>103</c:v>
                </c:pt>
                <c:pt idx="4">
                  <c:v>93</c:v>
                </c:pt>
                <c:pt idx="5">
                  <c:v>99</c:v>
                </c:pt>
                <c:pt idx="6">
                  <c:v>87</c:v>
                </c:pt>
                <c:pt idx="7">
                  <c:v>114</c:v>
                </c:pt>
                <c:pt idx="8">
                  <c:v>101</c:v>
                </c:pt>
                <c:pt idx="9">
                  <c:v>91</c:v>
                </c:pt>
                <c:pt idx="10">
                  <c:v>76</c:v>
                </c:pt>
                <c:pt idx="11">
                  <c:v>25</c:v>
                </c:pt>
                <c:pt idx="12">
                  <c:v>4</c:v>
                </c:pt>
              </c:numCache>
            </c:numRef>
          </c:val>
        </c:ser>
        <c:ser>
          <c:idx val="1"/>
          <c:order val="1"/>
          <c:tx>
            <c:v>Tot. orders</c:v>
          </c:tx>
          <c:invertIfNegative val="0"/>
          <c:cat>
            <c:numRef>
              <c:f>Foglio1!$A$4:$A$16</c:f>
              <c:numCache>
                <c:formatCode>General</c:formatCode>
                <c:ptCount val="1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</c:numCache>
            </c:numRef>
          </c:cat>
          <c:val>
            <c:numRef>
              <c:f>Foglio1!$M$26:$M$38</c:f>
              <c:numCache>
                <c:formatCode>General</c:formatCode>
                <c:ptCount val="13"/>
                <c:pt idx="0">
                  <c:v>18</c:v>
                </c:pt>
                <c:pt idx="1">
                  <c:v>143</c:v>
                </c:pt>
                <c:pt idx="2">
                  <c:v>166</c:v>
                </c:pt>
                <c:pt idx="3">
                  <c:v>205</c:v>
                </c:pt>
                <c:pt idx="4">
                  <c:v>213</c:v>
                </c:pt>
                <c:pt idx="5">
                  <c:v>223</c:v>
                </c:pt>
                <c:pt idx="6">
                  <c:v>196</c:v>
                </c:pt>
                <c:pt idx="7">
                  <c:v>268</c:v>
                </c:pt>
                <c:pt idx="8">
                  <c:v>274</c:v>
                </c:pt>
                <c:pt idx="9">
                  <c:v>285</c:v>
                </c:pt>
                <c:pt idx="10">
                  <c:v>232</c:v>
                </c:pt>
                <c:pt idx="11">
                  <c:v>103</c:v>
                </c:pt>
                <c:pt idx="12">
                  <c:v>18</c:v>
                </c:pt>
              </c:numCache>
            </c:numRef>
          </c:val>
        </c:ser>
        <c:ser>
          <c:idx val="2"/>
          <c:order val="2"/>
          <c:tx>
            <c:v>new suppliers</c:v>
          </c:tx>
          <c:invertIfNegative val="0"/>
          <c:dLbls>
            <c:dLbl>
              <c:idx val="1"/>
              <c:layout>
                <c:manualLayout>
                  <c:x val="4.4839650584963253E-3"/>
                  <c:y val="-3.2213569370019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785023886234591E-3"/>
                  <c:y val="1.2885427748007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462585136491426E-2"/>
                  <c:y val="1.6106784685009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9786200779951004E-3"/>
                  <c:y val="1.2885427748007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4732750974938755E-3"/>
                  <c:y val="1.6106784685009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7.4732750974938755E-3"/>
                  <c:y val="1.6106784685009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0462585136491426E-2"/>
                  <c:y val="-1.6106784685009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4732750974938755E-3"/>
                  <c:y val="-9.66407081100577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8.9679301169926506E-3"/>
                  <c:y val="1.2885427748007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6441205214486526E-2"/>
                  <c:y val="2.8992212433017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0462585136491426E-2"/>
                  <c:y val="-3.2213569370019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Foglio1!$A$4:$A$16</c:f>
              <c:numCache>
                <c:formatCode>General</c:formatCode>
                <c:ptCount val="1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</c:numCache>
            </c:numRef>
          </c:cat>
          <c:val>
            <c:numRef>
              <c:f>Foglio1!$E$4:$E$16</c:f>
              <c:numCache>
                <c:formatCode>General</c:formatCode>
                <c:ptCount val="13"/>
                <c:pt idx="0">
                  <c:v>5</c:v>
                </c:pt>
                <c:pt idx="1">
                  <c:v>43</c:v>
                </c:pt>
                <c:pt idx="2">
                  <c:v>31</c:v>
                </c:pt>
                <c:pt idx="3">
                  <c:v>35</c:v>
                </c:pt>
                <c:pt idx="4">
                  <c:v>30</c:v>
                </c:pt>
                <c:pt idx="5">
                  <c:v>32</c:v>
                </c:pt>
                <c:pt idx="6">
                  <c:v>30</c:v>
                </c:pt>
                <c:pt idx="7">
                  <c:v>39</c:v>
                </c:pt>
                <c:pt idx="8">
                  <c:v>42</c:v>
                </c:pt>
                <c:pt idx="9">
                  <c:v>31</c:v>
                </c:pt>
                <c:pt idx="10">
                  <c:v>35</c:v>
                </c:pt>
                <c:pt idx="11">
                  <c:v>11</c:v>
                </c:pt>
                <c:pt idx="1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937984"/>
        <c:axId val="150939520"/>
      </c:barChart>
      <c:catAx>
        <c:axId val="15093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50939520"/>
        <c:crosses val="autoZero"/>
        <c:auto val="1"/>
        <c:lblAlgn val="ctr"/>
        <c:lblOffset val="100"/>
        <c:noMultiLvlLbl val="0"/>
      </c:catAx>
      <c:valAx>
        <c:axId val="15093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509379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rgbClr val="04617B"/>
          </a:solidFill>
        </a:defRPr>
      </a:pPr>
      <a:endParaRPr lang="it-IT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126478415619041E-3"/>
          <c:y val="0.18960181695966385"/>
          <c:w val="0.66781745030606421"/>
          <c:h val="0.66525477418770929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4.7441316650805129E-2"/>
                  <c:y val="-4.609151122634280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352107973593651E-3"/>
                  <c:y val="-0.1036851982090101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6.0582954432577239E-3"/>
                  <c:y val="-9.134172223174710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7"/>
              <c:layout/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Sheet2!$B$1:$B$28</c:f>
              <c:strCache>
                <c:ptCount val="28"/>
                <c:pt idx="0">
                  <c:v>MAGNETS</c:v>
                </c:pt>
                <c:pt idx="1">
                  <c:v>BUILDING WORK</c:v>
                </c:pt>
                <c:pt idx="2">
                  <c:v>STORAGE AND TRANSPORT OF CRYOGENS</c:v>
                </c:pt>
                <c:pt idx="3">
                  <c:v>LOW-TEMPERATURE MATERIALS</c:v>
                </c:pt>
                <c:pt idx="4">
                  <c:v>SPECIALISED TECHNIQUES</c:v>
                </c:pt>
                <c:pt idx="5">
                  <c:v>RAW MATERIALS (SUPPLIES)</c:v>
                </c:pt>
                <c:pt idx="6">
                  <c:v>REFRIGERATION EQUIPMENT</c:v>
                </c:pt>
                <c:pt idx="7">
                  <c:v>VACUUM COMPONENTS &amp; CHAMBERS</c:v>
                </c:pt>
                <c:pt idx="8">
                  <c:v>HEATING AND AIR CONDITIONING EQUIPMENT</c:v>
                </c:pt>
                <c:pt idx="9">
                  <c:v>POWER SUPPLIERS AND CONVERTERS</c:v>
                </c:pt>
                <c:pt idx="10">
                  <c:v>SPECIAL DETECTORS COMPONENTS</c:v>
                </c:pt>
                <c:pt idx="11">
                  <c:v>ELECTRICAL INSTALLATION WORK</c:v>
                </c:pt>
                <c:pt idx="12">
                  <c:v>WATER SUPPLY AND TREATMENT</c:v>
                </c:pt>
                <c:pt idx="13">
                  <c:v>POWER CABLES AND CONDUCTORS</c:v>
                </c:pt>
                <c:pt idx="14">
                  <c:v>INSTALLATION AND SUPPLY OF PIPES</c:v>
                </c:pt>
                <c:pt idx="15">
                  <c:v>MACHINE TOOLS, WORKSHOP &amp; Q.C. EQUIPMENT</c:v>
                </c:pt>
                <c:pt idx="16">
                  <c:v>GAS-HANDLING EQUIPMENT</c:v>
                </c:pt>
                <c:pt idx="17">
                  <c:v>MEASUREMENT AND REGULATION</c:v>
                </c:pt>
                <c:pt idx="18">
                  <c:v>CASTING AND MOULDING</c:v>
                </c:pt>
                <c:pt idx="19">
                  <c:v>FORGING (MANUFACTURING TECHNIQUES)</c:v>
                </c:pt>
                <c:pt idx="20">
                  <c:v>PRECISION MACHINING WORK</c:v>
                </c:pt>
                <c:pt idx="21">
                  <c:v>HOISTING GEAR</c:v>
                </c:pt>
                <c:pt idx="22">
                  <c:v>SWITCH GEAR AND SWITCHBOARDS</c:v>
                </c:pt>
                <c:pt idx="23">
                  <c:v>GENERAL MACHINING WORK</c:v>
                </c:pt>
                <c:pt idx="24">
                  <c:v>POWER SUPPLIERS - TRANSFORMERS</c:v>
                </c:pt>
                <c:pt idx="25">
                  <c:v>ACTIVE ELECTRONIC COMPONENTS</c:v>
                </c:pt>
                <c:pt idx="26">
                  <c:v>FUNCTIONAL MODULES &amp; CRATES</c:v>
                </c:pt>
                <c:pt idx="27">
                  <c:v>OTHERS</c:v>
                </c:pt>
              </c:strCache>
            </c:strRef>
          </c:cat>
          <c:val>
            <c:numRef>
              <c:f>Sheet2!$D$1:$D$28</c:f>
              <c:numCache>
                <c:formatCode>General</c:formatCode>
                <c:ptCount val="28"/>
                <c:pt idx="0">
                  <c:v>646768461.44681001</c:v>
                </c:pt>
                <c:pt idx="1">
                  <c:v>430014450.37821656</c:v>
                </c:pt>
                <c:pt idx="2">
                  <c:v>241336699.02828762</c:v>
                </c:pt>
                <c:pt idx="3">
                  <c:v>234556061.04239643</c:v>
                </c:pt>
                <c:pt idx="4">
                  <c:v>160593967.75575671</c:v>
                </c:pt>
                <c:pt idx="5">
                  <c:v>115594091.31578943</c:v>
                </c:pt>
                <c:pt idx="6">
                  <c:v>114483554.9511932</c:v>
                </c:pt>
                <c:pt idx="7">
                  <c:v>79574430.64578788</c:v>
                </c:pt>
                <c:pt idx="8">
                  <c:v>59313120.884359218</c:v>
                </c:pt>
                <c:pt idx="9">
                  <c:v>46250620.83975146</c:v>
                </c:pt>
                <c:pt idx="10">
                  <c:v>40272158.99000001</c:v>
                </c:pt>
                <c:pt idx="11">
                  <c:v>39776732.603785641</c:v>
                </c:pt>
                <c:pt idx="12">
                  <c:v>34218734.045611016</c:v>
                </c:pt>
                <c:pt idx="13">
                  <c:v>34080641.039999992</c:v>
                </c:pt>
                <c:pt idx="14">
                  <c:v>30901540.059999984</c:v>
                </c:pt>
                <c:pt idx="15">
                  <c:v>26530026.720000003</c:v>
                </c:pt>
                <c:pt idx="16">
                  <c:v>24116103.260000005</c:v>
                </c:pt>
                <c:pt idx="17">
                  <c:v>20561059.978122186</c:v>
                </c:pt>
                <c:pt idx="18">
                  <c:v>20227734.329999998</c:v>
                </c:pt>
                <c:pt idx="19">
                  <c:v>19564628.560000002</c:v>
                </c:pt>
                <c:pt idx="20">
                  <c:v>18488066.210000001</c:v>
                </c:pt>
                <c:pt idx="21">
                  <c:v>18098733.279999994</c:v>
                </c:pt>
                <c:pt idx="22">
                  <c:v>17588811.746869102</c:v>
                </c:pt>
                <c:pt idx="23">
                  <c:v>16195910.703840002</c:v>
                </c:pt>
                <c:pt idx="24">
                  <c:v>15362487.059999999</c:v>
                </c:pt>
                <c:pt idx="25">
                  <c:v>15026537.271877808</c:v>
                </c:pt>
                <c:pt idx="26">
                  <c:v>13400410.340000002</c:v>
                </c:pt>
                <c:pt idx="27">
                  <c:v>134390925.79813147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98530524795696"/>
          <c:y val="7.1281532721485699E-2"/>
          <c:w val="0.32384572298970021"/>
          <c:h val="0.82408097475749442"/>
        </c:manualLayout>
      </c:layout>
      <c:overlay val="0"/>
      <c:txPr>
        <a:bodyPr/>
        <a:lstStyle/>
        <a:p>
          <a:pPr>
            <a:defRPr sz="950"/>
          </a:pPr>
          <a:endParaRPr lang="it-IT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7C992-E64D-463D-ABBB-EEA0D54DF1FD}" type="datetimeFigureOut">
              <a:rPr lang="it-IT" smtClean="0"/>
              <a:t>31/05/2017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F1D19-907B-4127-9562-36ED63CE93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39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Colori torta corrispondenti</a:t>
            </a:r>
            <a:r>
              <a:rPr lang="it-IT" baseline="0" dirty="0" smtClean="0"/>
              <a:t> alla tabella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80D7C-515B-4EFA-9DC8-8B9BA35D3D6E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57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F1D19-907B-4127-9562-36ED63CE9374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2799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564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8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683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73A9-01F4-4D9F-944C-207DDE8DAD62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50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6286-BACA-47FA-9623-2C983D4D9C3D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059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0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0ED49-444B-44F7-AEA4-0BC1E4E9A7D5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81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6CCC-B000-407C-8D6E-B35BEE59FC65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6267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CF4A-2349-4699-89F1-8BD0A2CC0B36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458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02E3-07C1-44EF-918D-A94CC784B214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740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DBC12-9380-4484-B2BA-E7EB50008A1F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2106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9B70-F78A-42A4-89AE-8EB07A0F4158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94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6953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EC02-56FF-49A1-8D10-8354E536270E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2591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96D12-853B-42F5-AA39-24E06A404992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362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B889-8B02-49BF-985A-1AE30A9772FC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520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gray">
          <a:xfrm>
            <a:off x="296466" y="1061406"/>
            <a:ext cx="8592215" cy="3344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96464" y="1783081"/>
            <a:ext cx="8592215" cy="31577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495172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0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713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442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26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01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629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17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0508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317517B-A829-4DFF-B27A-390522D11A2B}" type="datetimeFigureOut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73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244CE2D-AC3D-4268-BE6E-AE415EAAD583}" type="datetime1">
              <a:rPr lang="it-IT" smtClean="0"/>
              <a:pPr/>
              <a:t>31/05/2017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B5BDA61-DC5C-434D-82BA-2AEBD08EDAC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425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eiburs.unimi.it/" TargetMode="Externa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jpe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2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2"/>
          <p:cNvSpPr txBox="1">
            <a:spLocks/>
          </p:cNvSpPr>
          <p:nvPr/>
        </p:nvSpPr>
        <p:spPr>
          <a:xfrm>
            <a:off x="1483568" y="3543858"/>
            <a:ext cx="6400800" cy="5400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F6FC6"/>
              </a:buClr>
            </a:pPr>
            <a:r>
              <a:rPr lang="en-GB" sz="1400" b="1" dirty="0">
                <a:solidFill>
                  <a:srgbClr val="0070C0"/>
                </a:solidFill>
              </a:rPr>
              <a:t>Massimo Florio </a:t>
            </a:r>
            <a:endParaRPr lang="en-GB" sz="1400" b="1" dirty="0" smtClean="0">
              <a:solidFill>
                <a:srgbClr val="0070C0"/>
              </a:solidFill>
            </a:endParaRPr>
          </a:p>
          <a:p>
            <a:pPr algn="ctr">
              <a:buClr>
                <a:srgbClr val="0F6FC6"/>
              </a:buClr>
            </a:pPr>
            <a:r>
              <a:rPr lang="en-GB" sz="1100" dirty="0" smtClean="0">
                <a:solidFill>
                  <a:srgbClr val="0070C0"/>
                </a:solidFill>
              </a:rPr>
              <a:t>(</a:t>
            </a:r>
            <a:r>
              <a:rPr lang="en-GB" sz="1100" dirty="0">
                <a:solidFill>
                  <a:srgbClr val="0070C0"/>
                </a:solidFill>
              </a:rPr>
              <a:t>University of Milan)</a:t>
            </a:r>
            <a:r>
              <a:rPr lang="en-GB" sz="1200" dirty="0">
                <a:solidFill>
                  <a:srgbClr val="0070C0"/>
                </a:solidFill>
              </a:rPr>
              <a:t/>
            </a:r>
            <a:br>
              <a:rPr lang="en-GB" sz="1200" dirty="0">
                <a:solidFill>
                  <a:srgbClr val="0070C0"/>
                </a:solidFill>
              </a:rPr>
            </a:br>
            <a:r>
              <a:rPr lang="en-GB" sz="1200" dirty="0">
                <a:solidFill>
                  <a:srgbClr val="0070C0"/>
                </a:solidFill>
              </a:rPr>
              <a:t/>
            </a:r>
            <a:br>
              <a:rPr lang="en-GB" sz="1200" dirty="0">
                <a:solidFill>
                  <a:srgbClr val="0070C0"/>
                </a:solidFill>
              </a:rPr>
            </a:br>
            <a:endParaRPr lang="en-GB" sz="1300" dirty="0" smtClean="0">
              <a:solidFill>
                <a:srgbClr val="0070C0"/>
              </a:solidFill>
            </a:endParaRPr>
          </a:p>
          <a:p>
            <a:pPr algn="ctr">
              <a:buClr>
                <a:srgbClr val="0F6FC6"/>
              </a:buClr>
            </a:pPr>
            <a:r>
              <a:rPr lang="en-GB" sz="1150" dirty="0" smtClean="0">
                <a:solidFill>
                  <a:srgbClr val="0070C0"/>
                </a:solidFill>
              </a:rPr>
              <a:t>with </a:t>
            </a:r>
            <a:r>
              <a:rPr lang="en-GB" sz="1150" b="1" dirty="0" err="1" smtClean="0">
                <a:solidFill>
                  <a:srgbClr val="0070C0"/>
                </a:solidFill>
              </a:rPr>
              <a:t>Castelnovo</a:t>
            </a:r>
            <a:r>
              <a:rPr lang="en-GB" sz="1150" b="1" dirty="0" smtClean="0">
                <a:solidFill>
                  <a:srgbClr val="0070C0"/>
                </a:solidFill>
              </a:rPr>
              <a:t>, P. </a:t>
            </a:r>
            <a:r>
              <a:rPr lang="en-GB" sz="1150" dirty="0" smtClean="0">
                <a:solidFill>
                  <a:srgbClr val="0070C0"/>
                </a:solidFill>
              </a:rPr>
              <a:t>(University </a:t>
            </a:r>
            <a:r>
              <a:rPr lang="en-GB" sz="1150" dirty="0">
                <a:solidFill>
                  <a:srgbClr val="0070C0"/>
                </a:solidFill>
              </a:rPr>
              <a:t>of Milan</a:t>
            </a:r>
            <a:r>
              <a:rPr lang="en-GB" sz="1150" dirty="0" smtClean="0">
                <a:solidFill>
                  <a:srgbClr val="0070C0"/>
                </a:solidFill>
              </a:rPr>
              <a:t>), </a:t>
            </a:r>
            <a:r>
              <a:rPr lang="en-GB" sz="1150" b="1" dirty="0">
                <a:solidFill>
                  <a:srgbClr val="0070C0"/>
                </a:solidFill>
              </a:rPr>
              <a:t>Forte, S.</a:t>
            </a:r>
            <a:r>
              <a:rPr lang="en-GB" sz="1150" dirty="0">
                <a:solidFill>
                  <a:srgbClr val="0070C0"/>
                </a:solidFill>
              </a:rPr>
              <a:t> (TIF Lab, Department of Physics, University of Milan and INFN</a:t>
            </a:r>
            <a:r>
              <a:rPr lang="en-GB" sz="1150" dirty="0" smtClean="0">
                <a:solidFill>
                  <a:srgbClr val="0070C0"/>
                </a:solidFill>
              </a:rPr>
              <a:t>), </a:t>
            </a:r>
            <a:r>
              <a:rPr lang="en-GB" sz="1150" b="1" dirty="0" smtClean="0">
                <a:solidFill>
                  <a:srgbClr val="0070C0"/>
                </a:solidFill>
              </a:rPr>
              <a:t>Rossi, L. </a:t>
            </a:r>
            <a:r>
              <a:rPr lang="en-GB" sz="1150" dirty="0">
                <a:solidFill>
                  <a:srgbClr val="0070C0"/>
                </a:solidFill>
              </a:rPr>
              <a:t>(CERN and University of Milan</a:t>
            </a:r>
            <a:r>
              <a:rPr lang="en-GB" sz="1150" dirty="0" smtClean="0">
                <a:solidFill>
                  <a:srgbClr val="0070C0"/>
                </a:solidFill>
              </a:rPr>
              <a:t>) and </a:t>
            </a:r>
            <a:r>
              <a:rPr lang="en-GB" sz="1150" b="1" dirty="0" smtClean="0">
                <a:solidFill>
                  <a:srgbClr val="0070C0"/>
                </a:solidFill>
              </a:rPr>
              <a:t>Sirtori, E. </a:t>
            </a:r>
            <a:r>
              <a:rPr lang="en-GB" sz="1150" dirty="0" smtClean="0">
                <a:solidFill>
                  <a:srgbClr val="0070C0"/>
                </a:solidFill>
              </a:rPr>
              <a:t>(CSIL).</a:t>
            </a:r>
            <a:endParaRPr lang="en-GB" sz="1150" dirty="0">
              <a:solidFill>
                <a:srgbClr val="0070C0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683568" y="2652822"/>
            <a:ext cx="7848000" cy="86400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sz="1600" b="1" cap="none" dirty="0">
                <a:solidFill>
                  <a:prstClr val="white"/>
                </a:solidFill>
              </a:rPr>
              <a:t>The economic impact of  technological procurement </a:t>
            </a:r>
            <a:endParaRPr lang="en-US" sz="1600" b="1" cap="none" dirty="0" smtClean="0">
              <a:solidFill>
                <a:prstClr val="white"/>
              </a:solidFill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sz="1600" b="1" cap="none" dirty="0" smtClean="0">
                <a:solidFill>
                  <a:prstClr val="white"/>
                </a:solidFill>
              </a:rPr>
              <a:t>for </a:t>
            </a:r>
            <a:r>
              <a:rPr lang="en-US" sz="1600" b="1" cap="none" dirty="0">
                <a:solidFill>
                  <a:prstClr val="white"/>
                </a:solidFill>
              </a:rPr>
              <a:t>large-scale research infrastructures: </a:t>
            </a:r>
            <a:endParaRPr lang="en-US" sz="1600" b="1" cap="none" dirty="0" smtClean="0">
              <a:solidFill>
                <a:prstClr val="white"/>
              </a:solidFill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sz="1600" b="1" cap="none" dirty="0" smtClean="0">
                <a:solidFill>
                  <a:prstClr val="white"/>
                </a:solidFill>
              </a:rPr>
              <a:t>evidence </a:t>
            </a:r>
            <a:r>
              <a:rPr lang="en-US" sz="1600" b="1" cap="none" dirty="0">
                <a:solidFill>
                  <a:prstClr val="white"/>
                </a:solidFill>
              </a:rPr>
              <a:t>from </a:t>
            </a:r>
            <a:r>
              <a:rPr lang="en-US" sz="1600" b="1" cap="none" dirty="0" smtClean="0">
                <a:solidFill>
                  <a:prstClr val="white"/>
                </a:solidFill>
              </a:rPr>
              <a:t>the </a:t>
            </a:r>
            <a:r>
              <a:rPr lang="en-US" sz="1600" b="1" cap="none" dirty="0">
                <a:solidFill>
                  <a:prstClr val="white"/>
                </a:solidFill>
              </a:rPr>
              <a:t>Large Hadron Collider at </a:t>
            </a:r>
            <a:r>
              <a:rPr lang="en-US" sz="1600" b="1" cap="none" dirty="0" smtClean="0">
                <a:solidFill>
                  <a:prstClr val="white"/>
                </a:solidFill>
              </a:rPr>
              <a:t>CERN</a:t>
            </a:r>
            <a:endParaRPr lang="en-US" sz="1400" b="1" cap="none" dirty="0" smtClean="0">
              <a:solidFill>
                <a:prstClr val="white"/>
              </a:solidFill>
            </a:endParaRPr>
          </a:p>
        </p:txBody>
      </p:sp>
      <p:pic>
        <p:nvPicPr>
          <p:cNvPr id="1027" name="Immagine 2" descr="CERN-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3678"/>
            <a:ext cx="625062" cy="43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1" descr="UNIM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50" y="463678"/>
            <a:ext cx="1759985" cy="42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3" descr="Logo_Roma_T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03" y="467494"/>
            <a:ext cx="1012013" cy="41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/>
          <p:cNvSpPr>
            <a:spLocks noGrp="1"/>
          </p:cNvSpPr>
          <p:nvPr>
            <p:ph type="ctrTitle"/>
          </p:nvPr>
        </p:nvSpPr>
        <p:spPr>
          <a:xfrm>
            <a:off x="35496" y="-20538"/>
            <a:ext cx="9138506" cy="270030"/>
          </a:xfrm>
          <a:noFill/>
        </p:spPr>
        <p:txBody>
          <a:bodyPr/>
          <a:lstStyle/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GB" sz="1100" b="1" dirty="0" smtClean="0">
                <a:solidFill>
                  <a:srgbClr val="002060"/>
                </a:solidFill>
              </a:rPr>
              <a:t/>
            </a:r>
            <a:br>
              <a:rPr lang="en-GB" sz="1100" b="1" dirty="0" smtClean="0">
                <a:solidFill>
                  <a:srgbClr val="002060"/>
                </a:solidFill>
              </a:rPr>
            </a:br>
            <a:r>
              <a:rPr lang="en-GB" sz="1100" b="1" dirty="0">
                <a:solidFill>
                  <a:schemeClr val="bg1"/>
                </a:solidFill>
              </a:rPr>
              <a:t>Study of the  socio-economic impact of CERN HL-LHC and FCC-</a:t>
            </a:r>
            <a:r>
              <a:rPr lang="en-GB" sz="1100" b="1" dirty="0" err="1">
                <a:solidFill>
                  <a:schemeClr val="bg1"/>
                </a:solidFill>
              </a:rPr>
              <a:t>hh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1403648" y="1077584"/>
            <a:ext cx="6400800" cy="486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70C0"/>
                </a:solidFill>
              </a:rPr>
              <a:t>Workshop </a:t>
            </a:r>
            <a:r>
              <a:rPr lang="en-US" sz="1400" dirty="0" smtClean="0">
                <a:solidFill>
                  <a:srgbClr val="0070C0"/>
                </a:solidFill>
              </a:rPr>
              <a:t>on</a:t>
            </a:r>
            <a:endParaRPr lang="en-US" sz="1400" dirty="0">
              <a:solidFill>
                <a:srgbClr val="0070C0"/>
              </a:solidFill>
            </a:endParaRPr>
          </a:p>
          <a:p>
            <a:pPr algn="ctr"/>
            <a:r>
              <a:rPr lang="en-US" sz="1400" dirty="0">
                <a:solidFill>
                  <a:srgbClr val="0070C0"/>
                </a:solidFill>
              </a:rPr>
              <a:t>“The economic impact of  CERN </a:t>
            </a:r>
            <a:r>
              <a:rPr lang="en-US" sz="1400" dirty="0" smtClean="0">
                <a:solidFill>
                  <a:srgbClr val="0070C0"/>
                </a:solidFill>
              </a:rPr>
              <a:t>colliders: 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technological </a:t>
            </a:r>
            <a:r>
              <a:rPr lang="en-US" sz="1400" dirty="0">
                <a:solidFill>
                  <a:srgbClr val="0070C0"/>
                </a:solidFill>
              </a:rPr>
              <a:t>spillovers, from LHC to HL-LHC and beyond</a:t>
            </a:r>
            <a:r>
              <a:rPr lang="en-US" sz="1400" dirty="0" smtClean="0">
                <a:solidFill>
                  <a:srgbClr val="0070C0"/>
                </a:solidFill>
              </a:rPr>
              <a:t>”</a:t>
            </a: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endParaRPr lang="en-US" sz="800" i="1" dirty="0" smtClean="0">
              <a:solidFill>
                <a:srgbClr val="0070C0"/>
              </a:solidFill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sz="1200" i="1" dirty="0" smtClean="0">
                <a:solidFill>
                  <a:srgbClr val="0070C0"/>
                </a:solidFill>
              </a:rPr>
              <a:t>May </a:t>
            </a:r>
            <a:r>
              <a:rPr lang="en-US" sz="1200" i="1" dirty="0">
                <a:solidFill>
                  <a:srgbClr val="0070C0"/>
                </a:solidFill>
              </a:rPr>
              <a:t>31st, 13:30 – </a:t>
            </a:r>
            <a:r>
              <a:rPr lang="en-US" sz="1200" i="1" dirty="0" smtClean="0">
                <a:solidFill>
                  <a:srgbClr val="0070C0"/>
                </a:solidFill>
              </a:rPr>
              <a:t>15:30</a:t>
            </a:r>
          </a:p>
          <a:p>
            <a:pPr algn="ctr">
              <a:lnSpc>
                <a:spcPct val="114000"/>
              </a:lnSpc>
              <a:spcBef>
                <a:spcPts val="0"/>
              </a:spcBef>
            </a:pPr>
            <a:r>
              <a:rPr lang="en-US" sz="1200" i="1" dirty="0" smtClean="0">
                <a:solidFill>
                  <a:srgbClr val="0070C0"/>
                </a:solidFill>
              </a:rPr>
              <a:t>Intercontinental Hotel, BERLIN</a:t>
            </a:r>
            <a:endParaRPr lang="en-US" sz="1200" i="1" dirty="0">
              <a:solidFill>
                <a:srgbClr val="0070C0"/>
              </a:solidFill>
            </a:endParaRPr>
          </a:p>
          <a:p>
            <a:pPr algn="ctr">
              <a:lnSpc>
                <a:spcPct val="114000"/>
              </a:lnSpc>
            </a:pPr>
            <a:r>
              <a:rPr lang="en-US" sz="1200" i="1" dirty="0" smtClean="0">
                <a:solidFill>
                  <a:srgbClr val="0070C0"/>
                </a:solidFill>
              </a:rPr>
              <a:t> </a:t>
            </a:r>
            <a:endParaRPr lang="en-US" sz="1400" dirty="0" smtClean="0">
              <a:solidFill>
                <a:srgbClr val="0070C0"/>
              </a:solidFill>
            </a:endParaRPr>
          </a:p>
          <a:p>
            <a:pPr algn="ctr"/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2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11048" y="4828873"/>
            <a:ext cx="59071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smtClean="0">
                <a:solidFill>
                  <a:srgbClr val="04617B"/>
                </a:solidFill>
              </a:rPr>
              <a:t>Distribution of activity codes by volume of orders</a:t>
            </a:r>
            <a:endParaRPr lang="en-GB" sz="1500" b="1" dirty="0">
              <a:solidFill>
                <a:srgbClr val="04617B"/>
              </a:solidFill>
            </a:endParaRPr>
          </a:p>
        </p:txBody>
      </p:sp>
      <p:graphicFrame>
        <p:nvGraphicFramePr>
          <p:cNvPr id="9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956069"/>
              </p:ext>
            </p:extLst>
          </p:nvPr>
        </p:nvGraphicFramePr>
        <p:xfrm>
          <a:off x="0" y="42731"/>
          <a:ext cx="9392741" cy="5144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r>
              <a:rPr lang="it-IT" dirty="0" smtClean="0"/>
              <a:t>7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259632" y="-60027"/>
            <a:ext cx="61206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4617B"/>
                </a:solidFill>
              </a:rPr>
              <a:t>Orders </a:t>
            </a:r>
            <a:r>
              <a:rPr lang="en-US" sz="3000" b="1" dirty="0">
                <a:solidFill>
                  <a:srgbClr val="04617B"/>
                </a:solidFill>
              </a:rPr>
              <a:t>by activity </a:t>
            </a:r>
            <a:r>
              <a:rPr lang="en-US" sz="3000" b="1" dirty="0" smtClean="0">
                <a:solidFill>
                  <a:srgbClr val="04617B"/>
                </a:solidFill>
              </a:rPr>
              <a:t>code</a:t>
            </a:r>
            <a:endParaRPr lang="it-IT" sz="3000" b="1" dirty="0">
              <a:solidFill>
                <a:srgbClr val="04617B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785529" y="778607"/>
            <a:ext cx="1082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4617B"/>
                </a:solidFill>
              </a:rPr>
              <a:t>Magnets</a:t>
            </a: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508104" y="3463359"/>
            <a:ext cx="1082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4617B"/>
                </a:solidFill>
              </a:rPr>
              <a:t>Building Work</a:t>
            </a: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425489" y="4198317"/>
            <a:ext cx="1082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4617B"/>
                </a:solidFill>
              </a:rPr>
              <a:t>Storage and Transport</a:t>
            </a: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195736" y="435071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4617B"/>
                </a:solidFill>
              </a:rPr>
              <a:t>Low-Temperature Materials</a:t>
            </a: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23528" y="405445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4617B"/>
                </a:solidFill>
              </a:rPr>
              <a:t>Specialised Techniques</a:t>
            </a: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16" name="Segnaposto numero diapositiva 3"/>
          <p:cNvSpPr txBox="1">
            <a:spLocks/>
          </p:cNvSpPr>
          <p:nvPr/>
        </p:nvSpPr>
        <p:spPr>
          <a:xfrm>
            <a:off x="7884368" y="2060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10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28309"/>
              </p:ext>
            </p:extLst>
          </p:nvPr>
        </p:nvGraphicFramePr>
        <p:xfrm>
          <a:off x="567232" y="1891679"/>
          <a:ext cx="8181232" cy="2048223"/>
        </p:xfrm>
        <a:graphic>
          <a:graphicData uri="http://schemas.openxmlformats.org/drawingml/2006/table">
            <a:tbl>
              <a:tblPr/>
              <a:tblGrid>
                <a:gridCol w="728337"/>
                <a:gridCol w="3052905"/>
                <a:gridCol w="618749"/>
                <a:gridCol w="549999"/>
                <a:gridCol w="549999"/>
                <a:gridCol w="618749"/>
                <a:gridCol w="549999"/>
                <a:gridCol w="1512495"/>
              </a:tblGrid>
              <a:tr h="204183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Act</a:t>
                      </a:r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. Code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Technological</a:t>
                      </a:r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Intensity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Avg</a:t>
                      </a:r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Tech</a:t>
                      </a:r>
                      <a:r>
                        <a:rPr lang="it-IT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intensity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BUILDING WORK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ROADWORKS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AND SUPPLY OF PIPES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GEAR AND SWITCHBOARDS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TRANSFORMERS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CABLES AND CONDUCTORS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 AND REGULATION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ELECTRONIC MEASURING INSTRUMENTS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FILMS AND EMULSIONS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SCINTILLATION COUNTER COMPONENTS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31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…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467544" y="91556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en-US" dirty="0">
                <a:solidFill>
                  <a:srgbClr val="04617B"/>
                </a:solidFill>
              </a:rPr>
              <a:t>We classified as </a:t>
            </a:r>
            <a:r>
              <a:rPr lang="en-US" b="1" dirty="0">
                <a:solidFill>
                  <a:srgbClr val="04617B"/>
                </a:solidFill>
              </a:rPr>
              <a:t>“high-tech” </a:t>
            </a:r>
            <a:r>
              <a:rPr lang="en-US" dirty="0">
                <a:solidFill>
                  <a:srgbClr val="04617B"/>
                </a:solidFill>
              </a:rPr>
              <a:t>the suppliers that received at least one order with activity codes having </a:t>
            </a:r>
            <a:r>
              <a:rPr lang="en-US" b="1" dirty="0" err="1">
                <a:solidFill>
                  <a:srgbClr val="04617B"/>
                </a:solidFill>
              </a:rPr>
              <a:t>avg</a:t>
            </a:r>
            <a:r>
              <a:rPr lang="en-US" b="1" dirty="0">
                <a:solidFill>
                  <a:srgbClr val="04617B"/>
                </a:solidFill>
              </a:rPr>
              <a:t> tech. intensity ≥ 3</a:t>
            </a:r>
            <a:r>
              <a:rPr lang="en-US" dirty="0">
                <a:solidFill>
                  <a:srgbClr val="04617B"/>
                </a:solidFill>
              </a:rPr>
              <a:t>. According to this criteria, </a:t>
            </a:r>
            <a:r>
              <a:rPr lang="en-US" b="1" dirty="0">
                <a:solidFill>
                  <a:srgbClr val="04617B"/>
                </a:solidFill>
              </a:rPr>
              <a:t>63% of the companies in our sample are “high-tech” suppliers</a:t>
            </a:r>
            <a:r>
              <a:rPr lang="en-US" dirty="0">
                <a:solidFill>
                  <a:srgbClr val="04617B"/>
                </a:solidFill>
              </a:rPr>
              <a:t>.</a:t>
            </a:r>
            <a:endParaRPr lang="it-IT" dirty="0">
              <a:solidFill>
                <a:srgbClr val="04617B"/>
              </a:solidFill>
            </a:endParaRPr>
          </a:p>
        </p:txBody>
      </p:sp>
      <p:sp>
        <p:nvSpPr>
          <p:cNvPr id="5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11</a:t>
            </a:fld>
            <a:r>
              <a:rPr lang="it-IT" dirty="0" smtClean="0"/>
              <a:t>/16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259632" y="269235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4617B"/>
                </a:solidFill>
              </a:rPr>
              <a:t>T</a:t>
            </a:r>
            <a:r>
              <a:rPr lang="en-GB" sz="3600" b="1" dirty="0" smtClean="0">
                <a:solidFill>
                  <a:srgbClr val="04617B"/>
                </a:solidFill>
              </a:rPr>
              <a:t>echnological intensity</a:t>
            </a:r>
            <a:endParaRPr lang="en-GB" sz="3600" b="1" dirty="0">
              <a:solidFill>
                <a:srgbClr val="04617B"/>
              </a:solidFill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467544" y="4104456"/>
            <a:ext cx="8280921" cy="6995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GB" sz="1000" dirty="0" smtClean="0">
                <a:solidFill>
                  <a:srgbClr val="04617B"/>
                </a:solidFill>
              </a:rPr>
              <a:t>We sampled </a:t>
            </a:r>
            <a:r>
              <a:rPr lang="en-GB" sz="1000" b="1" dirty="0" smtClean="0">
                <a:solidFill>
                  <a:srgbClr val="04617B"/>
                </a:solidFill>
              </a:rPr>
              <a:t>300 orders </a:t>
            </a:r>
            <a:r>
              <a:rPr lang="en-US" sz="1000" dirty="0" smtClean="0">
                <a:solidFill>
                  <a:srgbClr val="04617B"/>
                </a:solidFill>
              </a:rPr>
              <a:t>that were then evaluated in detail by CERN experts and </a:t>
            </a:r>
            <a:r>
              <a:rPr lang="en-US" sz="1000" b="1" dirty="0" smtClean="0">
                <a:solidFill>
                  <a:srgbClr val="04617B"/>
                </a:solidFill>
              </a:rPr>
              <a:t>classified into a 5-point scale according to the technological intensity</a:t>
            </a:r>
            <a:r>
              <a:rPr lang="en-US" sz="1000" dirty="0" smtClean="0">
                <a:solidFill>
                  <a:srgbClr val="04617B"/>
                </a:solidFill>
              </a:rPr>
              <a:t> embedded: </a:t>
            </a:r>
            <a:r>
              <a:rPr lang="en-US" sz="1000" b="1" dirty="0" smtClean="0">
                <a:solidFill>
                  <a:srgbClr val="04617B"/>
                </a:solidFill>
              </a:rPr>
              <a:t>Class 1:  </a:t>
            </a:r>
            <a:r>
              <a:rPr lang="en-US" sz="1000" dirty="0" smtClean="0">
                <a:solidFill>
                  <a:srgbClr val="04617B"/>
                </a:solidFill>
              </a:rPr>
              <a:t>Most likely "off-the-shelf" orders with low technological intensity;  </a:t>
            </a:r>
            <a:r>
              <a:rPr lang="en-US" sz="1000" b="1" dirty="0" smtClean="0">
                <a:solidFill>
                  <a:srgbClr val="04617B"/>
                </a:solidFill>
              </a:rPr>
              <a:t>Class 2: </a:t>
            </a:r>
            <a:r>
              <a:rPr lang="en-US" sz="1000" dirty="0" smtClean="0">
                <a:solidFill>
                  <a:srgbClr val="04617B"/>
                </a:solidFill>
              </a:rPr>
              <a:t> Off-the-shelf orders with an average technological intensity;  </a:t>
            </a:r>
            <a:r>
              <a:rPr lang="en-US" sz="1000" b="1" dirty="0" smtClean="0">
                <a:solidFill>
                  <a:srgbClr val="04617B"/>
                </a:solidFill>
              </a:rPr>
              <a:t>Class 3: </a:t>
            </a:r>
            <a:r>
              <a:rPr lang="en-US" sz="1000" dirty="0" smtClean="0">
                <a:solidFill>
                  <a:srgbClr val="04617B"/>
                </a:solidFill>
              </a:rPr>
              <a:t>Mostly off-the-shelf, but usually high-tech and requiring some careful specification; </a:t>
            </a:r>
            <a:r>
              <a:rPr lang="en-US" sz="1000" b="1" dirty="0" smtClean="0">
                <a:solidFill>
                  <a:srgbClr val="04617B"/>
                </a:solidFill>
              </a:rPr>
              <a:t>Class 4: </a:t>
            </a:r>
            <a:r>
              <a:rPr lang="en-US" sz="1000" dirty="0" smtClean="0">
                <a:solidFill>
                  <a:srgbClr val="04617B"/>
                </a:solidFill>
              </a:rPr>
              <a:t>High-tech orders with moderate to high intensity of the specification activity to customize products for LHC; </a:t>
            </a:r>
            <a:r>
              <a:rPr lang="en-US" sz="1000" b="1" dirty="0" smtClean="0">
                <a:solidFill>
                  <a:srgbClr val="04617B"/>
                </a:solidFill>
              </a:rPr>
              <a:t>Class 5: </a:t>
            </a:r>
            <a:r>
              <a:rPr lang="en-US" sz="1000" dirty="0" smtClean="0">
                <a:solidFill>
                  <a:srgbClr val="04617B"/>
                </a:solidFill>
              </a:rPr>
              <a:t>Products at the frontiers of technology with intensive customization and co-design involving CERN staff. </a:t>
            </a: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endParaRPr lang="en-US" sz="1000" dirty="0" smtClean="0">
              <a:solidFill>
                <a:srgbClr val="04617B"/>
              </a:solidFill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endParaRPr lang="en-US" sz="1000" dirty="0" smtClean="0">
              <a:solidFill>
                <a:srgbClr val="04617B"/>
              </a:solidFill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endParaRPr lang="en-US" sz="1000" dirty="0" smtClean="0">
              <a:solidFill>
                <a:srgbClr val="04617B"/>
              </a:solidFill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endParaRPr lang="en-US" sz="1000" dirty="0" smtClean="0">
              <a:solidFill>
                <a:srgbClr val="04617B"/>
              </a:solidFill>
            </a:endParaRPr>
          </a:p>
          <a:p>
            <a:pPr marL="0" indent="0" algn="just">
              <a:lnSpc>
                <a:spcPct val="114000"/>
              </a:lnSpc>
              <a:spcBef>
                <a:spcPts val="0"/>
              </a:spcBef>
              <a:buFont typeface="Arial" pitchFamily="34" charset="0"/>
              <a:buNone/>
            </a:pPr>
            <a:endParaRPr lang="en-US" sz="1000" dirty="0" smtClean="0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467544" y="195486"/>
            <a:ext cx="8229600" cy="4020741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endParaRPr lang="en-GB" sz="400" b="1" dirty="0" smtClean="0">
              <a:solidFill>
                <a:srgbClr val="04617B"/>
              </a:solidFill>
            </a:endParaRPr>
          </a:p>
          <a:p>
            <a:pPr marL="0" lvl="0" indent="0" algn="ctr">
              <a:buNone/>
            </a:pPr>
            <a:r>
              <a:rPr lang="en-GB" sz="4000" b="1" dirty="0" smtClean="0">
                <a:solidFill>
                  <a:srgbClr val="04617B"/>
                </a:solidFill>
              </a:rPr>
              <a:t>Methods</a:t>
            </a:r>
          </a:p>
          <a:p>
            <a:endParaRPr lang="en-US" sz="1100" dirty="0" smtClean="0">
              <a:solidFill>
                <a:srgbClr val="04617B"/>
              </a:solidFill>
            </a:endParaRPr>
          </a:p>
          <a:p>
            <a:pPr algn="just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4617B"/>
                </a:solidFill>
              </a:rPr>
              <a:t>E</a:t>
            </a:r>
            <a:r>
              <a:rPr lang="en-US" sz="2000" b="1" dirty="0" smtClean="0">
                <a:solidFill>
                  <a:srgbClr val="04617B"/>
                </a:solidFill>
              </a:rPr>
              <a:t>mpirical approach</a:t>
            </a:r>
            <a:r>
              <a:rPr lang="en-US" sz="2000" dirty="0" smtClean="0">
                <a:solidFill>
                  <a:srgbClr val="04617B"/>
                </a:solidFill>
              </a:rPr>
              <a:t>: compare the before/after event values of the outcome variable for each firm</a:t>
            </a:r>
            <a:endParaRPr lang="en-US" sz="2000" dirty="0">
              <a:solidFill>
                <a:srgbClr val="04617B"/>
              </a:solidFill>
            </a:endParaRPr>
          </a:p>
          <a:p>
            <a:pPr algn="just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4617B"/>
                </a:solidFill>
              </a:rPr>
              <a:t>We take advantage of the fact that we a have a </a:t>
            </a:r>
            <a:r>
              <a:rPr lang="en-US" sz="2000" b="1" dirty="0" smtClean="0">
                <a:solidFill>
                  <a:srgbClr val="04617B"/>
                </a:solidFill>
              </a:rPr>
              <a:t>time-variant sequence of events</a:t>
            </a:r>
            <a:r>
              <a:rPr lang="en-US" sz="2000" dirty="0" smtClean="0">
                <a:solidFill>
                  <a:srgbClr val="04617B"/>
                </a:solidFill>
              </a:rPr>
              <a:t> and </a:t>
            </a:r>
            <a:r>
              <a:rPr lang="en-US" sz="2000" b="1" dirty="0" smtClean="0">
                <a:solidFill>
                  <a:srgbClr val="04617B"/>
                </a:solidFill>
              </a:rPr>
              <a:t>two different groups</a:t>
            </a:r>
            <a:r>
              <a:rPr lang="en-US" sz="2000" dirty="0" smtClean="0">
                <a:solidFill>
                  <a:srgbClr val="04617B"/>
                </a:solidFill>
              </a:rPr>
              <a:t>: high-tech and non-high tech firms. </a:t>
            </a:r>
          </a:p>
          <a:p>
            <a:pPr algn="just">
              <a:lnSpc>
                <a:spcPct val="13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4617B"/>
                </a:solidFill>
              </a:rPr>
              <a:t>This approach is similar to a </a:t>
            </a:r>
            <a:r>
              <a:rPr lang="en-US" sz="2000" b="1" dirty="0" smtClean="0">
                <a:solidFill>
                  <a:srgbClr val="04617B"/>
                </a:solidFill>
              </a:rPr>
              <a:t>difference-in-difference panel </a:t>
            </a:r>
            <a:r>
              <a:rPr lang="en-US" sz="2000" dirty="0" smtClean="0">
                <a:solidFill>
                  <a:srgbClr val="04617B"/>
                </a:solidFill>
              </a:rPr>
              <a:t>because we do not have just </a:t>
            </a:r>
            <a:r>
              <a:rPr lang="en-US" sz="2000" dirty="0">
                <a:solidFill>
                  <a:srgbClr val="04617B"/>
                </a:solidFill>
              </a:rPr>
              <a:t>1</a:t>
            </a:r>
            <a:r>
              <a:rPr lang="en-US" sz="2000" dirty="0" smtClean="0">
                <a:solidFill>
                  <a:srgbClr val="04617B"/>
                </a:solidFill>
              </a:rPr>
              <a:t> before/after time, but 12 such different times, each involving different firms. </a:t>
            </a:r>
            <a:endParaRPr lang="it-IT" sz="2000" dirty="0">
              <a:solidFill>
                <a:srgbClr val="04617B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12</a:t>
            </a:fld>
            <a:r>
              <a:rPr lang="it-IT" dirty="0" smtClean="0"/>
              <a:t>/16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05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89160" y="51470"/>
            <a:ext cx="9144000" cy="857250"/>
          </a:xfrm>
        </p:spPr>
        <p:txBody>
          <a:bodyPr>
            <a:normAutofit/>
          </a:bodyPr>
          <a:lstStyle/>
          <a:p>
            <a:pPr algn="ctr"/>
            <a:r>
              <a:rPr lang="en-GB" sz="3400" b="1" dirty="0" smtClean="0"/>
              <a:t>Empirical Model: fixed effects regression</a:t>
            </a:r>
            <a:endParaRPr lang="en-GB" sz="3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215008" y="699542"/>
                <a:ext cx="8928992" cy="8740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solidFill>
                      <a:srgbClr val="002060"/>
                    </a:solidFill>
                  </a:rPr>
                  <a:t>Dependent variables: 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 smtClean="0">
                    <a:solidFill>
                      <a:srgbClr val="002060"/>
                    </a:solidFill>
                  </a:rPr>
                  <a:t>yearly change of EBIT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002060"/>
                    </a:solidFill>
                  </a:rPr>
                  <a:t>y</a:t>
                </a:r>
                <a:r>
                  <a:rPr lang="en-GB" sz="1500" dirty="0" smtClean="0">
                    <a:solidFill>
                      <a:srgbClr val="002060"/>
                    </a:solidFill>
                  </a:rPr>
                  <a:t>early change of revenues,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 smtClean="0">
                    <a:solidFill>
                      <a:srgbClr val="002060"/>
                    </a:solidFill>
                  </a:rPr>
                  <a:t>yearly change of EBIT margin </a:t>
                </a:r>
              </a:p>
              <a:p>
                <a:pPr marL="177800"/>
                <a:endParaRPr lang="en-GB" sz="600" dirty="0" smtClean="0">
                  <a:solidFill>
                    <a:srgbClr val="002060"/>
                  </a:solidFill>
                </a:endParaRPr>
              </a:p>
              <a:p>
                <a:r>
                  <a:rPr lang="en-GB" sz="1600" dirty="0" smtClean="0">
                    <a:solidFill>
                      <a:srgbClr val="002060"/>
                    </a:solidFill>
                  </a:rPr>
                  <a:t>of firm </a:t>
                </a:r>
                <a:r>
                  <a:rPr lang="en-GB" sz="1600" i="1" dirty="0" err="1" smtClean="0">
                    <a:solidFill>
                      <a:srgbClr val="002060"/>
                    </a:solidFill>
                  </a:rPr>
                  <a:t>i</a:t>
                </a:r>
                <a:r>
                  <a:rPr lang="en-GB" sz="1600" dirty="0" smtClean="0">
                    <a:solidFill>
                      <a:srgbClr val="002060"/>
                    </a:solidFill>
                  </a:rPr>
                  <a:t>, located in country </a:t>
                </a:r>
                <a:r>
                  <a:rPr lang="en-GB" sz="1600" i="1" dirty="0" smtClean="0">
                    <a:solidFill>
                      <a:srgbClr val="002060"/>
                    </a:solidFill>
                  </a:rPr>
                  <a:t>c</a:t>
                </a:r>
                <a:r>
                  <a:rPr lang="en-GB" sz="1600" dirty="0" smtClean="0">
                    <a:solidFill>
                      <a:srgbClr val="002060"/>
                    </a:solidFill>
                  </a:rPr>
                  <a:t>, at time </a:t>
                </a:r>
                <a:r>
                  <a:rPr lang="en-GB" sz="1600" i="1" dirty="0" smtClean="0">
                    <a:solidFill>
                      <a:srgbClr val="002060"/>
                    </a:solidFill>
                  </a:rPr>
                  <a:t>t</a:t>
                </a:r>
              </a:p>
              <a:p>
                <a:endParaRPr lang="en-GB" sz="1600" i="1" dirty="0">
                  <a:solidFill>
                    <a:srgbClr val="002060"/>
                  </a:solidFill>
                </a:endParaRPr>
              </a:p>
              <a:p>
                <a:r>
                  <a:rPr lang="en-GB" sz="1600" b="1" dirty="0" smtClean="0">
                    <a:solidFill>
                      <a:srgbClr val="002060"/>
                    </a:solidFill>
                  </a:rPr>
                  <a:t>Variable 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of interest: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C00000"/>
                    </a:solidFill>
                  </a:rPr>
                  <a:t>CERN effect (dummy </a:t>
                </a:r>
                <a:r>
                  <a:rPr lang="en-GB" sz="1500" dirty="0" smtClean="0">
                    <a:solidFill>
                      <a:srgbClr val="C00000"/>
                    </a:solidFill>
                  </a:rPr>
                  <a:t>variable)</a:t>
                </a:r>
              </a:p>
              <a:p>
                <a:pPr marL="177800"/>
                <a:endParaRPr lang="en-GB" sz="1600" b="1" dirty="0" smtClean="0">
                  <a:solidFill>
                    <a:srgbClr val="002060"/>
                  </a:solidFill>
                </a:endParaRPr>
              </a:p>
              <a:p>
                <a:r>
                  <a:rPr lang="en-GB" sz="1600" b="1" dirty="0" smtClean="0">
                    <a:solidFill>
                      <a:srgbClr val="002060"/>
                    </a:solidFill>
                  </a:rPr>
                  <a:t>Control </a:t>
                </a:r>
                <a:r>
                  <a:rPr lang="en-GB" sz="1600" b="1" dirty="0">
                    <a:solidFill>
                      <a:srgbClr val="002060"/>
                    </a:solidFill>
                  </a:rPr>
                  <a:t>variables: </a:t>
                </a:r>
                <a:endParaRPr lang="en-GB" sz="1600" b="1" dirty="0" smtClean="0">
                  <a:solidFill>
                    <a:srgbClr val="002060"/>
                  </a:solidFill>
                </a:endParaRP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500">
                        <a:solidFill>
                          <a:srgbClr val="002060"/>
                        </a:solidFill>
                        <a:latin typeface="Cambria Math"/>
                      </a:rPr>
                      <m:t>1−</m:t>
                    </m:r>
                  </m:oMath>
                </a14:m>
                <a:r>
                  <a:rPr lang="en-GB" sz="1500" dirty="0">
                    <a:solidFill>
                      <a:srgbClr val="002060"/>
                    </a:solidFill>
                  </a:rPr>
                  <a:t>year lagged value of the dependent variable</a:t>
                </a:r>
              </a:p>
              <a:p>
                <a:pPr marL="534988" lvl="0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002060"/>
                    </a:solidFill>
                  </a:rPr>
                  <a:t>yearly % change of GDP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002060"/>
                    </a:solidFill>
                  </a:rPr>
                  <a:t>yearly % change of CPI</a:t>
                </a:r>
              </a:p>
              <a:p>
                <a:pPr marL="534988" lvl="0" indent="-357188">
                  <a:buFont typeface="Wingdings" panose="05000000000000000000" pitchFamily="2" charset="2"/>
                  <a:buChar char="§"/>
                </a:pPr>
                <a:r>
                  <a:rPr lang="en-GB" sz="1500" dirty="0" smtClean="0">
                    <a:solidFill>
                      <a:srgbClr val="002060"/>
                    </a:solidFill>
                  </a:rPr>
                  <a:t>yearly </a:t>
                </a:r>
                <a:r>
                  <a:rPr lang="en-GB" sz="1500" dirty="0">
                    <a:solidFill>
                      <a:srgbClr val="002060"/>
                    </a:solidFill>
                  </a:rPr>
                  <a:t>variation of total </a:t>
                </a:r>
                <a:r>
                  <a:rPr lang="en-GB" sz="1500" dirty="0" smtClean="0">
                    <a:solidFill>
                      <a:srgbClr val="002060"/>
                    </a:solidFill>
                  </a:rPr>
                  <a:t>assets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002060"/>
                    </a:solidFill>
                  </a:rPr>
                  <a:t>country fixed effects</a:t>
                </a: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r>
                  <a:rPr lang="en-GB" sz="1500" dirty="0" smtClean="0">
                    <a:solidFill>
                      <a:srgbClr val="002060"/>
                    </a:solidFill>
                  </a:rPr>
                  <a:t>time </a:t>
                </a:r>
                <a:r>
                  <a:rPr lang="en-GB" sz="1500" dirty="0">
                    <a:solidFill>
                      <a:srgbClr val="002060"/>
                    </a:solidFill>
                  </a:rPr>
                  <a:t>fixed effects</a:t>
                </a:r>
              </a:p>
              <a:p>
                <a:pPr marL="534988" lvl="0" indent="-357188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rgbClr val="002060"/>
                    </a:solidFill>
                  </a:rPr>
                  <a:t>random error </a:t>
                </a:r>
                <a:r>
                  <a:rPr lang="en-GB" sz="1500" dirty="0" smtClean="0">
                    <a:solidFill>
                      <a:srgbClr val="002060"/>
                    </a:solidFill>
                  </a:rPr>
                  <a:t>term</a:t>
                </a:r>
                <a:endParaRPr lang="en-GB" sz="1600" dirty="0">
                  <a:solidFill>
                    <a:srgbClr val="002060"/>
                  </a:solidFill>
                </a:endParaRPr>
              </a:p>
              <a:p>
                <a:pPr lvl="0"/>
                <a:endParaRPr lang="en-GB" sz="1600" dirty="0">
                  <a:solidFill>
                    <a:srgbClr val="002060"/>
                  </a:solidFill>
                </a:endParaRPr>
              </a:p>
              <a:p>
                <a:endParaRPr lang="en-GB" sz="1600" b="1" dirty="0">
                  <a:solidFill>
                    <a:srgbClr val="002060"/>
                  </a:solidFill>
                </a:endParaRPr>
              </a:p>
              <a:p>
                <a:pPr marL="534988" indent="-357188">
                  <a:buFont typeface="Wingdings" panose="05000000000000000000" pitchFamily="2" charset="2"/>
                  <a:buChar char="§"/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endParaRPr lang="en-GB" sz="1600" i="1" dirty="0" smtClean="0">
                  <a:solidFill>
                    <a:srgbClr val="002060"/>
                  </a:solidFill>
                </a:endParaRPr>
              </a:p>
              <a:p>
                <a:endParaRPr lang="en-GB" sz="1600" i="1" dirty="0" smtClean="0">
                  <a:solidFill>
                    <a:srgbClr val="002060"/>
                  </a:solidFill>
                </a:endParaRPr>
              </a:p>
              <a:p>
                <a:endParaRPr lang="en-GB" i="1" dirty="0" smtClean="0">
                  <a:solidFill>
                    <a:srgbClr val="002060"/>
                  </a:solidFill>
                </a:endParaRPr>
              </a:p>
              <a:p>
                <a:r>
                  <a:rPr lang="en-GB" i="1" dirty="0" smtClean="0">
                    <a:solidFill>
                      <a:srgbClr val="002060"/>
                    </a:solidFill>
                  </a:rPr>
                  <a:t>                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                                                                                                 </a:t>
                </a:r>
              </a:p>
              <a:p>
                <a:pPr lvl="0"/>
                <a:endParaRPr lang="en-GB" dirty="0">
                  <a:solidFill>
                    <a:srgbClr val="002060"/>
                  </a:solidFill>
                </a:endParaRPr>
              </a:p>
              <a:p>
                <a:pPr lvl="0"/>
                <a:endParaRPr lang="en-GB" dirty="0" smtClean="0">
                  <a:solidFill>
                    <a:srgbClr val="002060"/>
                  </a:solidFill>
                </a:endParaRPr>
              </a:p>
              <a:p>
                <a:pPr lvl="0"/>
                <a:endParaRPr lang="en-GB" dirty="0" smtClean="0">
                  <a:solidFill>
                    <a:srgbClr val="002060"/>
                  </a:solidFill>
                </a:endParaRPr>
              </a:p>
              <a:p>
                <a:endParaRPr lang="en-GB" dirty="0" smtClean="0">
                  <a:solidFill>
                    <a:srgbClr val="002060"/>
                  </a:solidFill>
                </a:endParaRPr>
              </a:p>
              <a:p>
                <a:pPr lvl="0"/>
                <a:r>
                  <a:rPr lang="en-GB" dirty="0" smtClean="0">
                    <a:solidFill>
                      <a:srgbClr val="002060"/>
                    </a:solidFill>
                  </a:rPr>
                  <a:t>                                                                                                    </a:t>
                </a:r>
                <a:endParaRPr lang="en-GB" dirty="0">
                  <a:solidFill>
                    <a:srgbClr val="002060"/>
                  </a:solidFill>
                </a:endParaRPr>
              </a:p>
              <a:p>
                <a:endParaRPr lang="en-GB" dirty="0">
                  <a:solidFill>
                    <a:srgbClr val="002060"/>
                  </a:solidFill>
                </a:endParaRPr>
              </a:p>
              <a:p>
                <a:endParaRPr lang="en-GB" dirty="0" smtClean="0">
                  <a:solidFill>
                    <a:srgbClr val="002060"/>
                  </a:solidFill>
                </a:endParaRPr>
              </a:p>
              <a:p>
                <a:endParaRPr lang="en-GB" dirty="0" smtClean="0">
                  <a:solidFill>
                    <a:srgbClr val="00206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008" y="699542"/>
                <a:ext cx="8928992" cy="8740854"/>
              </a:xfrm>
              <a:prstGeom prst="rect">
                <a:avLst/>
              </a:prstGeom>
              <a:blipFill rotWithShape="1">
                <a:blip r:embed="rId2"/>
                <a:stretch>
                  <a:fillRect l="-341" t="-2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13</a:t>
            </a:fld>
            <a:r>
              <a:rPr lang="it-IT" dirty="0" smtClean="0"/>
              <a:t>/16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63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" name="Segnaposto contenuto 9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67282663"/>
              </p:ext>
            </p:extLst>
          </p:nvPr>
        </p:nvGraphicFramePr>
        <p:xfrm>
          <a:off x="107504" y="123478"/>
          <a:ext cx="8928992" cy="5020026"/>
        </p:xfrm>
        <a:graphic>
          <a:graphicData uri="http://schemas.openxmlformats.org/drawingml/2006/table">
            <a:tbl>
              <a:tblPr/>
              <a:tblGrid>
                <a:gridCol w="1449717"/>
                <a:gridCol w="1331746"/>
                <a:gridCol w="1331746"/>
                <a:gridCol w="1331746"/>
                <a:gridCol w="1192806"/>
                <a:gridCol w="1229506"/>
                <a:gridCol w="1061725"/>
              </a:tblGrid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100" b="1" dirty="0" smtClean="0"/>
                        <a:t>FULL SAMPLE</a:t>
                      </a:r>
                      <a:endParaRPr lang="it-IT" sz="1100" b="1" dirty="0"/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HIGH-TECH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NON HIGH-TECH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∆OR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</a:t>
                      </a:r>
                      <a:r>
                        <a:rPr lang="en-US" sz="11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EBITm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∆OR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∆EBITm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∆OR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∆EBITm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CERN_effect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26345.9***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0.893***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31486.3***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0.848***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11753.8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1.010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(7929.1)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(0.210)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(7756.6)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(0.236)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(9808.9)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(0.629)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∆EBIT_lag1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∆OR_lag1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0.108***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0.0931***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0.216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(0.0205)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(0.0183)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(0.164)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∆EBITm_lag1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-0.367***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-0.355***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-0.388***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(0.0273)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(0.0419)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(0.0277)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∆</a:t>
                      </a:r>
                      <a:r>
                        <a:rPr lang="en-US" sz="11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TA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350274.0***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-0.0449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342103.8***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-0.0836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770950.0**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0.770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(17469.6)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(0.248)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(17534.8)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(0.259)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(345518.6)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(1.268)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GDP_growth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4541.0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0.171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1246.1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0.236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10660.7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0.0560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(3718.7)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(0.196)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(1169.3)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(0.197)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(12029.4)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(0.450)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CPI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75.03***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0.0233***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60.11***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0.0236***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476.5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-0.107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(24.33)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(0.00111)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(11.26)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(0.000881)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(2326.2)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(0.310)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Country FE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Time FE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Cons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-35401.0**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-3.923***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-7238.6*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0.985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-26604.0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3.847**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(15820.6)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(0.836)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(3903.6)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(1.489)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(33551.2)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(1.584)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8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5293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5295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3380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3382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1913</a:t>
                      </a:r>
                      <a:endParaRPr lang="it-IT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1913</a:t>
                      </a:r>
                      <a:endParaRPr lang="it-IT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005" marR="6500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107504" y="555526"/>
            <a:ext cx="8928992" cy="432000"/>
          </a:xfrm>
          <a:prstGeom prst="rect">
            <a:avLst/>
          </a:prstGeom>
          <a:noFill/>
          <a:ln w="222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88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539552" y="339502"/>
            <a:ext cx="8147050" cy="4050134"/>
          </a:xfrm>
        </p:spPr>
        <p:txBody>
          <a:bodyPr>
            <a:normAutofit fontScale="92500"/>
          </a:bodyPr>
          <a:lstStyle/>
          <a:p>
            <a:pPr marL="0" lvl="0" indent="0" algn="ctr">
              <a:lnSpc>
                <a:spcPct val="115000"/>
              </a:lnSpc>
              <a:spcBef>
                <a:spcPts val="600"/>
              </a:spcBef>
              <a:buNone/>
            </a:pPr>
            <a:r>
              <a:rPr lang="en-US" sz="4300" b="1" dirty="0" smtClean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Conclusions</a:t>
            </a:r>
          </a:p>
          <a:p>
            <a:pPr marL="0" lvl="0" indent="0" algn="just">
              <a:lnSpc>
                <a:spcPct val="115000"/>
              </a:lnSpc>
              <a:spcBef>
                <a:spcPts val="600"/>
              </a:spcBef>
              <a:buNone/>
            </a:pPr>
            <a:endParaRPr lang="en-US" sz="900" b="1" dirty="0">
              <a:latin typeface="Times New Roman"/>
              <a:ea typeface="Times New Roman"/>
              <a:cs typeface="Times New Roman"/>
            </a:endParaRPr>
          </a:p>
          <a:p>
            <a:pPr marL="277813" lvl="0" indent="-277813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We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found evidence of a </a:t>
            </a:r>
            <a:r>
              <a:rPr lang="en-US" sz="2200" b="1" dirty="0">
                <a:solidFill>
                  <a:srgbClr val="04617B"/>
                </a:solidFill>
                <a:ea typeface="Times New Roman"/>
                <a:cs typeface="Times New Roman"/>
              </a:rPr>
              <a:t>statistically significant correlation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over time between LHC procurement 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and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supplier 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revenues (</a:t>
            </a:r>
            <a:r>
              <a:rPr lang="en-US" sz="2200" dirty="0" err="1" smtClean="0">
                <a:solidFill>
                  <a:srgbClr val="04617B"/>
                </a:solidFill>
                <a:ea typeface="Times New Roman"/>
                <a:cs typeface="Times New Roman"/>
              </a:rPr>
              <a:t>pvalue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&lt;0.01),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profits 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(</a:t>
            </a:r>
            <a:r>
              <a:rPr lang="en-US" sz="2200" dirty="0" err="1" smtClean="0">
                <a:solidFill>
                  <a:srgbClr val="04617B"/>
                </a:solidFill>
                <a:ea typeface="Times New Roman"/>
                <a:cs typeface="Times New Roman"/>
              </a:rPr>
              <a:t>pvalue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&lt;0.10) and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profit margins 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(</a:t>
            </a:r>
            <a:r>
              <a:rPr lang="en-US" sz="2200" dirty="0" err="1" smtClean="0">
                <a:solidFill>
                  <a:srgbClr val="04617B"/>
                </a:solidFill>
                <a:ea typeface="Times New Roman"/>
                <a:cs typeface="Times New Roman"/>
              </a:rPr>
              <a:t>pvalue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&lt;0.01), after </a:t>
            </a:r>
            <a:r>
              <a:rPr lang="en-US" sz="2200" dirty="0">
                <a:solidFill>
                  <a:srgbClr val="04617B"/>
                </a:solidFill>
                <a:ea typeface="Times New Roman"/>
                <a:cs typeface="Times New Roman"/>
              </a:rPr>
              <a:t>controlling for trends, firm-level, country-level and year fixed </a:t>
            </a:r>
            <a:r>
              <a:rPr lang="en-US" sz="2200" dirty="0" smtClean="0">
                <a:solidFill>
                  <a:srgbClr val="04617B"/>
                </a:solidFill>
                <a:ea typeface="Times New Roman"/>
                <a:cs typeface="Times New Roman"/>
              </a:rPr>
              <a:t>effects. </a:t>
            </a:r>
            <a:endParaRPr lang="en-US" sz="2200" dirty="0">
              <a:solidFill>
                <a:srgbClr val="04617B"/>
              </a:solidFill>
              <a:ea typeface="Times New Roman"/>
              <a:cs typeface="Times New Roman"/>
            </a:endParaRPr>
          </a:p>
          <a:p>
            <a:pPr marL="277813" lvl="0" indent="-277813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US" sz="2200" dirty="0" smtClean="0">
              <a:solidFill>
                <a:srgbClr val="04617B"/>
              </a:solidFill>
              <a:ea typeface="Calibri"/>
              <a:cs typeface="Times New Roman"/>
            </a:endParaRPr>
          </a:p>
          <a:p>
            <a:pPr marL="277813" lvl="0" indent="-277813" algn="just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solidFill>
                  <a:srgbClr val="04617B"/>
                </a:solidFill>
                <a:ea typeface="Calibri"/>
                <a:cs typeface="Times New Roman"/>
              </a:rPr>
              <a:t>These </a:t>
            </a:r>
            <a:r>
              <a:rPr lang="en-US" sz="2200" dirty="0">
                <a:solidFill>
                  <a:srgbClr val="04617B"/>
                </a:solidFill>
                <a:ea typeface="Calibri"/>
                <a:cs typeface="Times New Roman"/>
              </a:rPr>
              <a:t>results </a:t>
            </a:r>
            <a:r>
              <a:rPr lang="en-US" sz="2200" b="1" dirty="0">
                <a:solidFill>
                  <a:srgbClr val="04617B"/>
                </a:solidFill>
                <a:ea typeface="Calibri"/>
                <a:cs typeface="Times New Roman"/>
              </a:rPr>
              <a:t>hold for high-tech companies only</a:t>
            </a:r>
            <a:r>
              <a:rPr lang="en-US" sz="2200" dirty="0">
                <a:solidFill>
                  <a:srgbClr val="04617B"/>
                </a:solidFill>
                <a:ea typeface="Calibri"/>
                <a:cs typeface="Times New Roman"/>
              </a:rPr>
              <a:t>, while the effect for non-high-tech suppliers is mostly statistically insignificant.</a:t>
            </a:r>
          </a:p>
          <a:p>
            <a:pPr lvl="0">
              <a:lnSpc>
                <a:spcPct val="115000"/>
              </a:lnSpc>
              <a:spcBef>
                <a:spcPts val="600"/>
              </a:spcBef>
            </a:pPr>
            <a:endParaRPr lang="en-US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15</a:t>
            </a:fld>
            <a:r>
              <a:rPr lang="it-IT" dirty="0" smtClean="0"/>
              <a:t>/16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0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329613"/>
            <a:ext cx="8496944" cy="336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0F6FC6"/>
              </a:buClr>
              <a:buSzPct val="85000"/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The clear-cut finding that the CERN effect was important for high-tech firms, but not for the others, suggests that </a:t>
            </a:r>
            <a:r>
              <a:rPr lang="en-GB" sz="2200" b="1" dirty="0" smtClean="0">
                <a:solidFill>
                  <a:srgbClr val="04617B"/>
                </a:solidFill>
                <a:ea typeface="Calibri"/>
                <a:cs typeface="Times New Roman"/>
              </a:rPr>
              <a:t>a learning process</a:t>
            </a: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 leading to product and process innovation ultimately </a:t>
            </a:r>
            <a:r>
              <a:rPr lang="en-GB" sz="2200" b="1" dirty="0" smtClean="0">
                <a:solidFill>
                  <a:srgbClr val="04617B"/>
                </a:solidFill>
                <a:ea typeface="Calibri"/>
                <a:cs typeface="Times New Roman"/>
              </a:rPr>
              <a:t>boosted the performance of high-tech firms</a:t>
            </a: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0F6FC6"/>
              </a:buClr>
              <a:buSzPct val="85000"/>
              <a:buFont typeface="Wingdings" panose="05000000000000000000" pitchFamily="2" charset="2"/>
              <a:buChar char="q"/>
            </a:pPr>
            <a:endParaRPr lang="en-GB" sz="2200" dirty="0" smtClean="0">
              <a:solidFill>
                <a:srgbClr val="04617B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buClr>
                <a:srgbClr val="0F6FC6"/>
              </a:buClr>
              <a:buSzPct val="85000"/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On the other hand, a </a:t>
            </a:r>
            <a:r>
              <a:rPr lang="en-GB" sz="2200" b="1" dirty="0" smtClean="0">
                <a:solidFill>
                  <a:srgbClr val="04617B"/>
                </a:solidFill>
                <a:ea typeface="Calibri"/>
                <a:cs typeface="Times New Roman"/>
              </a:rPr>
              <a:t>generic effect in increasing market opportunities or claiming higher prices </a:t>
            </a: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seems </a:t>
            </a:r>
            <a:r>
              <a:rPr lang="en-GB" sz="2200" b="1" dirty="0" smtClean="0">
                <a:solidFill>
                  <a:srgbClr val="04617B"/>
                </a:solidFill>
                <a:ea typeface="Calibri"/>
                <a:cs typeface="Times New Roman"/>
              </a:rPr>
              <a:t>not to play a significant role</a:t>
            </a:r>
            <a:r>
              <a:rPr lang="en-GB" sz="2200" dirty="0" smtClean="0">
                <a:solidFill>
                  <a:srgbClr val="04617B"/>
                </a:solidFill>
                <a:ea typeface="Calibri"/>
                <a:cs typeface="Times New Roman"/>
              </a:rPr>
              <a:t>.</a:t>
            </a:r>
            <a:endParaRPr lang="en-GB" sz="2200" dirty="0">
              <a:solidFill>
                <a:srgbClr val="04617B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876532" y="339502"/>
            <a:ext cx="3102131" cy="808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15000"/>
              </a:lnSpc>
              <a:spcBef>
                <a:spcPts val="600"/>
              </a:spcBef>
              <a:buClr>
                <a:srgbClr val="0F6FC6"/>
              </a:buClr>
              <a:buSzPct val="85000"/>
            </a:pPr>
            <a:r>
              <a:rPr lang="en-US" sz="4400" b="1" dirty="0" smtClean="0">
                <a:solidFill>
                  <a:srgbClr val="04617B"/>
                </a:solidFill>
                <a:latin typeface="Times New Roman"/>
                <a:ea typeface="Times New Roman"/>
                <a:cs typeface="Times New Roman"/>
              </a:rPr>
              <a:t>Conclusions</a:t>
            </a:r>
            <a:endParaRPr lang="en-US" sz="4400" b="1" dirty="0">
              <a:solidFill>
                <a:srgbClr val="04617B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16</a:t>
            </a:fld>
            <a:r>
              <a:rPr lang="it-IT" dirty="0" smtClean="0"/>
              <a:t>/16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763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2</a:t>
            </a:fld>
            <a:r>
              <a:rPr lang="it-IT" dirty="0" smtClean="0"/>
              <a:t>/17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-144016" y="2109"/>
            <a:ext cx="9468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04617B"/>
                </a:solidFill>
              </a:rPr>
              <a:t>BACKGROUND:</a:t>
            </a:r>
          </a:p>
          <a:p>
            <a:pPr algn="ctr"/>
            <a:r>
              <a:rPr lang="en-GB" sz="2200" dirty="0" smtClean="0">
                <a:solidFill>
                  <a:srgbClr val="04617B"/>
                </a:solidFill>
              </a:rPr>
              <a:t>Study </a:t>
            </a:r>
            <a:r>
              <a:rPr lang="en-GB" sz="2200" dirty="0">
                <a:solidFill>
                  <a:srgbClr val="04617B"/>
                </a:solidFill>
              </a:rPr>
              <a:t>of the  socio-economic impact of CERN HL-LHC and </a:t>
            </a:r>
            <a:r>
              <a:rPr lang="en-GB" sz="2200" dirty="0" smtClean="0">
                <a:solidFill>
                  <a:srgbClr val="04617B"/>
                </a:solidFill>
              </a:rPr>
              <a:t>FCC-</a:t>
            </a:r>
            <a:r>
              <a:rPr lang="en-GB" sz="2200" dirty="0" err="1" smtClean="0">
                <a:solidFill>
                  <a:srgbClr val="04617B"/>
                </a:solidFill>
              </a:rPr>
              <a:t>hh</a:t>
            </a:r>
            <a:endParaRPr lang="en-GB" sz="2200" dirty="0" smtClean="0">
              <a:solidFill>
                <a:srgbClr val="04617B"/>
              </a:solidFill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3923928" y="3652411"/>
            <a:ext cx="4787303" cy="890443"/>
            <a:chOff x="2741735" y="3469718"/>
            <a:chExt cx="5291566" cy="941359"/>
          </a:xfrm>
        </p:grpSpPr>
        <p:pic>
          <p:nvPicPr>
            <p:cNvPr id="6" name="Immagine 5" descr="C:\Users\Catalano\Desktop\CERN_survey\final final\materiali\CERN-logo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735" y="3579862"/>
              <a:ext cx="896620" cy="8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magine 6" descr="C:\Users\Catalano\Desktop\WORKSHOP BERLIN\UNIMI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161" y="3515120"/>
              <a:ext cx="2609850" cy="847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Immagine 7" descr="C:\Users\Catalano\Desktop\Logo_Roma_Tre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691" y="3469718"/>
              <a:ext cx="1705610" cy="93853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CasellaDiTesto 9"/>
          <p:cNvSpPr txBox="1"/>
          <p:nvPr/>
        </p:nvSpPr>
        <p:spPr>
          <a:xfrm>
            <a:off x="431540" y="1276683"/>
            <a:ext cx="8280920" cy="303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GB" sz="1600" dirty="0" smtClean="0">
                <a:solidFill>
                  <a:srgbClr val="04617B"/>
                </a:solidFill>
              </a:rPr>
              <a:t>It builds on the results of a previous study (2013-2015) titled Cost-Benefit Analysis in the RDI sector (</a:t>
            </a:r>
            <a:r>
              <a:rPr lang="en-GB" sz="1600" dirty="0" smtClean="0">
                <a:solidFill>
                  <a:srgbClr val="04617B"/>
                </a:solidFill>
                <a:hlinkClick r:id="rId5"/>
              </a:rPr>
              <a:t>http://www.eiburs.unimi.it/</a:t>
            </a:r>
            <a:r>
              <a:rPr lang="en-GB" sz="1600" dirty="0" smtClean="0">
                <a:solidFill>
                  <a:srgbClr val="04617B"/>
                </a:solidFill>
              </a:rPr>
              <a:t>) during which the </a:t>
            </a:r>
            <a:r>
              <a:rPr lang="en-GB" sz="1600" b="1" dirty="0" smtClean="0">
                <a:solidFill>
                  <a:srgbClr val="04617B"/>
                </a:solidFill>
              </a:rPr>
              <a:t>net social benefits generated by the Large Hadron Collider were estimated</a:t>
            </a:r>
            <a:r>
              <a:rPr lang="en-GB" sz="1600" dirty="0" smtClean="0">
                <a:solidFill>
                  <a:srgbClr val="04617B"/>
                </a:solidFill>
              </a:rPr>
              <a:t>. </a:t>
            </a:r>
          </a:p>
          <a:p>
            <a:pPr marL="285750" indent="-285750" algn="just">
              <a:lnSpc>
                <a:spcPct val="114000"/>
              </a:lnSpc>
              <a:buFont typeface="Wingdings" panose="05000000000000000000" pitchFamily="2" charset="2"/>
              <a:buChar char="q"/>
            </a:pPr>
            <a:endParaRPr lang="it-IT" sz="900" dirty="0" smtClean="0">
              <a:solidFill>
                <a:srgbClr val="04617B"/>
              </a:solidFill>
            </a:endParaRPr>
          </a:p>
          <a:p>
            <a:pPr marL="285750" indent="-285750" algn="just">
              <a:lnSpc>
                <a:spcPct val="114000"/>
              </a:lnSpc>
              <a:buFont typeface="Wingdings" panose="05000000000000000000" pitchFamily="2" charset="2"/>
              <a:buChar char="q"/>
            </a:pPr>
            <a:endParaRPr lang="en-US" sz="1600" b="1" dirty="0" smtClean="0">
              <a:solidFill>
                <a:srgbClr val="04617B"/>
              </a:solidFill>
            </a:endParaRPr>
          </a:p>
          <a:p>
            <a:pPr marL="285750" indent="-285750" algn="just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rgbClr val="04617B"/>
                </a:solidFill>
              </a:rPr>
              <a:t>It is a Cost-Benefit-Analysis study of </a:t>
            </a:r>
            <a:r>
              <a:rPr lang="en-US" sz="1600" dirty="0">
                <a:solidFill>
                  <a:srgbClr val="04617B"/>
                </a:solidFill>
              </a:rPr>
              <a:t>the </a:t>
            </a:r>
            <a:r>
              <a:rPr lang="en-US" sz="1600" b="1" dirty="0">
                <a:solidFill>
                  <a:srgbClr val="04617B"/>
                </a:solidFill>
              </a:rPr>
              <a:t>High-Luminosity Large Hadron Collider </a:t>
            </a:r>
            <a:r>
              <a:rPr lang="en-US" sz="1600" dirty="0">
                <a:solidFill>
                  <a:srgbClr val="04617B"/>
                </a:solidFill>
              </a:rPr>
              <a:t>(HL-LHC) and a scenario for a larger and more powerful particle collider </a:t>
            </a:r>
            <a:r>
              <a:rPr lang="en-US" sz="1600" dirty="0" smtClean="0">
                <a:solidFill>
                  <a:srgbClr val="04617B"/>
                </a:solidFill>
              </a:rPr>
              <a:t>- </a:t>
            </a:r>
            <a:r>
              <a:rPr lang="en-US" sz="1600" b="1" dirty="0" smtClean="0">
                <a:solidFill>
                  <a:srgbClr val="04617B"/>
                </a:solidFill>
              </a:rPr>
              <a:t>Future Circular Collider</a:t>
            </a:r>
            <a:r>
              <a:rPr lang="en-US" sz="1600" dirty="0" smtClean="0">
                <a:solidFill>
                  <a:srgbClr val="04617B"/>
                </a:solidFill>
              </a:rPr>
              <a:t>.</a:t>
            </a:r>
            <a:r>
              <a:rPr lang="it-IT" sz="1600" dirty="0" smtClean="0">
                <a:solidFill>
                  <a:srgbClr val="04617B"/>
                </a:solidFill>
              </a:rPr>
              <a:t> </a:t>
            </a:r>
          </a:p>
          <a:p>
            <a:pPr marL="285750" indent="-285750" algn="just">
              <a:lnSpc>
                <a:spcPct val="114000"/>
              </a:lnSpc>
              <a:buFont typeface="Wingdings" panose="05000000000000000000" pitchFamily="2" charset="2"/>
              <a:buChar char="q"/>
            </a:pPr>
            <a:endParaRPr lang="it-IT" sz="1600" dirty="0">
              <a:solidFill>
                <a:srgbClr val="04617B"/>
              </a:solidFill>
            </a:endParaRPr>
          </a:p>
          <a:p>
            <a:pPr algn="just">
              <a:lnSpc>
                <a:spcPct val="114000"/>
              </a:lnSpc>
            </a:pPr>
            <a:endParaRPr lang="it-IT" sz="1600" dirty="0">
              <a:solidFill>
                <a:srgbClr val="04617B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it-IT" sz="1650" dirty="0">
              <a:solidFill>
                <a:srgbClr val="04617B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67544" y="4011910"/>
            <a:ext cx="3381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 smtClean="0">
                <a:solidFill>
                  <a:srgbClr val="04617B"/>
                </a:solidFill>
              </a:rPr>
              <a:t>STAKEHOLDERS INVOLVED </a:t>
            </a:r>
            <a:endParaRPr lang="it-IT" sz="1600" b="1" dirty="0">
              <a:solidFill>
                <a:srgbClr val="04617B"/>
              </a:solidFill>
            </a:endParaRPr>
          </a:p>
        </p:txBody>
      </p:sp>
      <p:sp>
        <p:nvSpPr>
          <p:cNvPr id="14" name="Segnaposto numero diapositiva 3"/>
          <p:cNvSpPr txBox="1">
            <a:spLocks/>
          </p:cNvSpPr>
          <p:nvPr/>
        </p:nvSpPr>
        <p:spPr>
          <a:xfrm>
            <a:off x="7969696" y="2060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2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915816" y="771550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2016 - 2019</a:t>
            </a:r>
            <a:endParaRPr lang="it-IT" sz="1600" i="1" dirty="0">
              <a:solidFill>
                <a:srgbClr val="0461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03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ttangolo 45"/>
          <p:cNvSpPr/>
          <p:nvPr/>
        </p:nvSpPr>
        <p:spPr>
          <a:xfrm>
            <a:off x="-36512" y="0"/>
            <a:ext cx="9180512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7" name="Gruppo 26"/>
          <p:cNvGrpSpPr/>
          <p:nvPr/>
        </p:nvGrpSpPr>
        <p:grpSpPr>
          <a:xfrm>
            <a:off x="1545438" y="451579"/>
            <a:ext cx="6914994" cy="3272299"/>
            <a:chOff x="216001" y="1558123"/>
            <a:chExt cx="8711999" cy="4127306"/>
          </a:xfrm>
        </p:grpSpPr>
        <p:sp>
          <p:nvSpPr>
            <p:cNvPr id="29" name="Angolo ripiegato 28"/>
            <p:cNvSpPr/>
            <p:nvPr/>
          </p:nvSpPr>
          <p:spPr>
            <a:xfrm>
              <a:off x="216001" y="1558123"/>
              <a:ext cx="8711999" cy="4127306"/>
            </a:xfrm>
            <a:prstGeom prst="foldedCorner">
              <a:avLst>
                <a:gd name="adj" fmla="val 11251"/>
              </a:avLst>
            </a:prstGeom>
            <a:solidFill>
              <a:schemeClr val="bg1"/>
            </a:solidFill>
            <a:ln w="12700">
              <a:solidFill>
                <a:srgbClr val="C0000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 smtClean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  <a:p>
              <a:pPr algn="ctr"/>
              <a:endParaRPr lang="it-IT" sz="1200" dirty="0">
                <a:solidFill>
                  <a:srgbClr val="04617B"/>
                </a:solidFill>
                <a:ea typeface="Malgun Gothic" panose="020B0503020000020004" pitchFamily="34" charset="-127"/>
              </a:endParaRPr>
            </a:p>
          </p:txBody>
        </p:sp>
        <p:pic>
          <p:nvPicPr>
            <p:cNvPr id="31" name="Immagine 3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9125" y="3913056"/>
              <a:ext cx="2386713" cy="1251957"/>
            </a:xfrm>
            <a:prstGeom prst="rect">
              <a:avLst/>
            </a:prstGeom>
          </p:spPr>
        </p:pic>
        <p:pic>
          <p:nvPicPr>
            <p:cNvPr id="32" name="Immagine 3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" r="12839" b="5231"/>
            <a:stretch/>
          </p:blipFill>
          <p:spPr>
            <a:xfrm>
              <a:off x="5996015" y="1920931"/>
              <a:ext cx="2478381" cy="1221462"/>
            </a:xfrm>
            <a:prstGeom prst="rect">
              <a:avLst/>
            </a:prstGeom>
          </p:spPr>
        </p:pic>
      </p:grpSp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" t="6276"/>
          <a:stretch/>
        </p:blipFill>
        <p:spPr bwMode="auto">
          <a:xfrm>
            <a:off x="1945489" y="2355726"/>
            <a:ext cx="1834423" cy="96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ttangolo 48"/>
          <p:cNvSpPr/>
          <p:nvPr/>
        </p:nvSpPr>
        <p:spPr>
          <a:xfrm>
            <a:off x="1835928" y="699670"/>
            <a:ext cx="2088000" cy="1152000"/>
          </a:xfrm>
          <a:prstGeom prst="rect">
            <a:avLst/>
          </a:prstGeom>
          <a:solidFill>
            <a:srgbClr val="FFC000"/>
          </a:solidFill>
          <a:ln>
            <a:solidFill>
              <a:srgbClr val="324C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Parentesi graffa aperta 33"/>
          <p:cNvSpPr/>
          <p:nvPr/>
        </p:nvSpPr>
        <p:spPr>
          <a:xfrm>
            <a:off x="1025663" y="922134"/>
            <a:ext cx="522002" cy="2297688"/>
          </a:xfrm>
          <a:prstGeom prst="leftBrac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rgbClr val="04617B"/>
              </a:solidFill>
            </a:endParaRPr>
          </a:p>
        </p:txBody>
      </p:sp>
      <p:sp>
        <p:nvSpPr>
          <p:cNvPr id="36" name="Parentesi graffa aperta 35"/>
          <p:cNvSpPr/>
          <p:nvPr/>
        </p:nvSpPr>
        <p:spPr>
          <a:xfrm>
            <a:off x="1012272" y="3975907"/>
            <a:ext cx="535393" cy="976241"/>
          </a:xfrm>
          <a:prstGeom prst="leftBrace">
            <a:avLst/>
          </a:prstGeom>
          <a:ln w="127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grpSp>
        <p:nvGrpSpPr>
          <p:cNvPr id="37" name="Gruppo 36"/>
          <p:cNvGrpSpPr/>
          <p:nvPr/>
        </p:nvGrpSpPr>
        <p:grpSpPr>
          <a:xfrm>
            <a:off x="1549100" y="3867891"/>
            <a:ext cx="6911332" cy="1188000"/>
            <a:chOff x="2038331" y="4869157"/>
            <a:chExt cx="7016167" cy="2056728"/>
          </a:xfrm>
          <a:solidFill>
            <a:schemeClr val="bg1"/>
          </a:solidFill>
        </p:grpSpPr>
        <p:sp>
          <p:nvSpPr>
            <p:cNvPr id="38" name="Angolo ripiegato 37"/>
            <p:cNvSpPr/>
            <p:nvPr/>
          </p:nvSpPr>
          <p:spPr>
            <a:xfrm>
              <a:off x="2038331" y="4869157"/>
              <a:ext cx="7016167" cy="2056728"/>
            </a:xfrm>
            <a:prstGeom prst="foldedCorner">
              <a:avLst>
                <a:gd name="adj" fmla="val 34761"/>
              </a:avLst>
            </a:prstGeom>
            <a:grpFill/>
            <a:ln w="12700">
              <a:solidFill>
                <a:srgbClr val="C0000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400">
                <a:solidFill>
                  <a:schemeClr val="tx1"/>
                </a:solidFill>
              </a:endParaRPr>
            </a:p>
          </p:txBody>
        </p:sp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9274" y="5149655"/>
              <a:ext cx="1829186" cy="1219457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prstDash val="solid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0" name="Rettangolo 39"/>
          <p:cNvSpPr/>
          <p:nvPr/>
        </p:nvSpPr>
        <p:spPr>
          <a:xfrm>
            <a:off x="1255766" y="483518"/>
            <a:ext cx="2740170" cy="241980"/>
          </a:xfrm>
          <a:prstGeom prst="rect">
            <a:avLst/>
          </a:prstGeom>
          <a:noFill/>
        </p:spPr>
        <p:txBody>
          <a:bodyPr wrap="square" lIns="144000" tIns="0" rIns="72000" bIns="7200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  <a:ea typeface="Malgun Gothic" panose="020B0503020000020004" pitchFamily="34" charset="-127"/>
              </a:rPr>
              <a:t>FIRMS</a:t>
            </a:r>
          </a:p>
        </p:txBody>
      </p:sp>
      <p:sp>
        <p:nvSpPr>
          <p:cNvPr id="41" name="Rettangolo 40"/>
          <p:cNvSpPr/>
          <p:nvPr/>
        </p:nvSpPr>
        <p:spPr>
          <a:xfrm>
            <a:off x="5720262" y="529570"/>
            <a:ext cx="2740170" cy="241980"/>
          </a:xfrm>
          <a:prstGeom prst="rect">
            <a:avLst/>
          </a:prstGeom>
          <a:noFill/>
        </p:spPr>
        <p:txBody>
          <a:bodyPr wrap="square" lIns="144000" tIns="0" rIns="72000" bIns="7200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  <a:ea typeface="Malgun Gothic" panose="020B0503020000020004" pitchFamily="34" charset="-127"/>
              </a:rPr>
              <a:t>EMPLOYEES</a:t>
            </a:r>
          </a:p>
        </p:txBody>
      </p:sp>
      <p:grpSp>
        <p:nvGrpSpPr>
          <p:cNvPr id="42" name="Gruppo 41"/>
          <p:cNvGrpSpPr/>
          <p:nvPr/>
        </p:nvGrpSpPr>
        <p:grpSpPr>
          <a:xfrm>
            <a:off x="2771800" y="1863989"/>
            <a:ext cx="4538383" cy="491737"/>
            <a:chOff x="3131840" y="2636912"/>
            <a:chExt cx="4538383" cy="655649"/>
          </a:xfrm>
        </p:grpSpPr>
        <p:sp>
          <p:nvSpPr>
            <p:cNvPr id="43" name="Rettangolo 42"/>
            <p:cNvSpPr/>
            <p:nvPr/>
          </p:nvSpPr>
          <p:spPr>
            <a:xfrm>
              <a:off x="4064078" y="2636912"/>
              <a:ext cx="2740170" cy="322640"/>
            </a:xfrm>
            <a:prstGeom prst="rect">
              <a:avLst/>
            </a:prstGeom>
            <a:noFill/>
          </p:spPr>
          <p:txBody>
            <a:bodyPr wrap="square" lIns="144000" tIns="0" rIns="72000" bIns="72000">
              <a:spAutoFit/>
            </a:bodyPr>
            <a:lstStyle/>
            <a:p>
              <a:pPr algn="ctr"/>
              <a:r>
                <a:rPr lang="it-IT" sz="1050" b="1" dirty="0" smtClean="0">
                  <a:solidFill>
                    <a:srgbClr val="04617B"/>
                  </a:solidFill>
                  <a:ea typeface="Malgun Gothic" panose="020B0503020000020004" pitchFamily="34" charset="-127"/>
                </a:rPr>
                <a:t>USERS</a:t>
              </a:r>
            </a:p>
          </p:txBody>
        </p:sp>
        <p:sp>
          <p:nvSpPr>
            <p:cNvPr id="44" name="Parentesi graffa chiusa 43"/>
            <p:cNvSpPr/>
            <p:nvPr/>
          </p:nvSpPr>
          <p:spPr>
            <a:xfrm rot="16200000">
              <a:off x="5181220" y="803557"/>
              <a:ext cx="439624" cy="4538383"/>
            </a:xfrm>
            <a:prstGeom prst="rightBrace">
              <a:avLst/>
            </a:prstGeom>
            <a:ln w="3175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sz="1400">
                <a:solidFill>
                  <a:srgbClr val="04617B"/>
                </a:solidFill>
              </a:endParaRPr>
            </a:p>
          </p:txBody>
        </p:sp>
      </p:grpSp>
      <p:sp>
        <p:nvSpPr>
          <p:cNvPr id="45" name="Rettangolo 44"/>
          <p:cNvSpPr/>
          <p:nvPr/>
        </p:nvSpPr>
        <p:spPr>
          <a:xfrm>
            <a:off x="3241408" y="4028783"/>
            <a:ext cx="2740170" cy="241980"/>
          </a:xfrm>
          <a:prstGeom prst="rect">
            <a:avLst/>
          </a:prstGeom>
          <a:noFill/>
        </p:spPr>
        <p:txBody>
          <a:bodyPr wrap="square" lIns="144000" tIns="0" rIns="72000" bIns="7200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  <a:ea typeface="Malgun Gothic" panose="020B0503020000020004" pitchFamily="34" charset="-127"/>
              </a:rPr>
              <a:t>TAXPAYERS</a:t>
            </a: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490" y="4029912"/>
            <a:ext cx="1752799" cy="702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CasellaDiTesto 57"/>
              <p:cNvSpPr txBox="1"/>
              <p:nvPr/>
            </p:nvSpPr>
            <p:spPr>
              <a:xfrm>
                <a:off x="-250590" y="1886658"/>
                <a:ext cx="16747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200" b="1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Use</m:t>
                      </m:r>
                    </m:oMath>
                  </m:oMathPara>
                </a14:m>
                <a:endParaRPr lang="it-IT" sz="1200" b="1" dirty="0" smtClean="0">
                  <a:solidFill>
                    <a:srgbClr val="04617B"/>
                  </a:solidFill>
                  <a:ea typeface="Malgun Gothic" panose="020B0503020000020004" pitchFamily="34" charset="-12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200" b="1" i="0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200" b="1" i="0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Benefits</m:t>
                      </m:r>
                    </m:oMath>
                  </m:oMathPara>
                </a14:m>
                <a:endParaRPr lang="it-IT" sz="1100" dirty="0">
                  <a:solidFill>
                    <a:srgbClr val="04617B"/>
                  </a:solidFill>
                </a:endParaRPr>
              </a:p>
            </p:txBody>
          </p:sp>
        </mc:Choice>
        <mc:Fallback xmlns="">
          <p:sp>
            <p:nvSpPr>
              <p:cNvPr id="58" name="CasellaDiTesto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0590" y="1886658"/>
                <a:ext cx="1674751" cy="46166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sellaDiTesto 58"/>
              <p:cNvSpPr txBox="1"/>
              <p:nvPr/>
            </p:nvSpPr>
            <p:spPr>
              <a:xfrm>
                <a:off x="-180528" y="4245936"/>
                <a:ext cx="15299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200" b="1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Non</m:t>
                      </m:r>
                      <m:r>
                        <m:rPr>
                          <m:nor/>
                        </m:rPr>
                        <a:rPr lang="it-IT" sz="1200" b="1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200" b="1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Use</m:t>
                      </m:r>
                    </m:oMath>
                  </m:oMathPara>
                </a14:m>
                <a:endParaRPr lang="it-IT" sz="1200" b="1" dirty="0" smtClean="0">
                  <a:solidFill>
                    <a:srgbClr val="04617B"/>
                  </a:solidFill>
                  <a:ea typeface="Malgun Gothic" panose="020B0503020000020004" pitchFamily="34" charset="-12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200" b="1" dirty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200" b="1" i="0" dirty="0" smtClean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B</m:t>
                      </m:r>
                      <m:r>
                        <m:rPr>
                          <m:nor/>
                        </m:rPr>
                        <a:rPr lang="it-IT" sz="1200" b="1" dirty="0">
                          <a:solidFill>
                            <a:srgbClr val="04617B"/>
                          </a:solidFill>
                          <a:ea typeface="Malgun Gothic" panose="020B0503020000020004" pitchFamily="34" charset="-127"/>
                        </a:rPr>
                        <m:t>enefits</m:t>
                      </m:r>
                    </m:oMath>
                  </m:oMathPara>
                </a14:m>
                <a:endParaRPr lang="it-IT" sz="1100" dirty="0">
                  <a:solidFill>
                    <a:srgbClr val="04617B"/>
                  </a:solidFill>
                </a:endParaRPr>
              </a:p>
            </p:txBody>
          </p:sp>
        </mc:Choice>
        <mc:Fallback xmlns="">
          <p:sp>
            <p:nvSpPr>
              <p:cNvPr id="59" name="CasellaDiTes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528" y="4245936"/>
                <a:ext cx="1529970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/>
          <p:cNvSpPr txBox="1"/>
          <p:nvPr/>
        </p:nvSpPr>
        <p:spPr>
          <a:xfrm>
            <a:off x="1687814" y="4731991"/>
            <a:ext cx="2092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</a:rPr>
              <a:t>Quasi</a:t>
            </a:r>
            <a:r>
              <a:rPr lang="it-IT" sz="1050" b="1" dirty="0" smtClean="0">
                <a:solidFill>
                  <a:srgbClr val="002060"/>
                </a:solidFill>
              </a:rPr>
              <a:t> option </a:t>
            </a:r>
            <a:r>
              <a:rPr lang="it-IT" sz="1050" b="1" dirty="0" err="1" smtClean="0">
                <a:solidFill>
                  <a:srgbClr val="002060"/>
                </a:solidFill>
              </a:rPr>
              <a:t>value</a:t>
            </a:r>
            <a:endParaRPr lang="it-IT" sz="1050" b="1" dirty="0">
              <a:solidFill>
                <a:srgbClr val="002060"/>
              </a:solidFill>
            </a:endParaRPr>
          </a:p>
        </p:txBody>
      </p:sp>
      <p:sp>
        <p:nvSpPr>
          <p:cNvPr id="64" name="CasellaDiTesto 63"/>
          <p:cNvSpPr txBox="1"/>
          <p:nvPr/>
        </p:nvSpPr>
        <p:spPr>
          <a:xfrm>
            <a:off x="5340550" y="4750960"/>
            <a:ext cx="2092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>
                <a:solidFill>
                  <a:srgbClr val="04617B"/>
                </a:solidFill>
              </a:rPr>
              <a:t>Existence</a:t>
            </a:r>
            <a:r>
              <a:rPr lang="en-GB" sz="1050" b="1" dirty="0" smtClean="0">
                <a:solidFill>
                  <a:srgbClr val="002060"/>
                </a:solidFill>
              </a:rPr>
              <a:t> value </a:t>
            </a:r>
            <a:endParaRPr lang="it-IT" sz="1050" b="1" dirty="0">
              <a:solidFill>
                <a:srgbClr val="002060"/>
              </a:solidFill>
            </a:endParaRPr>
          </a:p>
        </p:txBody>
      </p:sp>
      <p:sp>
        <p:nvSpPr>
          <p:cNvPr id="65" name="CasellaDiTesto 64"/>
          <p:cNvSpPr txBox="1"/>
          <p:nvPr/>
        </p:nvSpPr>
        <p:spPr>
          <a:xfrm>
            <a:off x="1730421" y="1806084"/>
            <a:ext cx="2337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err="1" smtClean="0">
                <a:solidFill>
                  <a:srgbClr val="04617B"/>
                </a:solidFill>
              </a:rPr>
              <a:t>Technologcal</a:t>
            </a:r>
            <a:r>
              <a:rPr lang="it-IT" sz="1050" b="1" dirty="0" smtClean="0">
                <a:solidFill>
                  <a:srgbClr val="04617B"/>
                </a:solidFill>
              </a:rPr>
              <a:t> </a:t>
            </a:r>
            <a:r>
              <a:rPr lang="en-GB" sz="1050" b="1" dirty="0" smtClean="0">
                <a:solidFill>
                  <a:srgbClr val="04617B"/>
                </a:solidFill>
              </a:rPr>
              <a:t>externalities</a:t>
            </a:r>
            <a:endParaRPr lang="it-IT" sz="1050" b="1" dirty="0">
              <a:solidFill>
                <a:srgbClr val="04617B"/>
              </a:solidFill>
            </a:endParaRPr>
          </a:p>
        </p:txBody>
      </p:sp>
      <p:sp>
        <p:nvSpPr>
          <p:cNvPr id="66" name="CasellaDiTesto 65"/>
          <p:cNvSpPr txBox="1"/>
          <p:nvPr/>
        </p:nvSpPr>
        <p:spPr>
          <a:xfrm>
            <a:off x="5978893" y="1662068"/>
            <a:ext cx="2337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</a:rPr>
              <a:t>Human Capital </a:t>
            </a:r>
            <a:r>
              <a:rPr lang="it-IT" sz="1050" b="1" dirty="0" err="1" smtClean="0">
                <a:solidFill>
                  <a:srgbClr val="04617B"/>
                </a:solidFill>
              </a:rPr>
              <a:t>Formation</a:t>
            </a:r>
            <a:endParaRPr lang="it-IT" sz="1050" b="1" dirty="0">
              <a:solidFill>
                <a:srgbClr val="04617B"/>
              </a:solidFill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1595244" y="3291830"/>
            <a:ext cx="2337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04617B"/>
                </a:solidFill>
              </a:rPr>
              <a:t>Social benefits to consumers </a:t>
            </a:r>
          </a:p>
          <a:p>
            <a:pPr algn="ctr"/>
            <a:r>
              <a:rPr lang="en-GB" sz="1000" b="1" dirty="0" smtClean="0">
                <a:solidFill>
                  <a:srgbClr val="04617B"/>
                </a:solidFill>
              </a:rPr>
              <a:t>of services</a:t>
            </a:r>
            <a:endParaRPr lang="en-GB" sz="1000" b="1" dirty="0">
              <a:solidFill>
                <a:srgbClr val="04617B"/>
              </a:solidFill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3957518" y="3291830"/>
            <a:ext cx="2337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</a:rPr>
              <a:t>Knowledge output</a:t>
            </a:r>
            <a:endParaRPr lang="it-IT" sz="1050" b="1" dirty="0">
              <a:solidFill>
                <a:srgbClr val="04617B"/>
              </a:solidFill>
            </a:endParaRPr>
          </a:p>
        </p:txBody>
      </p:sp>
      <p:sp>
        <p:nvSpPr>
          <p:cNvPr id="69" name="CasellaDiTesto 68"/>
          <p:cNvSpPr txBox="1"/>
          <p:nvPr/>
        </p:nvSpPr>
        <p:spPr>
          <a:xfrm>
            <a:off x="6050901" y="3291830"/>
            <a:ext cx="23375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 smtClean="0">
                <a:solidFill>
                  <a:srgbClr val="04617B"/>
                </a:solidFill>
              </a:rPr>
              <a:t>Cultural </a:t>
            </a:r>
            <a:r>
              <a:rPr lang="it-IT" sz="1050" b="1" dirty="0" err="1" smtClean="0">
                <a:solidFill>
                  <a:srgbClr val="04617B"/>
                </a:solidFill>
              </a:rPr>
              <a:t>effects</a:t>
            </a:r>
            <a:endParaRPr lang="it-IT" sz="1050" b="1" dirty="0">
              <a:solidFill>
                <a:srgbClr val="04617B"/>
              </a:solidFill>
            </a:endParaRPr>
          </a:p>
        </p:txBody>
      </p:sp>
      <p:sp>
        <p:nvSpPr>
          <p:cNvPr id="47" name="Segnaposto numero diapositiva 3"/>
          <p:cNvSpPr txBox="1">
            <a:spLocks/>
          </p:cNvSpPr>
          <p:nvPr/>
        </p:nvSpPr>
        <p:spPr>
          <a:xfrm>
            <a:off x="7969696" y="2060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3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37955" y="51470"/>
            <a:ext cx="33819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4617B"/>
                </a:solidFill>
              </a:rPr>
              <a:t>FOCUS OF THE STUDY</a:t>
            </a:r>
            <a:endParaRPr lang="it-IT" sz="2000" b="1" dirty="0">
              <a:solidFill>
                <a:srgbClr val="04617B"/>
              </a:solidFill>
            </a:endParaRPr>
          </a:p>
        </p:txBody>
      </p:sp>
      <p:pic>
        <p:nvPicPr>
          <p:cNvPr id="50" name="Immagine 4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725" y="845982"/>
            <a:ext cx="1812187" cy="933680"/>
          </a:xfrm>
          <a:prstGeom prst="rect">
            <a:avLst/>
          </a:prstGeom>
        </p:spPr>
      </p:pic>
      <p:pic>
        <p:nvPicPr>
          <p:cNvPr id="35" name="Picture 2" descr="Screenshot 2015-10-30 14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50" b="4623"/>
          <a:stretch/>
        </p:blipFill>
        <p:spPr bwMode="auto">
          <a:xfrm>
            <a:off x="4177738" y="2654710"/>
            <a:ext cx="1834423" cy="63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427984" y="2335981"/>
            <a:ext cx="1292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 smtClean="0">
                <a:solidFill>
                  <a:srgbClr val="002060"/>
                </a:solidFill>
              </a:rPr>
              <a:t>arXiv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70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-4717032" y="-29056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4162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endParaRPr lang="it-IT" sz="1400" dirty="0">
              <a:solidFill>
                <a:srgbClr val="4162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-77456" y="0"/>
            <a:ext cx="9221455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073931" y="555526"/>
            <a:ext cx="3384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MEASURED BENEFITS</a:t>
            </a:r>
            <a:endParaRPr lang="it-IT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9080"/>
              </p:ext>
            </p:extLst>
          </p:nvPr>
        </p:nvGraphicFramePr>
        <p:xfrm>
          <a:off x="179512" y="915566"/>
          <a:ext cx="3816424" cy="217427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75599"/>
                <a:gridCol w="1740825"/>
              </a:tblGrid>
              <a:tr h="25403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LHC:</a:t>
                      </a:r>
                      <a:r>
                        <a:rPr lang="it-IT" sz="1100" kern="120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summary of costs and benefits (</a:t>
                      </a:r>
                      <a:r>
                        <a:rPr lang="en-GB" sz="1100" kern="1200" noProof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Billion,</a:t>
                      </a:r>
                      <a:r>
                        <a:rPr lang="en-GB" sz="1100" kern="1200" baseline="0" noProof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kern="1200" noProof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EUR</a:t>
                      </a:r>
                      <a:r>
                        <a:rPr lang="en-GB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1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sz="1200" kern="1200" dirty="0" smtClean="0">
                        <a:solidFill>
                          <a:srgbClr val="324C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COSTS: </a:t>
                      </a:r>
                      <a:endParaRPr lang="it-IT" sz="11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 ± 0.4</a:t>
                      </a:r>
                      <a:endParaRPr lang="it-IT" sz="11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noFill/>
                  </a:tcPr>
                </a:tc>
              </a:tr>
              <a:tr h="240030">
                <a:tc gridSpan="2">
                  <a:txBody>
                    <a:bodyPr/>
                    <a:lstStyle/>
                    <a:p>
                      <a:r>
                        <a:rPr lang="it-IT" sz="11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 BENEFITS:</a:t>
                      </a:r>
                      <a:endParaRPr lang="it-IT" sz="1100" b="1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4003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Knowledge Formation</a:t>
                      </a:r>
                      <a:endParaRPr lang="it-IT" sz="1100" i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 ± 0.1</a:t>
                      </a:r>
                      <a:endParaRPr lang="it-IT" sz="11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/>
                      <a:r>
                        <a:rPr lang="it-IT" sz="1100" i="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Capital </a:t>
                      </a:r>
                      <a:endParaRPr lang="it-IT" sz="1100" i="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 ± 0.3</a:t>
                      </a:r>
                      <a:endParaRPr lang="it-IT" sz="1100" kern="12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/>
                      <a:r>
                        <a:rPr lang="it-IT" sz="1100" i="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Technological</a:t>
                      </a:r>
                      <a:r>
                        <a:rPr lang="it-IT" sz="1100" i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i="0" dirty="0" err="1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Spillovers</a:t>
                      </a:r>
                      <a:endParaRPr lang="it-IT" sz="1100" b="1" i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 </a:t>
                      </a:r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</a:t>
                      </a:r>
                      <a:r>
                        <a:rPr lang="it-IT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</a:t>
                      </a:r>
                      <a:endParaRPr lang="it-IT" sz="11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000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/>
                      <a:r>
                        <a:rPr lang="it-IT" sz="1100" i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Cultural </a:t>
                      </a:r>
                      <a:endParaRPr lang="en-GB" sz="1100" i="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 </a:t>
                      </a:r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it-IT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10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NON-USE BENEFITS: </a:t>
                      </a:r>
                      <a:endParaRPr lang="en-GB" sz="1100" b="1" kern="120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Existence Value </a:t>
                      </a:r>
                      <a:endParaRPr lang="en-GB" sz="1100" kern="120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7490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  <a:r>
                        <a:rPr lang="it-IT" sz="1100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</a:t>
                      </a:r>
                      <a:r>
                        <a:rPr lang="en-US" sz="11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100" noProof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  <a:alpha val="74902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0" y="4279500"/>
            <a:ext cx="9144000" cy="86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467544" y="3168418"/>
            <a:ext cx="8064896" cy="1347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capital, </a:t>
            </a:r>
            <a:r>
              <a:rPr lang="en-GB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</a:t>
            </a:r>
            <a:r>
              <a:rPr lang="it-IT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35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spillovers</a:t>
            </a:r>
            <a:r>
              <a:rPr lang="en-GB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 + existence </a:t>
            </a:r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each give about </a:t>
            </a:r>
            <a:r>
              <a:rPr lang="en-US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33% </a:t>
            </a:r>
            <a:r>
              <a:rPr lang="it-IT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it-IT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</a:t>
            </a:r>
            <a:r>
              <a:rPr lang="it-IT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  <a:r>
              <a:rPr lang="it-IT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n-GB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negligible</a:t>
            </a:r>
            <a:r>
              <a:rPr lang="it-IT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13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 </a:t>
            </a:r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largest on </a:t>
            </a:r>
            <a:r>
              <a:rPr lang="en-US" sz="135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technological spillovers</a:t>
            </a:r>
            <a:endParaRPr lang="en-US" sz="135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3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en-US" sz="13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 chance of positive </a:t>
            </a:r>
            <a:r>
              <a:rPr lang="en-US" sz="13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endParaRPr lang="it-IT" sz="13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43830"/>
            <a:ext cx="5410354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itolo 1"/>
          <p:cNvSpPr>
            <a:spLocks noGrp="1"/>
          </p:cNvSpPr>
          <p:nvPr>
            <p:ph type="title"/>
          </p:nvPr>
        </p:nvSpPr>
        <p:spPr>
          <a:xfrm>
            <a:off x="-24044" y="58520"/>
            <a:ext cx="7003536" cy="424998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LHC: CBA results </a:t>
            </a:r>
            <a:endParaRPr lang="en-GB" sz="4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egnaposto numero diapositiva 3"/>
          <p:cNvSpPr txBox="1">
            <a:spLocks/>
          </p:cNvSpPr>
          <p:nvPr/>
        </p:nvSpPr>
        <p:spPr>
          <a:xfrm>
            <a:off x="7969696" y="2060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4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067944" y="1851670"/>
            <a:ext cx="2448272" cy="360040"/>
          </a:xfrm>
          <a:prstGeom prst="rect">
            <a:avLst/>
          </a:prstGeom>
          <a:noFill/>
          <a:ln w="222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107504" y="4587974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</a:rPr>
              <a:t>Florio, M., Forte, S. and Sirtori, E., 2016. Forecasting the socio-economic impact of the Large Hadron Collider: A cost–benefit analysis to 2025 and beyond. </a:t>
            </a:r>
            <a:r>
              <a:rPr lang="en-US" sz="1200" i="1" dirty="0">
                <a:solidFill>
                  <a:srgbClr val="002060"/>
                </a:solidFill>
              </a:rPr>
              <a:t>Technological Forecasting and Social Change</a:t>
            </a:r>
            <a:r>
              <a:rPr lang="en-US" sz="1200" dirty="0">
                <a:solidFill>
                  <a:srgbClr val="002060"/>
                </a:solidFill>
              </a:rPr>
              <a:t>, </a:t>
            </a:r>
            <a:r>
              <a:rPr lang="en-US" sz="1200" i="1" dirty="0">
                <a:solidFill>
                  <a:srgbClr val="002060"/>
                </a:solidFill>
              </a:rPr>
              <a:t>112</a:t>
            </a:r>
            <a:r>
              <a:rPr lang="en-US" sz="1200" dirty="0">
                <a:solidFill>
                  <a:srgbClr val="002060"/>
                </a:solidFill>
              </a:rPr>
              <a:t>, pp.38-53.</a:t>
            </a:r>
          </a:p>
        </p:txBody>
      </p:sp>
    </p:spTree>
    <p:extLst>
      <p:ext uri="{BB962C8B-B14F-4D97-AF65-F5344CB8AC3E}">
        <p14:creationId xmlns:p14="http://schemas.microsoft.com/office/powerpoint/2010/main" val="230778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72616"/>
            <a:ext cx="8229600" cy="74295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>
                <a:solidFill>
                  <a:srgbClr val="04617B"/>
                </a:solidFill>
                <a:latin typeface="+mn-lt"/>
              </a:rPr>
              <a:t>Estimating the effect of LHC procurement</a:t>
            </a:r>
            <a:endParaRPr lang="en-GB" sz="3200" b="1" dirty="0">
              <a:solidFill>
                <a:srgbClr val="04617B"/>
              </a:solidFill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804106"/>
            <a:ext cx="8229600" cy="3855876"/>
          </a:xfrm>
        </p:spPr>
        <p:txBody>
          <a:bodyPr/>
          <a:lstStyle/>
          <a:p>
            <a:pPr marL="0" indent="0" algn="just">
              <a:buNone/>
            </a:pPr>
            <a:r>
              <a:rPr lang="en-GB" sz="2000" dirty="0" smtClean="0">
                <a:solidFill>
                  <a:srgbClr val="04617B"/>
                </a:solidFill>
              </a:rPr>
              <a:t>We followed three alternative approaches to evaluate the impact of CERN procurement on its supply chain</a:t>
            </a:r>
            <a:endParaRPr lang="en-GB" sz="2000" dirty="0">
              <a:solidFill>
                <a:srgbClr val="04617B"/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4572000" y="1491630"/>
            <a:ext cx="2160240" cy="68001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>
            <a:endCxn id="19" idx="0"/>
          </p:cNvCxnSpPr>
          <p:nvPr/>
        </p:nvCxnSpPr>
        <p:spPr>
          <a:xfrm flipH="1">
            <a:off x="2448544" y="1491630"/>
            <a:ext cx="2123456" cy="648072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148064" y="2139702"/>
            <a:ext cx="3600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4617B"/>
                </a:solidFill>
              </a:rPr>
              <a:t>Survey Data</a:t>
            </a:r>
          </a:p>
          <a:p>
            <a:pPr algn="ctr"/>
            <a:r>
              <a:rPr lang="en-GB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(</a:t>
            </a:r>
            <a:r>
              <a:rPr lang="en-US" sz="1400" i="1" dirty="0">
                <a:solidFill>
                  <a:srgbClr val="04617B"/>
                </a:solidFill>
                <a:sym typeface="Wingdings" panose="05000000000000000000" pitchFamily="2" charset="2"/>
              </a:rPr>
              <a:t>own data from online survey </a:t>
            </a:r>
            <a:endParaRPr lang="en-US" sz="1400" i="1" dirty="0" smtClean="0">
              <a:solidFill>
                <a:srgbClr val="04617B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February-May </a:t>
            </a:r>
            <a:r>
              <a:rPr lang="en-US" sz="1400" i="1" dirty="0">
                <a:solidFill>
                  <a:srgbClr val="04617B"/>
                </a:solidFill>
                <a:sym typeface="Wingdings" panose="05000000000000000000" pitchFamily="2" charset="2"/>
              </a:rPr>
              <a:t>2017</a:t>
            </a:r>
            <a:r>
              <a:rPr lang="en-GB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)</a:t>
            </a:r>
            <a:endParaRPr lang="en-GB" sz="1400" i="1" dirty="0">
              <a:solidFill>
                <a:srgbClr val="04617B"/>
              </a:solidFill>
            </a:endParaRPr>
          </a:p>
          <a:p>
            <a:pPr algn="ctr"/>
            <a:endParaRPr lang="en-GB" sz="2000" dirty="0" smtClean="0">
              <a:solidFill>
                <a:srgbClr val="04617B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17076" y="2139702"/>
            <a:ext cx="44629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04617B"/>
                </a:solidFill>
                <a:sym typeface="Wingdings" panose="05000000000000000000" pitchFamily="2" charset="2"/>
              </a:rPr>
              <a:t>Accounting data </a:t>
            </a:r>
          </a:p>
          <a:p>
            <a:pPr algn="ctr"/>
            <a:r>
              <a:rPr lang="en-GB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(from the </a:t>
            </a:r>
            <a:r>
              <a:rPr lang="en-GB" sz="1400" i="1" dirty="0" err="1" smtClean="0">
                <a:solidFill>
                  <a:srgbClr val="04617B"/>
                </a:solidFill>
                <a:sym typeface="Wingdings" panose="05000000000000000000" pitchFamily="2" charset="2"/>
              </a:rPr>
              <a:t>Orbis</a:t>
            </a:r>
            <a:r>
              <a:rPr lang="en-GB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 Database)</a:t>
            </a:r>
            <a:endParaRPr lang="en-GB" sz="1400" i="1" dirty="0" smtClean="0">
              <a:solidFill>
                <a:srgbClr val="04617B"/>
              </a:solidFill>
            </a:endParaRPr>
          </a:p>
        </p:txBody>
      </p:sp>
      <p:cxnSp>
        <p:nvCxnSpPr>
          <p:cNvPr id="6" name="Connettore 2 5"/>
          <p:cNvCxnSpPr>
            <a:stCxn id="19" idx="2"/>
          </p:cNvCxnSpPr>
          <p:nvPr/>
        </p:nvCxnSpPr>
        <p:spPr>
          <a:xfrm>
            <a:off x="2448544" y="2755255"/>
            <a:ext cx="1079340" cy="859124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19" idx="2"/>
          </p:cNvCxnSpPr>
          <p:nvPr/>
        </p:nvCxnSpPr>
        <p:spPr>
          <a:xfrm flipH="1">
            <a:off x="1295636" y="2755255"/>
            <a:ext cx="1152908" cy="859124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107504" y="3697602"/>
            <a:ext cx="23762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GB" sz="1600" b="1" i="1" dirty="0" smtClean="0">
                <a:solidFill>
                  <a:srgbClr val="04617B"/>
                </a:solidFill>
              </a:rPr>
              <a:t>Econometric Analysis: </a:t>
            </a:r>
          </a:p>
          <a:p>
            <a:pPr algn="ctr"/>
            <a:r>
              <a:rPr lang="en-GB" sz="1400" i="1" dirty="0" smtClean="0">
                <a:solidFill>
                  <a:srgbClr val="04617B"/>
                </a:solidFill>
              </a:rPr>
              <a:t>Before/after approach, focus on realized outcome. </a:t>
            </a:r>
            <a:r>
              <a:rPr lang="en-GB" sz="1400" b="1" i="1" dirty="0" smtClean="0">
                <a:solidFill>
                  <a:srgbClr val="04617B"/>
                </a:solidFill>
              </a:rPr>
              <a:t>This presentation.</a:t>
            </a:r>
            <a:endParaRPr lang="en-GB" sz="1400" b="1" i="1" dirty="0">
              <a:solidFill>
                <a:srgbClr val="04617B"/>
              </a:solidFill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2735796" y="3651870"/>
            <a:ext cx="31323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4617B"/>
                </a:solidFill>
              </a:rPr>
              <a:t>2. Econometric Analysis: Program evaluation approach </a:t>
            </a:r>
            <a:r>
              <a:rPr lang="en-GB" sz="1400" i="1" dirty="0" smtClean="0">
                <a:solidFill>
                  <a:srgbClr val="04617B"/>
                </a:solidFill>
                <a:sym typeface="Wingdings" panose="05000000000000000000" pitchFamily="2" charset="2"/>
              </a:rPr>
              <a:t></a:t>
            </a:r>
            <a:r>
              <a:rPr lang="en-GB" sz="1400" i="1" dirty="0" smtClean="0">
                <a:solidFill>
                  <a:srgbClr val="04617B"/>
                </a:solidFill>
              </a:rPr>
              <a:t> reliance on a counterfactual; </a:t>
            </a:r>
          </a:p>
          <a:p>
            <a:pPr algn="ctr"/>
            <a:r>
              <a:rPr lang="en-GB" sz="1400" i="1" dirty="0" smtClean="0">
                <a:solidFill>
                  <a:srgbClr val="04617B"/>
                </a:solidFill>
              </a:rPr>
              <a:t>focus on potential outcome. Presentation by A. Bastianin</a:t>
            </a:r>
            <a:endParaRPr lang="en-GB" sz="1400" i="1" dirty="0">
              <a:solidFill>
                <a:srgbClr val="04617B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7236296" y="3003878"/>
            <a:ext cx="0" cy="72000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868144" y="365187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4617B"/>
                </a:solidFill>
              </a:rPr>
              <a:t>3. Bayesian Network Analysis</a:t>
            </a:r>
          </a:p>
          <a:p>
            <a:pPr algn="ctr"/>
            <a:r>
              <a:rPr lang="en-GB" sz="1400" i="1" dirty="0">
                <a:solidFill>
                  <a:srgbClr val="04617B"/>
                </a:solidFill>
              </a:rPr>
              <a:t>Presentation</a:t>
            </a:r>
            <a:r>
              <a:rPr lang="en-GB" sz="1600" b="1" dirty="0" smtClean="0">
                <a:solidFill>
                  <a:srgbClr val="04617B"/>
                </a:solidFill>
              </a:rPr>
              <a:t> </a:t>
            </a:r>
            <a:r>
              <a:rPr lang="en-GB" sz="1400" i="1" dirty="0" smtClean="0">
                <a:solidFill>
                  <a:srgbClr val="04617B"/>
                </a:solidFill>
              </a:rPr>
              <a:t>by E. Sirtori </a:t>
            </a:r>
            <a:endParaRPr lang="en-GB" sz="1400" i="1" dirty="0">
              <a:solidFill>
                <a:srgbClr val="04617B"/>
              </a:solidFill>
            </a:endParaRPr>
          </a:p>
        </p:txBody>
      </p:sp>
      <p:sp>
        <p:nvSpPr>
          <p:cNvPr id="1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>
                <a:solidFill>
                  <a:schemeClr val="bg1"/>
                </a:solidFill>
              </a:rPr>
              <a:pPr algn="r"/>
              <a:t>5</a:t>
            </a:fld>
            <a:r>
              <a:rPr lang="it-IT" dirty="0" smtClean="0">
                <a:solidFill>
                  <a:schemeClr val="bg1"/>
                </a:solidFill>
              </a:rPr>
              <a:t>/16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0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662880" y="1005706"/>
            <a:ext cx="8229600" cy="4374356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US" sz="2800" b="1" dirty="0" smtClean="0">
                <a:solidFill>
                  <a:srgbClr val="04617B"/>
                </a:solidFill>
              </a:rPr>
              <a:t>Aim:</a:t>
            </a:r>
          </a:p>
          <a:p>
            <a:pPr marL="0" lvl="0" indent="0" algn="just">
              <a:buNone/>
            </a:pPr>
            <a:endParaRPr lang="en-US" sz="1050" b="1" u="sng" dirty="0" smtClean="0">
              <a:solidFill>
                <a:srgbClr val="04617B"/>
              </a:solidFill>
            </a:endParaRPr>
          </a:p>
          <a:p>
            <a:pPr marL="0" lvl="0" indent="0" algn="just">
              <a:buNone/>
            </a:pPr>
            <a:r>
              <a:rPr lang="en-US" sz="2000" dirty="0" smtClean="0">
                <a:solidFill>
                  <a:srgbClr val="04617B"/>
                </a:solidFill>
              </a:rPr>
              <a:t>To assess </a:t>
            </a:r>
            <a:r>
              <a:rPr lang="en-US" sz="2000" dirty="0">
                <a:solidFill>
                  <a:srgbClr val="04617B"/>
                </a:solidFill>
              </a:rPr>
              <a:t>the existence of a positive </a:t>
            </a:r>
            <a:r>
              <a:rPr lang="en-US" sz="2000" b="1" dirty="0">
                <a:solidFill>
                  <a:srgbClr val="04617B"/>
                </a:solidFill>
              </a:rPr>
              <a:t>long-term “</a:t>
            </a:r>
            <a:r>
              <a:rPr lang="en-US" sz="2000" b="1" dirty="0" smtClean="0">
                <a:solidFill>
                  <a:srgbClr val="04617B"/>
                </a:solidFill>
              </a:rPr>
              <a:t>learning-effect” on </a:t>
            </a:r>
            <a:r>
              <a:rPr lang="en-US" sz="2000" b="1" dirty="0">
                <a:solidFill>
                  <a:srgbClr val="04617B"/>
                </a:solidFill>
              </a:rPr>
              <a:t>LHC suppliers' revenues and profitability</a:t>
            </a:r>
            <a:r>
              <a:rPr lang="en-US" sz="2000" dirty="0">
                <a:solidFill>
                  <a:srgbClr val="04617B"/>
                </a:solidFill>
              </a:rPr>
              <a:t>, beyond the initial order.</a:t>
            </a:r>
          </a:p>
          <a:p>
            <a:pPr marL="0" indent="0" algn="just">
              <a:buNone/>
            </a:pPr>
            <a:endParaRPr lang="it-IT" sz="2000" dirty="0" smtClean="0">
              <a:solidFill>
                <a:srgbClr val="04617B"/>
              </a:solidFill>
            </a:endParaRP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4617B"/>
                </a:solidFill>
              </a:rPr>
              <a:t>Distinguishing features of the study</a:t>
            </a:r>
          </a:p>
          <a:p>
            <a:pPr marL="0" indent="0" algn="just">
              <a:buNone/>
            </a:pPr>
            <a:endParaRPr lang="en-US" sz="1000" b="1" u="sng" dirty="0">
              <a:solidFill>
                <a:srgbClr val="04617B"/>
              </a:solidFill>
            </a:endParaRPr>
          </a:p>
          <a:p>
            <a:pPr marL="0" lvl="0" indent="0" algn="just">
              <a:buNone/>
            </a:pPr>
            <a:r>
              <a:rPr lang="en-US" sz="2000" dirty="0" smtClean="0">
                <a:solidFill>
                  <a:srgbClr val="04617B"/>
                </a:solidFill>
              </a:rPr>
              <a:t>The </a:t>
            </a:r>
            <a:r>
              <a:rPr lang="en-US" sz="2000" b="1" dirty="0">
                <a:solidFill>
                  <a:srgbClr val="04617B"/>
                </a:solidFill>
              </a:rPr>
              <a:t>effects on the value chain and the suppliers of large RI have never been quantitatively evaluated </a:t>
            </a:r>
            <a:r>
              <a:rPr lang="en-US" sz="2000" dirty="0">
                <a:solidFill>
                  <a:srgbClr val="04617B"/>
                </a:solidFill>
              </a:rPr>
              <a:t>by any econometric study: we are the first to perform an empirical analysis based on firms’  balance-sheet </a:t>
            </a:r>
            <a:r>
              <a:rPr lang="en-US" sz="2000" dirty="0" smtClean="0">
                <a:solidFill>
                  <a:srgbClr val="04617B"/>
                </a:solidFill>
              </a:rPr>
              <a:t>data, differently from previous studies based on survey data only.  </a:t>
            </a:r>
            <a:endParaRPr lang="it-IT" sz="2000" dirty="0">
              <a:solidFill>
                <a:srgbClr val="04617B"/>
              </a:solidFill>
            </a:endParaRPr>
          </a:p>
          <a:p>
            <a:pPr marL="0" indent="0" algn="just">
              <a:buNone/>
            </a:pPr>
            <a:endParaRPr lang="it-IT" sz="1800" dirty="0">
              <a:solidFill>
                <a:srgbClr val="04617B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6</a:t>
            </a:fld>
            <a:r>
              <a:rPr lang="it-IT" dirty="0" smtClean="0"/>
              <a:t>/16</a:t>
            </a:r>
            <a:endParaRPr lang="it-IT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539552" y="195486"/>
            <a:ext cx="8229600" cy="74295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>
                <a:solidFill>
                  <a:srgbClr val="04617B"/>
                </a:solidFill>
                <a:latin typeface="+mn-lt"/>
              </a:rPr>
              <a:t>Introduction</a:t>
            </a:r>
            <a:endParaRPr lang="en-GB" sz="4800" b="1" dirty="0">
              <a:solidFill>
                <a:srgbClr val="04617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18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72008" y="1419622"/>
            <a:ext cx="1979712" cy="1800200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200" b="1" dirty="0" smtClean="0">
                <a:solidFill>
                  <a:srgbClr val="04617B"/>
                </a:solidFill>
              </a:rPr>
              <a:t>CERN-LHC Procurement Database 1995-2008:</a:t>
            </a: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n-GB" sz="1200" dirty="0" smtClean="0">
              <a:solidFill>
                <a:srgbClr val="04617B"/>
              </a:solidFill>
            </a:endParaRP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en-GB" sz="1200" i="1" dirty="0" smtClean="0">
                <a:solidFill>
                  <a:srgbClr val="04617B"/>
                </a:solidFill>
              </a:rPr>
              <a:t>Includes around 12,000 orders &gt;10,000 CHF commissioned to almost 1,300 LHC suppliers belonging to 35 different States.</a:t>
            </a: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endParaRPr lang="en-GB" sz="1200" dirty="0">
              <a:solidFill>
                <a:srgbClr val="04617B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87524" y="4659982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617B"/>
                </a:solidFill>
              </a:rPr>
              <a:t>Volume of orders per country (CHF)</a:t>
            </a:r>
            <a:endParaRPr lang="en-GB" sz="1400" dirty="0">
              <a:solidFill>
                <a:srgbClr val="04617B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-612576" y="290141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04617B"/>
                </a:solidFill>
              </a:rPr>
              <a:t>Data</a:t>
            </a:r>
            <a:endParaRPr lang="it-IT" sz="4400" b="1" dirty="0">
              <a:solidFill>
                <a:srgbClr val="04617B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188373"/>
              </p:ext>
            </p:extLst>
          </p:nvPr>
        </p:nvGraphicFramePr>
        <p:xfrm>
          <a:off x="683568" y="341238"/>
          <a:ext cx="9505056" cy="4802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7</a:t>
            </a:fld>
            <a:r>
              <a:rPr lang="it-IT" dirty="0" smtClean="0"/>
              <a:t>/16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483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287908" y="4665737"/>
            <a:ext cx="8964612" cy="570309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Distribution by year of LHC procurement orders and of first-time orders to a supplier</a:t>
            </a:r>
            <a:endParaRPr lang="it-IT" sz="1800" b="1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914"/>
            <a:ext cx="8209831" cy="4557077"/>
          </a:xfrm>
          <a:prstGeom prst="rect">
            <a:avLst/>
          </a:prstGeom>
          <a:noFill/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/>
              <a:pPr algn="r"/>
              <a:t>8</a:t>
            </a:fld>
            <a:r>
              <a:rPr lang="it-IT" dirty="0" smtClean="0"/>
              <a:t>/17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554920" y="-34967"/>
            <a:ext cx="4617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04617B"/>
                </a:solidFill>
              </a:rPr>
              <a:t>Number of orders</a:t>
            </a:r>
            <a:endParaRPr lang="en-GB" sz="3600" b="1" dirty="0">
              <a:solidFill>
                <a:srgbClr val="04617B"/>
              </a:solidFill>
            </a:endParaRPr>
          </a:p>
        </p:txBody>
      </p:sp>
      <p:sp>
        <p:nvSpPr>
          <p:cNvPr id="9" name="Segnaposto numero diapositiva 3"/>
          <p:cNvSpPr txBox="1">
            <a:spLocks/>
          </p:cNvSpPr>
          <p:nvPr/>
        </p:nvSpPr>
        <p:spPr>
          <a:xfrm>
            <a:off x="7956376" y="51470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8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7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251520" y="4299942"/>
            <a:ext cx="8517632" cy="809104"/>
          </a:xfrm>
        </p:spPr>
        <p:txBody>
          <a:bodyPr>
            <a:noAutofit/>
          </a:bodyPr>
          <a:lstStyle/>
          <a:p>
            <a:pPr algn="just"/>
            <a:r>
              <a:rPr lang="en-GB" sz="1300" dirty="0" smtClean="0">
                <a:solidFill>
                  <a:srgbClr val="04617B"/>
                </a:solidFill>
              </a:rPr>
              <a:t>Exploiting the </a:t>
            </a:r>
            <a:r>
              <a:rPr lang="en-GB" sz="1300" dirty="0" err="1" smtClean="0">
                <a:solidFill>
                  <a:srgbClr val="04617B"/>
                </a:solidFill>
              </a:rPr>
              <a:t>Orbis</a:t>
            </a:r>
            <a:r>
              <a:rPr lang="en-GB" sz="1300" dirty="0" smtClean="0">
                <a:solidFill>
                  <a:srgbClr val="04617B"/>
                </a:solidFill>
              </a:rPr>
              <a:t> Database, we were able to build a sample of more than 350 LHC suppliers for which financial data are available over the years 1991-2014, for a total of &gt;5800 observations</a:t>
            </a:r>
          </a:p>
          <a:p>
            <a:pPr algn="just"/>
            <a:endParaRPr lang="en-GB" sz="1600" dirty="0">
              <a:solidFill>
                <a:srgbClr val="04617B"/>
              </a:solidFill>
            </a:endParaRPr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1598474630"/>
              </p:ext>
            </p:extLst>
          </p:nvPr>
        </p:nvGraphicFramePr>
        <p:xfrm>
          <a:off x="251520" y="329393"/>
          <a:ext cx="8640960" cy="4042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73493" y="4799642"/>
            <a:ext cx="84249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300" dirty="0" smtClean="0">
                <a:solidFill>
                  <a:srgbClr val="04617B"/>
                </a:solidFill>
              </a:rPr>
              <a:t>Yearly distribution of LHC procurement orders, first-time orders to a supplier and new suppliers in our sample</a:t>
            </a:r>
            <a:endParaRPr lang="it-IT" sz="1300" dirty="0">
              <a:solidFill>
                <a:srgbClr val="04617B"/>
              </a:solidFill>
            </a:endParaRPr>
          </a:p>
        </p:txBody>
      </p:sp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1704" y="13716"/>
            <a:ext cx="1066800" cy="246888"/>
          </a:xfrm>
        </p:spPr>
        <p:txBody>
          <a:bodyPr/>
          <a:lstStyle/>
          <a:p>
            <a:pPr algn="r"/>
            <a:fld id="{3B5BDA61-DC5C-434D-82BA-2AEBD08EDACB}" type="slidenum">
              <a:rPr lang="it-IT" smtClean="0">
                <a:solidFill>
                  <a:srgbClr val="04617B"/>
                </a:solidFill>
              </a:rPr>
              <a:pPr algn="r"/>
              <a:t>9</a:t>
            </a:fld>
            <a:r>
              <a:rPr lang="it-IT" dirty="0" smtClean="0">
                <a:solidFill>
                  <a:srgbClr val="04617B"/>
                </a:solidFill>
              </a:rPr>
              <a:t>/16</a:t>
            </a:r>
            <a:endParaRPr lang="it-IT" dirty="0">
              <a:solidFill>
                <a:srgbClr val="04617B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09668" y="-90805"/>
            <a:ext cx="6790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b="1" dirty="0" smtClean="0">
                <a:solidFill>
                  <a:srgbClr val="04617B"/>
                </a:solidFill>
              </a:rPr>
              <a:t>Firms and First orders </a:t>
            </a:r>
            <a:endParaRPr lang="en-GB" sz="3500" b="1" dirty="0">
              <a:solidFill>
                <a:srgbClr val="046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38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hiar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1467</Words>
  <Application>Microsoft Office PowerPoint</Application>
  <PresentationFormat>Presentazione su schermo (16:9)</PresentationFormat>
  <Paragraphs>482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Chiaro</vt:lpstr>
      <vt:lpstr>1_Chiaro</vt:lpstr>
      <vt:lpstr> Study of the  socio-economic impact of CERN HL-LHC and FCC-hh</vt:lpstr>
      <vt:lpstr>Presentazione standard di PowerPoint</vt:lpstr>
      <vt:lpstr>Presentazione standard di PowerPoint</vt:lpstr>
      <vt:lpstr> LHC: CBA results </vt:lpstr>
      <vt:lpstr>Estimating the effect of LHC procurement</vt:lpstr>
      <vt:lpstr>Presentazione standard di PowerPoint</vt:lpstr>
      <vt:lpstr>Presentazione standard di PowerPoint</vt:lpstr>
      <vt:lpstr>Distribution by year of LHC procurement orders and of first-time orders to a supplier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Empirical Model: fixed effects regression</vt:lpstr>
      <vt:lpstr>Presentazione standard di PowerPoint</vt:lpstr>
      <vt:lpstr>Presentazione standard di PowerPoint</vt:lpstr>
      <vt:lpstr>Presentazione standard di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Castelnovo</dc:creator>
  <cp:lastModifiedBy>Jessica Catalano</cp:lastModifiedBy>
  <cp:revision>156</cp:revision>
  <dcterms:created xsi:type="dcterms:W3CDTF">2017-05-18T11:29:15Z</dcterms:created>
  <dcterms:modified xsi:type="dcterms:W3CDTF">2017-05-31T08:06:22Z</dcterms:modified>
</cp:coreProperties>
</file>