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1" r:id="rId4"/>
    <p:sldId id="262" r:id="rId5"/>
    <p:sldId id="272" r:id="rId6"/>
    <p:sldId id="273" r:id="rId7"/>
    <p:sldId id="264" r:id="rId8"/>
    <p:sldId id="263" r:id="rId9"/>
    <p:sldId id="260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01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8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05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75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39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6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28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940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8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55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9B075-60E9-4183-93AA-E0B03BD8584B}" type="datetimeFigureOut">
              <a:rPr lang="en-US" smtClean="0"/>
              <a:t>9/2/2016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0C755-CE5D-4CD2-B15C-F39BEF422A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5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Update on the impedance of </a:t>
            </a:r>
            <a:r>
              <a:rPr lang="en-US" dirty="0" err="1" smtClean="0"/>
              <a:t>stripline</a:t>
            </a:r>
            <a:r>
              <a:rPr lang="en-US" dirty="0" smtClean="0"/>
              <a:t> BPMs in the </a:t>
            </a:r>
            <a:br>
              <a:rPr lang="en-US" dirty="0" smtClean="0"/>
            </a:br>
            <a:r>
              <a:rPr lang="en-US" dirty="0" smtClean="0"/>
              <a:t>HL-LHC triplet region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N. </a:t>
            </a:r>
            <a:r>
              <a:rPr lang="en-US" dirty="0" err="1" smtClean="0"/>
              <a:t>Biancacci</a:t>
            </a:r>
            <a:r>
              <a:rPr lang="en-US" dirty="0" smtClean="0"/>
              <a:t>, R. De Maria, </a:t>
            </a:r>
            <a:r>
              <a:rPr lang="en-US" dirty="0" err="1" smtClean="0"/>
              <a:t>B.Salvant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0960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Acknowledgement: </a:t>
            </a:r>
            <a:r>
              <a:rPr lang="en-US" dirty="0" err="1" smtClean="0"/>
              <a:t>T.Lefevre</a:t>
            </a:r>
            <a:r>
              <a:rPr lang="en-US" dirty="0" smtClean="0"/>
              <a:t>, </a:t>
            </a:r>
            <a:r>
              <a:rPr lang="en-US" dirty="0" err="1" smtClean="0"/>
              <a:t>D.Draskovic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3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Appendix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Comparisons from Benoit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25" y="1023937"/>
            <a:ext cx="8134350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08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76" y="1600200"/>
            <a:ext cx="7742247" cy="4525963"/>
          </a:xfrm>
        </p:spPr>
      </p:pic>
    </p:spTree>
    <p:extLst>
      <p:ext uri="{BB962C8B-B14F-4D97-AF65-F5344CB8AC3E}">
        <p14:creationId xmlns:p14="http://schemas.microsoft.com/office/powerpoint/2010/main" val="49850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543" y="1600200"/>
            <a:ext cx="7704913" cy="4525963"/>
          </a:xfrm>
        </p:spPr>
      </p:pic>
    </p:spTree>
    <p:extLst>
      <p:ext uri="{BB962C8B-B14F-4D97-AF65-F5344CB8AC3E}">
        <p14:creationId xmlns:p14="http://schemas.microsoft.com/office/powerpoint/2010/main" val="78339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92" y="1600200"/>
            <a:ext cx="7742016" cy="4525963"/>
          </a:xfrm>
        </p:spPr>
      </p:pic>
    </p:spTree>
    <p:extLst>
      <p:ext uri="{BB962C8B-B14F-4D97-AF65-F5344CB8AC3E}">
        <p14:creationId xmlns:p14="http://schemas.microsoft.com/office/powerpoint/2010/main" val="298935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Studied models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95524"/>
            <a:ext cx="4128210" cy="3060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295524"/>
            <a:ext cx="4348162" cy="3060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1828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Octagonal- with tungsten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1828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Circular – no tungsten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5638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Strip to strip = 123mm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19200" y="5638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Strip to strip = 112mm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096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PS: No </a:t>
            </a:r>
            <a:r>
              <a:rPr lang="en-US" b="1" dirty="0" err="1" smtClean="0"/>
              <a:t>inermet</a:t>
            </a:r>
            <a:r>
              <a:rPr lang="en-US" b="1" dirty="0" smtClean="0"/>
              <a:t> anymore.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2806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Simulations: circular shape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273" y="1600200"/>
            <a:ext cx="6299207" cy="47244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2209800"/>
            <a:ext cx="2341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Discrepancy between theory and simulation…. </a:t>
            </a:r>
          </a:p>
          <a:p>
            <a:r>
              <a:rPr lang="en-US" dirty="0" smtClean="0"/>
              <a:t>Still investigating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8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219200"/>
            <a:ext cx="7315215" cy="54864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2209800"/>
            <a:ext cx="2341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Discrepancy between theory and simulation…. </a:t>
            </a:r>
          </a:p>
          <a:p>
            <a:r>
              <a:rPr lang="en-US" dirty="0" smtClean="0"/>
              <a:t>Still investigating it.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Simulations: </a:t>
            </a:r>
            <a:r>
              <a:rPr lang="en-US" dirty="0" err="1" smtClean="0"/>
              <a:t>octogonal</a:t>
            </a:r>
            <a:r>
              <a:rPr lang="en-US" dirty="0" smtClean="0"/>
              <a:t> shape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04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BPMSQ optics at 15cm beta*</a:t>
            </a:r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" y="1091801"/>
            <a:ext cx="7467600" cy="5534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07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Beam screen dimensions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14400"/>
            <a:ext cx="6648450" cy="494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61722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C.Garion</a:t>
            </a:r>
            <a:r>
              <a:rPr lang="en-US" dirty="0" smtClean="0"/>
              <a:t>, 7</a:t>
            </a:r>
            <a:r>
              <a:rPr lang="en-US" baseline="30000" dirty="0" smtClean="0"/>
              <a:t>th</a:t>
            </a:r>
            <a:r>
              <a:rPr lang="en-US" dirty="0" smtClean="0"/>
              <a:t> HL-LHC TCC http://indico.cern.ch/event/515629/contributions/2145081/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88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BPMS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392" y="1607505"/>
            <a:ext cx="4252808" cy="39829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581080"/>
            <a:ext cx="4124324" cy="399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76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impedance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Accounting for all the BPMs with analytical formulas, the effective impedance is: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47800" y="30480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BPM </a:t>
            </a:r>
            <a:r>
              <a:rPr lang="en-US" b="1" dirty="0"/>
              <a:t>total </a:t>
            </a:r>
            <a:r>
              <a:rPr lang="en-US" b="1" dirty="0" smtClean="0"/>
              <a:t>impedance</a:t>
            </a:r>
          </a:p>
          <a:p>
            <a:r>
              <a:rPr lang="en-US" dirty="0" err="1" smtClean="0"/>
              <a:t>Zx</a:t>
            </a:r>
            <a:r>
              <a:rPr lang="en-US" dirty="0" smtClean="0"/>
              <a:t>= 4.8 </a:t>
            </a:r>
            <a:r>
              <a:rPr lang="en-US" dirty="0" err="1" smtClean="0"/>
              <a:t>kOhm</a:t>
            </a:r>
            <a:r>
              <a:rPr lang="en-US" dirty="0" smtClean="0"/>
              <a:t>/m</a:t>
            </a:r>
            <a:r>
              <a:rPr lang="en-US" dirty="0"/>
              <a:t>, </a:t>
            </a:r>
          </a:p>
          <a:p>
            <a:r>
              <a:rPr lang="en-US" dirty="0" err="1" smtClean="0"/>
              <a:t>Zy</a:t>
            </a:r>
            <a:r>
              <a:rPr lang="en-US" dirty="0" smtClean="0"/>
              <a:t>= 4.6 </a:t>
            </a:r>
            <a:r>
              <a:rPr lang="en-US" dirty="0" err="1" smtClean="0"/>
              <a:t>kOhm</a:t>
            </a:r>
            <a:r>
              <a:rPr lang="en-US" dirty="0" smtClean="0"/>
              <a:t>/m</a:t>
            </a:r>
            <a:endParaRPr lang="en-US" dirty="0"/>
          </a:p>
          <a:p>
            <a:r>
              <a:rPr lang="en-US" dirty="0" smtClean="0"/>
              <a:t>Z/n= </a:t>
            </a:r>
            <a:r>
              <a:rPr lang="en-US" dirty="0" smtClean="0"/>
              <a:t> 11.1 </a:t>
            </a:r>
            <a:r>
              <a:rPr lang="en-US" dirty="0" err="1" smtClean="0"/>
              <a:t>mOhm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3055257"/>
            <a:ext cx="2664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HL-LHC (15cm)</a:t>
            </a:r>
          </a:p>
          <a:p>
            <a:r>
              <a:rPr lang="en-US" dirty="0" err="1" smtClean="0"/>
              <a:t>Zx</a:t>
            </a:r>
            <a:r>
              <a:rPr lang="en-US" dirty="0" smtClean="0"/>
              <a:t>=20.8MOhm/m, </a:t>
            </a:r>
          </a:p>
          <a:p>
            <a:r>
              <a:rPr lang="en-US" dirty="0" err="1" smtClean="0"/>
              <a:t>Zy</a:t>
            </a:r>
            <a:r>
              <a:rPr lang="en-US" dirty="0" smtClean="0"/>
              <a:t>=17.8MOhm/m</a:t>
            </a:r>
          </a:p>
          <a:p>
            <a:r>
              <a:rPr lang="en-US" dirty="0" smtClean="0"/>
              <a:t>Z/n=92.890 </a:t>
            </a:r>
            <a:r>
              <a:rPr lang="en-US" dirty="0" err="1" smtClean="0"/>
              <a:t>mOhm</a:t>
            </a: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81000" y="4648200"/>
            <a:ext cx="769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If we account for only inductive impedance at max beta we get </a:t>
            </a:r>
            <a:r>
              <a:rPr lang="en-US" sz="2000" dirty="0" err="1" smtClean="0"/>
              <a:t>Zt_eff</a:t>
            </a:r>
            <a:r>
              <a:rPr lang="en-US" sz="2000" dirty="0" smtClean="0"/>
              <a:t> in the order of 500kOhm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The longitudinal impedance is ~10%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8881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Conclusions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triplet </a:t>
            </a:r>
            <a:r>
              <a:rPr lang="en-US" dirty="0" err="1" smtClean="0"/>
              <a:t>stripline</a:t>
            </a:r>
            <a:r>
              <a:rPr lang="en-US" dirty="0" smtClean="0"/>
              <a:t> BPMs impedance </a:t>
            </a:r>
            <a:r>
              <a:rPr lang="en-US" dirty="0" smtClean="0"/>
              <a:t>look </a:t>
            </a:r>
            <a:r>
              <a:rPr lang="en-US" dirty="0" smtClean="0"/>
              <a:t>negligible in both configurations, </a:t>
            </a:r>
            <a:r>
              <a:rPr lang="en-US" dirty="0" err="1" smtClean="0"/>
              <a:t>octogonal</a:t>
            </a:r>
            <a:r>
              <a:rPr lang="en-US" dirty="0" smtClean="0"/>
              <a:t> and </a:t>
            </a:r>
            <a:r>
              <a:rPr lang="en-US" dirty="0" smtClean="0"/>
              <a:t>circular, wr.t. the full HLLHC impedance model.</a:t>
            </a:r>
          </a:p>
          <a:p>
            <a:r>
              <a:rPr lang="en-US" dirty="0" smtClean="0"/>
              <a:t>The longitudinal impedance is in the order of 10%</a:t>
            </a:r>
            <a:endParaRPr lang="en-US" dirty="0" smtClean="0"/>
          </a:p>
          <a:p>
            <a:r>
              <a:rPr lang="en-US" dirty="0" smtClean="0"/>
              <a:t>CST simulations are </a:t>
            </a:r>
            <a:r>
              <a:rPr lang="en-US" dirty="0" smtClean="0"/>
              <a:t>being investigated w.r.t. </a:t>
            </a:r>
            <a:r>
              <a:rPr lang="en-US" dirty="0" smtClean="0"/>
              <a:t>analytical formulas for both </a:t>
            </a:r>
            <a:r>
              <a:rPr lang="en-US" dirty="0" smtClean="0"/>
              <a:t>shapes as in the past we got good agreements (even myself…)</a:t>
            </a:r>
            <a:endParaRPr lang="en-US" dirty="0" smtClean="0"/>
          </a:p>
          <a:p>
            <a:r>
              <a:rPr lang="en-US" dirty="0" smtClean="0"/>
              <a:t>The device radius should be updated to the new beam screen specs and new simulations </a:t>
            </a:r>
            <a:r>
              <a:rPr lang="en-US" dirty="0" smtClean="0"/>
              <a:t>should be performed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86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4238</TotalTime>
  <Words>246</Words>
  <Application>Microsoft Office PowerPoint</Application>
  <PresentationFormat>On-screen Show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Update on the impedance of stripline BPMs in the  HL-LHC triplet region</vt:lpstr>
      <vt:lpstr>Studied models</vt:lpstr>
      <vt:lpstr>Simulations: circular shape</vt:lpstr>
      <vt:lpstr>Simulations: octogonal shape</vt:lpstr>
      <vt:lpstr>BPMSQ optics at 15cm beta*</vt:lpstr>
      <vt:lpstr>Beam screen dimensions</vt:lpstr>
      <vt:lpstr>All BPMS</vt:lpstr>
      <vt:lpstr>Effective impedance</vt:lpstr>
      <vt:lpstr> Conclusions and outlook</vt:lpstr>
      <vt:lpstr>Appendix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nbiancac</dc:creator>
  <cp:lastModifiedBy>nbiancac</cp:lastModifiedBy>
  <cp:revision>8</cp:revision>
  <dcterms:created xsi:type="dcterms:W3CDTF">2016-08-30T09:11:36Z</dcterms:created>
  <dcterms:modified xsi:type="dcterms:W3CDTF">2016-09-02T08:05:13Z</dcterms:modified>
</cp:coreProperties>
</file>