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Default Extension="emf" ContentType="image/x-emf"/>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Lst>
  <p:notesMasterIdLst>
    <p:notesMasterId r:id="rId7"/>
  </p:notesMasterIdLst>
  <p:handoutMasterIdLst>
    <p:handoutMasterId r:id="rId8"/>
  </p:handoutMasterIdLst>
  <p:sldIdLst>
    <p:sldId id="261" r:id="rId2"/>
    <p:sldId id="292" r:id="rId3"/>
    <p:sldId id="294" r:id="rId4"/>
    <p:sldId id="293" r:id="rId5"/>
    <p:sldId id="296" r:id="rId6"/>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B387C"/>
    <a:srgbClr val="009900"/>
    <a:srgbClr val="080808"/>
    <a:srgbClr val="993300"/>
    <a:srgbClr val="FF9900"/>
    <a:srgbClr val="FFFF99"/>
    <a:srgbClr val="104282"/>
    <a:srgbClr val="0055A0"/>
    <a:srgbClr val="0C377B"/>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FD5EFAAD-0ECE-453E-9831-46B23BE46B34}">
      <p15:chartTrackingRefBased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horzBarState="maximized">
    <p:restoredLeft sz="15620"/>
    <p:restoredTop sz="94660"/>
  </p:normalViewPr>
  <p:slideViewPr>
    <p:cSldViewPr snapToGrid="0" snapToObjects="1">
      <p:cViewPr varScale="1">
        <p:scale>
          <a:sx n="121" d="100"/>
          <a:sy n="121" d="100"/>
        </p:scale>
        <p:origin x="-52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7D5D1D5A-D050-4C85-845B-EE7A8A601E55}" type="datetimeFigureOut">
              <a:rPr lang="en-US" smtClean="0"/>
              <a:pPr/>
              <a:t>7/14/16</a:t>
            </a:fld>
            <a:endParaRPr lang="en-US" dirty="0"/>
          </a:p>
        </p:txBody>
      </p:sp>
      <p:sp>
        <p:nvSpPr>
          <p:cNvPr id="4" name="Footer Placeholder 3"/>
          <p:cNvSpPr>
            <a:spLocks noGrp="1"/>
          </p:cNvSpPr>
          <p:nvPr>
            <p:ph type="ftr" sz="quarter" idx="2"/>
          </p:nvPr>
        </p:nvSpPr>
        <p:spPr>
          <a:xfrm>
            <a:off x="0" y="9376900"/>
            <a:ext cx="2944958" cy="49418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1098" y="9376900"/>
            <a:ext cx="2944958" cy="494185"/>
          </a:xfrm>
          <a:prstGeom prst="rect">
            <a:avLst/>
          </a:prstGeom>
        </p:spPr>
        <p:txBody>
          <a:bodyPr vert="horz" lIns="91440" tIns="45720" rIns="91440" bIns="45720" rtlCol="0" anchor="b"/>
          <a:lstStyle>
            <a:lvl1pPr algn="r">
              <a:defRPr sz="1200"/>
            </a:lvl1pPr>
          </a:lstStyle>
          <a:p>
            <a:fld id="{6E31A01D-FEB2-4CE6-B78C-8A100D919ADB}"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63745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09B7B46-8F1F-4F32-98B6-F9EA0F57A584}" type="datetimeFigureOut">
              <a:rPr lang="en-GB" smtClean="0"/>
              <a:pPr/>
              <a:t>7/14/16</a:t>
            </a:fld>
            <a:endParaRPr lang="en-GB"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6EC9EEFC-C032-435A-B3AC-EAF0642B2897}" type="slidenum">
              <a:rPr lang="en-GB" smtClean="0"/>
              <a:pPr/>
              <a:t>‹#›</a:t>
            </a:fld>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212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C9EEFC-C032-435A-B3AC-EAF0642B2897}" type="slidenum">
              <a:rPr lang="en-GB" smtClean="0"/>
              <a:pPr/>
              <a:t>1</a:t>
            </a:fld>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5210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96267" y="2703284"/>
            <a:ext cx="1172455" cy="14670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96267" y="2703284"/>
            <a:ext cx="1172455" cy="14670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12000" y="2169000"/>
            <a:ext cx="2520000" cy="25200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53090" y="2878269"/>
            <a:ext cx="1221946" cy="15358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ctr">
              <a:defRPr>
                <a:solidFill>
                  <a:srgbClr val="7030A0"/>
                </a:solidFil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lstStyle>
            <a:lvl1pPr marL="493776" indent="-457200">
              <a:buFont typeface="Wingdings" panose="05000000000000000000" pitchFamily="2" charset="2"/>
              <a:buChar char="§"/>
              <a:defRPr>
                <a:solidFill>
                  <a:srgbClr val="080808"/>
                </a:solidFill>
              </a:defRPr>
            </a:lvl1pPr>
            <a:lvl2pPr marL="905256" indent="-457200">
              <a:buFont typeface="Wingdings" panose="05000000000000000000" pitchFamily="2" charset="2"/>
              <a:buChar char="§"/>
              <a:defRPr>
                <a:solidFill>
                  <a:srgbClr val="0B387C"/>
                </a:solidFill>
              </a:defRPr>
            </a:lvl2pPr>
            <a:lvl3pPr marL="1092708" indent="-342900">
              <a:buFont typeface="Wingdings" panose="05000000000000000000" pitchFamily="2" charset="2"/>
              <a:buChar char="§"/>
              <a:defRPr>
                <a:solidFill>
                  <a:srgbClr val="080808"/>
                </a:solidFill>
              </a:defRPr>
            </a:lvl3pPr>
            <a:lvl4pPr marL="1385316" indent="-342900">
              <a:buFont typeface="Wingdings" panose="05000000000000000000" pitchFamily="2" charset="2"/>
              <a:buChar char="§"/>
              <a:defRPr>
                <a:solidFill>
                  <a:srgbClr val="0B387C"/>
                </a:solidFill>
              </a:defRPr>
            </a:lvl4pPr>
            <a:lvl5pPr marL="1650492" indent="-342900">
              <a:buFont typeface="Wingdings" panose="05000000000000000000" pitchFamily="2" charset="2"/>
              <a:buChar char="§"/>
              <a:defRPr>
                <a:solidFill>
                  <a:srgbClr val="080808"/>
                </a:solidFill>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8502368"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743"/>
            <a:ext cx="8226854" cy="4915281"/>
          </a:xfrm>
        </p:spPr>
        <p:txBody>
          <a:bodyPr>
            <a:normAutofit fontScale="90000"/>
          </a:bodyPr>
          <a:lstStyle/>
          <a:p>
            <a:r>
              <a:rPr lang="en-US" sz="4400" dirty="0" smtClean="0">
                <a:solidFill>
                  <a:srgbClr val="0B387C"/>
                </a:solidFill>
              </a:rPr>
              <a:t>WLCG Accounting Task Force</a:t>
            </a:r>
            <a:br>
              <a:rPr lang="en-US" sz="4400" dirty="0" smtClean="0">
                <a:solidFill>
                  <a:srgbClr val="0B387C"/>
                </a:solidFill>
              </a:rPr>
            </a:br>
            <a:r>
              <a:rPr lang="en-US" sz="4400" dirty="0" smtClean="0">
                <a:solidFill>
                  <a:srgbClr val="0B387C"/>
                </a:solidFill>
              </a:rPr>
              <a:t>Update</a:t>
            </a:r>
            <a:br>
              <a:rPr lang="en-US" sz="4400" dirty="0" smtClean="0">
                <a:solidFill>
                  <a:srgbClr val="0B387C"/>
                </a:solidFill>
              </a:rPr>
            </a:br>
            <a:r>
              <a:rPr lang="en-US" sz="4400" dirty="0" smtClean="0">
                <a:solidFill>
                  <a:srgbClr val="0B387C"/>
                </a:solidFill>
              </a:rPr>
              <a:t/>
            </a:r>
            <a:br>
              <a:rPr lang="en-US" sz="4400" dirty="0" smtClean="0">
                <a:solidFill>
                  <a:srgbClr val="0B387C"/>
                </a:solidFill>
              </a:rPr>
            </a:br>
            <a:r>
              <a:rPr lang="en-US" sz="3200" dirty="0" smtClean="0">
                <a:solidFill>
                  <a:srgbClr val="0B387C"/>
                </a:solidFill>
              </a:rPr>
              <a:t>Julia Andreeva CERN</a:t>
            </a:r>
            <a:br>
              <a:rPr lang="en-US" sz="3200" dirty="0" smtClean="0">
                <a:solidFill>
                  <a:srgbClr val="0B387C"/>
                </a:solidFill>
              </a:rPr>
            </a:br>
            <a:r>
              <a:rPr lang="en-US" sz="3200" dirty="0" smtClean="0">
                <a:solidFill>
                  <a:srgbClr val="0B387C"/>
                </a:solidFill>
              </a:rPr>
              <a:t/>
            </a:r>
            <a:br>
              <a:rPr lang="en-US" sz="3200" dirty="0" smtClean="0">
                <a:solidFill>
                  <a:srgbClr val="0B387C"/>
                </a:solidFill>
              </a:rPr>
            </a:br>
            <a:r>
              <a:rPr lang="en-US" sz="3200" dirty="0" smtClean="0">
                <a:solidFill>
                  <a:srgbClr val="0B387C"/>
                </a:solidFill>
              </a:rPr>
              <a:t/>
            </a:r>
            <a:br>
              <a:rPr lang="en-US" sz="3200" dirty="0" smtClean="0">
                <a:solidFill>
                  <a:srgbClr val="0B387C"/>
                </a:solidFill>
              </a:rPr>
            </a:br>
            <a:r>
              <a:rPr lang="en-US" sz="3200" dirty="0" smtClean="0">
                <a:solidFill>
                  <a:srgbClr val="0B387C"/>
                </a:solidFill>
              </a:rPr>
              <a:t>WG meeting</a:t>
            </a:r>
            <a:br>
              <a:rPr lang="en-US" sz="3200" dirty="0" smtClean="0">
                <a:solidFill>
                  <a:srgbClr val="0B387C"/>
                </a:solidFill>
              </a:rPr>
            </a:br>
            <a:r>
              <a:rPr lang="en-US" sz="3200" dirty="0" smtClean="0">
                <a:solidFill>
                  <a:srgbClr val="0B387C"/>
                </a:solidFill>
              </a:rPr>
              <a:t> </a:t>
            </a:r>
            <a:r>
              <a:rPr lang="en-US" sz="3200" dirty="0" smtClean="0">
                <a:solidFill>
                  <a:srgbClr val="0B387C"/>
                </a:solidFill>
              </a:rPr>
              <a:t>14.07.2016</a:t>
            </a:r>
            <a:r>
              <a:rPr lang="en-US" sz="4400" dirty="0" smtClean="0">
                <a:solidFill>
                  <a:srgbClr val="0B387C"/>
                </a:solidFill>
              </a:rPr>
              <a:t/>
            </a:r>
            <a:br>
              <a:rPr lang="en-US" sz="4400" dirty="0" smtClean="0">
                <a:solidFill>
                  <a:srgbClr val="0B387C"/>
                </a:solidFill>
              </a:rPr>
            </a:br>
            <a:r>
              <a:rPr lang="en-US" sz="2400" dirty="0" smtClean="0">
                <a:solidFill>
                  <a:srgbClr val="0B387C"/>
                </a:solidFill>
              </a:rPr>
              <a:t/>
            </a:r>
            <a:br>
              <a:rPr lang="en-US" sz="2400" dirty="0" smtClean="0">
                <a:solidFill>
                  <a:srgbClr val="0B387C"/>
                </a:solidFill>
              </a:rPr>
            </a:br>
            <a:endParaRPr lang="en-US" sz="2400" dirty="0">
              <a:solidFill>
                <a:srgbClr val="0B387C"/>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pic>
        <p:nvPicPr>
          <p:cNvPr id="7" name="Picture 6"/>
          <p:cNvPicPr>
            <a:picLocks noChangeAspect="1"/>
          </p:cNvPicPr>
          <p:nvPr/>
        </p:nvPicPr>
        <p:blipFill>
          <a:blip r:embed="rId3"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105775" y="3931"/>
            <a:ext cx="1038225" cy="91946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122824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
            </a:r>
            <a:r>
              <a:rPr lang="en-US" dirty="0" smtClean="0"/>
              <a:t>ata </a:t>
            </a:r>
            <a:r>
              <a:rPr lang="en-US" dirty="0" smtClean="0"/>
              <a:t>validation for CMS</a:t>
            </a:r>
            <a:endParaRPr lang="en-US" dirty="0"/>
          </a:p>
        </p:txBody>
      </p:sp>
      <p:sp>
        <p:nvSpPr>
          <p:cNvPr id="3" name="Content Placeholder 2"/>
          <p:cNvSpPr>
            <a:spLocks noGrp="1"/>
          </p:cNvSpPr>
          <p:nvPr>
            <p:ph idx="1"/>
          </p:nvPr>
        </p:nvSpPr>
        <p:spPr/>
        <p:txBody>
          <a:bodyPr>
            <a:normAutofit fontScale="32500" lnSpcReduction="20000"/>
          </a:bodyPr>
          <a:lstStyle/>
          <a:p>
            <a:r>
              <a:rPr lang="en-US" sz="6400" dirty="0" smtClean="0"/>
              <a:t>Substantial difference in CPU/wall clock metrics in case of CMS are being investigated</a:t>
            </a:r>
          </a:p>
          <a:p>
            <a:r>
              <a:rPr lang="en-US" sz="6400" dirty="0" smtClean="0"/>
              <a:t>One of the reasons of the discrepancy is the problem which has been introduced in the </a:t>
            </a:r>
            <a:r>
              <a:rPr lang="en-US" sz="6400" dirty="0" err="1" smtClean="0"/>
              <a:t>WMAgent</a:t>
            </a:r>
            <a:r>
              <a:rPr lang="en-US" sz="6400" dirty="0" smtClean="0"/>
              <a:t> code which performs reporting to Dashboard. Only production jobs were affected. However, unless the fix is applied to all production workflows, Dashboard accounting data can not be used for comparison</a:t>
            </a:r>
          </a:p>
          <a:p>
            <a:r>
              <a:rPr lang="en-US" sz="6400" dirty="0" smtClean="0"/>
              <a:t>Working with CMS  in order to use an alternative information source which might become available this month</a:t>
            </a:r>
          </a:p>
          <a:p>
            <a:r>
              <a:rPr lang="en-US" sz="6400" dirty="0" smtClean="0"/>
              <a:t>Either with an alternative information source which will also provide pilot consumption or using Dashboard when all production flows are again reporting correctly, the CMS comparison exercise needs to be performed on the new statistics</a:t>
            </a:r>
            <a:endParaRPr lang="en-US" sz="6400" dirty="0" smtClean="0"/>
          </a:p>
          <a:p>
            <a:pPr>
              <a:buNone/>
            </a:pPr>
            <a:r>
              <a:rPr lang="en-US" sz="4000" dirty="0" smtClean="0"/>
              <a:t>	</a:t>
            </a:r>
            <a:endParaRPr lang="en-US" sz="4000" dirty="0" smtClean="0"/>
          </a:p>
          <a:p>
            <a:pPr>
              <a:buNone/>
            </a:pPr>
            <a:endParaRPr lang="en-US" dirty="0" smtClean="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 name="Shape 137"/>
          <p:cNvSpPr>
            <a:spLocks noGrp="1"/>
          </p:cNvSpPr>
          <p:nvPr>
            <p:ph type="title"/>
          </p:nvPr>
        </p:nvSpPr>
        <p:spPr>
          <a:prstGeom prst="rect">
            <a:avLst/>
          </a:prstGeom>
        </p:spPr>
        <p:txBody>
          <a:bodyPr/>
          <a:lstStyle/>
          <a:p>
            <a:r>
              <a:t>Accounting @ CERN</a:t>
            </a:r>
          </a:p>
        </p:txBody>
      </p:sp>
      <p:sp>
        <p:nvSpPr>
          <p:cNvPr id="138" name="Shape 138"/>
          <p:cNvSpPr>
            <a:spLocks noGrp="1"/>
          </p:cNvSpPr>
          <p:nvPr>
            <p:ph type="body" idx="1"/>
          </p:nvPr>
        </p:nvSpPr>
        <p:spPr>
          <a:xfrm>
            <a:off x="457200" y="1325607"/>
            <a:ext cx="8229600" cy="4597925"/>
          </a:xfrm>
          <a:prstGeom prst="rect">
            <a:avLst/>
          </a:prstGeom>
        </p:spPr>
        <p:txBody>
          <a:bodyPr/>
          <a:lstStyle/>
          <a:p>
            <a:pPr marL="390083" indent="-361188" defTabSz="722376">
              <a:spcBef>
                <a:spcPts val="500"/>
              </a:spcBef>
              <a:defRPr sz="2370"/>
            </a:pPr>
            <a:r>
              <a:rPr dirty="0"/>
              <a:t>New accounting system is being tested at CERN</a:t>
            </a:r>
          </a:p>
          <a:p>
            <a:pPr marL="715152" lvl="1" indent="-361188" defTabSz="722376">
              <a:spcBef>
                <a:spcPts val="500"/>
              </a:spcBef>
              <a:buSzPct val="80000"/>
              <a:defRPr sz="2370"/>
            </a:pPr>
            <a:r>
              <a:rPr dirty="0"/>
              <a:t>Uses Apache Spark to process LSF, HTCondor, Openstack and external (public) cloud records.</a:t>
            </a:r>
          </a:p>
          <a:p>
            <a:pPr marL="715152" lvl="1" indent="-361188" defTabSz="722376">
              <a:spcBef>
                <a:spcPts val="500"/>
              </a:spcBef>
              <a:buSzPct val="80000"/>
              <a:defRPr sz="2370"/>
            </a:pPr>
            <a:r>
              <a:rPr dirty="0"/>
              <a:t>It generates summary records, not individual job records.</a:t>
            </a:r>
          </a:p>
          <a:p>
            <a:pPr marL="715152" lvl="1" indent="-361188" defTabSz="722376">
              <a:spcBef>
                <a:spcPts val="500"/>
              </a:spcBef>
              <a:buSzPct val="80000"/>
              <a:defRPr sz="2370"/>
            </a:pPr>
            <a:r>
              <a:rPr dirty="0"/>
              <a:t>Currently testing sending job summaries to APEL (SSM).</a:t>
            </a:r>
          </a:p>
          <a:p>
            <a:pPr marL="715152" lvl="1" indent="-361188" defTabSz="722376">
              <a:spcBef>
                <a:spcPts val="500"/>
              </a:spcBef>
              <a:buSzPct val="80000"/>
              <a:defRPr sz="2370"/>
            </a:pPr>
            <a:r>
              <a:rPr dirty="0"/>
              <a:t>Will move to production once tests are completed (for July data?)</a:t>
            </a:r>
            <a:r>
              <a:rPr dirty="0" smtClean="0"/>
              <a:t>.</a:t>
            </a:r>
            <a:endParaRPr lang="en-US" dirty="0" smtClean="0"/>
          </a:p>
          <a:p>
            <a:pPr marL="715152" lvl="1" indent="-361188" defTabSz="722376">
              <a:spcBef>
                <a:spcPts val="500"/>
              </a:spcBef>
              <a:buSzPct val="80000"/>
              <a:defRPr sz="2370"/>
            </a:pPr>
            <a:endParaRPr lang="en-US" dirty="0" smtClean="0"/>
          </a:p>
          <a:p>
            <a:pPr marL="715152" lvl="1" indent="-361188" defTabSz="722376">
              <a:spcBef>
                <a:spcPts val="500"/>
              </a:spcBef>
              <a:buSzPct val="80000"/>
              <a:buNone/>
              <a:defRPr sz="2370"/>
            </a:pPr>
            <a:r>
              <a:rPr lang="en-US" sz="1400" i="1" dirty="0" smtClean="0"/>
              <a:t>Slide prepared by Miguel Coelho dos Santos </a:t>
            </a:r>
            <a:endParaRPr sz="1400" i="1" dirty="0"/>
          </a:p>
        </p:txBody>
      </p:sp>
      <p:sp>
        <p:nvSpPr>
          <p:cNvPr id="139" name="Shape 139"/>
          <p:cNvSpPr>
            <a:spLocks noGrp="1"/>
          </p:cNvSpPr>
          <p:nvPr>
            <p:ph type="sldNum" sz="quarter" idx="4294967295"/>
          </p:nvPr>
        </p:nvSpPr>
        <p:spPr>
          <a:xfrm>
            <a:off x="8502877" y="6362743"/>
            <a:ext cx="501425" cy="352340"/>
          </a:xfrm>
          <a:prstGeom prst="rect">
            <a:avLst/>
          </a:prstGeom>
          <a:extLst>
            <a:ext uri="{C572A759-6A51-4108-AA02-DFA0A04FC94B}">
              <ma14:wrappingTextBox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a:lstStyle/>
          <a:p>
            <a:fld id="{86CB4B4D-7CA3-9044-876B-883B54F8677D}" type="slidenum">
              <a:rPr/>
              <a:pPr/>
              <a:t>3</a:t>
            </a:fld>
            <a:endParaRPr/>
          </a:p>
        </p:txBody>
      </p:sp>
      <p:sp>
        <p:nvSpPr>
          <p:cNvPr id="140" name="Shape 140"/>
          <p:cNvSpPr/>
          <p:nvPr/>
        </p:nvSpPr>
        <p:spPr>
          <a:xfrm>
            <a:off x="3477741" y="6346364"/>
            <a:ext cx="2188518" cy="307777"/>
          </a:xfrm>
          <a:prstGeom prst="rect">
            <a:avLst/>
          </a:prstGeom>
          <a:ln w="12700">
            <a:miter lim="400000"/>
          </a:ln>
          <a:extLst>
            <a:ext uri="{C572A759-6A51-4108-AA02-DFA0A04FC94B}">
              <ma14:wrappingTextBox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lIns="45719" rIns="45719">
            <a:spAutoFit/>
          </a:bodyPr>
          <a:lstStyle>
            <a:lvl1pPr>
              <a:defRPr sz="1400">
                <a:solidFill>
                  <a:schemeClr val="accent1">
                    <a:lumOff val="13210"/>
                  </a:schemeClr>
                </a:solidFill>
              </a:defRPr>
            </a:lvl1pPr>
          </a:lstStyle>
          <a:p>
            <a:pPr>
              <a:defRPr sz="1800"/>
            </a:pPr>
            <a:endParaRPr sz="1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Experiment needs for scrutiny report preparation</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Based on input from ATLAS and CMS</a:t>
            </a:r>
          </a:p>
          <a:p>
            <a:r>
              <a:rPr lang="en-US" dirty="0" smtClean="0"/>
              <a:t>The following metrics are required both by ATLAS and CMS : for T1 and T2 sites normalized wall clock multiplied by number of cores and  normalized CPU. They are taken either from the portal or from the monthly accounting reports. ATLAS would like to have these metrics also with daily granularity</a:t>
            </a:r>
          </a:p>
          <a:p>
            <a:r>
              <a:rPr lang="en-US" dirty="0" smtClean="0"/>
              <a:t>For T0 ATLAS needs normalized wall clock multiplied by number of cores and  normalized CPU. CMS for T0, CAF and HLT farm currently uses Dashboard  </a:t>
            </a:r>
          </a:p>
          <a:p>
            <a:r>
              <a:rPr lang="en-US" dirty="0" smtClean="0"/>
              <a:t>For ‘Total used’ disk and tape info, ATLAS uses Dashboard. CMS on the contrary takes this information from the monthly accounting reports</a:t>
            </a:r>
          </a:p>
          <a:p>
            <a:r>
              <a:rPr lang="en-US" dirty="0" smtClean="0"/>
              <a:t>Pledges are taken from REBUS</a:t>
            </a:r>
          </a:p>
          <a:p>
            <a:r>
              <a:rPr lang="en-US" dirty="0" smtClean="0"/>
              <a:t>ATLAS requires as reliable as possible average HS06/core slot at the level of the site, which is also taken from REBUS</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things we need to think about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Integration of cloud usage (site resources provided through cloud interfaces) in the accounting portal</a:t>
            </a:r>
          </a:p>
          <a:p>
            <a:pPr lvl="3"/>
            <a:r>
              <a:rPr lang="en-US" dirty="0" smtClean="0"/>
              <a:t>Topology description</a:t>
            </a:r>
          </a:p>
          <a:p>
            <a:pPr lvl="3"/>
            <a:r>
              <a:rPr lang="en-US" dirty="0" smtClean="0"/>
              <a:t>Cloud resources use a different schema, they don't support CPU time and normalization yet, only wall times</a:t>
            </a:r>
            <a:r>
              <a:rPr lang="en-US" dirty="0" smtClean="0"/>
              <a:t>.</a:t>
            </a:r>
          </a:p>
          <a:p>
            <a:r>
              <a:rPr lang="en-US" dirty="0" smtClean="0"/>
              <a:t>Generation of the accounting reports (REBUS or EGI portal). Understand better effort required and what is possible</a:t>
            </a:r>
          </a:p>
          <a:p>
            <a:r>
              <a:rPr lang="en-US" dirty="0" smtClean="0"/>
              <a:t>CMS is using disk and tape space usage from the accounting reports. Validation?</a:t>
            </a:r>
          </a:p>
          <a:p>
            <a:r>
              <a:rPr lang="en-US" dirty="0" smtClean="0"/>
              <a:t>Normalization. Summarize how it is done now. Suggest improved scenario for the future</a:t>
            </a:r>
          </a:p>
          <a:p>
            <a:pPr>
              <a:buNone/>
            </a:pPr>
            <a:endParaRPr lang="en-US" dirty="0" smtClean="0"/>
          </a:p>
          <a:p>
            <a:pPr lvl="3"/>
            <a:endParaRPr lang="en-US" dirty="0" smtClean="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Tree>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13296</TotalTime>
  <Words>466</Words>
  <Application>Microsoft Office PowerPoint</Application>
  <PresentationFormat>On-screen Show (4:3)</PresentationFormat>
  <Paragraphs>35</Paragraphs>
  <Slides>5</Slides>
  <Notes>1</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CERNCorporate4-3</vt:lpstr>
      <vt:lpstr>WLCG Accounting Task Force Update  Julia Andreeva CERN   WG meeting  14.07.2016  </vt:lpstr>
      <vt:lpstr>Data validation for CMS</vt:lpstr>
      <vt:lpstr>Accounting @ CERN</vt:lpstr>
      <vt:lpstr>Experiment needs for scrutiny report preparation</vt:lpstr>
      <vt:lpstr>Other things we need to think about</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NN</dc:creator>
  <cp:lastModifiedBy>Julia Andreeva</cp:lastModifiedBy>
  <cp:revision>322</cp:revision>
  <cp:lastPrinted>2015-03-25T10:23:14Z</cp:lastPrinted>
  <dcterms:created xsi:type="dcterms:W3CDTF">2016-07-14T10:40:21Z</dcterms:created>
  <dcterms:modified xsi:type="dcterms:W3CDTF">2016-07-14T12:08:09Z</dcterms:modified>
</cp:coreProperties>
</file>