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8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a\agrudiev\HFSS\CLIC\AccStructure\11p4GHz\T24_vg1.8_disk\comparison\field-phase-plot_SLAC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a\agrudiev\HFSS\CLIC\AccStructure\11p4GHz\T24_vg1.8_disk\comparison\field-phase-plot_SLAC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5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T24_vg1.8 @ 11.424 GHz</a:t>
            </a:r>
          </a:p>
        </c:rich>
      </c:tx>
      <c:layout>
        <c:manualLayout>
          <c:xMode val="edge"/>
          <c:yMode val="edge"/>
          <c:x val="0.16259689922480622"/>
          <c:y val="2.2019091189020394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20125845462743544"/>
          <c:y val="0.1019522776572668"/>
          <c:w val="0.74153235765886749"/>
          <c:h val="0.67462039045553224"/>
        </c:manualLayout>
      </c:layout>
      <c:scatterChart>
        <c:scatterStyle val="lineMarker"/>
        <c:ser>
          <c:idx val="7"/>
          <c:order val="0"/>
          <c:tx>
            <c:v>padv-120</c:v>
          </c:tx>
          <c:spPr>
            <a:ln w="25400">
              <a:solidFill>
                <a:srgbClr val="FF000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'cell-cell-phase-adv'!$A$3:$A$26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'cell-cell-phase-adv'!$I$3:$I$26</c:f>
              <c:numCache>
                <c:formatCode>0.00</c:formatCode>
                <c:ptCount val="24"/>
                <c:pt idx="1">
                  <c:v>-2.3129999999999873</c:v>
                </c:pt>
                <c:pt idx="2">
                  <c:v>2.2969999999999682</c:v>
                </c:pt>
                <c:pt idx="3">
                  <c:v>1.5580000000000211</c:v>
                </c:pt>
                <c:pt idx="4">
                  <c:v>-2.394000000000005</c:v>
                </c:pt>
                <c:pt idx="5">
                  <c:v>2.3060000000000112</c:v>
                </c:pt>
                <c:pt idx="6">
                  <c:v>1.7799999999999867</c:v>
                </c:pt>
                <c:pt idx="7">
                  <c:v>-2.6350000000000047</c:v>
                </c:pt>
                <c:pt idx="8">
                  <c:v>2.284999999999997</c:v>
                </c:pt>
                <c:pt idx="9">
                  <c:v>1.9620000000000175</c:v>
                </c:pt>
                <c:pt idx="10">
                  <c:v>-2.9000000000000057</c:v>
                </c:pt>
                <c:pt idx="11">
                  <c:v>2.157999999999987</c:v>
                </c:pt>
                <c:pt idx="12">
                  <c:v>2.1009999999999991</c:v>
                </c:pt>
                <c:pt idx="13">
                  <c:v>-3.2700000000000102</c:v>
                </c:pt>
                <c:pt idx="14">
                  <c:v>2.0489999999999782</c:v>
                </c:pt>
                <c:pt idx="15">
                  <c:v>2.1910000000000172</c:v>
                </c:pt>
                <c:pt idx="16">
                  <c:v>-3.722999999999999</c:v>
                </c:pt>
                <c:pt idx="17">
                  <c:v>1.9720000000000084</c:v>
                </c:pt>
                <c:pt idx="18">
                  <c:v>2.2209999999999894</c:v>
                </c:pt>
                <c:pt idx="19">
                  <c:v>-4.1550000000000002</c:v>
                </c:pt>
                <c:pt idx="20">
                  <c:v>1.9939999999999711</c:v>
                </c:pt>
                <c:pt idx="21">
                  <c:v>2.3250000000000171</c:v>
                </c:pt>
                <c:pt idx="22">
                  <c:v>-4.6560000000000059</c:v>
                </c:pt>
                <c:pt idx="23">
                  <c:v>2.2309999999999945</c:v>
                </c:pt>
              </c:numCache>
            </c:numRef>
          </c:yVal>
        </c:ser>
        <c:axId val="45724416"/>
        <c:axId val="45726336"/>
      </c:scatterChart>
      <c:valAx>
        <c:axId val="45724416"/>
        <c:scaling>
          <c:orientation val="minMax"/>
          <c:max val="24"/>
          <c:min val="2"/>
        </c:scaling>
        <c:axPos val="b"/>
        <c:majorGridlines/>
        <c:title>
          <c:tx>
            <c:rich>
              <a:bodyPr/>
              <a:lstStyle/>
              <a:p>
                <a:pPr>
                  <a:defRPr sz="1575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cell number</a:t>
                </a:r>
              </a:p>
            </c:rich>
          </c:tx>
          <c:layout>
            <c:manualLayout>
              <c:xMode val="edge"/>
              <c:yMode val="edge"/>
              <c:x val="0.33778673014710392"/>
              <c:y val="0.89465065470168192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low"/>
        <c:spPr>
          <a:ln w="254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5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5726336"/>
        <c:crosses val="autoZero"/>
        <c:crossBetween val="midCat"/>
        <c:majorUnit val="3"/>
      </c:valAx>
      <c:valAx>
        <c:axId val="45726336"/>
        <c:scaling>
          <c:orientation val="minMax"/>
          <c:max val="5"/>
          <c:min val="-5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575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[Padv-120] (deg)</a:t>
                </a:r>
              </a:p>
            </c:rich>
          </c:tx>
          <c:layout>
            <c:manualLayout>
              <c:xMode val="edge"/>
              <c:yMode val="edge"/>
              <c:x val="7.2993601523830024E-3"/>
              <c:y val="0.27331887201735389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5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5724416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5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5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T24_vg1.8 @ 11.424 GHz</a:t>
            </a:r>
          </a:p>
        </c:rich>
      </c:tx>
      <c:layout>
        <c:manualLayout>
          <c:xMode val="edge"/>
          <c:yMode val="edge"/>
          <c:x val="0.16259689922480622"/>
          <c:y val="2.2019091189020405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20125845462743552"/>
          <c:y val="0.1019522776572668"/>
          <c:w val="0.7415323576588676"/>
          <c:h val="0.67462039045553279"/>
        </c:manualLayout>
      </c:layout>
      <c:scatterChart>
        <c:scatterStyle val="lineMarker"/>
        <c:ser>
          <c:idx val="7"/>
          <c:order val="0"/>
          <c:tx>
            <c:v>padv-120</c:v>
          </c:tx>
          <c:spPr>
            <a:ln w="25400">
              <a:solidFill>
                <a:srgbClr val="FF000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'cell-cell-phase-adv'!$A$3:$A$26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'cell-cell-phase-adv'!$I$3:$I$26</c:f>
              <c:numCache>
                <c:formatCode>0.00</c:formatCode>
                <c:ptCount val="24"/>
                <c:pt idx="1">
                  <c:v>-2.3129999999999864</c:v>
                </c:pt>
                <c:pt idx="2">
                  <c:v>2.2969999999999677</c:v>
                </c:pt>
                <c:pt idx="3">
                  <c:v>1.5580000000000211</c:v>
                </c:pt>
                <c:pt idx="4">
                  <c:v>-2.3940000000000041</c:v>
                </c:pt>
                <c:pt idx="5">
                  <c:v>2.3060000000000107</c:v>
                </c:pt>
                <c:pt idx="6">
                  <c:v>1.7799999999999858</c:v>
                </c:pt>
                <c:pt idx="7">
                  <c:v>-2.6350000000000047</c:v>
                </c:pt>
                <c:pt idx="8">
                  <c:v>2.2849999999999979</c:v>
                </c:pt>
                <c:pt idx="9">
                  <c:v>1.962000000000018</c:v>
                </c:pt>
                <c:pt idx="10">
                  <c:v>-2.9000000000000057</c:v>
                </c:pt>
                <c:pt idx="11">
                  <c:v>2.157999999999987</c:v>
                </c:pt>
                <c:pt idx="12">
                  <c:v>2.1009999999999991</c:v>
                </c:pt>
                <c:pt idx="13">
                  <c:v>-3.2700000000000102</c:v>
                </c:pt>
                <c:pt idx="14">
                  <c:v>2.0489999999999782</c:v>
                </c:pt>
                <c:pt idx="15">
                  <c:v>2.1910000000000172</c:v>
                </c:pt>
                <c:pt idx="16">
                  <c:v>-3.722999999999999</c:v>
                </c:pt>
                <c:pt idx="17">
                  <c:v>1.9720000000000089</c:v>
                </c:pt>
                <c:pt idx="18">
                  <c:v>2.2209999999999894</c:v>
                </c:pt>
                <c:pt idx="19">
                  <c:v>-4.1549999999999976</c:v>
                </c:pt>
                <c:pt idx="20">
                  <c:v>1.9939999999999707</c:v>
                </c:pt>
                <c:pt idx="21">
                  <c:v>2.3250000000000171</c:v>
                </c:pt>
                <c:pt idx="22">
                  <c:v>-4.6560000000000059</c:v>
                </c:pt>
                <c:pt idx="23">
                  <c:v>2.2309999999999945</c:v>
                </c:pt>
              </c:numCache>
            </c:numRef>
          </c:yVal>
        </c:ser>
        <c:axId val="47298432"/>
        <c:axId val="64152320"/>
      </c:scatterChart>
      <c:valAx>
        <c:axId val="47298432"/>
        <c:scaling>
          <c:orientation val="minMax"/>
          <c:max val="24"/>
          <c:min val="2"/>
        </c:scaling>
        <c:axPos val="b"/>
        <c:majorGridlines/>
        <c:title>
          <c:tx>
            <c:rich>
              <a:bodyPr/>
              <a:lstStyle/>
              <a:p>
                <a:pPr>
                  <a:defRPr sz="1575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cell number</a:t>
                </a:r>
              </a:p>
            </c:rich>
          </c:tx>
          <c:layout>
            <c:manualLayout>
              <c:xMode val="edge"/>
              <c:yMode val="edge"/>
              <c:x val="0.33778673014710403"/>
              <c:y val="0.89465065470168192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low"/>
        <c:spPr>
          <a:ln w="254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5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4152320"/>
        <c:crosses val="autoZero"/>
        <c:crossBetween val="midCat"/>
        <c:majorUnit val="3"/>
      </c:valAx>
      <c:valAx>
        <c:axId val="64152320"/>
        <c:scaling>
          <c:orientation val="minMax"/>
          <c:max val="5"/>
          <c:min val="-5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575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[Padv-120] (deg)</a:t>
                </a:r>
              </a:p>
            </c:rich>
          </c:tx>
          <c:layout>
            <c:manualLayout>
              <c:xMode val="edge"/>
              <c:yMode val="edge"/>
              <c:x val="7.2993601523830068E-3"/>
              <c:y val="0.27331887201735411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5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7298432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5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BA34-7105-45BB-A169-79C260BCAC82}" type="datetimeFigureOut">
              <a:rPr lang="en-US" smtClean="0"/>
              <a:pPr/>
              <a:t>6/17/2009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26274-D884-462C-AC05-B6150C3929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BA34-7105-45BB-A169-79C260BCAC82}" type="datetimeFigureOut">
              <a:rPr lang="en-US" smtClean="0"/>
              <a:pPr/>
              <a:t>6/17/2009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26274-D884-462C-AC05-B6150C3929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BA34-7105-45BB-A169-79C260BCAC82}" type="datetimeFigureOut">
              <a:rPr lang="en-US" smtClean="0"/>
              <a:pPr/>
              <a:t>6/17/2009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26274-D884-462C-AC05-B6150C3929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BA34-7105-45BB-A169-79C260BCAC82}" type="datetimeFigureOut">
              <a:rPr lang="en-US" smtClean="0"/>
              <a:pPr/>
              <a:t>6/17/2009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26274-D884-462C-AC05-B6150C3929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BA34-7105-45BB-A169-79C260BCAC82}" type="datetimeFigureOut">
              <a:rPr lang="en-US" smtClean="0"/>
              <a:pPr/>
              <a:t>6/17/2009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26274-D884-462C-AC05-B6150C3929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BA34-7105-45BB-A169-79C260BCAC82}" type="datetimeFigureOut">
              <a:rPr lang="en-US" smtClean="0"/>
              <a:pPr/>
              <a:t>6/17/2009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26274-D884-462C-AC05-B6150C3929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BA34-7105-45BB-A169-79C260BCAC82}" type="datetimeFigureOut">
              <a:rPr lang="en-US" smtClean="0"/>
              <a:pPr/>
              <a:t>6/17/2009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26274-D884-462C-AC05-B6150C3929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BA34-7105-45BB-A169-79C260BCAC82}" type="datetimeFigureOut">
              <a:rPr lang="en-US" smtClean="0"/>
              <a:pPr/>
              <a:t>6/17/2009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26274-D884-462C-AC05-B6150C3929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BA34-7105-45BB-A169-79C260BCAC82}" type="datetimeFigureOut">
              <a:rPr lang="en-US" smtClean="0"/>
              <a:pPr/>
              <a:t>6/17/2009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26274-D884-462C-AC05-B6150C3929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BA34-7105-45BB-A169-79C260BCAC82}" type="datetimeFigureOut">
              <a:rPr lang="en-US" smtClean="0"/>
              <a:pPr/>
              <a:t>6/17/2009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26274-D884-462C-AC05-B6150C3929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BA34-7105-45BB-A169-79C260BCAC82}" type="datetimeFigureOut">
              <a:rPr lang="en-US" smtClean="0"/>
              <a:pPr/>
              <a:t>6/17/2009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26274-D884-462C-AC05-B6150C3929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5BA34-7105-45BB-A169-79C260BCAC82}" type="datetimeFigureOut">
              <a:rPr lang="en-US" smtClean="0"/>
              <a:pPr/>
              <a:t>6/17/2009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26274-D884-462C-AC05-B6150C3929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T24_vg1.8_disk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3600" dirty="0" smtClean="0"/>
              <a:t>11WNSDVG1.8</a:t>
            </a:r>
            <a:br>
              <a:rPr lang="en-US" sz="3600" dirty="0" smtClean="0"/>
            </a:br>
            <a:r>
              <a:rPr lang="en-US" sz="3600" dirty="0" smtClean="0"/>
              <a:t>CLIC_G un-damped @ 11.424 GHz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measurements versus </a:t>
            </a:r>
            <a:r>
              <a:rPr lang="en-US" dirty="0" smtClean="0"/>
              <a:t>simulations</a:t>
            </a:r>
            <a:br>
              <a:rPr lang="en-US" dirty="0" smtClean="0"/>
            </a:br>
            <a:r>
              <a:rPr lang="en-US" dirty="0" smtClean="0"/>
              <a:t>(preliminary)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05300"/>
            <a:ext cx="6400800" cy="1752600"/>
          </a:xfrm>
        </p:spPr>
        <p:txBody>
          <a:bodyPr/>
          <a:lstStyle/>
          <a:p>
            <a:pPr marL="514350" indent="-514350">
              <a:buAutoNum type="alphaUcPeriod"/>
            </a:pPr>
            <a:r>
              <a:rPr lang="en-US" dirty="0" smtClean="0"/>
              <a:t>Grudiev</a:t>
            </a:r>
          </a:p>
          <a:p>
            <a:pPr marL="514350" indent="-514350"/>
            <a:r>
              <a:rPr lang="en-US" dirty="0" smtClean="0"/>
              <a:t>17.06.2009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0"/>
            <a:ext cx="8229600" cy="1143000"/>
          </a:xfrm>
        </p:spPr>
        <p:txBody>
          <a:bodyPr/>
          <a:lstStyle/>
          <a:p>
            <a:r>
              <a:rPr lang="en-US" dirty="0" smtClean="0"/>
              <a:t>Reflection: comparison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62700" y="1409700"/>
            <a:ext cx="26289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There is a shift up in frequency of ~3.5 MHz due to air correction in the measurements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The HFSS simulation results are about 4 MHz </a:t>
            </a:r>
            <a:r>
              <a:rPr lang="en-US" b="1" dirty="0" smtClean="0"/>
              <a:t>higher</a:t>
            </a:r>
            <a:r>
              <a:rPr lang="en-US" dirty="0" smtClean="0"/>
              <a:t> than air corrected measurements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S3P simulation results are about 4-5 MHz </a:t>
            </a:r>
            <a:r>
              <a:rPr lang="en-US" b="1" dirty="0" smtClean="0"/>
              <a:t>lower</a:t>
            </a:r>
            <a:r>
              <a:rPr lang="en-US" dirty="0" smtClean="0"/>
              <a:t> than air corrected measurements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There is very small (~1MHz) or no difference between S3P simulations and the air corrected measurements </a:t>
            </a:r>
            <a:endParaRPr lang="en-US" dirty="0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28700"/>
            <a:ext cx="6667500" cy="5639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866900" y="1524000"/>
            <a:ext cx="5257800" cy="1566153"/>
            <a:chOff x="1866900" y="1524000"/>
            <a:chExt cx="5257800" cy="1566153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/>
            <a:srcRect l="8952" t="32857" r="8952" b="31587"/>
            <a:stretch>
              <a:fillRect/>
            </a:stretch>
          </p:blipFill>
          <p:spPr bwMode="auto">
            <a:xfrm>
              <a:off x="1866900" y="1524000"/>
              <a:ext cx="5257800" cy="1566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2324100" y="1714500"/>
              <a:ext cx="304800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1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324100" y="2476500"/>
              <a:ext cx="304800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24600" y="2476500"/>
              <a:ext cx="304800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324600" y="1714500"/>
              <a:ext cx="304800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4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Measurement setup 2 (transmission)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2057400" y="990600"/>
            <a:ext cx="3429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 rot="10800000">
            <a:off x="2095500" y="2895600"/>
            <a:ext cx="190500" cy="6477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6667500" y="1028700"/>
            <a:ext cx="1461605" cy="647700"/>
            <a:chOff x="6667500" y="1028700"/>
            <a:chExt cx="1461605" cy="647700"/>
          </a:xfrm>
        </p:grpSpPr>
        <p:sp>
          <p:nvSpPr>
            <p:cNvPr id="6" name="Isosceles Triangle 5"/>
            <p:cNvSpPr/>
            <p:nvPr/>
          </p:nvSpPr>
          <p:spPr>
            <a:xfrm>
              <a:off x="6667500" y="1028700"/>
              <a:ext cx="190500" cy="6477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819900" y="1143000"/>
              <a:ext cx="13092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Perfect load</a:t>
              </a:r>
              <a:endParaRPr 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800100" y="2971800"/>
            <a:ext cx="1309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Perfect load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14400" y="1028700"/>
            <a:ext cx="1168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VNA port1</a:t>
            </a: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6629400" y="2895600"/>
            <a:ext cx="1435610" cy="762000"/>
            <a:chOff x="6629400" y="2895600"/>
            <a:chExt cx="1435610" cy="762000"/>
          </a:xfrm>
        </p:grpSpPr>
        <p:sp>
          <p:nvSpPr>
            <p:cNvPr id="5" name="Down Arrow 4"/>
            <p:cNvSpPr/>
            <p:nvPr/>
          </p:nvSpPr>
          <p:spPr>
            <a:xfrm rot="10800000">
              <a:off x="6629400" y="2895600"/>
              <a:ext cx="304800" cy="7620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896100" y="3124200"/>
              <a:ext cx="1168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VNA port2</a:t>
              </a:r>
              <a:endParaRPr lang="en-US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857500" y="3390900"/>
            <a:ext cx="3147272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Transmission = S13+S23</a:t>
            </a:r>
            <a:endParaRPr lang="en-US" sz="24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1866900" y="4457700"/>
            <a:ext cx="5257800" cy="1566153"/>
            <a:chOff x="1866900" y="1524000"/>
            <a:chExt cx="5257800" cy="1566153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2"/>
            <a:srcRect l="8952" t="32857" r="8952" b="31587"/>
            <a:stretch>
              <a:fillRect/>
            </a:stretch>
          </p:blipFill>
          <p:spPr bwMode="auto">
            <a:xfrm>
              <a:off x="1866900" y="1524000"/>
              <a:ext cx="5257800" cy="1566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2324100" y="1714500"/>
              <a:ext cx="304800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1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324100" y="2476500"/>
              <a:ext cx="304800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324600" y="2476500"/>
              <a:ext cx="304800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324600" y="1714500"/>
              <a:ext cx="304800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4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667500" y="3962400"/>
            <a:ext cx="1461605" cy="647700"/>
            <a:chOff x="6667500" y="1028700"/>
            <a:chExt cx="1461605" cy="647700"/>
          </a:xfrm>
        </p:grpSpPr>
        <p:sp>
          <p:nvSpPr>
            <p:cNvPr id="27" name="Isosceles Triangle 26"/>
            <p:cNvSpPr/>
            <p:nvPr/>
          </p:nvSpPr>
          <p:spPr>
            <a:xfrm>
              <a:off x="6667500" y="1028700"/>
              <a:ext cx="190500" cy="6477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819900" y="1143000"/>
              <a:ext cx="13092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Perfect load</a:t>
              </a:r>
              <a:endParaRPr lang="en-US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629400" y="5829300"/>
            <a:ext cx="1435610" cy="762000"/>
            <a:chOff x="6629400" y="2895600"/>
            <a:chExt cx="1435610" cy="762000"/>
          </a:xfrm>
        </p:grpSpPr>
        <p:sp>
          <p:nvSpPr>
            <p:cNvPr id="31" name="Down Arrow 30"/>
            <p:cNvSpPr/>
            <p:nvPr/>
          </p:nvSpPr>
          <p:spPr>
            <a:xfrm rot="10800000">
              <a:off x="6629400" y="2895600"/>
              <a:ext cx="304800" cy="7620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896100" y="3124200"/>
              <a:ext cx="1168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VNA port2</a:t>
              </a:r>
              <a:endParaRPr lang="en-US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057400" y="5829300"/>
            <a:ext cx="1435610" cy="762000"/>
            <a:chOff x="6629400" y="2895600"/>
            <a:chExt cx="1435610" cy="762000"/>
          </a:xfrm>
        </p:grpSpPr>
        <p:sp>
          <p:nvSpPr>
            <p:cNvPr id="38" name="Down Arrow 37"/>
            <p:cNvSpPr/>
            <p:nvPr/>
          </p:nvSpPr>
          <p:spPr>
            <a:xfrm rot="10800000">
              <a:off x="6629400" y="2895600"/>
              <a:ext cx="304800" cy="7620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896100" y="3124200"/>
              <a:ext cx="1168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VNA port1</a:t>
              </a:r>
              <a:endParaRPr lang="en-US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133600" y="3962400"/>
            <a:ext cx="1461605" cy="647700"/>
            <a:chOff x="6667500" y="1028700"/>
            <a:chExt cx="1461605" cy="647700"/>
          </a:xfrm>
        </p:grpSpPr>
        <p:sp>
          <p:nvSpPr>
            <p:cNvPr id="41" name="Isosceles Triangle 40"/>
            <p:cNvSpPr/>
            <p:nvPr/>
          </p:nvSpPr>
          <p:spPr>
            <a:xfrm>
              <a:off x="6667500" y="1028700"/>
              <a:ext cx="190500" cy="6477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819900" y="1143000"/>
              <a:ext cx="13092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Perfect load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4400"/>
            <a:ext cx="67818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0"/>
            <a:ext cx="8229600" cy="1143000"/>
          </a:xfrm>
        </p:spPr>
        <p:txBody>
          <a:bodyPr/>
          <a:lstStyle/>
          <a:p>
            <a:r>
              <a:rPr lang="en-US" dirty="0" smtClean="0"/>
              <a:t>Transmission: comparison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62700" y="1333500"/>
            <a:ext cx="26289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There is a shift up in frequency of ~3.5 MHz due to air correction in the measurements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The HFSS simulation results are about 4 MHz </a:t>
            </a:r>
            <a:r>
              <a:rPr lang="en-US" b="1" dirty="0" smtClean="0"/>
              <a:t>higher</a:t>
            </a:r>
            <a:r>
              <a:rPr lang="en-US" dirty="0" smtClean="0"/>
              <a:t> than air corrected measurements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The HFSS simulation results shows more transmission by about 0.3 dB at 11.424 GHz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S3P simulation results shows less transmission than HFSS by about 0.15 dB at 11.424 GHz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5400000" flipH="1" flipV="1">
            <a:off x="1829594" y="3237706"/>
            <a:ext cx="53340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 flipH="1" flipV="1">
            <a:off x="2286794" y="3237706"/>
            <a:ext cx="533400" cy="1588"/>
          </a:xfrm>
          <a:prstGeom prst="straightConnector1">
            <a:avLst/>
          </a:prstGeom>
          <a:ln w="254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 flipH="1" flipV="1">
            <a:off x="2858294" y="2742406"/>
            <a:ext cx="533400" cy="1588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Some useful equations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1104900" y="1257300"/>
          <a:ext cx="4903788" cy="512763"/>
        </p:xfrm>
        <a:graphic>
          <a:graphicData uri="http://schemas.openxmlformats.org/presentationml/2006/ole">
            <p:oleObj spid="_x0000_s7170" name="Equation" r:id="rId3" imgW="2438280" imgH="253800" progId="Equation.3">
              <p:embed/>
            </p:oleObj>
          </a:graphicData>
        </a:graphic>
      </p:graphicFrame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1039813" y="2247900"/>
          <a:ext cx="6926262" cy="2624138"/>
        </p:xfrm>
        <a:graphic>
          <a:graphicData uri="http://schemas.openxmlformats.org/presentationml/2006/ole">
            <p:oleObj spid="_x0000_s7171" name="Equation" r:id="rId4" imgW="3314520" imgH="13968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04900" y="1828800"/>
            <a:ext cx="1976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On the other hand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491490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F</a:t>
            </a:r>
            <a:r>
              <a:rPr lang="en-US" dirty="0" smtClean="0">
                <a:solidFill>
                  <a:srgbClr val="0000FF"/>
                </a:solidFill>
              </a:rPr>
              <a:t>inally 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1104900" y="5334000"/>
          <a:ext cx="1120775" cy="787400"/>
        </p:xfrm>
        <a:graphic>
          <a:graphicData uri="http://schemas.openxmlformats.org/presentationml/2006/ole">
            <p:oleObj spid="_x0000_s7172" name="Equation" r:id="rId5" imgW="59688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4400"/>
            <a:ext cx="6858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Transmission: comparing group delay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62700" y="1333500"/>
            <a:ext cx="26289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There is a shift up in frequency of ~3.5 MHz due to air correction in the measurements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The HFSS simulation results are about 4 MHz </a:t>
            </a:r>
            <a:r>
              <a:rPr lang="en-US" b="1" dirty="0" smtClean="0"/>
              <a:t>higher</a:t>
            </a:r>
            <a:r>
              <a:rPr lang="en-US" dirty="0" smtClean="0"/>
              <a:t> than air corrected measurements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There is no difference between S3P simulations and the air corrected measurements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6200000" flipH="1">
            <a:off x="1124744" y="4285456"/>
            <a:ext cx="49530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6200000" flipH="1">
            <a:off x="1658144" y="4285456"/>
            <a:ext cx="495300" cy="1588"/>
          </a:xfrm>
          <a:prstGeom prst="straightConnector1">
            <a:avLst/>
          </a:prstGeom>
          <a:ln w="254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H="1">
            <a:off x="2248694" y="4456906"/>
            <a:ext cx="457200" cy="1588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Transmission: comparing Q-factor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24600" y="1371600"/>
            <a:ext cx="26289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There is no difference in Q-factor (~7000) between HFSS and S3P simulations.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The measured Q-factor of about 6600 is lower than the simulated value by </a:t>
            </a:r>
            <a:r>
              <a:rPr lang="en-US" dirty="0"/>
              <a:t> </a:t>
            </a:r>
            <a:r>
              <a:rPr lang="en-US" dirty="0" smtClean="0"/>
              <a:t>about 6 %.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6200000" flipH="1">
            <a:off x="1124744" y="4285456"/>
            <a:ext cx="49530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6200000" flipH="1">
            <a:off x="1658144" y="4285456"/>
            <a:ext cx="495300" cy="1588"/>
          </a:xfrm>
          <a:prstGeom prst="straightConnector1">
            <a:avLst/>
          </a:prstGeom>
          <a:ln w="254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H="1">
            <a:off x="2248694" y="4456906"/>
            <a:ext cx="457200" cy="1588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04900"/>
            <a:ext cx="6743700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Measurement setup 3 (bead pull)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8952" t="32857" r="8952" b="31587"/>
          <a:stretch>
            <a:fillRect/>
          </a:stretch>
        </p:blipFill>
        <p:spPr bwMode="auto">
          <a:xfrm>
            <a:off x="1028700" y="1943100"/>
            <a:ext cx="7162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own Arrow 3"/>
          <p:cNvSpPr/>
          <p:nvPr/>
        </p:nvSpPr>
        <p:spPr>
          <a:xfrm>
            <a:off x="1257300" y="11049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 rot="10800000">
            <a:off x="1257300" y="38862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7581900" y="1219200"/>
            <a:ext cx="228600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 rot="10800000">
            <a:off x="7581900" y="3810000"/>
            <a:ext cx="228600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667500" y="1485900"/>
            <a:ext cx="849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Perfect</a:t>
            </a:r>
          </a:p>
          <a:p>
            <a:r>
              <a:rPr lang="en-US" dirty="0" smtClean="0"/>
              <a:t>load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05600" y="4038600"/>
            <a:ext cx="849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Perfect</a:t>
            </a:r>
          </a:p>
          <a:p>
            <a:r>
              <a:rPr lang="en-US" dirty="0" smtClean="0"/>
              <a:t>load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76400" y="1143000"/>
            <a:ext cx="702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VNA</a:t>
            </a:r>
          </a:p>
          <a:p>
            <a:r>
              <a:rPr lang="en-US" dirty="0" smtClean="0"/>
              <a:t>port1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752600" y="4191000"/>
            <a:ext cx="702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VNA</a:t>
            </a:r>
          </a:p>
          <a:p>
            <a:r>
              <a:rPr lang="en-US" dirty="0" smtClean="0"/>
              <a:t>port2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752600" y="2247900"/>
            <a:ext cx="3048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52600" y="3352800"/>
            <a:ext cx="3048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62800" y="3390900"/>
            <a:ext cx="3048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62800" y="2209800"/>
            <a:ext cx="3048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14700" y="4114800"/>
            <a:ext cx="2106667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E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</a:t>
            </a:r>
            <a:r>
              <a:rPr lang="en-US" sz="2400" dirty="0"/>
              <a:t>~</a:t>
            </a:r>
            <a:r>
              <a:rPr lang="en-US" sz="2400" dirty="0" smtClean="0"/>
              <a:t> S11-&lt;S11&gt;</a:t>
            </a:r>
            <a:endParaRPr lang="en-US" sz="2400" dirty="0"/>
          </a:p>
        </p:txBody>
      </p:sp>
      <p:sp>
        <p:nvSpPr>
          <p:cNvPr id="18" name="Oval 17"/>
          <p:cNvSpPr/>
          <p:nvPr/>
        </p:nvSpPr>
        <p:spPr>
          <a:xfrm>
            <a:off x="1828800" y="2895600"/>
            <a:ext cx="2286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-Right Arrow 18"/>
          <p:cNvSpPr/>
          <p:nvPr/>
        </p:nvSpPr>
        <p:spPr>
          <a:xfrm>
            <a:off x="1638300" y="2933700"/>
            <a:ext cx="609600" cy="76200"/>
          </a:xfrm>
          <a:prstGeom prst="left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/>
              <a:t>Bead pull in complex plane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838200"/>
            <a:ext cx="46482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990600" y="762000"/>
            <a:ext cx="2800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Measurements: S11-&lt;S11&gt;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609600" y="3657600"/>
            <a:ext cx="952500" cy="2667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1500" y="714375"/>
            <a:ext cx="47625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210300" y="685800"/>
            <a:ext cx="134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HFSS-cells: E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362700" y="3657600"/>
            <a:ext cx="952500" cy="304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60758" y="762000"/>
            <a:ext cx="5049941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784862"/>
            <a:ext cx="4724399" cy="6082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/>
              <a:t>Bead pull: field magnitude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762000"/>
            <a:ext cx="3416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Measurements: |</a:t>
            </a:r>
            <a:r>
              <a:rPr lang="en-US" dirty="0" err="1" smtClean="0"/>
              <a:t>sqrt</a:t>
            </a:r>
            <a:r>
              <a:rPr lang="en-US" dirty="0" smtClean="0"/>
              <a:t>(S11-&lt;S11&gt;)|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609600" y="3695700"/>
            <a:ext cx="952500" cy="2667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10300" y="723900"/>
            <a:ext cx="1561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HFSS-cells: |E|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477000" y="3657600"/>
            <a:ext cx="952500" cy="304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067300" y="2362200"/>
            <a:ext cx="952500" cy="304800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47700" y="2362200"/>
            <a:ext cx="952500" cy="304800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Field distribution at 120</a:t>
            </a:r>
            <a:r>
              <a:rPr lang="en-US" sz="3200" baseline="30000" dirty="0" smtClean="0"/>
              <a:t>o</a:t>
            </a:r>
            <a:r>
              <a:rPr lang="en-US" sz="3200" dirty="0" smtClean="0"/>
              <a:t> phase advance per cell</a:t>
            </a:r>
            <a:endParaRPr lang="en-US" sz="3200" baseline="30000" dirty="0"/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33400" y="419100"/>
            <a:ext cx="77343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2500" y="3448751"/>
            <a:ext cx="4991100" cy="3409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9" name="Chart 8"/>
          <p:cNvGraphicFramePr>
            <a:graphicFrameLocks/>
          </p:cNvGraphicFramePr>
          <p:nvPr/>
        </p:nvGraphicFramePr>
        <p:xfrm>
          <a:off x="5686426" y="3505200"/>
          <a:ext cx="3457574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357164" y="3009900"/>
            <a:ext cx="178683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S3P simulation results</a:t>
            </a:r>
          </a:p>
          <a:p>
            <a:r>
              <a:rPr lang="en-US" sz="1400" dirty="0" smtClean="0"/>
              <a:t>courtesy of </a:t>
            </a:r>
            <a:r>
              <a:rPr lang="en-US" sz="1400" dirty="0" err="1" smtClean="0"/>
              <a:t>Zenghai</a:t>
            </a:r>
            <a:r>
              <a:rPr lang="en-US" sz="1400" dirty="0" smtClean="0"/>
              <a:t> Li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6515100" y="800100"/>
            <a:ext cx="2628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best frequency fit for 120 deg average phase advance per cell is the same for S3P simulations and air corrected measurements:  11.424 GHz and is different for HFSS: 11.428 GHz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1905000"/>
            <a:ext cx="172842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400" dirty="0" smtClean="0"/>
              <a:t>CERN:</a:t>
            </a:r>
          </a:p>
          <a:p>
            <a:pPr marL="342900" indent="-342900"/>
            <a:r>
              <a:rPr lang="en-US" sz="2400" dirty="0" smtClean="0"/>
              <a:t>M. </a:t>
            </a:r>
            <a:r>
              <a:rPr lang="en-US" sz="2400" dirty="0" err="1" smtClean="0"/>
              <a:t>Gerbaux</a:t>
            </a:r>
            <a:endParaRPr lang="en-US" sz="2400" dirty="0" smtClean="0"/>
          </a:p>
          <a:p>
            <a:pPr marL="342900" indent="-342900"/>
            <a:r>
              <a:rPr lang="en-US" sz="2400" dirty="0" smtClean="0"/>
              <a:t>R. </a:t>
            </a:r>
            <a:r>
              <a:rPr lang="en-US" sz="2400" dirty="0" err="1" smtClean="0"/>
              <a:t>Zennaro</a:t>
            </a:r>
            <a:endParaRPr lang="en-US" sz="2400" dirty="0" smtClean="0"/>
          </a:p>
          <a:p>
            <a:pPr marL="342900" indent="-342900"/>
            <a:r>
              <a:rPr lang="en-US" sz="2400" dirty="0" smtClean="0"/>
              <a:t>A. </a:t>
            </a:r>
            <a:r>
              <a:rPr lang="en-US" sz="2400" dirty="0" err="1" smtClean="0"/>
              <a:t>Olyunin</a:t>
            </a:r>
            <a:endParaRPr lang="en-US" sz="2400" dirty="0" smtClean="0"/>
          </a:p>
          <a:p>
            <a:pPr marL="342900" indent="-342900"/>
            <a:r>
              <a:rPr lang="en-US" sz="2400" dirty="0" smtClean="0"/>
              <a:t>W. </a:t>
            </a:r>
            <a:r>
              <a:rPr lang="en-US" sz="2400" dirty="0" err="1" smtClean="0"/>
              <a:t>Wuensch</a:t>
            </a:r>
            <a:endParaRPr lang="en-US" sz="2400" dirty="0" smtClean="0"/>
          </a:p>
          <a:p>
            <a:pPr marL="342900" indent="-342900"/>
            <a:endParaRPr lang="en-US" sz="2400" dirty="0"/>
          </a:p>
          <a:p>
            <a:pPr marL="342900" indent="-342900"/>
            <a:r>
              <a:rPr lang="en-US" sz="2400" dirty="0" smtClean="0"/>
              <a:t>SLAC:</a:t>
            </a:r>
          </a:p>
          <a:p>
            <a:pPr marL="342900" indent="-342900"/>
            <a:r>
              <a:rPr lang="en-US" sz="2400" dirty="0" smtClean="0"/>
              <a:t>Z. Li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Field distribution at the best match</a:t>
            </a:r>
            <a:endParaRPr lang="en-US" sz="3200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6362700" y="762000"/>
            <a:ext cx="27813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 The best match frequency is 3-4 MHz lower than the 120 deg phase advance frequency both in HFSS simulation and measurement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The average phase advance per cell is about 3 deg/cell different at the best match frequency both for HFSS simulation and measurement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There is still residual standing wave even in the case of HFSS simulations where the match is about -40 dB</a:t>
            </a: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0" y="533399"/>
            <a:ext cx="7162800" cy="3314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1100" y="3657600"/>
            <a:ext cx="45339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5867400" y="3771900"/>
            <a:ext cx="3013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 for &lt;</a:t>
            </a:r>
            <a:r>
              <a:rPr lang="en-US" dirty="0" err="1" smtClean="0"/>
              <a:t>Eacc</a:t>
            </a:r>
            <a:r>
              <a:rPr lang="en-US" dirty="0" smtClean="0"/>
              <a:t>&gt; = 100 MV/m</a:t>
            </a:r>
            <a:endParaRPr lang="en-US" dirty="0"/>
          </a:p>
        </p:txBody>
      </p:sp>
      <p:pic>
        <p:nvPicPr>
          <p:cNvPr id="28682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3829050"/>
            <a:ext cx="3971925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Summary  table for T24_vg1.8_disk</a:t>
            </a:r>
            <a:br>
              <a:rPr lang="en-US" sz="2800" dirty="0" smtClean="0"/>
            </a:br>
            <a:r>
              <a:rPr lang="en-US" sz="2800" dirty="0" smtClean="0"/>
              <a:t>parameters at 11.424 GHz if not stated otherwise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52400" y="1371600"/>
          <a:ext cx="8839203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990600"/>
                <a:gridCol w="838200"/>
                <a:gridCol w="914400"/>
                <a:gridCol w="775751"/>
                <a:gridCol w="900649"/>
                <a:gridCol w="1295400"/>
                <a:gridCol w="994040"/>
                <a:gridCol w="1063363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S12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Pout/Pin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τ</a:t>
                      </a:r>
                      <a:r>
                        <a:rPr lang="en-US" dirty="0" smtClean="0"/>
                        <a:t>=0.5ln (Pout/Pin)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tf</a:t>
                      </a:r>
                      <a:r>
                        <a:rPr lang="en-US" dirty="0" smtClean="0"/>
                        <a:t>=d</a:t>
                      </a:r>
                      <a:r>
                        <a:rPr lang="el-GR" dirty="0" smtClean="0"/>
                        <a:t>φ</a:t>
                      </a:r>
                      <a:r>
                        <a:rPr lang="en-US" dirty="0" smtClean="0"/>
                        <a:t>/d</a:t>
                      </a:r>
                      <a:r>
                        <a:rPr lang="el-GR" dirty="0" smtClean="0"/>
                        <a:t>ω</a:t>
                      </a:r>
                      <a:r>
                        <a:rPr lang="en-US" dirty="0" smtClean="0"/>
                        <a:t> [ns]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tf</a:t>
                      </a:r>
                      <a:r>
                        <a:rPr lang="en-US" dirty="0" smtClean="0"/>
                        <a:t>=W0/Pin [ns]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Q=</a:t>
                      </a:r>
                      <a:r>
                        <a:rPr lang="el-GR" dirty="0" smtClean="0"/>
                        <a:t>ω</a:t>
                      </a:r>
                      <a:r>
                        <a:rPr lang="en-US" dirty="0" err="1" smtClean="0"/>
                        <a:t>tf</a:t>
                      </a:r>
                      <a:r>
                        <a:rPr lang="en-US" dirty="0" smtClean="0"/>
                        <a:t>/2</a:t>
                      </a:r>
                      <a:r>
                        <a:rPr lang="el-GR" dirty="0" smtClean="0"/>
                        <a:t>τ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Q=</a:t>
                      </a:r>
                      <a:r>
                        <a:rPr lang="el-GR" dirty="0" smtClean="0"/>
                        <a:t>ω</a:t>
                      </a:r>
                      <a:r>
                        <a:rPr lang="en-US" dirty="0" smtClean="0"/>
                        <a:t>W</a:t>
                      </a:r>
                    </a:p>
                    <a:p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Ploss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Pin100 </a:t>
                      </a:r>
                    </a:p>
                    <a:p>
                      <a:r>
                        <a:rPr lang="en-US" dirty="0" smtClean="0"/>
                        <a:t>24 cells</a:t>
                      </a:r>
                    </a:p>
                    <a:p>
                      <a:r>
                        <a:rPr lang="en-US" dirty="0" smtClean="0"/>
                        <a:t>[MW]</a:t>
                      </a:r>
                      <a:endParaRPr lang="en-US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Measurements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0.7077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0.5008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0.3457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63.11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HFSS</a:t>
                      </a:r>
                      <a:r>
                        <a:rPr lang="en-US" baseline="0" dirty="0" smtClean="0"/>
                        <a:t> ¼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0.2998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58.67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58.65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7025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7006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HFSS </a:t>
                      </a:r>
                      <a:r>
                        <a:rPr lang="en-US" dirty="0" err="1" smtClean="0"/>
                        <a:t>InCoup</a:t>
                      </a: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OutCoup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Cells 24+2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0.7412</a:t>
                      </a:r>
                    </a:p>
                    <a:p>
                      <a:r>
                        <a:rPr lang="en-US" dirty="0" smtClean="0"/>
                        <a:t>0.99875</a:t>
                      </a:r>
                    </a:p>
                    <a:p>
                      <a:r>
                        <a:rPr lang="en-US" dirty="0" smtClean="0"/>
                        <a:t>0.99889</a:t>
                      </a:r>
                    </a:p>
                    <a:p>
                      <a:r>
                        <a:rPr lang="en-US" dirty="0" smtClean="0"/>
                        <a:t>0.743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0.5494</a:t>
                      </a:r>
                    </a:p>
                    <a:p>
                      <a:r>
                        <a:rPr lang="en-US" dirty="0" smtClean="0"/>
                        <a:t>0.9975</a:t>
                      </a:r>
                    </a:p>
                    <a:p>
                      <a:r>
                        <a:rPr lang="en-US" dirty="0" smtClean="0"/>
                        <a:t>0.9978</a:t>
                      </a:r>
                    </a:p>
                    <a:p>
                      <a:r>
                        <a:rPr lang="en-US" dirty="0" smtClean="0"/>
                        <a:t>0.552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0.2994</a:t>
                      </a:r>
                      <a:endParaRPr lang="en-US" b="1" dirty="0"/>
                    </a:p>
                    <a:p>
                      <a:r>
                        <a:rPr lang="en-US" dirty="0" smtClean="0"/>
                        <a:t>0.0013</a:t>
                      </a:r>
                      <a:endParaRPr lang="en-US" dirty="0"/>
                    </a:p>
                    <a:p>
                      <a:r>
                        <a:rPr lang="en-US" dirty="0" smtClean="0"/>
                        <a:t>0.0011</a:t>
                      </a:r>
                      <a:endParaRPr lang="en-US" dirty="0"/>
                    </a:p>
                    <a:p>
                      <a:r>
                        <a:rPr lang="en-US" dirty="0" smtClean="0"/>
                        <a:t>0.297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58.59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0.460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0.362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57.77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7020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12700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11800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6980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7005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13200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12300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42.1 @ 11.428 GHz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3-cells</a:t>
                      </a:r>
                      <a:r>
                        <a:rPr lang="en-US" baseline="0" dirty="0" smtClean="0"/>
                        <a:t> 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0.569-</a:t>
                      </a:r>
                    </a:p>
                    <a:p>
                      <a:r>
                        <a:rPr lang="en-US" dirty="0" smtClean="0"/>
                        <a:t>0.533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0.282-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0.315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54.8-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59.37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6974-</a:t>
                      </a:r>
                    </a:p>
                    <a:p>
                      <a:r>
                        <a:rPr lang="en-US" dirty="0" smtClean="0"/>
                        <a:t>6764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6980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41.1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S3P (SLAC)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0.730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0.315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6927</a:t>
                      </a:r>
                      <a:r>
                        <a:rPr lang="en-US" sz="1200" dirty="0" smtClean="0"/>
                        <a:t>(</a:t>
                      </a:r>
                      <a:r>
                        <a:rPr lang="el-GR" sz="1200" dirty="0" smtClean="0"/>
                        <a:t>σ</a:t>
                      </a:r>
                      <a:r>
                        <a:rPr lang="en-US" sz="1200" dirty="0" smtClean="0"/>
                        <a:t>=57e6)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6988</a:t>
                      </a: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l-G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=58e6)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42.4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066800"/>
            <a:ext cx="81153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There is no difference between HFSS simulations of ¼ of the structure and HFSS simulation of couplers + cells despite a factor 10 difference in the mesh density.  This demonstrates that numerical convergence has been reached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All 3 different ways of calculating Q-factor: S3P, HFSS-S-parameter solver and  HFSS-</a:t>
            </a:r>
            <a:r>
              <a:rPr lang="en-US" dirty="0" err="1" smtClean="0"/>
              <a:t>eigenmode</a:t>
            </a:r>
            <a:r>
              <a:rPr lang="en-US" dirty="0" smtClean="0"/>
              <a:t> solver give very close values of 6990, 7020 and 6980, respectively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measurements of the T24_vg1.8_disk structure made at CERN show 6 % lower Q-factor of 6600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difference in the simulated transmission between HFSS-S-parameter and S3P comes from the “geometrical” type of error which is equivalent to a difference of 4 MHz in the frequency for the 120 deg phase advance per cell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S3P simulations show 120 deg phase advance frequency of 11.424 GHZ. This is the frequency used in design of the cells using HFSS-</a:t>
            </a:r>
            <a:r>
              <a:rPr lang="en-US" dirty="0" err="1" smtClean="0"/>
              <a:t>eigenmode</a:t>
            </a:r>
            <a:r>
              <a:rPr lang="en-US" dirty="0" smtClean="0"/>
              <a:t> solver meaning that HFSS-</a:t>
            </a:r>
            <a:r>
              <a:rPr lang="en-US" dirty="0" err="1" smtClean="0"/>
              <a:t>eigenmode</a:t>
            </a:r>
            <a:r>
              <a:rPr lang="en-US" dirty="0" smtClean="0"/>
              <a:t> solver and S3P agrees and that the systematic error of 4 MHz in the case of T24_vg1.8_disk geometry comes from the HFSS-S-parameter solver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120 deg phase advance frequency in the air corrected measurement is 11.424 GHz which is the same as design frequency with the accuracy of  ± 0.5 </a:t>
            </a:r>
            <a:r>
              <a:rPr lang="en-US" dirty="0" err="1" smtClean="0"/>
              <a:t>MHz.</a:t>
            </a:r>
            <a:r>
              <a:rPr lang="en-US" dirty="0" smtClean="0"/>
              <a:t> This demonstrates extremely high (sub-micron) precision of machining. For example, it is equivalent to ± 0.6 </a:t>
            </a:r>
            <a:r>
              <a:rPr lang="el-GR" dirty="0" smtClean="0"/>
              <a:t>μ</a:t>
            </a:r>
            <a:r>
              <a:rPr lang="en-US" dirty="0" smtClean="0"/>
              <a:t>m tolerance on the outer wall radius 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8300" y="1409700"/>
            <a:ext cx="5871996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 l="20742" r="16812"/>
          <a:stretch>
            <a:fillRect/>
          </a:stretch>
        </p:blipFill>
        <p:spPr bwMode="auto">
          <a:xfrm>
            <a:off x="7310603" y="1295400"/>
            <a:ext cx="1833397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0"/>
            <a:ext cx="8229600" cy="1143000"/>
          </a:xfrm>
        </p:spPr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imulation setup </a:t>
            </a:r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0500" y="952500"/>
            <a:ext cx="798231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                       HFSS-cells + couplers</a:t>
            </a:r>
          </a:p>
          <a:p>
            <a:r>
              <a:rPr lang="en-US" dirty="0" smtClean="0"/>
              <a:t>HFSS simulation of </a:t>
            </a:r>
            <a:r>
              <a:rPr lang="en-US" dirty="0" smtClean="0"/>
              <a:t>¼ </a:t>
            </a:r>
            <a:r>
              <a:rPr lang="en-US" dirty="0" smtClean="0"/>
              <a:t>of input coupler </a:t>
            </a:r>
            <a:endParaRPr lang="en-US" dirty="0" smtClean="0"/>
          </a:p>
          <a:p>
            <a:r>
              <a:rPr lang="en-US" dirty="0" smtClean="0"/>
              <a:t>+ </a:t>
            </a:r>
            <a:r>
              <a:rPr lang="en-US" dirty="0" smtClean="0"/>
              <a:t>segment </a:t>
            </a:r>
            <a:r>
              <a:rPr lang="en-US" dirty="0" smtClean="0"/>
              <a:t>of </a:t>
            </a:r>
            <a:r>
              <a:rPr lang="en-US" dirty="0" smtClean="0"/>
              <a:t>the </a:t>
            </a:r>
            <a:r>
              <a:rPr lang="en-US" dirty="0" smtClean="0"/>
              <a:t>cells made in HFSS </a:t>
            </a:r>
            <a:r>
              <a:rPr lang="en-US" dirty="0" smtClean="0"/>
              <a:t>by </a:t>
            </a:r>
            <a:r>
              <a:rPr lang="en-US" dirty="0" smtClean="0"/>
              <a:t>5 </a:t>
            </a:r>
            <a:r>
              <a:rPr lang="en-US" dirty="0" smtClean="0"/>
              <a:t>deg. </a:t>
            </a:r>
            <a:r>
              <a:rPr lang="en-US" dirty="0" smtClean="0"/>
              <a:t>Sweep (3D geometry created in HFSS)</a:t>
            </a:r>
            <a:endParaRPr lang="en-US" dirty="0" smtClean="0"/>
          </a:p>
          <a:p>
            <a:r>
              <a:rPr lang="en-US" dirty="0" smtClean="0"/>
              <a:t>+ </a:t>
            </a:r>
            <a:r>
              <a:rPr lang="en-US" dirty="0" smtClean="0"/>
              <a:t>¼ of output coupler :</a:t>
            </a:r>
          </a:p>
          <a:p>
            <a:r>
              <a:rPr lang="en-US" dirty="0" smtClean="0"/>
              <a:t>Surface conductivity (Cu): 58e6 S/m</a:t>
            </a:r>
          </a:p>
          <a:p>
            <a:r>
              <a:rPr lang="en-US" dirty="0" smtClean="0"/>
              <a:t>Surface approximation: </a:t>
            </a:r>
            <a:r>
              <a:rPr lang="en-US" dirty="0" err="1" smtClean="0"/>
              <a:t>ds</a:t>
            </a:r>
            <a:r>
              <a:rPr lang="en-US" dirty="0" smtClean="0"/>
              <a:t>=1 </a:t>
            </a:r>
            <a:r>
              <a:rPr lang="el-GR" dirty="0" smtClean="0"/>
              <a:t>μ</a:t>
            </a:r>
            <a:r>
              <a:rPr lang="en-US" dirty="0" smtClean="0"/>
              <a:t>m, </a:t>
            </a:r>
          </a:p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067300"/>
            <a:ext cx="221584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505200" y="5867400"/>
            <a:ext cx="12089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HFSS v11.1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10300" y="5829300"/>
            <a:ext cx="12089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HFSS </a:t>
            </a:r>
            <a:r>
              <a:rPr lang="en-US" dirty="0" smtClean="0"/>
              <a:t>v10.1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05400" y="5867400"/>
            <a:ext cx="779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versus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0100"/>
          </a:xfrm>
        </p:spPr>
        <p:txBody>
          <a:bodyPr/>
          <a:lstStyle/>
          <a:p>
            <a:r>
              <a:rPr lang="en-US" dirty="0" smtClean="0"/>
              <a:t>Reflection</a:t>
            </a:r>
            <a:endParaRPr 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533400"/>
            <a:ext cx="47625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914400" y="533400"/>
            <a:ext cx="12089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HFSS v11.1</a:t>
            </a:r>
            <a:endParaRPr lang="en-US" dirty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1500" y="571500"/>
            <a:ext cx="476250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353300" y="571500"/>
            <a:ext cx="12089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HFSS </a:t>
            </a:r>
            <a:r>
              <a:rPr lang="en-US" dirty="0" smtClean="0"/>
              <a:t>v10.1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0"/>
            <a:ext cx="8229600" cy="876300"/>
          </a:xfrm>
        </p:spPr>
        <p:txBody>
          <a:bodyPr/>
          <a:lstStyle/>
          <a:p>
            <a:r>
              <a:rPr lang="en-US" dirty="0" smtClean="0"/>
              <a:t>Transmission</a:t>
            </a:r>
            <a:endParaRPr lang="en-US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3400"/>
            <a:ext cx="48387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800100" y="571500"/>
            <a:ext cx="12089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HFSS v11.1</a:t>
            </a:r>
            <a:endParaRPr lang="en-US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05300" y="533401"/>
            <a:ext cx="48387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353300" y="571500"/>
            <a:ext cx="12089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HFSS </a:t>
            </a:r>
            <a:r>
              <a:rPr lang="en-US" dirty="0" smtClean="0"/>
              <a:t>v10.1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Group delay</a:t>
            </a:r>
            <a:endParaRPr lang="en-US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23875"/>
            <a:ext cx="4686300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914400" y="609600"/>
            <a:ext cx="12089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HFSS v11.1</a:t>
            </a:r>
            <a:endParaRPr lang="en-US" dirty="0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05300" y="571501"/>
            <a:ext cx="483870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353300" y="571500"/>
            <a:ext cx="12089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HFSS </a:t>
            </a:r>
            <a:r>
              <a:rPr lang="en-US" dirty="0" smtClean="0"/>
              <a:t>v10.1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40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Q-factor</a:t>
            </a:r>
            <a:endParaRPr lang="en-US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42925"/>
            <a:ext cx="4762500" cy="631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866900" y="609600"/>
            <a:ext cx="12089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HFSS v11.1</a:t>
            </a:r>
            <a:endParaRPr lang="en-US" dirty="0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619125"/>
            <a:ext cx="5029200" cy="6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353300" y="571500"/>
            <a:ext cx="12089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HFSS </a:t>
            </a:r>
            <a:r>
              <a:rPr lang="en-US" dirty="0" smtClean="0"/>
              <a:t>v10.1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Phase advance per cell</a:t>
            </a:r>
            <a:endParaRPr lang="en-US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14350"/>
            <a:ext cx="4648200" cy="634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ounded Rectangle 3"/>
          <p:cNvSpPr/>
          <p:nvPr/>
        </p:nvSpPr>
        <p:spPr>
          <a:xfrm>
            <a:off x="1943100" y="3581400"/>
            <a:ext cx="914400" cy="228600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4800" y="419100"/>
            <a:ext cx="12089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HFSS v11.1</a:t>
            </a:r>
            <a:endParaRPr lang="en-US" dirty="0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1500" y="533400"/>
            <a:ext cx="47625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353300" y="571500"/>
            <a:ext cx="12089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HFSS </a:t>
            </a:r>
            <a:r>
              <a:rPr lang="en-US" dirty="0" smtClean="0"/>
              <a:t>v10.1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029200" y="2209800"/>
            <a:ext cx="914400" cy="228600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Phase advance per cell</a:t>
            </a:r>
            <a:endParaRPr lang="en-US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5067300" cy="451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438400" y="1371600"/>
            <a:ext cx="12089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HFSS </a:t>
            </a:r>
            <a:r>
              <a:rPr lang="en-US" dirty="0" smtClean="0"/>
              <a:t>v10.1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5524500" y="1905000"/>
          <a:ext cx="3457574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200900" y="1219200"/>
            <a:ext cx="178683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S3P simulation results</a:t>
            </a:r>
          </a:p>
          <a:p>
            <a:r>
              <a:rPr lang="en-US" sz="1400" dirty="0" smtClean="0"/>
              <a:t>courtesy of </a:t>
            </a:r>
            <a:r>
              <a:rPr lang="en-US" sz="1400" dirty="0" err="1" smtClean="0"/>
              <a:t>Zenghai</a:t>
            </a:r>
            <a:r>
              <a:rPr lang="en-US" sz="1400" dirty="0" smtClean="0"/>
              <a:t> Li</a:t>
            </a:r>
            <a:endParaRPr lang="en-US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First cell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91000" y="685800"/>
            <a:ext cx="819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</a:t>
            </a:r>
            <a:r>
              <a:rPr lang="en-US" sz="2400" baseline="-25000" dirty="0" smtClean="0"/>
              <a:t>s</a:t>
            </a:r>
            <a:r>
              <a:rPr lang="en-US" sz="2400" dirty="0" smtClean="0"/>
              <a:t>/E</a:t>
            </a:r>
            <a:r>
              <a:rPr lang="en-US" sz="2400" baseline="-25000" dirty="0" smtClean="0"/>
              <a:t>a</a:t>
            </a:r>
            <a:endParaRPr lang="en-US" sz="2400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990600" y="685800"/>
            <a:ext cx="777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</a:t>
            </a:r>
            <a:r>
              <a:rPr lang="en-US" sz="2400" baseline="-25000" dirty="0" smtClean="0"/>
              <a:t>s</a:t>
            </a:r>
            <a:r>
              <a:rPr lang="en-US" sz="2400" dirty="0" smtClean="0"/>
              <a:t>/E</a:t>
            </a:r>
            <a:r>
              <a:rPr lang="en-US" sz="2400" baseline="-25000" dirty="0" smtClean="0"/>
              <a:t>a</a:t>
            </a:r>
            <a:endParaRPr lang="en-US" sz="2400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7315200" y="685800"/>
            <a:ext cx="878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</a:t>
            </a:r>
            <a:r>
              <a:rPr lang="en-US" sz="2400" baseline="-25000" dirty="0" smtClean="0"/>
              <a:t>c</a:t>
            </a:r>
            <a:r>
              <a:rPr lang="en-US" sz="2400" dirty="0" smtClean="0"/>
              <a:t>/E</a:t>
            </a:r>
            <a:r>
              <a:rPr lang="en-US" sz="2400" baseline="-25000" dirty="0" smtClean="0"/>
              <a:t>a</a:t>
            </a:r>
            <a:r>
              <a:rPr lang="en-US" sz="2400" baseline="30000" dirty="0" smtClean="0"/>
              <a:t>2</a:t>
            </a:r>
            <a:endParaRPr lang="en-US" sz="2400" baseline="30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304800" y="3581400"/>
          <a:ext cx="3200400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143000"/>
              </a:tblGrid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[mm]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3.307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d [mm]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1.753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1.16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f [GHz]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11.433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Q(Cu)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6814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g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/c [%]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1.83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r’/Q [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Linac</a:t>
                      </a:r>
                      <a:r>
                        <a:rPr lang="el-GR" sz="1400" b="0" dirty="0" smtClean="0">
                          <a:solidFill>
                            <a:schemeClr val="tx1"/>
                          </a:solidFill>
                        </a:rPr>
                        <a:t>Ω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/m]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15198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Es/Ea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1.95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Hs/Ea [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mA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/V]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2.6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Sc/Ea</a:t>
                      </a:r>
                      <a:r>
                        <a:rPr lang="en-US" sz="1400" b="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mA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/V]</a:t>
                      </a:r>
                      <a:endParaRPr lang="en-US" sz="1400" b="0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0.37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"/>
          <a:srcRect r="13365" b="18868"/>
          <a:stretch>
            <a:fillRect/>
          </a:stretch>
        </p:blipFill>
        <p:spPr bwMode="auto">
          <a:xfrm>
            <a:off x="228600" y="1143000"/>
            <a:ext cx="2753887" cy="2329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3"/>
          <a:srcRect r="14217" b="16981"/>
          <a:stretch>
            <a:fillRect/>
          </a:stretch>
        </p:blipFill>
        <p:spPr bwMode="auto">
          <a:xfrm>
            <a:off x="3352800" y="1143000"/>
            <a:ext cx="2667000" cy="2330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4"/>
          <a:srcRect r="15069" b="16981"/>
          <a:stretch>
            <a:fillRect/>
          </a:stretch>
        </p:blipFill>
        <p:spPr bwMode="auto">
          <a:xfrm>
            <a:off x="6172200" y="1143000"/>
            <a:ext cx="2675929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333500"/>
            <a:ext cx="7543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To cross-check above conclusions S-parameter frequency sweep calculated with S3P would be very useful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Similar study of the other structures (T18, TD18, TD24, …) would also help to understand the limitations of structure manufacturing as well as the structure design using HFSS-S-parameter solver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200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Recipes for structure matching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2500" y="4267200"/>
            <a:ext cx="75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U</a:t>
            </a:r>
            <a:r>
              <a:rPr lang="en-US" dirty="0" smtClean="0"/>
              <a:t>se </a:t>
            </a:r>
            <a:r>
              <a:rPr lang="en-US" dirty="0" smtClean="0"/>
              <a:t>HFSS-S-parameter </a:t>
            </a:r>
            <a:r>
              <a:rPr lang="en-US" dirty="0" smtClean="0"/>
              <a:t>solver VERSION 10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Use S3P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…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Middle cell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43400" y="685800"/>
            <a:ext cx="819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</a:t>
            </a:r>
            <a:r>
              <a:rPr lang="en-US" sz="2400" baseline="-25000" dirty="0" smtClean="0"/>
              <a:t>s</a:t>
            </a:r>
            <a:r>
              <a:rPr lang="en-US" sz="2400" dirty="0" smtClean="0"/>
              <a:t>/E</a:t>
            </a:r>
            <a:r>
              <a:rPr lang="en-US" sz="2400" baseline="-25000" dirty="0" smtClean="0"/>
              <a:t>a</a:t>
            </a:r>
            <a:endParaRPr lang="en-US" sz="2400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990600" y="685800"/>
            <a:ext cx="777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</a:t>
            </a:r>
            <a:r>
              <a:rPr lang="en-US" sz="2400" baseline="-25000" dirty="0" smtClean="0"/>
              <a:t>s</a:t>
            </a:r>
            <a:r>
              <a:rPr lang="en-US" sz="2400" dirty="0" smtClean="0"/>
              <a:t>/E</a:t>
            </a:r>
            <a:r>
              <a:rPr lang="en-US" sz="2400" baseline="-25000" dirty="0" smtClean="0"/>
              <a:t>a</a:t>
            </a:r>
            <a:endParaRPr lang="en-US" sz="2400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7315200" y="685800"/>
            <a:ext cx="878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</a:t>
            </a:r>
            <a:r>
              <a:rPr lang="en-US" sz="2400" baseline="-25000" dirty="0" smtClean="0"/>
              <a:t>c</a:t>
            </a:r>
            <a:r>
              <a:rPr lang="en-US" sz="2400" dirty="0" smtClean="0"/>
              <a:t>/E</a:t>
            </a:r>
            <a:r>
              <a:rPr lang="en-US" sz="2400" baseline="-25000" dirty="0" smtClean="0"/>
              <a:t>a</a:t>
            </a:r>
            <a:r>
              <a:rPr lang="en-US" sz="2400" baseline="30000" dirty="0" smtClean="0"/>
              <a:t>2</a:t>
            </a:r>
            <a:endParaRPr lang="en-US" sz="2400" baseline="30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304800" y="3581400"/>
          <a:ext cx="3200400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143000"/>
              </a:tblGrid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[mm]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2.887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d [mm]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1.402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1.15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f [GHz]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11.432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Q(Cu)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6980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g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/c [%]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1.33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r’/Q [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Linac</a:t>
                      </a:r>
                      <a:r>
                        <a:rPr lang="el-GR" sz="1400" b="0" dirty="0" smtClean="0">
                          <a:solidFill>
                            <a:schemeClr val="tx1"/>
                          </a:solidFill>
                        </a:rPr>
                        <a:t>Ω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/m]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16960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Es/Ea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1.95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Hs/Ea [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mA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/V]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2.45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Sc/Ea</a:t>
                      </a:r>
                      <a:r>
                        <a:rPr lang="en-US" sz="1400" b="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mA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/V]</a:t>
                      </a:r>
                      <a:endParaRPr lang="en-US" sz="1400" b="0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0.34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2"/>
          <a:srcRect r="20181" b="15094"/>
          <a:stretch>
            <a:fillRect/>
          </a:stretch>
        </p:blipFill>
        <p:spPr bwMode="auto">
          <a:xfrm>
            <a:off x="381000" y="1066800"/>
            <a:ext cx="2554499" cy="2453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3"/>
          <a:srcRect r="20181" b="15094"/>
          <a:stretch>
            <a:fillRect/>
          </a:stretch>
        </p:blipFill>
        <p:spPr bwMode="auto">
          <a:xfrm>
            <a:off x="3276600" y="1066800"/>
            <a:ext cx="2590799" cy="248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4"/>
          <a:srcRect r="21033" b="16038"/>
          <a:stretch>
            <a:fillRect/>
          </a:stretch>
        </p:blipFill>
        <p:spPr bwMode="auto">
          <a:xfrm>
            <a:off x="6196602" y="1066800"/>
            <a:ext cx="2618786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Last cell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43400" y="685800"/>
            <a:ext cx="819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</a:t>
            </a:r>
            <a:r>
              <a:rPr lang="en-US" sz="2400" baseline="-25000" dirty="0" smtClean="0"/>
              <a:t>s</a:t>
            </a:r>
            <a:r>
              <a:rPr lang="en-US" sz="2400" dirty="0" smtClean="0"/>
              <a:t>/E</a:t>
            </a:r>
            <a:r>
              <a:rPr lang="en-US" sz="2400" baseline="-25000" dirty="0" smtClean="0"/>
              <a:t>a</a:t>
            </a:r>
            <a:endParaRPr lang="en-US" sz="2400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990600" y="685800"/>
            <a:ext cx="777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</a:t>
            </a:r>
            <a:r>
              <a:rPr lang="en-US" sz="2400" baseline="-25000" dirty="0" smtClean="0"/>
              <a:t>s</a:t>
            </a:r>
            <a:r>
              <a:rPr lang="en-US" sz="2400" dirty="0" smtClean="0"/>
              <a:t>/E</a:t>
            </a:r>
            <a:r>
              <a:rPr lang="en-US" sz="2400" baseline="-25000" dirty="0" smtClean="0"/>
              <a:t>a</a:t>
            </a:r>
            <a:endParaRPr lang="en-US" sz="2400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7315200" y="685800"/>
            <a:ext cx="878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</a:t>
            </a:r>
            <a:r>
              <a:rPr lang="en-US" sz="2400" baseline="-25000" dirty="0" smtClean="0"/>
              <a:t>c</a:t>
            </a:r>
            <a:r>
              <a:rPr lang="en-US" sz="2400" dirty="0" smtClean="0"/>
              <a:t>/E</a:t>
            </a:r>
            <a:r>
              <a:rPr lang="en-US" sz="2400" baseline="-25000" dirty="0" smtClean="0"/>
              <a:t>a</a:t>
            </a:r>
            <a:r>
              <a:rPr lang="en-US" sz="2400" baseline="30000" dirty="0" smtClean="0"/>
              <a:t>2</a:t>
            </a:r>
            <a:endParaRPr lang="en-US" sz="2400" baseline="30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304800" y="3581400"/>
          <a:ext cx="3200400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143000"/>
              </a:tblGrid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[mm]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2.467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d [mm]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1.05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1.13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f [GHz]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11.426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Q(Cu)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7157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g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/c [%]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0.92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r’/Q [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Linac</a:t>
                      </a:r>
                      <a:r>
                        <a:rPr lang="el-GR" sz="1400" b="0" dirty="0" smtClean="0">
                          <a:solidFill>
                            <a:schemeClr val="tx1"/>
                          </a:solidFill>
                        </a:rPr>
                        <a:t>Ω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/m]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18713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Es/Ea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1.9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Hs/Ea [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mA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/V]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2.3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Sc/Ea</a:t>
                      </a:r>
                      <a:r>
                        <a:rPr lang="en-US" sz="1400" b="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mA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/V]</a:t>
                      </a:r>
                      <a:endParaRPr lang="en-US" sz="1400" b="0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0.28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2"/>
          <a:srcRect r="20181" b="17925"/>
          <a:stretch>
            <a:fillRect/>
          </a:stretch>
        </p:blipFill>
        <p:spPr bwMode="auto">
          <a:xfrm>
            <a:off x="3276600" y="1143000"/>
            <a:ext cx="254377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r="19329" b="18868"/>
          <a:stretch>
            <a:fillRect/>
          </a:stretch>
        </p:blipFill>
        <p:spPr bwMode="auto">
          <a:xfrm>
            <a:off x="228600" y="1142999"/>
            <a:ext cx="2590800" cy="2353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 r="18477" b="22642"/>
          <a:stretch>
            <a:fillRect/>
          </a:stretch>
        </p:blipFill>
        <p:spPr bwMode="auto">
          <a:xfrm>
            <a:off x="6096000" y="1143000"/>
            <a:ext cx="27565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Gradient in 24 regular cells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334000" y="5105400"/>
          <a:ext cx="3200400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990600"/>
              </a:tblGrid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Number of 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regular cells: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</a:rPr>
                        <a:t>Nc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24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Bunch population: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3.72x10</a:t>
                      </a:r>
                      <a:r>
                        <a:rPr lang="en-US" sz="1400" b="0" baseline="30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1400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Number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of bunches: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</a:rPr>
                        <a:t>Nb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312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Bunch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separation: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</a:rPr>
                        <a:t>Ncycl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6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rf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cycles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990600" y="685800"/>
            <a:ext cx="3173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Average unloaded of 100 MV/m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257800" y="685800"/>
            <a:ext cx="2929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Average loaded of 100 MV/m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2000"/>
            <a:ext cx="4714875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5" y="762000"/>
            <a:ext cx="4714875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026" name="Object 2"/>
          <p:cNvGraphicFramePr>
            <a:graphicFrameLocks noGrp="1" noChangeAspect="1"/>
          </p:cNvGraphicFramePr>
          <p:nvPr/>
        </p:nvGraphicFramePr>
        <p:xfrm>
          <a:off x="457200" y="5143500"/>
          <a:ext cx="4262437" cy="1195388"/>
        </p:xfrm>
        <a:graphic>
          <a:graphicData uri="http://schemas.openxmlformats.org/presentationml/2006/ole">
            <p:oleObj spid="_x0000_s1026" name="Equation" r:id="rId5" imgW="1765080" imgH="495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S</a:t>
            </a:r>
            <a:r>
              <a:rPr lang="en-US" dirty="0" smtClean="0"/>
              <a:t>imulation setup 1 &amp; 2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066800"/>
            <a:ext cx="8020050" cy="5515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23900" y="1104900"/>
            <a:ext cx="4432432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HFSS-quad</a:t>
            </a:r>
          </a:p>
          <a:p>
            <a:r>
              <a:rPr lang="en-US" dirty="0" smtClean="0"/>
              <a:t>HFSS simulation of ¼ of the structure:</a:t>
            </a:r>
          </a:p>
          <a:p>
            <a:r>
              <a:rPr lang="en-US" dirty="0" smtClean="0"/>
              <a:t>Surface conductivity (Cu): 58e6 S/m</a:t>
            </a:r>
          </a:p>
          <a:p>
            <a:r>
              <a:rPr lang="en-US" dirty="0"/>
              <a:t>S</a:t>
            </a:r>
            <a:r>
              <a:rPr lang="en-US" dirty="0" smtClean="0"/>
              <a:t>urface approximation: </a:t>
            </a:r>
            <a:r>
              <a:rPr lang="en-US" dirty="0" err="1" smtClean="0"/>
              <a:t>ds</a:t>
            </a:r>
            <a:r>
              <a:rPr lang="en-US" dirty="0" smtClean="0"/>
              <a:t>=5 </a:t>
            </a:r>
            <a:r>
              <a:rPr lang="el-GR" dirty="0" smtClean="0"/>
              <a:t>μ</a:t>
            </a:r>
            <a:r>
              <a:rPr lang="en-US" dirty="0" smtClean="0"/>
              <a:t>m, </a:t>
            </a:r>
          </a:p>
          <a:p>
            <a:r>
              <a:rPr lang="en-US" dirty="0" smtClean="0"/>
              <a:t>Total number of </a:t>
            </a:r>
            <a:r>
              <a:rPr lang="en-US" dirty="0" err="1" smtClean="0"/>
              <a:t>tetrahedra</a:t>
            </a:r>
            <a:r>
              <a:rPr lang="en-US" dirty="0" smtClean="0"/>
              <a:t>:  </a:t>
            </a:r>
            <a:r>
              <a:rPr lang="en-US" dirty="0" err="1" smtClean="0"/>
              <a:t>Ntetr</a:t>
            </a:r>
            <a:r>
              <a:rPr lang="en-US" dirty="0" smtClean="0"/>
              <a:t> = 1024991</a:t>
            </a:r>
          </a:p>
          <a:p>
            <a:r>
              <a:rPr lang="en-US" dirty="0" smtClean="0"/>
              <a:t>Mesh density: ~ 35000 </a:t>
            </a:r>
            <a:r>
              <a:rPr lang="en-US" dirty="0" err="1" smtClean="0"/>
              <a:t>tetr</a:t>
            </a:r>
            <a:r>
              <a:rPr lang="en-US" dirty="0" smtClean="0"/>
              <a:t> / ¼ cell 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86100" y="5067300"/>
            <a:ext cx="469635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S3P-quad</a:t>
            </a:r>
          </a:p>
          <a:p>
            <a:r>
              <a:rPr lang="en-US" dirty="0" smtClean="0"/>
              <a:t>S3P simulation of ¼ of the structure made by </a:t>
            </a:r>
            <a:r>
              <a:rPr lang="en-US" dirty="0" err="1" smtClean="0"/>
              <a:t>Zenghai</a:t>
            </a:r>
            <a:r>
              <a:rPr lang="en-US" dirty="0" smtClean="0"/>
              <a:t> Li at SLAC-ACD</a:t>
            </a:r>
          </a:p>
          <a:p>
            <a:r>
              <a:rPr lang="en-US" dirty="0" smtClean="0"/>
              <a:t>Surface conductivity (Cu): 57e6 S/m different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62800" y="1143000"/>
            <a:ext cx="12089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HFSS v11.1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5900" y="1447800"/>
            <a:ext cx="6057900" cy="4166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 l="20742" r="16812"/>
          <a:stretch>
            <a:fillRect/>
          </a:stretch>
        </p:blipFill>
        <p:spPr bwMode="auto">
          <a:xfrm>
            <a:off x="7310603" y="1295400"/>
            <a:ext cx="1833397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0"/>
            <a:ext cx="8229600" cy="1143000"/>
          </a:xfrm>
        </p:spPr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imulation setup 3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0500" y="952500"/>
            <a:ext cx="8845563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                       HFSS-cells + couplers</a:t>
            </a:r>
          </a:p>
          <a:p>
            <a:r>
              <a:rPr lang="en-US" dirty="0" smtClean="0"/>
              <a:t>HFSS simulation of ¼ of input coupler + segment of 5 deg. of the cells + ¼ of output coupler :</a:t>
            </a:r>
          </a:p>
          <a:p>
            <a:r>
              <a:rPr lang="en-US" dirty="0" smtClean="0"/>
              <a:t>Surface conductivity (Cu): 58e6 S/m</a:t>
            </a:r>
          </a:p>
          <a:p>
            <a:r>
              <a:rPr lang="en-US" dirty="0" smtClean="0"/>
              <a:t>Surface approximation: </a:t>
            </a:r>
            <a:r>
              <a:rPr lang="en-US" dirty="0" err="1" smtClean="0"/>
              <a:t>ds</a:t>
            </a:r>
            <a:r>
              <a:rPr lang="en-US" dirty="0" smtClean="0"/>
              <a:t>=1 </a:t>
            </a:r>
            <a:r>
              <a:rPr lang="el-GR" dirty="0" smtClean="0"/>
              <a:t>μ</a:t>
            </a:r>
            <a:r>
              <a:rPr lang="en-US" dirty="0" smtClean="0"/>
              <a:t>m, </a:t>
            </a:r>
          </a:p>
          <a:p>
            <a:r>
              <a:rPr lang="en-US" dirty="0" smtClean="0"/>
              <a:t>Total number of </a:t>
            </a:r>
            <a:r>
              <a:rPr lang="en-US" dirty="0" err="1" smtClean="0"/>
              <a:t>tetrahedra</a:t>
            </a:r>
            <a:r>
              <a:rPr lang="en-US" dirty="0" smtClean="0"/>
              <a:t> for cells:  </a:t>
            </a:r>
            <a:r>
              <a:rPr lang="en-US" dirty="0" err="1" smtClean="0"/>
              <a:t>Ntetr</a:t>
            </a:r>
            <a:r>
              <a:rPr lang="en-US" dirty="0" smtClean="0"/>
              <a:t> = 506075</a:t>
            </a:r>
          </a:p>
          <a:p>
            <a:r>
              <a:rPr lang="en-US" dirty="0" smtClean="0"/>
              <a:t>Mesh density: ~ 350000 </a:t>
            </a:r>
            <a:r>
              <a:rPr lang="en-US" dirty="0" err="1" smtClean="0"/>
              <a:t>tetr</a:t>
            </a:r>
            <a:r>
              <a:rPr lang="en-US" dirty="0" smtClean="0"/>
              <a:t> / ¼ cell  </a:t>
            </a:r>
          </a:p>
          <a:p>
            <a:r>
              <a:rPr lang="en-US" dirty="0"/>
              <a:t> </a:t>
            </a:r>
            <a:r>
              <a:rPr lang="en-US" dirty="0" smtClean="0"/>
              <a:t>(10 times higher than in HFSS-quad setup)</a:t>
            </a:r>
          </a:p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067300"/>
            <a:ext cx="221584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210300" y="5143500"/>
            <a:ext cx="12089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HFSS v11.1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Measurement setup 1 (reflections)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8952" t="32857" r="8952" b="31587"/>
          <a:stretch>
            <a:fillRect/>
          </a:stretch>
        </p:blipFill>
        <p:spPr bwMode="auto">
          <a:xfrm>
            <a:off x="1028700" y="1943100"/>
            <a:ext cx="7162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own Arrow 3"/>
          <p:cNvSpPr/>
          <p:nvPr/>
        </p:nvSpPr>
        <p:spPr>
          <a:xfrm>
            <a:off x="1257300" y="11049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 rot="10800000">
            <a:off x="1257300" y="38862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7581900" y="1219200"/>
            <a:ext cx="228600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 rot="10800000">
            <a:off x="7581900" y="3810000"/>
            <a:ext cx="228600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667500" y="1485900"/>
            <a:ext cx="849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Perfect</a:t>
            </a:r>
          </a:p>
          <a:p>
            <a:r>
              <a:rPr lang="en-US" dirty="0" smtClean="0"/>
              <a:t>load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05600" y="4038600"/>
            <a:ext cx="849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Perfect</a:t>
            </a:r>
          </a:p>
          <a:p>
            <a:r>
              <a:rPr lang="en-US" dirty="0" smtClean="0"/>
              <a:t>load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76400" y="1143000"/>
            <a:ext cx="702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VNA</a:t>
            </a:r>
          </a:p>
          <a:p>
            <a:r>
              <a:rPr lang="en-US" dirty="0" smtClean="0"/>
              <a:t>port1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752600" y="4191000"/>
            <a:ext cx="702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VNA</a:t>
            </a:r>
          </a:p>
          <a:p>
            <a:r>
              <a:rPr lang="en-US" dirty="0" smtClean="0"/>
              <a:t>port2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752600" y="2247900"/>
            <a:ext cx="3048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52600" y="3352800"/>
            <a:ext cx="3048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62800" y="3390900"/>
            <a:ext cx="3048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62800" y="2209800"/>
            <a:ext cx="3048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24200" y="4114800"/>
            <a:ext cx="2792688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Reflection = S11+S12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2476500" y="5448300"/>
            <a:ext cx="4472122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Frequency correction due to air (</a:t>
            </a:r>
            <a:r>
              <a:rPr lang="el-GR" dirty="0" smtClean="0"/>
              <a:t>ε</a:t>
            </a:r>
            <a:r>
              <a:rPr lang="en-US" dirty="0" smtClean="0"/>
              <a:t> = 1.00059) </a:t>
            </a:r>
          </a:p>
          <a:p>
            <a:r>
              <a:rPr lang="en-US" dirty="0"/>
              <a:t>F</a:t>
            </a:r>
            <a:r>
              <a:rPr lang="en-US" dirty="0" smtClean="0"/>
              <a:t>requency in vacuum:  f’ = f*</a:t>
            </a:r>
            <a:r>
              <a:rPr lang="en-US" dirty="0" err="1" smtClean="0"/>
              <a:t>sqrt</a:t>
            </a:r>
            <a:r>
              <a:rPr lang="en-US" dirty="0" smtClean="0"/>
              <a:t>(1.00059) 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993</TotalTime>
  <Words>1390</Words>
  <Application>Microsoft Office PowerPoint</Application>
  <PresentationFormat>On-screen Show (4:3)</PresentationFormat>
  <Paragraphs>327</Paragraphs>
  <Slides>30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Office Theme</vt:lpstr>
      <vt:lpstr>Equation</vt:lpstr>
      <vt:lpstr>T24_vg1.8_disk  11WNSDVG1.8 CLIC_G un-damped @ 11.424 GHz measurements versus simulations (preliminary)</vt:lpstr>
      <vt:lpstr>Acknowledgements</vt:lpstr>
      <vt:lpstr>First cell</vt:lpstr>
      <vt:lpstr>Middle cell</vt:lpstr>
      <vt:lpstr>Last cell</vt:lpstr>
      <vt:lpstr>Gradient in 24 regular cells</vt:lpstr>
      <vt:lpstr>Simulation setup 1 &amp; 2</vt:lpstr>
      <vt:lpstr>Simulation setup 3</vt:lpstr>
      <vt:lpstr>Measurement setup 1 (reflections)</vt:lpstr>
      <vt:lpstr>Reflection: comparison </vt:lpstr>
      <vt:lpstr>Measurement setup 2 (transmission)</vt:lpstr>
      <vt:lpstr>Transmission: comparison </vt:lpstr>
      <vt:lpstr>Some useful equations</vt:lpstr>
      <vt:lpstr>Transmission: comparing group delay </vt:lpstr>
      <vt:lpstr>Transmission: comparing Q-factor </vt:lpstr>
      <vt:lpstr>Measurement setup 3 (bead pull)</vt:lpstr>
      <vt:lpstr>Bead pull in complex plane</vt:lpstr>
      <vt:lpstr>Bead pull: field magnitude</vt:lpstr>
      <vt:lpstr>Field distribution at 120o phase advance per cell</vt:lpstr>
      <vt:lpstr>Field distribution at the best match</vt:lpstr>
      <vt:lpstr>Summary  table for T24_vg1.8_disk parameters at 11.424 GHz if not stated otherwise</vt:lpstr>
      <vt:lpstr>Conclusions</vt:lpstr>
      <vt:lpstr>Simulation setup 4</vt:lpstr>
      <vt:lpstr>Reflection</vt:lpstr>
      <vt:lpstr>Transmission</vt:lpstr>
      <vt:lpstr>Group delay</vt:lpstr>
      <vt:lpstr>Q-factor</vt:lpstr>
      <vt:lpstr>Phase advance per cell</vt:lpstr>
      <vt:lpstr>Phase advance per cell</vt:lpstr>
      <vt:lpstr>Outlook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T24_vg1.8_disk measurement versus simulation</dc:title>
  <dc:creator>agrudiev</dc:creator>
  <cp:lastModifiedBy>agrudiev</cp:lastModifiedBy>
  <cp:revision>85</cp:revision>
  <dcterms:created xsi:type="dcterms:W3CDTF">2009-06-10T06:56:45Z</dcterms:created>
  <dcterms:modified xsi:type="dcterms:W3CDTF">2009-06-17T11:02:25Z</dcterms:modified>
</cp:coreProperties>
</file>