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97" r:id="rId4"/>
    <p:sldId id="258" r:id="rId5"/>
    <p:sldId id="287" r:id="rId6"/>
    <p:sldId id="289" r:id="rId7"/>
    <p:sldId id="288" r:id="rId8"/>
    <p:sldId id="285" r:id="rId9"/>
    <p:sldId id="259" r:id="rId10"/>
    <p:sldId id="263" r:id="rId11"/>
    <p:sldId id="261" r:id="rId12"/>
    <p:sldId id="291" r:id="rId13"/>
    <p:sldId id="283" r:id="rId14"/>
    <p:sldId id="280" r:id="rId15"/>
    <p:sldId id="281" r:id="rId16"/>
    <p:sldId id="264" r:id="rId17"/>
    <p:sldId id="292" r:id="rId18"/>
    <p:sldId id="293" r:id="rId19"/>
    <p:sldId id="268" r:id="rId20"/>
    <p:sldId id="279" r:id="rId21"/>
    <p:sldId id="269" r:id="rId22"/>
    <p:sldId id="267" r:id="rId23"/>
    <p:sldId id="270" r:id="rId24"/>
    <p:sldId id="271" r:id="rId25"/>
    <p:sldId id="298" r:id="rId26"/>
    <p:sldId id="272" r:id="rId27"/>
    <p:sldId id="277" r:id="rId28"/>
    <p:sldId id="294" r:id="rId29"/>
    <p:sldId id="278" r:id="rId30"/>
    <p:sldId id="295" r:id="rId31"/>
    <p:sldId id="29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89" autoAdjust="0"/>
    <p:restoredTop sz="96102" autoAdjust="0"/>
  </p:normalViewPr>
  <p:slideViewPr>
    <p:cSldViewPr snapToGrid="0" snapToObjects="1">
      <p:cViewPr>
        <p:scale>
          <a:sx n="116" d="100"/>
          <a:sy n="116" d="100"/>
        </p:scale>
        <p:origin x="-384" y="-4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80D1D9-7871-7E44-B176-79AE6CCCBE4A}" type="datetimeFigureOut">
              <a:rPr lang="en-US" smtClean="0"/>
              <a:t>26/07/16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D0A446-2811-8940-9CEE-10E997E8B383}" type="slidenum">
              <a:rPr lang="en-US" smtClean="0"/>
              <a:t>‹#›</a:t>
            </a:fld>
            <a:endParaRPr lang="en-US"/>
          </a:p>
        </p:txBody>
      </p:sp>
    </p:spTree>
    <p:extLst>
      <p:ext uri="{BB962C8B-B14F-4D97-AF65-F5344CB8AC3E}">
        <p14:creationId xmlns:p14="http://schemas.microsoft.com/office/powerpoint/2010/main" val="30995938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D0A446-2811-8940-9CEE-10E997E8B383}" type="slidenum">
              <a:rPr lang="en-US" smtClean="0"/>
              <a:t>19</a:t>
            </a:fld>
            <a:endParaRPr lang="en-US"/>
          </a:p>
        </p:txBody>
      </p:sp>
    </p:spTree>
    <p:extLst>
      <p:ext uri="{BB962C8B-B14F-4D97-AF65-F5344CB8AC3E}">
        <p14:creationId xmlns:p14="http://schemas.microsoft.com/office/powerpoint/2010/main" val="3535918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26/07/16</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26/07/16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26/07/16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26/07/16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26/07/16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26/07/16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26/07/16</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26/07/16</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26/07/16</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26/07/16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26/07/16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26/07/16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c.europa.eu/research/participants/data/ref/h2020/grants_manual/pse/h2020-guide-pse_en.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raphene-flagship.e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raphene-flagship.e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c.europa.eu/research/participants/data/ref/h2020/wp/2016_2017/main/h2020-wp1617-fet_en.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c.europa.eu/programmes/horizon2020/en/h2020-section/fet-op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006"/>
            <a:ext cx="7772400" cy="4120342"/>
          </a:xfrm>
        </p:spPr>
        <p:txBody>
          <a:bodyPr/>
          <a:lstStyle/>
          <a:p>
            <a:r>
              <a:rPr lang="en-US" sz="3500" dirty="0" smtClean="0"/>
              <a:t/>
            </a:r>
            <a:br>
              <a:rPr lang="en-US" sz="3500" dirty="0" smtClean="0"/>
            </a:br>
            <a:r>
              <a:rPr lang="en-US" sz="3500" dirty="0"/>
              <a:t/>
            </a:r>
            <a:br>
              <a:rPr lang="en-US" sz="3500" dirty="0"/>
            </a:br>
            <a:r>
              <a:rPr lang="en-US" sz="3500" dirty="0" smtClean="0"/>
              <a:t/>
            </a:r>
            <a:br>
              <a:rPr lang="en-US" sz="3500" dirty="0" smtClean="0"/>
            </a:br>
            <a:r>
              <a:rPr lang="en-US" sz="3500" dirty="0"/>
              <a:t/>
            </a:r>
            <a:br>
              <a:rPr lang="en-US" sz="3500" dirty="0"/>
            </a:br>
            <a:r>
              <a:rPr lang="en-US" sz="3500" dirty="0" smtClean="0"/>
              <a:t/>
            </a:r>
            <a:br>
              <a:rPr lang="en-US" sz="3500" dirty="0" smtClean="0"/>
            </a:br>
            <a:r>
              <a:rPr lang="en-US" sz="3500" dirty="0" smtClean="0"/>
              <a:t/>
            </a:r>
            <a:br>
              <a:rPr lang="en-US" sz="3500" dirty="0" smtClean="0"/>
            </a:br>
            <a:r>
              <a:rPr lang="en-US" sz="3500" dirty="0"/>
              <a:t/>
            </a:r>
            <a:br>
              <a:rPr lang="en-US" sz="3500" dirty="0"/>
            </a:br>
            <a:r>
              <a:rPr lang="en-US" sz="3500" dirty="0" smtClean="0"/>
              <a:t/>
            </a:r>
            <a:br>
              <a:rPr lang="en-US" sz="3500" dirty="0" smtClean="0"/>
            </a:br>
            <a:r>
              <a:rPr lang="en-US" sz="3500" dirty="0"/>
              <a:t/>
            </a:r>
            <a:br>
              <a:rPr lang="en-US" sz="3500" dirty="0"/>
            </a:br>
            <a:r>
              <a:rPr lang="en-US" sz="3500" dirty="0" smtClean="0"/>
              <a:t/>
            </a:r>
            <a:br>
              <a:rPr lang="en-US" sz="3500" dirty="0" smtClean="0"/>
            </a:br>
            <a:r>
              <a:rPr lang="en-US" sz="3600" b="1" dirty="0"/>
              <a:t>Concept design of a </a:t>
            </a:r>
            <a:r>
              <a:rPr lang="en-US" sz="3600" b="1" dirty="0" smtClean="0"/>
              <a:t>high power </a:t>
            </a:r>
            <a:r>
              <a:rPr lang="en-US" sz="3600" b="1" dirty="0"/>
              <a:t>Cyclotron for transmutation of radioactive waste</a:t>
            </a:r>
            <a:r>
              <a:rPr lang="en-US" sz="3600" b="1" dirty="0" smtClean="0"/>
              <a:t>.</a:t>
            </a:r>
            <a:br>
              <a:rPr lang="en-US" sz="3600" b="1" dirty="0" smtClean="0"/>
            </a:br>
            <a:r>
              <a:rPr lang="en-US" sz="3500" dirty="0" smtClean="0"/>
              <a:t/>
            </a:r>
            <a:br>
              <a:rPr lang="en-US" sz="3500" dirty="0" smtClean="0"/>
            </a:br>
            <a:r>
              <a:rPr lang="en-US" sz="3500" i="1" dirty="0" smtClean="0"/>
              <a:t>A proposal for call in</a:t>
            </a:r>
            <a:r>
              <a:rPr lang="en-US" sz="3000" i="1" dirty="0"/>
              <a:t/>
            </a:r>
            <a:br>
              <a:rPr lang="en-US" sz="3000" i="1" dirty="0"/>
            </a:br>
            <a:r>
              <a:rPr lang="en-US" sz="3000" i="1" dirty="0" smtClean="0"/>
              <a:t> EU2020 </a:t>
            </a:r>
            <a:r>
              <a:rPr lang="en-US" sz="3500" dirty="0" smtClean="0"/>
              <a:t/>
            </a:r>
            <a:br>
              <a:rPr lang="en-US" sz="3500" dirty="0" smtClean="0"/>
            </a:br>
            <a:r>
              <a:rPr lang="en-US" sz="3500" i="1" dirty="0" smtClean="0"/>
              <a:t>Future Emerging Technology</a:t>
            </a:r>
            <a:br>
              <a:rPr lang="en-US" sz="3500" i="1" dirty="0" smtClean="0"/>
            </a:br>
            <a:endParaRPr lang="en-US" sz="3000" i="1" dirty="0"/>
          </a:p>
        </p:txBody>
      </p:sp>
      <p:sp>
        <p:nvSpPr>
          <p:cNvPr id="3" name="Subtitle 2"/>
          <p:cNvSpPr>
            <a:spLocks noGrp="1"/>
          </p:cNvSpPr>
          <p:nvPr>
            <p:ph type="subTitle" idx="1"/>
          </p:nvPr>
        </p:nvSpPr>
        <p:spPr/>
        <p:txBody>
          <a:bodyPr>
            <a:normAutofit/>
          </a:bodyPr>
          <a:lstStyle/>
          <a:p>
            <a:r>
              <a:rPr lang="en-US" dirty="0" err="1" smtClean="0"/>
              <a:t>M.Losasso</a:t>
            </a:r>
            <a:r>
              <a:rPr lang="en-US" dirty="0" smtClean="0"/>
              <a:t>, CERN</a:t>
            </a:r>
            <a:r>
              <a:rPr lang="en-US" dirty="0"/>
              <a:t/>
            </a:r>
            <a:br>
              <a:rPr lang="en-US" dirty="0"/>
            </a:br>
            <a:r>
              <a:rPr lang="en-US" dirty="0" smtClean="0"/>
              <a:t>July 2016</a:t>
            </a:r>
            <a:endParaRPr lang="en-US" dirty="0"/>
          </a:p>
          <a:p>
            <a:endParaRPr lang="en-US" dirty="0"/>
          </a:p>
        </p:txBody>
      </p:sp>
    </p:spTree>
    <p:extLst>
      <p:ext uri="{BB962C8B-B14F-4D97-AF65-F5344CB8AC3E}">
        <p14:creationId xmlns:p14="http://schemas.microsoft.com/office/powerpoint/2010/main" val="60382139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1573"/>
            <a:ext cx="8229600" cy="5685226"/>
          </a:xfrm>
        </p:spPr>
        <p:txBody>
          <a:bodyPr>
            <a:normAutofit fontScale="70000" lnSpcReduction="20000"/>
          </a:bodyPr>
          <a:lstStyle/>
          <a:p>
            <a:pPr algn="just"/>
            <a:endParaRPr lang="en-US" dirty="0"/>
          </a:p>
          <a:p>
            <a:pPr algn="just"/>
            <a:r>
              <a:rPr lang="en-US" b="1" dirty="0"/>
              <a:t>Long-term vision</a:t>
            </a:r>
            <a:r>
              <a:rPr lang="en-US" dirty="0"/>
              <a:t>: the research proposed must address a new, original or radical long-term vision of technology-enabled possibilities that are far beyond the state of the art and currently not anticipated by technology roadmaps. </a:t>
            </a:r>
          </a:p>
          <a:p>
            <a:pPr algn="just"/>
            <a:r>
              <a:rPr lang="en-US" b="1" dirty="0" smtClean="0"/>
              <a:t>Breakthrough </a:t>
            </a:r>
            <a:r>
              <a:rPr lang="en-US" b="1" dirty="0"/>
              <a:t>S&amp;T target</a:t>
            </a:r>
            <a:r>
              <a:rPr lang="en-US" dirty="0"/>
              <a:t>: research must target scientifically ambitious and technologically concrete breakthroughs that are arguably crucial steps towards achieving the long-term vision and that are plausibly attainable within the life-time of the proposed project. </a:t>
            </a:r>
          </a:p>
          <a:p>
            <a:pPr algn="just"/>
            <a:r>
              <a:rPr lang="en-US" b="1" dirty="0" smtClean="0"/>
              <a:t>Foundational</a:t>
            </a:r>
            <a:r>
              <a:rPr lang="en-US" dirty="0"/>
              <a:t>: the breakthroughs that are envisaged must be foundational in the sense that they can establish a basis for a new line of technology not currently anticipated. </a:t>
            </a:r>
          </a:p>
          <a:p>
            <a:pPr algn="just"/>
            <a:r>
              <a:rPr lang="en-US" b="1" dirty="0" smtClean="0"/>
              <a:t>Novelty</a:t>
            </a:r>
            <a:r>
              <a:rPr lang="en-US" dirty="0"/>
              <a:t>: the research proposed must find its plausibility in new ideas and concepts, rather than in the application or incremental refinement of existing ones. </a:t>
            </a:r>
          </a:p>
          <a:p>
            <a:pPr algn="just"/>
            <a:r>
              <a:rPr lang="en-US" b="1" dirty="0" smtClean="0"/>
              <a:t>High</a:t>
            </a:r>
            <a:r>
              <a:rPr lang="en-US" b="1" dirty="0"/>
              <a:t>-risk</a:t>
            </a:r>
            <a:r>
              <a:rPr lang="en-US" dirty="0"/>
              <a:t>: the potential of a new technological direction depends on a whole range of factors that cannot be apprehended from a single disciplinary viewpoint. This inherent high-risk has to be countered by a strongly interdisciplinary research approach, where needed expanding well beyond the strictly technological realm. </a:t>
            </a:r>
          </a:p>
          <a:p>
            <a:pPr algn="just"/>
            <a:r>
              <a:rPr lang="en-US" b="1" dirty="0" smtClean="0"/>
              <a:t>Interdisciplinary</a:t>
            </a:r>
            <a:r>
              <a:rPr lang="en-US" dirty="0"/>
              <a:t>: the proposed collaborations must be interdisciplinary </a:t>
            </a:r>
            <a:r>
              <a:rPr lang="en-US" dirty="0" smtClean="0"/>
              <a:t>in </a:t>
            </a:r>
            <a:r>
              <a:rPr lang="en-US" dirty="0"/>
              <a:t>the sense that they go beyond current mainstream collaboration configurations in joint science- and technology research, and that they aim to advance different scientific and technological disciplines together and in synergy towards a breakthrough. </a:t>
            </a:r>
          </a:p>
          <a:p>
            <a:endParaRPr lang="en-US" dirty="0"/>
          </a:p>
          <a:p>
            <a:endParaRPr lang="en-US" dirty="0"/>
          </a:p>
        </p:txBody>
      </p:sp>
    </p:spTree>
    <p:extLst>
      <p:ext uri="{BB962C8B-B14F-4D97-AF65-F5344CB8AC3E}">
        <p14:creationId xmlns:p14="http://schemas.microsoft.com/office/powerpoint/2010/main" val="24096413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96472"/>
            <a:ext cx="8229600" cy="5229692"/>
          </a:xfrm>
        </p:spPr>
        <p:txBody>
          <a:bodyPr>
            <a:normAutofit lnSpcReduction="10000"/>
          </a:bodyPr>
          <a:lstStyle/>
          <a:p>
            <a:r>
              <a:rPr lang="en-US" dirty="0">
                <a:latin typeface="+mn-lt"/>
              </a:rPr>
              <a:t>The Commission considers that proposals requesting a contribution from the EU of up to EUR 4 million would allow </a:t>
            </a:r>
            <a:r>
              <a:rPr lang="en-US" dirty="0" smtClean="0">
                <a:latin typeface="+mn-lt"/>
              </a:rPr>
              <a:t>to address appropriately the scope. </a:t>
            </a:r>
          </a:p>
          <a:p>
            <a:r>
              <a:rPr lang="en-US" dirty="0" smtClean="0">
                <a:latin typeface="+mn-lt"/>
              </a:rPr>
              <a:t>Nonetheless</a:t>
            </a:r>
            <a:r>
              <a:rPr lang="en-US" dirty="0">
                <a:latin typeface="+mn-lt"/>
              </a:rPr>
              <a:t>, this does not preclude submission and selection of proposals requesting other amounts. </a:t>
            </a:r>
            <a:endParaRPr lang="en-US" dirty="0" smtClean="0">
              <a:latin typeface="+mn-lt"/>
            </a:endParaRPr>
          </a:p>
          <a:p>
            <a:endParaRPr lang="en-US" dirty="0" smtClean="0">
              <a:latin typeface="+mn-lt"/>
            </a:endParaRPr>
          </a:p>
          <a:p>
            <a:r>
              <a:rPr lang="en-US" dirty="0">
                <a:latin typeface="+mn-lt"/>
              </a:rPr>
              <a:t>Expected Impact: </a:t>
            </a:r>
          </a:p>
          <a:p>
            <a:pPr marL="457200" lvl="1" indent="0">
              <a:buNone/>
            </a:pPr>
            <a:r>
              <a:rPr lang="en-US" dirty="0">
                <a:latin typeface="+mn-lt"/>
              </a:rPr>
              <a:t>  Initiating or consolidating a baseline of feasibility or a radically new line of technology and its future uses by establishing the essential proofs-of-principle and their foundational scientific underpinnings. </a:t>
            </a:r>
          </a:p>
          <a:p>
            <a:pPr marL="457200" lvl="1" indent="0">
              <a:buNone/>
            </a:pPr>
            <a:r>
              <a:rPr lang="en-US" dirty="0">
                <a:latin typeface="+mn-lt"/>
              </a:rPr>
              <a:t>  Strengthening European leadership in the early exploration of visionary, new and emerging technologies, beyond academic excellence and with global recognition. This impact can be reinforced by involving also new high-potential actors such as young, both female and male, researchers and high-tech SMEs that may become the European scientific and technological leaders and innovators of the future. </a:t>
            </a:r>
          </a:p>
          <a:p>
            <a:pPr marL="457200" lvl="1" indent="0">
              <a:buNone/>
            </a:pPr>
            <a:r>
              <a:rPr lang="en-US" dirty="0">
                <a:latin typeface="+mn-lt"/>
              </a:rPr>
              <a:t>  Impact is also sought in terms of the take up of new research and innovation practices for making leading-edge science and technology research more open, collaborative, creative and closer to society</a:t>
            </a:r>
            <a:r>
              <a:rPr lang="en-US" dirty="0" smtClean="0">
                <a:latin typeface="+mn-lt"/>
              </a:rPr>
              <a:t>.</a:t>
            </a:r>
            <a:endParaRPr lang="en-US" dirty="0">
              <a:latin typeface="+mn-lt"/>
            </a:endParaRPr>
          </a:p>
          <a:p>
            <a:endParaRPr lang="en-US" dirty="0"/>
          </a:p>
          <a:p>
            <a:endParaRPr lang="en-US" dirty="0"/>
          </a:p>
        </p:txBody>
      </p:sp>
    </p:spTree>
    <p:extLst>
      <p:ext uri="{BB962C8B-B14F-4D97-AF65-F5344CB8AC3E}">
        <p14:creationId xmlns:p14="http://schemas.microsoft.com/office/powerpoint/2010/main" val="775955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96472"/>
            <a:ext cx="8229600" cy="5229692"/>
          </a:xfrm>
        </p:spPr>
        <p:txBody>
          <a:bodyPr>
            <a:normAutofit/>
          </a:bodyPr>
          <a:lstStyle/>
          <a:p>
            <a:endParaRPr lang="en-US" dirty="0"/>
          </a:p>
          <a:p>
            <a:endParaRPr lang="en-US" dirty="0"/>
          </a:p>
        </p:txBody>
      </p:sp>
      <p:pic>
        <p:nvPicPr>
          <p:cNvPr id="3" name="Picture 2"/>
          <p:cNvPicPr>
            <a:picLocks noChangeAspect="1"/>
          </p:cNvPicPr>
          <p:nvPr/>
        </p:nvPicPr>
        <p:blipFill>
          <a:blip r:embed="rId2"/>
          <a:stretch>
            <a:fillRect/>
          </a:stretch>
        </p:blipFill>
        <p:spPr>
          <a:xfrm>
            <a:off x="254000" y="1054100"/>
            <a:ext cx="8636000" cy="4749800"/>
          </a:xfrm>
          <a:prstGeom prst="rect">
            <a:avLst/>
          </a:prstGeom>
        </p:spPr>
      </p:pic>
      <p:sp>
        <p:nvSpPr>
          <p:cNvPr id="4" name="TextBox 3"/>
          <p:cNvSpPr txBox="1"/>
          <p:nvPr/>
        </p:nvSpPr>
        <p:spPr>
          <a:xfrm>
            <a:off x="2507005" y="254581"/>
            <a:ext cx="5218346" cy="630942"/>
          </a:xfrm>
          <a:prstGeom prst="rect">
            <a:avLst/>
          </a:prstGeom>
          <a:noFill/>
        </p:spPr>
        <p:txBody>
          <a:bodyPr wrap="none" rtlCol="0">
            <a:spAutoFit/>
          </a:bodyPr>
          <a:lstStyle/>
          <a:p>
            <a:r>
              <a:rPr lang="en-US" sz="3500" dirty="0" smtClean="0"/>
              <a:t>TIMELINE of CALL-OFF</a:t>
            </a:r>
            <a:r>
              <a:rPr lang="en-US" dirty="0" smtClean="0"/>
              <a:t> </a:t>
            </a:r>
            <a:endParaRPr lang="en-US" dirty="0"/>
          </a:p>
        </p:txBody>
      </p:sp>
    </p:spTree>
    <p:extLst>
      <p:ext uri="{BB962C8B-B14F-4D97-AF65-F5344CB8AC3E}">
        <p14:creationId xmlns:p14="http://schemas.microsoft.com/office/powerpoint/2010/main" val="41337756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998"/>
            <a:ext cx="8229600" cy="1019629"/>
          </a:xfrm>
        </p:spPr>
        <p:txBody>
          <a:bodyPr/>
          <a:lstStyle/>
          <a:p>
            <a:r>
              <a:rPr lang="en-US" sz="3500" dirty="0" smtClean="0"/>
              <a:t>Our proposed project:</a:t>
            </a:r>
            <a:endParaRPr lang="en-US" sz="3500" dirty="0"/>
          </a:p>
        </p:txBody>
      </p:sp>
      <p:sp>
        <p:nvSpPr>
          <p:cNvPr id="3" name="Content Placeholder 2"/>
          <p:cNvSpPr>
            <a:spLocks noGrp="1"/>
          </p:cNvSpPr>
          <p:nvPr>
            <p:ph idx="1"/>
          </p:nvPr>
        </p:nvSpPr>
        <p:spPr>
          <a:xfrm>
            <a:off x="457200" y="2585585"/>
            <a:ext cx="8229600" cy="1728209"/>
          </a:xfrm>
        </p:spPr>
        <p:txBody>
          <a:bodyPr/>
          <a:lstStyle/>
          <a:p>
            <a:pPr marL="0" indent="0" algn="ctr">
              <a:buNone/>
            </a:pPr>
            <a:r>
              <a:rPr lang="en-US" b="1" dirty="0" smtClean="0"/>
              <a:t>Concept design of a compact Cyclotron for transmutation of radioactive waste.</a:t>
            </a:r>
          </a:p>
          <a:p>
            <a:endParaRPr lang="en-US" dirty="0"/>
          </a:p>
          <a:p>
            <a:pPr marL="0" indent="0">
              <a:buNone/>
            </a:pPr>
            <a:r>
              <a:rPr lang="en-US" dirty="0" smtClean="0"/>
              <a:t>      </a:t>
            </a:r>
          </a:p>
          <a:p>
            <a:endParaRPr lang="en-US" dirty="0"/>
          </a:p>
        </p:txBody>
      </p:sp>
    </p:spTree>
    <p:extLst>
      <p:ext uri="{BB962C8B-B14F-4D97-AF65-F5344CB8AC3E}">
        <p14:creationId xmlns:p14="http://schemas.microsoft.com/office/powerpoint/2010/main" val="328413695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3205"/>
            <a:ext cx="8229600" cy="888534"/>
          </a:xfrm>
        </p:spPr>
        <p:txBody>
          <a:bodyPr/>
          <a:lstStyle/>
          <a:p>
            <a:r>
              <a:rPr lang="en-US" sz="3500" dirty="0" smtClean="0"/>
              <a:t>scope </a:t>
            </a:r>
            <a:r>
              <a:rPr lang="en-US" dirty="0" smtClean="0"/>
              <a:t> </a:t>
            </a:r>
            <a:endParaRPr lang="en-US" dirty="0"/>
          </a:p>
        </p:txBody>
      </p:sp>
      <p:sp>
        <p:nvSpPr>
          <p:cNvPr id="3" name="Content Placeholder 2"/>
          <p:cNvSpPr>
            <a:spLocks noGrp="1"/>
          </p:cNvSpPr>
          <p:nvPr>
            <p:ph idx="1"/>
          </p:nvPr>
        </p:nvSpPr>
        <p:spPr/>
        <p:txBody>
          <a:bodyPr>
            <a:normAutofit/>
          </a:bodyPr>
          <a:lstStyle/>
          <a:p>
            <a:pPr algn="just"/>
            <a:r>
              <a:rPr lang="en-US" dirty="0" smtClean="0">
                <a:latin typeface="+mn-lt"/>
              </a:rPr>
              <a:t>Starting from the current status of the technology and the market outlook, we want to define the requirements for a high-power, compact, cost effective and easy to operate, cyclotron for transmutation of nuclear waste.</a:t>
            </a:r>
          </a:p>
          <a:p>
            <a:pPr algn="just"/>
            <a:r>
              <a:rPr lang="en-US" dirty="0" smtClean="0">
                <a:latin typeface="+mn-lt"/>
              </a:rPr>
              <a:t>The objective is to deliver a conceptual design that is in principle adoptable by the market.</a:t>
            </a:r>
          </a:p>
          <a:p>
            <a:pPr algn="just"/>
            <a:r>
              <a:rPr lang="en-US" dirty="0" smtClean="0">
                <a:latin typeface="+mn-lt"/>
              </a:rPr>
              <a:t>We plan to demonstrate the main conceptual aspect of our design with prototypes and </a:t>
            </a:r>
            <a:r>
              <a:rPr lang="en-US" dirty="0" err="1" smtClean="0">
                <a:latin typeface="+mn-lt"/>
              </a:rPr>
              <a:t>PoC</a:t>
            </a:r>
            <a:r>
              <a:rPr lang="en-US" dirty="0" smtClean="0">
                <a:latin typeface="+mn-lt"/>
              </a:rPr>
              <a:t> demonstrators that are aimed to bridge the gap to industrialization.</a:t>
            </a:r>
          </a:p>
          <a:p>
            <a:pPr algn="just"/>
            <a:r>
              <a:rPr lang="en-US" dirty="0" smtClean="0">
                <a:latin typeface="+mn-lt"/>
              </a:rPr>
              <a:t>We plan to get a full understanding of the cost drivers that have made unacceptable this technology so far</a:t>
            </a:r>
            <a:endParaRPr lang="en-US" dirty="0">
              <a:latin typeface="+mn-lt"/>
            </a:endParaRPr>
          </a:p>
        </p:txBody>
      </p:sp>
    </p:spTree>
    <p:extLst>
      <p:ext uri="{BB962C8B-B14F-4D97-AF65-F5344CB8AC3E}">
        <p14:creationId xmlns:p14="http://schemas.microsoft.com/office/powerpoint/2010/main" val="12074519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2359"/>
            <a:ext cx="8229600" cy="811893"/>
          </a:xfrm>
        </p:spPr>
        <p:txBody>
          <a:bodyPr/>
          <a:lstStyle/>
          <a:p>
            <a:r>
              <a:rPr lang="en-US" sz="3500" dirty="0"/>
              <a:t>h</a:t>
            </a:r>
            <a:r>
              <a:rPr lang="en-US" sz="3500" dirty="0" smtClean="0"/>
              <a:t>ow</a:t>
            </a:r>
            <a:endParaRPr lang="en-US" sz="3500" dirty="0"/>
          </a:p>
        </p:txBody>
      </p:sp>
      <p:sp>
        <p:nvSpPr>
          <p:cNvPr id="3" name="Content Placeholder 2"/>
          <p:cNvSpPr>
            <a:spLocks noGrp="1"/>
          </p:cNvSpPr>
          <p:nvPr>
            <p:ph idx="1"/>
          </p:nvPr>
        </p:nvSpPr>
        <p:spPr>
          <a:xfrm>
            <a:off x="457200" y="1435970"/>
            <a:ext cx="8229600" cy="4525963"/>
          </a:xfrm>
        </p:spPr>
        <p:txBody>
          <a:bodyPr>
            <a:normAutofit fontScale="92500" lnSpcReduction="20000"/>
          </a:bodyPr>
          <a:lstStyle/>
          <a:p>
            <a:pPr algn="just"/>
            <a:r>
              <a:rPr lang="en-US" dirty="0" smtClean="0">
                <a:latin typeface="+mn-lt"/>
              </a:rPr>
              <a:t>By combining novel accelerator technologies, compact reactor concept, the use of MgB2 superconductors and innovative design features that foresee a single stage accelerator and multiple sources for the injection, our objective is to produce a machine design that is highly reliable, and easily maintained and operated. </a:t>
            </a:r>
          </a:p>
          <a:p>
            <a:pPr algn="just"/>
            <a:r>
              <a:rPr lang="en-US" dirty="0" smtClean="0">
                <a:latin typeface="+mn-lt"/>
              </a:rPr>
              <a:t>We plan to use as much as possible the results of FP5 projects </a:t>
            </a:r>
            <a:r>
              <a:rPr lang="en-US" dirty="0" err="1" smtClean="0">
                <a:latin typeface="+mn-lt"/>
              </a:rPr>
              <a:t>Europart</a:t>
            </a:r>
            <a:r>
              <a:rPr lang="en-US" dirty="0" smtClean="0">
                <a:latin typeface="+mn-lt"/>
              </a:rPr>
              <a:t> and </a:t>
            </a:r>
            <a:r>
              <a:rPr lang="en-US" dirty="0" err="1" smtClean="0">
                <a:latin typeface="+mn-lt"/>
              </a:rPr>
              <a:t>Eurotrans</a:t>
            </a:r>
            <a:r>
              <a:rPr lang="en-US" dirty="0" smtClean="0">
                <a:latin typeface="+mn-lt"/>
              </a:rPr>
              <a:t> dealing with ADS design for transmutation, on all the issues already addressed of safety, radiation protection, transport, secondary waste, cost, scheduling.</a:t>
            </a:r>
          </a:p>
          <a:p>
            <a:pPr algn="just"/>
            <a:r>
              <a:rPr lang="en-US" dirty="0" smtClean="0">
                <a:latin typeface="+mn-lt"/>
              </a:rPr>
              <a:t>The long term vision of our project: higher reliability and simpler operation will make the unprecedented design ready for adoption in the frame of a larger program aimed to build an industrial machine crucial for the </a:t>
            </a:r>
            <a:r>
              <a:rPr lang="en-US" dirty="0" err="1" smtClean="0">
                <a:latin typeface="+mn-lt"/>
              </a:rPr>
              <a:t>decarbonization</a:t>
            </a:r>
            <a:r>
              <a:rPr lang="en-US" dirty="0" smtClean="0">
                <a:latin typeface="+mn-lt"/>
              </a:rPr>
              <a:t> of EU in the next decades.</a:t>
            </a:r>
          </a:p>
        </p:txBody>
      </p:sp>
    </p:spTree>
    <p:extLst>
      <p:ext uri="{BB962C8B-B14F-4D97-AF65-F5344CB8AC3E}">
        <p14:creationId xmlns:p14="http://schemas.microsoft.com/office/powerpoint/2010/main" val="96188198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702"/>
            <a:ext cx="8229600" cy="860492"/>
          </a:xfrm>
        </p:spPr>
        <p:txBody>
          <a:bodyPr/>
          <a:lstStyle/>
          <a:p>
            <a:r>
              <a:rPr lang="en-US" sz="3500" dirty="0"/>
              <a:t>Evaluation criteria</a:t>
            </a:r>
          </a:p>
        </p:txBody>
      </p:sp>
      <p:sp>
        <p:nvSpPr>
          <p:cNvPr id="3" name="Content Placeholder 2"/>
          <p:cNvSpPr>
            <a:spLocks noGrp="1"/>
          </p:cNvSpPr>
          <p:nvPr>
            <p:ph idx="1"/>
          </p:nvPr>
        </p:nvSpPr>
        <p:spPr>
          <a:xfrm>
            <a:off x="457200" y="1600200"/>
            <a:ext cx="8229600" cy="4648120"/>
          </a:xfrm>
        </p:spPr>
        <p:txBody>
          <a:bodyPr>
            <a:normAutofit fontScale="85000" lnSpcReduction="10000"/>
          </a:bodyPr>
          <a:lstStyle/>
          <a:p>
            <a:pPr marL="0" indent="0" algn="ctr">
              <a:buNone/>
            </a:pPr>
            <a:r>
              <a:rPr lang="en-US" dirty="0" smtClean="0">
                <a:latin typeface="+mn-lt"/>
              </a:rPr>
              <a:t>EXCELLENCE</a:t>
            </a:r>
          </a:p>
          <a:p>
            <a:endParaRPr lang="en-US" dirty="0">
              <a:latin typeface="+mn-lt"/>
            </a:endParaRPr>
          </a:p>
          <a:p>
            <a:pPr marL="0" indent="0">
              <a:buNone/>
            </a:pPr>
            <a:r>
              <a:rPr lang="en-US" dirty="0" smtClean="0">
                <a:latin typeface="+mn-lt"/>
              </a:rPr>
              <a:t>Compliance </a:t>
            </a:r>
            <a:r>
              <a:rPr lang="en-US" dirty="0">
                <a:latin typeface="+mn-lt"/>
              </a:rPr>
              <a:t>with the FET-gatekeepers as described in the call: </a:t>
            </a:r>
            <a:endParaRPr lang="en-US" dirty="0" smtClean="0">
              <a:latin typeface="+mn-lt"/>
            </a:endParaRPr>
          </a:p>
          <a:p>
            <a:pPr marL="0" indent="0">
              <a:buNone/>
            </a:pPr>
            <a:endParaRPr lang="en-US" dirty="0">
              <a:latin typeface="+mn-lt"/>
            </a:endParaRPr>
          </a:p>
          <a:p>
            <a:r>
              <a:rPr lang="en-US" dirty="0">
                <a:latin typeface="+mn-lt"/>
              </a:rPr>
              <a:t> Clarity and novelty of long-term vision, and ambition and concreteness of the targeted breakthrough towards that vision. </a:t>
            </a:r>
          </a:p>
          <a:p>
            <a:r>
              <a:rPr lang="en-US" dirty="0" smtClean="0">
                <a:latin typeface="+mn-lt"/>
              </a:rPr>
              <a:t>Novelty</a:t>
            </a:r>
            <a:r>
              <a:rPr lang="en-US" dirty="0">
                <a:latin typeface="+mn-lt"/>
              </a:rPr>
              <a:t>, non-</a:t>
            </a:r>
            <a:r>
              <a:rPr lang="en-US" dirty="0" err="1">
                <a:latin typeface="+mn-lt"/>
              </a:rPr>
              <a:t>incrementality</a:t>
            </a:r>
            <a:r>
              <a:rPr lang="en-US" dirty="0">
                <a:latin typeface="+mn-lt"/>
              </a:rPr>
              <a:t> and plausibility of the proposed research for achieving the targeted breakthrough and </a:t>
            </a:r>
            <a:r>
              <a:rPr lang="en-US" dirty="0" smtClean="0">
                <a:latin typeface="+mn-lt"/>
              </a:rPr>
              <a:t>its foundational </a:t>
            </a:r>
            <a:r>
              <a:rPr lang="en-US" dirty="0">
                <a:latin typeface="+mn-lt"/>
              </a:rPr>
              <a:t>character. </a:t>
            </a:r>
          </a:p>
          <a:p>
            <a:r>
              <a:rPr lang="en-US" dirty="0" smtClean="0">
                <a:latin typeface="+mn-lt"/>
              </a:rPr>
              <a:t>Appropriateness </a:t>
            </a:r>
            <a:r>
              <a:rPr lang="en-US" dirty="0">
                <a:latin typeface="+mn-lt"/>
              </a:rPr>
              <a:t>of the research methodology and its suitability to address high scientific and technological risks. </a:t>
            </a:r>
          </a:p>
          <a:p>
            <a:r>
              <a:rPr lang="en-US" dirty="0" smtClean="0">
                <a:latin typeface="+mn-lt"/>
              </a:rPr>
              <a:t>Range </a:t>
            </a:r>
            <a:r>
              <a:rPr lang="en-US" dirty="0">
                <a:latin typeface="+mn-lt"/>
              </a:rPr>
              <a:t>and added value from </a:t>
            </a:r>
            <a:r>
              <a:rPr lang="en-US" dirty="0" err="1">
                <a:latin typeface="+mn-lt"/>
              </a:rPr>
              <a:t>interdisciplinarity</a:t>
            </a:r>
            <a:r>
              <a:rPr lang="en-US" dirty="0">
                <a:latin typeface="+mn-lt"/>
              </a:rPr>
              <a:t>, including measures for exchange, </a:t>
            </a:r>
            <a:r>
              <a:rPr lang="en-US" dirty="0" err="1">
                <a:latin typeface="+mn-lt"/>
              </a:rPr>
              <a:t>cross-fertilisation</a:t>
            </a:r>
            <a:r>
              <a:rPr lang="en-US" dirty="0">
                <a:latin typeface="+mn-lt"/>
              </a:rPr>
              <a:t> and synergy. </a:t>
            </a:r>
          </a:p>
          <a:p>
            <a:r>
              <a:rPr lang="en-US" dirty="0">
                <a:latin typeface="+mn-lt"/>
              </a:rPr>
              <a:t>Threshold: 4/5, Weight: 60% </a:t>
            </a:r>
          </a:p>
          <a:p>
            <a:endParaRPr lang="en-US" dirty="0"/>
          </a:p>
        </p:txBody>
      </p:sp>
    </p:spTree>
    <p:extLst>
      <p:ext uri="{BB962C8B-B14F-4D97-AF65-F5344CB8AC3E}">
        <p14:creationId xmlns:p14="http://schemas.microsoft.com/office/powerpoint/2010/main" val="30664659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5948"/>
            <a:ext cx="8229600" cy="860492"/>
          </a:xfrm>
        </p:spPr>
        <p:txBody>
          <a:bodyPr/>
          <a:lstStyle/>
          <a:p>
            <a:r>
              <a:rPr lang="en-US" sz="3500" dirty="0"/>
              <a:t>Evaluation criteria</a:t>
            </a:r>
          </a:p>
        </p:txBody>
      </p:sp>
      <p:sp>
        <p:nvSpPr>
          <p:cNvPr id="3" name="Content Placeholder 2"/>
          <p:cNvSpPr>
            <a:spLocks noGrp="1"/>
          </p:cNvSpPr>
          <p:nvPr>
            <p:ph idx="1"/>
          </p:nvPr>
        </p:nvSpPr>
        <p:spPr>
          <a:xfrm>
            <a:off x="457200" y="1600200"/>
            <a:ext cx="8229600" cy="4648120"/>
          </a:xfrm>
        </p:spPr>
        <p:txBody>
          <a:bodyPr>
            <a:normAutofit fontScale="92500"/>
          </a:bodyPr>
          <a:lstStyle/>
          <a:p>
            <a:pPr marL="0" indent="0" algn="ctr">
              <a:buNone/>
            </a:pPr>
            <a:r>
              <a:rPr lang="en-US" dirty="0" smtClean="0">
                <a:latin typeface="+mn-lt"/>
              </a:rPr>
              <a:t>IMPACT</a:t>
            </a:r>
            <a:endParaRPr lang="en-US" dirty="0">
              <a:latin typeface="+mn-lt"/>
            </a:endParaRPr>
          </a:p>
          <a:p>
            <a:pPr marL="0" indent="0">
              <a:buNone/>
            </a:pPr>
            <a:r>
              <a:rPr lang="en-US" sz="2200" dirty="0">
                <a:latin typeface="+mn-lt"/>
              </a:rPr>
              <a:t>Contributions to the impacts listed under this topic in the </a:t>
            </a:r>
            <a:r>
              <a:rPr lang="en-US" sz="2200" dirty="0" err="1">
                <a:latin typeface="+mn-lt"/>
              </a:rPr>
              <a:t>workprograme</a:t>
            </a:r>
            <a:r>
              <a:rPr lang="en-US" sz="2200" dirty="0">
                <a:latin typeface="+mn-lt"/>
              </a:rPr>
              <a:t>: </a:t>
            </a:r>
            <a:endParaRPr lang="en-US" sz="2200" dirty="0" smtClean="0">
              <a:latin typeface="+mn-lt"/>
            </a:endParaRPr>
          </a:p>
          <a:p>
            <a:endParaRPr lang="en-US" sz="2200" dirty="0">
              <a:latin typeface="+mn-lt"/>
            </a:endParaRPr>
          </a:p>
          <a:p>
            <a:pPr lvl="1"/>
            <a:r>
              <a:rPr lang="en-US" sz="2200" dirty="0" smtClean="0">
                <a:latin typeface="+mn-lt"/>
              </a:rPr>
              <a:t>Importance </a:t>
            </a:r>
            <a:r>
              <a:rPr lang="en-US" sz="2200" dirty="0">
                <a:latin typeface="+mn-lt"/>
              </a:rPr>
              <a:t>of the new technological outcome with regards to its transformational impact on technology and/or society. </a:t>
            </a:r>
          </a:p>
          <a:p>
            <a:pPr lvl="1"/>
            <a:r>
              <a:rPr lang="en-US" sz="2200" dirty="0" smtClean="0">
                <a:latin typeface="+mn-lt"/>
              </a:rPr>
              <a:t>Impact </a:t>
            </a:r>
            <a:r>
              <a:rPr lang="en-US" sz="2200" dirty="0">
                <a:latin typeface="+mn-lt"/>
              </a:rPr>
              <a:t>on future European scientific and industrial leadership, notably from involvement of new and high potential actors. </a:t>
            </a:r>
          </a:p>
          <a:p>
            <a:pPr lvl="1"/>
            <a:r>
              <a:rPr lang="en-US" sz="2200" dirty="0" smtClean="0">
                <a:latin typeface="+mn-lt"/>
              </a:rPr>
              <a:t>Quality </a:t>
            </a:r>
            <a:r>
              <a:rPr lang="en-US" sz="2200" dirty="0">
                <a:latin typeface="+mn-lt"/>
              </a:rPr>
              <a:t>of methods and measures for achieving impact beyond the research world and for establishing European though leadership, as perceived by industry and society. </a:t>
            </a:r>
            <a:endParaRPr lang="en-US" sz="2200" dirty="0" smtClean="0">
              <a:latin typeface="+mn-lt"/>
            </a:endParaRPr>
          </a:p>
          <a:p>
            <a:pPr lvl="1"/>
            <a:r>
              <a:rPr lang="en-US" sz="2200" dirty="0">
                <a:latin typeface="+mn-lt"/>
              </a:rPr>
              <a:t>Threshold: 3.5/5, Weight: 20%</a:t>
            </a:r>
            <a:br>
              <a:rPr lang="en-US" sz="2200" dirty="0">
                <a:latin typeface="+mn-lt"/>
              </a:rPr>
            </a:br>
            <a:endParaRPr lang="en-US" sz="2200" dirty="0">
              <a:latin typeface="+mn-lt"/>
            </a:endParaRPr>
          </a:p>
          <a:p>
            <a:pPr lvl="1"/>
            <a:endParaRPr lang="en-US" dirty="0"/>
          </a:p>
          <a:p>
            <a:endParaRPr lang="en-US" dirty="0"/>
          </a:p>
        </p:txBody>
      </p:sp>
    </p:spTree>
    <p:extLst>
      <p:ext uri="{BB962C8B-B14F-4D97-AF65-F5344CB8AC3E}">
        <p14:creationId xmlns:p14="http://schemas.microsoft.com/office/powerpoint/2010/main" val="36392228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702"/>
            <a:ext cx="8229600" cy="860492"/>
          </a:xfrm>
        </p:spPr>
        <p:txBody>
          <a:bodyPr/>
          <a:lstStyle/>
          <a:p>
            <a:r>
              <a:rPr lang="en-US" sz="3500" dirty="0"/>
              <a:t>Evaluation criteria</a:t>
            </a:r>
          </a:p>
        </p:txBody>
      </p:sp>
      <p:sp>
        <p:nvSpPr>
          <p:cNvPr id="3" name="Content Placeholder 2"/>
          <p:cNvSpPr>
            <a:spLocks noGrp="1"/>
          </p:cNvSpPr>
          <p:nvPr>
            <p:ph idx="1"/>
          </p:nvPr>
        </p:nvSpPr>
        <p:spPr>
          <a:xfrm>
            <a:off x="457200" y="1600200"/>
            <a:ext cx="8229600" cy="4648120"/>
          </a:xfrm>
        </p:spPr>
        <p:txBody>
          <a:bodyPr>
            <a:normAutofit lnSpcReduction="10000"/>
          </a:bodyPr>
          <a:lstStyle/>
          <a:p>
            <a:pPr marL="0" indent="0" algn="ctr">
              <a:buNone/>
            </a:pPr>
            <a:r>
              <a:rPr lang="en-US" sz="2200" dirty="0" smtClean="0">
                <a:latin typeface="+mn-lt"/>
              </a:rPr>
              <a:t>IMPLEMENTATION</a:t>
            </a:r>
          </a:p>
          <a:p>
            <a:pPr marL="0" indent="0">
              <a:buNone/>
            </a:pPr>
            <a:r>
              <a:rPr lang="en-US" sz="2200" dirty="0" smtClean="0">
                <a:latin typeface="+mn-lt"/>
              </a:rPr>
              <a:t>The </a:t>
            </a:r>
            <a:r>
              <a:rPr lang="en-US" sz="2200" dirty="0">
                <a:latin typeface="+mn-lt"/>
              </a:rPr>
              <a:t>following aspects are taken into account: </a:t>
            </a:r>
            <a:endParaRPr lang="en-US" sz="2200" dirty="0" smtClean="0">
              <a:latin typeface="+mn-lt"/>
            </a:endParaRPr>
          </a:p>
          <a:p>
            <a:pPr marL="0" indent="0">
              <a:buNone/>
            </a:pPr>
            <a:endParaRPr lang="en-US" sz="2200" dirty="0">
              <a:latin typeface="+mn-lt"/>
            </a:endParaRPr>
          </a:p>
          <a:p>
            <a:pPr lvl="1"/>
            <a:r>
              <a:rPr lang="en-US" sz="2200" dirty="0">
                <a:latin typeface="+mn-lt"/>
              </a:rPr>
              <a:t> Soundness of the </a:t>
            </a:r>
            <a:r>
              <a:rPr lang="en-US" sz="2200" dirty="0" err="1">
                <a:latin typeface="+mn-lt"/>
              </a:rPr>
              <a:t>workplan</a:t>
            </a:r>
            <a:r>
              <a:rPr lang="en-US" sz="2200" dirty="0">
                <a:latin typeface="+mn-lt"/>
              </a:rPr>
              <a:t> and clarity of intermediate targets. </a:t>
            </a:r>
          </a:p>
          <a:p>
            <a:pPr lvl="1"/>
            <a:r>
              <a:rPr lang="en-US" sz="2200" dirty="0" smtClean="0">
                <a:latin typeface="+mn-lt"/>
              </a:rPr>
              <a:t>Relevance </a:t>
            </a:r>
            <a:r>
              <a:rPr lang="en-US" sz="2200" dirty="0">
                <a:latin typeface="+mn-lt"/>
              </a:rPr>
              <a:t>of expertise in the consortium. </a:t>
            </a:r>
          </a:p>
          <a:p>
            <a:pPr lvl="1"/>
            <a:r>
              <a:rPr lang="en-US" sz="2200" dirty="0" smtClean="0">
                <a:latin typeface="+mn-lt"/>
              </a:rPr>
              <a:t>Appropriate </a:t>
            </a:r>
            <a:r>
              <a:rPr lang="en-US" sz="2200" dirty="0">
                <a:latin typeface="+mn-lt"/>
              </a:rPr>
              <a:t>allocation and justification of resources (person</a:t>
            </a:r>
            <a:r>
              <a:rPr lang="en-US" sz="2200" dirty="0" smtClean="0">
                <a:latin typeface="+mn-lt"/>
              </a:rPr>
              <a:t>-months</a:t>
            </a:r>
            <a:r>
              <a:rPr lang="en-US" sz="2200" dirty="0">
                <a:latin typeface="+mn-lt"/>
              </a:rPr>
              <a:t>, equipment). </a:t>
            </a:r>
          </a:p>
          <a:p>
            <a:pPr lvl="1"/>
            <a:r>
              <a:rPr lang="en-US" sz="2200" dirty="0">
                <a:latin typeface="+mn-lt"/>
              </a:rPr>
              <a:t>Threshold: 3/5, Weight: 20% </a:t>
            </a:r>
            <a:endParaRPr lang="en-US" sz="2200" dirty="0" smtClean="0">
              <a:latin typeface="+mn-lt"/>
            </a:endParaRPr>
          </a:p>
          <a:p>
            <a:pPr lvl="1"/>
            <a:endParaRPr lang="en-US" sz="2200" dirty="0">
              <a:latin typeface="+mn-lt"/>
            </a:endParaRPr>
          </a:p>
          <a:p>
            <a:pPr marL="457200" lvl="1" indent="0">
              <a:buNone/>
            </a:pPr>
            <a:r>
              <a:rPr lang="en-US" sz="2200" dirty="0" smtClean="0">
                <a:latin typeface="+mn-lt"/>
              </a:rPr>
              <a:t>A guide to evaluation of proposal is here:</a:t>
            </a:r>
          </a:p>
          <a:p>
            <a:pPr marL="457200" lvl="1" indent="0">
              <a:buNone/>
            </a:pPr>
            <a:r>
              <a:rPr lang="en-US" sz="2200" dirty="0">
                <a:latin typeface="+mn-lt"/>
                <a:hlinkClick r:id="rId2"/>
              </a:rPr>
              <a:t>http://ec.europa.eu/research/participants/data/ref/h2020/grants_manual/pse/h2020-guide-</a:t>
            </a:r>
            <a:r>
              <a:rPr lang="en-US" sz="2200" dirty="0" smtClean="0">
                <a:latin typeface="+mn-lt"/>
                <a:hlinkClick r:id="rId2"/>
              </a:rPr>
              <a:t>pse_en.pdf</a:t>
            </a:r>
            <a:endParaRPr lang="en-US" sz="2200" dirty="0" smtClean="0">
              <a:latin typeface="+mn-lt"/>
            </a:endParaRPr>
          </a:p>
          <a:p>
            <a:pPr lvl="1"/>
            <a:endParaRPr lang="en-US" dirty="0"/>
          </a:p>
          <a:p>
            <a:endParaRPr lang="en-US" dirty="0"/>
          </a:p>
        </p:txBody>
      </p:sp>
    </p:spTree>
    <p:extLst>
      <p:ext uri="{BB962C8B-B14F-4D97-AF65-F5344CB8AC3E}">
        <p14:creationId xmlns:p14="http://schemas.microsoft.com/office/powerpoint/2010/main" val="15827341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03"/>
            <a:ext cx="8229600" cy="1046757"/>
          </a:xfrm>
        </p:spPr>
        <p:txBody>
          <a:bodyPr/>
          <a:lstStyle/>
          <a:p>
            <a:r>
              <a:rPr lang="en-US" sz="3500" dirty="0" smtClean="0"/>
              <a:t>Project fits </a:t>
            </a:r>
            <a:r>
              <a:rPr lang="en-US" sz="3500" dirty="0"/>
              <a:t>the scope of the call because</a:t>
            </a:r>
            <a:r>
              <a:rPr lang="en-US" sz="3500" dirty="0" smtClean="0"/>
              <a:t>:</a:t>
            </a:r>
            <a:endParaRPr lang="en-US" sz="3500" dirty="0"/>
          </a:p>
        </p:txBody>
      </p:sp>
      <p:sp>
        <p:nvSpPr>
          <p:cNvPr id="3" name="Content Placeholder 2"/>
          <p:cNvSpPr>
            <a:spLocks noGrp="1"/>
          </p:cNvSpPr>
          <p:nvPr>
            <p:ph idx="1"/>
          </p:nvPr>
        </p:nvSpPr>
        <p:spPr>
          <a:xfrm>
            <a:off x="457200" y="1337431"/>
            <a:ext cx="8229600" cy="4936181"/>
          </a:xfrm>
        </p:spPr>
        <p:txBody>
          <a:bodyPr>
            <a:normAutofit fontScale="77500" lnSpcReduction="20000"/>
          </a:bodyPr>
          <a:lstStyle/>
          <a:p>
            <a:pPr marL="0" indent="0">
              <a:buNone/>
            </a:pPr>
            <a:endParaRPr lang="en-US" sz="2000" dirty="0" smtClean="0"/>
          </a:p>
          <a:p>
            <a:r>
              <a:rPr lang="en-US" sz="2000" dirty="0" smtClean="0"/>
              <a:t>It will help Europe to grasp leadership into the area of management of radioactive waste, a sector where thousands ton of toxic materials are produced per year, without any yet accepted and adopted solution of definitive disposing</a:t>
            </a:r>
            <a:r>
              <a:rPr lang="en-US" sz="2000" dirty="0"/>
              <a:t> </a:t>
            </a:r>
            <a:r>
              <a:rPr lang="en-US" sz="2000" dirty="0" smtClean="0"/>
              <a:t> </a:t>
            </a:r>
            <a:r>
              <a:rPr lang="en-US" sz="2000" b="1" dirty="0" smtClean="0"/>
              <a:t>[from IAEA data Waste </a:t>
            </a:r>
            <a:r>
              <a:rPr lang="en-US" sz="2000" b="1" dirty="0"/>
              <a:t>Counter: </a:t>
            </a:r>
            <a:r>
              <a:rPr lang="en-US" sz="2000" b="1" dirty="0" smtClean="0"/>
              <a:t>29,620,000 </a:t>
            </a:r>
            <a:r>
              <a:rPr lang="en-US" sz="2000" b="1" dirty="0"/>
              <a:t>m</a:t>
            </a:r>
            <a:r>
              <a:rPr lang="en-US" sz="2000" b="1" baseline="30000" dirty="0"/>
              <a:t>3</a:t>
            </a:r>
            <a:r>
              <a:rPr lang="en-US" sz="2000" dirty="0"/>
              <a:t>	  in ~366 </a:t>
            </a:r>
            <a:r>
              <a:rPr lang="en-US" sz="2000" dirty="0" smtClean="0"/>
              <a:t>Facilities</a:t>
            </a:r>
            <a:r>
              <a:rPr lang="en-US" sz="2000" b="1" dirty="0"/>
              <a:t>,</a:t>
            </a:r>
            <a:r>
              <a:rPr lang="en-US" sz="2000" dirty="0" smtClean="0"/>
              <a:t> </a:t>
            </a:r>
            <a:r>
              <a:rPr lang="en-US" sz="2000" dirty="0"/>
              <a:t>Not including some </a:t>
            </a:r>
            <a:r>
              <a:rPr lang="en-US" sz="2000" dirty="0" smtClean="0"/>
              <a:t>countries]</a:t>
            </a:r>
          </a:p>
          <a:p>
            <a:pPr marL="0" indent="0">
              <a:buNone/>
            </a:pPr>
            <a:r>
              <a:rPr lang="en-US" sz="2000" dirty="0"/>
              <a:t>	</a:t>
            </a:r>
            <a:endParaRPr lang="en-US" sz="2000" dirty="0" smtClean="0"/>
          </a:p>
          <a:p>
            <a:r>
              <a:rPr lang="en-US" sz="2000" dirty="0"/>
              <a:t>It will bring closer science and society by finding a concrete technical solution for a grand society </a:t>
            </a:r>
            <a:r>
              <a:rPr lang="en-US" sz="2000" dirty="0" smtClean="0"/>
              <a:t>challenge</a:t>
            </a:r>
          </a:p>
          <a:p>
            <a:endParaRPr lang="en-US" sz="2000" dirty="0"/>
          </a:p>
          <a:p>
            <a:r>
              <a:rPr lang="en-US" sz="2000" dirty="0" smtClean="0"/>
              <a:t>The interdisciplinary action of superconductivity, accelerator technologies, new materials,  environmental and nuclear sciences is expected to foster cross fertilization in many different areas, one example are </a:t>
            </a:r>
            <a:r>
              <a:rPr lang="en-US" sz="2100" dirty="0"/>
              <a:t>a</a:t>
            </a:r>
            <a:r>
              <a:rPr lang="en-US" sz="2100" dirty="0" smtClean="0"/>
              <a:t>ccelerators playing a role </a:t>
            </a:r>
            <a:r>
              <a:rPr lang="en-US" sz="2100" dirty="0"/>
              <a:t>in environmental conservation through their use </a:t>
            </a:r>
            <a:r>
              <a:rPr lang="en-US" sz="2100" dirty="0" smtClean="0"/>
              <a:t>in processing </a:t>
            </a:r>
            <a:r>
              <a:rPr lang="en-US" sz="2100" dirty="0"/>
              <a:t>water and flue </a:t>
            </a:r>
            <a:r>
              <a:rPr lang="en-US" sz="2100" dirty="0" smtClean="0"/>
              <a:t>gases</a:t>
            </a:r>
          </a:p>
          <a:p>
            <a:endParaRPr lang="en-US" sz="2100" dirty="0" smtClean="0"/>
          </a:p>
          <a:p>
            <a:pPr algn="just"/>
            <a:r>
              <a:rPr lang="en-US" sz="2000" dirty="0" smtClean="0"/>
              <a:t>It will open a new line of market into the cyclotron business, with expected new jobs in Europe, addressing as well the challenges of next</a:t>
            </a:r>
            <a:r>
              <a:rPr lang="en-US" sz="2000" dirty="0"/>
              <a:t>-generation reactors that burn non-fissile fuel, such as thorium, that can be burned with the use of particle beams. Both or either of these approaches could lead to an increase in power generation through greenhouse gas emission-free nuclear energy and could provide a long-term strategy for the </a:t>
            </a:r>
            <a:r>
              <a:rPr lang="en-US" sz="2000" dirty="0" smtClean="0"/>
              <a:t>energy su</a:t>
            </a:r>
            <a:r>
              <a:rPr lang="en-US" sz="2000" dirty="0"/>
              <a:t>p</a:t>
            </a:r>
            <a:r>
              <a:rPr lang="en-US" sz="2000" dirty="0" smtClean="0"/>
              <a:t>ply.</a:t>
            </a:r>
            <a:endParaRPr lang="en-US" sz="2000" dirty="0"/>
          </a:p>
          <a:p>
            <a:endParaRPr lang="en-US" sz="2000"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0909244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702"/>
            <a:ext cx="8229600" cy="958189"/>
          </a:xfrm>
        </p:spPr>
        <p:txBody>
          <a:bodyPr/>
          <a:lstStyle/>
          <a:p>
            <a:r>
              <a:rPr lang="en-US" sz="3500" dirty="0" smtClean="0"/>
              <a:t>Meeting agenda</a:t>
            </a:r>
            <a:endParaRPr lang="en-US" sz="3500" dirty="0"/>
          </a:p>
        </p:txBody>
      </p:sp>
      <p:sp>
        <p:nvSpPr>
          <p:cNvPr id="5" name="Content Placeholder 4"/>
          <p:cNvSpPr>
            <a:spLocks noGrp="1"/>
          </p:cNvSpPr>
          <p:nvPr>
            <p:ph idx="1"/>
          </p:nvPr>
        </p:nvSpPr>
        <p:spPr>
          <a:xfrm>
            <a:off x="457200" y="1614157"/>
            <a:ext cx="8229600" cy="4525963"/>
          </a:xfrm>
        </p:spPr>
        <p:txBody>
          <a:bodyPr>
            <a:normAutofit/>
          </a:bodyPr>
          <a:lstStyle/>
          <a:p>
            <a:pPr marL="457200" indent="-457200">
              <a:buFont typeface="+mj-lt"/>
              <a:buAutoNum type="arabicPeriod"/>
            </a:pPr>
            <a:r>
              <a:rPr lang="en-US" i="1" dirty="0" smtClean="0"/>
              <a:t>Welcome and introduction by Project Coordinator</a:t>
            </a:r>
          </a:p>
          <a:p>
            <a:pPr marL="457200" indent="-457200">
              <a:buFont typeface="+mj-lt"/>
              <a:buAutoNum type="arabicPeriod"/>
            </a:pPr>
            <a:r>
              <a:rPr lang="en-US" i="1" dirty="0" smtClean="0"/>
              <a:t>Brief Presentation of the Participants and Organizations involved</a:t>
            </a:r>
          </a:p>
          <a:p>
            <a:pPr marL="457200" indent="-457200">
              <a:buFont typeface="+mj-lt"/>
              <a:buAutoNum type="arabicPeriod"/>
            </a:pPr>
            <a:r>
              <a:rPr lang="en-US" i="1" dirty="0" smtClean="0"/>
              <a:t>FET – Background – Status of the play</a:t>
            </a:r>
          </a:p>
          <a:p>
            <a:pPr marL="457200" indent="-457200">
              <a:buFont typeface="+mj-lt"/>
              <a:buAutoNum type="arabicPeriod"/>
            </a:pPr>
            <a:r>
              <a:rPr lang="en-US" i="1" dirty="0" smtClean="0"/>
              <a:t>HPCYC proposal – WP sharing</a:t>
            </a:r>
          </a:p>
          <a:p>
            <a:pPr marL="457200" indent="-457200">
              <a:buFont typeface="+mj-lt"/>
              <a:buAutoNum type="arabicPeriod"/>
            </a:pPr>
            <a:r>
              <a:rPr lang="en-US" i="1" dirty="0" smtClean="0"/>
              <a:t>Points to elaborate</a:t>
            </a:r>
          </a:p>
          <a:p>
            <a:pPr marL="457200" indent="-457200">
              <a:buFont typeface="+mj-lt"/>
              <a:buAutoNum type="arabicPeriod"/>
            </a:pPr>
            <a:r>
              <a:rPr lang="en-US" i="1" dirty="0" smtClean="0"/>
              <a:t>Road Map to Proposal Preparation</a:t>
            </a:r>
          </a:p>
          <a:p>
            <a:endParaRPr lang="en-US" i="1" dirty="0" smtClean="0"/>
          </a:p>
          <a:p>
            <a:endParaRPr lang="en-US" dirty="0"/>
          </a:p>
        </p:txBody>
      </p:sp>
    </p:spTree>
    <p:extLst>
      <p:ext uri="{BB962C8B-B14F-4D97-AF65-F5344CB8AC3E}">
        <p14:creationId xmlns:p14="http://schemas.microsoft.com/office/powerpoint/2010/main" val="8608621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539"/>
            <a:ext cx="8229600" cy="1184148"/>
          </a:xfrm>
        </p:spPr>
        <p:txBody>
          <a:bodyPr/>
          <a:lstStyle/>
          <a:p>
            <a:r>
              <a:rPr lang="en-US" sz="3500" dirty="0" smtClean="0"/>
              <a:t>Data IAEA</a:t>
            </a:r>
            <a:r>
              <a:rPr lang="en-US" sz="3500" dirty="0"/>
              <a:t>-TECDOC-1613, April </a:t>
            </a:r>
            <a:r>
              <a:rPr lang="en-US" sz="3500" dirty="0" smtClean="0"/>
              <a:t>2009  </a:t>
            </a:r>
            <a:r>
              <a:rPr lang="en-US" sz="2000" dirty="0" smtClean="0"/>
              <a:t>spent nuclear fuel </a:t>
            </a:r>
            <a:r>
              <a:rPr lang="en-US" sz="2000" dirty="0"/>
              <a:t>f</a:t>
            </a:r>
            <a:r>
              <a:rPr lang="en-US" sz="2000" dirty="0" smtClean="0"/>
              <a:t>rom nuclear plant worldwide</a:t>
            </a:r>
            <a:endParaRPr lang="en-US" sz="2000" dirty="0"/>
          </a:p>
        </p:txBody>
      </p:sp>
      <p:pic>
        <p:nvPicPr>
          <p:cNvPr id="9" name="Content Placeholder 8"/>
          <p:cNvPicPr>
            <a:picLocks noGrp="1" noChangeAspect="1"/>
          </p:cNvPicPr>
          <p:nvPr>
            <p:ph idx="1"/>
          </p:nvPr>
        </p:nvPicPr>
        <p:blipFill>
          <a:blip r:embed="rId2"/>
          <a:srcRect l="-3652" r="-3652"/>
          <a:stretch>
            <a:fillRect/>
          </a:stretch>
        </p:blipFill>
        <p:spPr>
          <a:xfrm>
            <a:off x="1018127" y="1282687"/>
            <a:ext cx="7165081" cy="3940519"/>
          </a:xfrm>
        </p:spPr>
      </p:pic>
      <p:sp>
        <p:nvSpPr>
          <p:cNvPr id="3" name="Rectangle 2"/>
          <p:cNvSpPr/>
          <p:nvPr/>
        </p:nvSpPr>
        <p:spPr>
          <a:xfrm>
            <a:off x="678752" y="5577230"/>
            <a:ext cx="7761863" cy="923330"/>
          </a:xfrm>
          <a:prstGeom prst="rect">
            <a:avLst/>
          </a:prstGeom>
        </p:spPr>
        <p:txBody>
          <a:bodyPr wrap="square">
            <a:spAutoFit/>
          </a:bodyPr>
          <a:lstStyle/>
          <a:p>
            <a:pPr algn="just"/>
            <a:r>
              <a:rPr lang="en-US" dirty="0"/>
              <a:t>Even if nuclear would be phased-out tomorrow, the world still would need to address the safe, economic and definitive management of all the waste produced in the last 60 years.</a:t>
            </a:r>
          </a:p>
        </p:txBody>
      </p:sp>
    </p:spTree>
    <p:extLst>
      <p:ext uri="{BB962C8B-B14F-4D97-AF65-F5344CB8AC3E}">
        <p14:creationId xmlns:p14="http://schemas.microsoft.com/office/powerpoint/2010/main" val="168657469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442"/>
            <a:ext cx="8229600" cy="804665"/>
          </a:xfrm>
        </p:spPr>
        <p:txBody>
          <a:bodyPr/>
          <a:lstStyle/>
          <a:p>
            <a:r>
              <a:rPr lang="en-US" sz="3500" dirty="0"/>
              <a:t>The project is innovative because</a:t>
            </a:r>
            <a:r>
              <a:rPr lang="en-US" sz="3500" dirty="0" smtClean="0"/>
              <a:t>:</a:t>
            </a:r>
            <a:endParaRPr lang="en-US" sz="3500" dirty="0"/>
          </a:p>
        </p:txBody>
      </p:sp>
      <p:sp>
        <p:nvSpPr>
          <p:cNvPr id="3" name="Content Placeholder 2"/>
          <p:cNvSpPr>
            <a:spLocks noGrp="1"/>
          </p:cNvSpPr>
          <p:nvPr>
            <p:ph idx="1"/>
          </p:nvPr>
        </p:nvSpPr>
        <p:spPr/>
        <p:txBody>
          <a:bodyPr>
            <a:normAutofit fontScale="92500" lnSpcReduction="20000"/>
          </a:bodyPr>
          <a:lstStyle/>
          <a:p>
            <a:pPr algn="just"/>
            <a:r>
              <a:rPr lang="en-US" dirty="0"/>
              <a:t>A key challenge facing the nuclear fuel cycle is reducing </a:t>
            </a:r>
            <a:r>
              <a:rPr lang="en-US" dirty="0" smtClean="0"/>
              <a:t>the </a:t>
            </a:r>
            <a:r>
              <a:rPr lang="en-US" dirty="0" err="1" smtClean="0"/>
              <a:t>radiotoxicity</a:t>
            </a:r>
            <a:r>
              <a:rPr lang="en-US" dirty="0" smtClean="0"/>
              <a:t> </a:t>
            </a:r>
            <a:r>
              <a:rPr lang="en-US" dirty="0"/>
              <a:t>and lifetime of spent nuclear fuel. </a:t>
            </a:r>
            <a:r>
              <a:rPr lang="en-US" dirty="0" smtClean="0"/>
              <a:t>Partitioning or </a:t>
            </a:r>
            <a:r>
              <a:rPr lang="en-US" dirty="0"/>
              <a:t>sorting of nuclear waste isotopes and accelerator-</a:t>
            </a:r>
            <a:r>
              <a:rPr lang="en-US" dirty="0" smtClean="0"/>
              <a:t>based transmutation </a:t>
            </a:r>
            <a:r>
              <a:rPr lang="en-US" dirty="0"/>
              <a:t>combined with geological disposal can </a:t>
            </a:r>
            <a:r>
              <a:rPr lang="en-US" dirty="0" smtClean="0"/>
              <a:t>lead to </a:t>
            </a:r>
            <a:r>
              <a:rPr lang="en-US" dirty="0"/>
              <a:t>an acceptable societal solution to the problem of </a:t>
            </a:r>
            <a:r>
              <a:rPr lang="en-US" dirty="0" smtClean="0"/>
              <a:t>managing spent </a:t>
            </a:r>
            <a:r>
              <a:rPr lang="en-US" dirty="0"/>
              <a:t>nuclear fuel</a:t>
            </a:r>
            <a:r>
              <a:rPr lang="en-US" dirty="0" smtClean="0"/>
              <a:t>.</a:t>
            </a:r>
          </a:p>
          <a:p>
            <a:pPr marL="0" indent="0" algn="just">
              <a:buNone/>
            </a:pPr>
            <a:r>
              <a:rPr lang="en-US" dirty="0" smtClean="0"/>
              <a:t> </a:t>
            </a:r>
          </a:p>
          <a:p>
            <a:r>
              <a:rPr lang="en-US" dirty="0" smtClean="0"/>
              <a:t>The original idea of ADS has never been crossing the “death valley”</a:t>
            </a:r>
          </a:p>
          <a:p>
            <a:endParaRPr lang="en-US" dirty="0" smtClean="0"/>
          </a:p>
          <a:p>
            <a:pPr algn="just"/>
            <a:r>
              <a:rPr lang="en-US" dirty="0" smtClean="0"/>
              <a:t>Of the integration  into the design of the machine of concepts never explored before in this context (High temperature superconductors, new design of cavity, SOC, for example) that will increase the reliability, reduce the cost,  improve the simplicity of the operation.</a:t>
            </a:r>
          </a:p>
          <a:p>
            <a:pPr marL="0" indent="0">
              <a:buNone/>
            </a:pPr>
            <a:endParaRPr lang="en-US" dirty="0"/>
          </a:p>
        </p:txBody>
      </p:sp>
    </p:spTree>
    <p:extLst>
      <p:ext uri="{BB962C8B-B14F-4D97-AF65-F5344CB8AC3E}">
        <p14:creationId xmlns:p14="http://schemas.microsoft.com/office/powerpoint/2010/main" val="44279317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998"/>
            <a:ext cx="8229600" cy="1019629"/>
          </a:xfrm>
        </p:spPr>
        <p:txBody>
          <a:bodyPr/>
          <a:lstStyle/>
          <a:p>
            <a:r>
              <a:rPr lang="en-US" sz="3600" dirty="0"/>
              <a:t>value chain and their actors</a:t>
            </a:r>
            <a:r>
              <a:rPr lang="en-US" sz="3600" dirty="0" smtClean="0"/>
              <a:t>:</a:t>
            </a:r>
            <a:endParaRPr lang="en-US" sz="3500" dirty="0"/>
          </a:p>
        </p:txBody>
      </p:sp>
      <p:sp>
        <p:nvSpPr>
          <p:cNvPr id="3" name="Content Placeholder 2"/>
          <p:cNvSpPr>
            <a:spLocks noGrp="1"/>
          </p:cNvSpPr>
          <p:nvPr>
            <p:ph idx="1"/>
          </p:nvPr>
        </p:nvSpPr>
        <p:spPr/>
        <p:txBody>
          <a:bodyPr/>
          <a:lstStyle/>
          <a:p>
            <a:endParaRPr lang="en-US" dirty="0"/>
          </a:p>
          <a:p>
            <a:pPr marL="0" indent="0">
              <a:buNone/>
            </a:pPr>
            <a:r>
              <a:rPr lang="en-US" dirty="0" smtClean="0"/>
              <a:t>         </a:t>
            </a:r>
          </a:p>
          <a:p>
            <a:r>
              <a:rPr lang="en-US" dirty="0" smtClean="0">
                <a:latin typeface="+mn-lt"/>
              </a:rPr>
              <a:t>Technology designers </a:t>
            </a:r>
            <a:r>
              <a:rPr lang="en-US" dirty="0" smtClean="0">
                <a:latin typeface="+mn-lt"/>
                <a:sym typeface="Wingdings"/>
              </a:rPr>
              <a:t> AIMA, ASG</a:t>
            </a:r>
            <a:endParaRPr lang="en-US" dirty="0" smtClean="0">
              <a:latin typeface="+mn-lt"/>
            </a:endParaRPr>
          </a:p>
          <a:p>
            <a:r>
              <a:rPr lang="en-US" dirty="0" smtClean="0">
                <a:latin typeface="+mn-lt"/>
              </a:rPr>
              <a:t>Design Integrators </a:t>
            </a:r>
            <a:r>
              <a:rPr lang="en-US" dirty="0" smtClean="0">
                <a:latin typeface="+mn-lt"/>
                <a:sym typeface="Wingdings"/>
              </a:rPr>
              <a:t> CERN, </a:t>
            </a:r>
            <a:r>
              <a:rPr lang="en-US" dirty="0" err="1" smtClean="0">
                <a:latin typeface="+mn-lt"/>
                <a:sym typeface="Wingdings"/>
              </a:rPr>
              <a:t>iThEC</a:t>
            </a:r>
            <a:r>
              <a:rPr lang="en-US" dirty="0" smtClean="0">
                <a:latin typeface="+mn-lt"/>
                <a:sym typeface="Wingdings"/>
              </a:rPr>
              <a:t>, PSI</a:t>
            </a:r>
            <a:endParaRPr lang="en-US" dirty="0" smtClean="0">
              <a:latin typeface="+mn-lt"/>
            </a:endParaRPr>
          </a:p>
          <a:p>
            <a:r>
              <a:rPr lang="en-US" dirty="0" smtClean="0">
                <a:latin typeface="+mn-lt"/>
              </a:rPr>
              <a:t>Application Testing </a:t>
            </a:r>
            <a:r>
              <a:rPr lang="en-US" dirty="0" smtClean="0">
                <a:latin typeface="+mn-lt"/>
                <a:sym typeface="Wingdings"/>
              </a:rPr>
              <a:t> AIMA, ASG, PSI</a:t>
            </a:r>
            <a:endParaRPr lang="en-US" dirty="0" smtClean="0">
              <a:latin typeface="+mn-lt"/>
            </a:endParaRPr>
          </a:p>
          <a:p>
            <a:r>
              <a:rPr lang="en-US" dirty="0" smtClean="0">
                <a:latin typeface="+mn-lt"/>
              </a:rPr>
              <a:t>System integrators </a:t>
            </a:r>
            <a:r>
              <a:rPr lang="en-US" dirty="0" smtClean="0">
                <a:latin typeface="+mn-lt"/>
                <a:sym typeface="Wingdings"/>
              </a:rPr>
              <a:t> </a:t>
            </a:r>
            <a:r>
              <a:rPr lang="en-US" dirty="0" err="1">
                <a:latin typeface="+mn-lt"/>
              </a:rPr>
              <a:t>Hydromine</a:t>
            </a:r>
            <a:r>
              <a:rPr lang="en-US" dirty="0">
                <a:latin typeface="+mn-lt"/>
              </a:rPr>
              <a:t> Nuclear </a:t>
            </a:r>
            <a:r>
              <a:rPr lang="en-US" dirty="0" smtClean="0">
                <a:latin typeface="+mn-lt"/>
              </a:rPr>
              <a:t>Energy</a:t>
            </a:r>
            <a:endParaRPr lang="en-US" dirty="0">
              <a:latin typeface="+mn-lt"/>
              <a:sym typeface="Wingdings"/>
            </a:endParaRPr>
          </a:p>
          <a:p>
            <a:r>
              <a:rPr lang="en-US" dirty="0">
                <a:latin typeface="+mn-lt"/>
                <a:sym typeface="Wingdings"/>
              </a:rPr>
              <a:t>N</a:t>
            </a:r>
            <a:r>
              <a:rPr lang="en-US" dirty="0" smtClean="0">
                <a:latin typeface="+mn-lt"/>
                <a:sym typeface="Wingdings"/>
              </a:rPr>
              <a:t>uclear</a:t>
            </a:r>
            <a:r>
              <a:rPr lang="en-US" dirty="0" smtClean="0">
                <a:latin typeface="+mn-lt"/>
                <a:sym typeface="Wingdings"/>
              </a:rPr>
              <a:t>-21</a:t>
            </a:r>
            <a:endParaRPr lang="en-US" dirty="0" smtClean="0">
              <a:latin typeface="+mn-lt"/>
            </a:endParaRPr>
          </a:p>
          <a:p>
            <a:endParaRPr lang="en-US" dirty="0" smtClean="0"/>
          </a:p>
          <a:p>
            <a:endParaRPr lang="en-US" dirty="0"/>
          </a:p>
        </p:txBody>
      </p:sp>
    </p:spTree>
    <p:extLst>
      <p:ext uri="{BB962C8B-B14F-4D97-AF65-F5344CB8AC3E}">
        <p14:creationId xmlns:p14="http://schemas.microsoft.com/office/powerpoint/2010/main" val="285376929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05" y="254000"/>
            <a:ext cx="8749771" cy="943429"/>
          </a:xfrm>
        </p:spPr>
        <p:txBody>
          <a:bodyPr/>
          <a:lstStyle/>
          <a:p>
            <a:r>
              <a:rPr lang="en-US" sz="3500" dirty="0"/>
              <a:t>P</a:t>
            </a:r>
            <a:r>
              <a:rPr lang="en-US" sz="3500" dirty="0" smtClean="0"/>
              <a:t>roposed </a:t>
            </a:r>
            <a:r>
              <a:rPr lang="en-US" sz="3500" dirty="0"/>
              <a:t>consortia </a:t>
            </a:r>
            <a:r>
              <a:rPr lang="en-US" sz="3500" dirty="0" smtClean="0"/>
              <a:t>is appropriate because: </a:t>
            </a:r>
            <a:endParaRPr lang="en-US" sz="3500" dirty="0"/>
          </a:p>
        </p:txBody>
      </p:sp>
      <p:sp>
        <p:nvSpPr>
          <p:cNvPr id="3" name="Content Placeholder 2"/>
          <p:cNvSpPr>
            <a:spLocks noGrp="1"/>
          </p:cNvSpPr>
          <p:nvPr>
            <p:ph idx="1"/>
          </p:nvPr>
        </p:nvSpPr>
        <p:spPr>
          <a:xfrm>
            <a:off x="457200" y="1467152"/>
            <a:ext cx="8229600" cy="4907038"/>
          </a:xfrm>
        </p:spPr>
        <p:txBody>
          <a:bodyPr>
            <a:normAutofit fontScale="85000" lnSpcReduction="20000"/>
          </a:bodyPr>
          <a:lstStyle/>
          <a:p>
            <a:pPr algn="just"/>
            <a:r>
              <a:rPr lang="en-US" dirty="0">
                <a:latin typeface="+mn-lt"/>
              </a:rPr>
              <a:t>E</a:t>
            </a:r>
            <a:r>
              <a:rPr lang="en-US" dirty="0" smtClean="0">
                <a:latin typeface="+mn-lt"/>
              </a:rPr>
              <a:t>ach partner brings added value. In fact:</a:t>
            </a:r>
          </a:p>
          <a:p>
            <a:pPr algn="just"/>
            <a:r>
              <a:rPr lang="en-US" dirty="0" smtClean="0">
                <a:latin typeface="+mn-lt"/>
              </a:rPr>
              <a:t>AIMA is EU leader in cyclotron design</a:t>
            </a:r>
          </a:p>
          <a:p>
            <a:pPr algn="just"/>
            <a:r>
              <a:rPr lang="en-US" dirty="0" smtClean="0">
                <a:latin typeface="+mn-lt"/>
              </a:rPr>
              <a:t>ASG is EU leader into magnet manufacturing</a:t>
            </a:r>
          </a:p>
          <a:p>
            <a:pPr algn="just"/>
            <a:r>
              <a:rPr lang="en-US" dirty="0" smtClean="0">
                <a:latin typeface="+mn-lt"/>
              </a:rPr>
              <a:t>PSI is the world leader of the cyclotron operation</a:t>
            </a:r>
          </a:p>
          <a:p>
            <a:pPr algn="just"/>
            <a:r>
              <a:rPr lang="en-US" dirty="0" smtClean="0">
                <a:latin typeface="+mn-lt"/>
              </a:rPr>
              <a:t>CERN is the leader into particle physics and the site of the world largest accelerator, with consolidated experience of integration of research, researchers  and technologies.</a:t>
            </a:r>
          </a:p>
          <a:p>
            <a:pPr algn="just"/>
            <a:r>
              <a:rPr lang="en-US" dirty="0" err="1">
                <a:latin typeface="+mn-lt"/>
              </a:rPr>
              <a:t>Hydromine</a:t>
            </a:r>
            <a:r>
              <a:rPr lang="en-US" dirty="0">
                <a:latin typeface="+mn-lt"/>
              </a:rPr>
              <a:t> Nuclear </a:t>
            </a:r>
            <a:r>
              <a:rPr lang="en-US" dirty="0" smtClean="0">
                <a:latin typeface="+mn-lt"/>
              </a:rPr>
              <a:t>Energy</a:t>
            </a:r>
            <a:r>
              <a:rPr lang="en-US" dirty="0"/>
              <a:t> </a:t>
            </a:r>
            <a:r>
              <a:rPr lang="en-US" dirty="0" smtClean="0"/>
              <a:t>(</a:t>
            </a:r>
            <a:r>
              <a:rPr lang="en-US" dirty="0" smtClean="0">
                <a:latin typeface="+mn-lt"/>
              </a:rPr>
              <a:t>represented by </a:t>
            </a:r>
            <a:r>
              <a:rPr lang="en-US" dirty="0" err="1" smtClean="0">
                <a:latin typeface="+mn-lt"/>
              </a:rPr>
              <a:t>Ing</a:t>
            </a:r>
            <a:r>
              <a:rPr lang="en-US" dirty="0" smtClean="0">
                <a:latin typeface="+mn-lt"/>
              </a:rPr>
              <a:t>. </a:t>
            </a:r>
            <a:r>
              <a:rPr lang="en-US" dirty="0" err="1" smtClean="0">
                <a:latin typeface="+mn-lt"/>
              </a:rPr>
              <a:t>Cinotti</a:t>
            </a:r>
            <a:r>
              <a:rPr lang="en-US" dirty="0" smtClean="0">
                <a:latin typeface="+mn-lt"/>
              </a:rPr>
              <a:t>), holds a large number of patents and invention in many field of nuclear applications</a:t>
            </a:r>
          </a:p>
          <a:p>
            <a:pPr algn="just"/>
            <a:r>
              <a:rPr lang="en-US" dirty="0" smtClean="0">
                <a:latin typeface="+mn-lt"/>
              </a:rPr>
              <a:t>Nuclear-21 is a Belgian based company specialized </a:t>
            </a:r>
            <a:r>
              <a:rPr lang="en-US" dirty="0">
                <a:latin typeface="+mn-lt"/>
              </a:rPr>
              <a:t>in nuclear science &amp; </a:t>
            </a:r>
            <a:r>
              <a:rPr lang="en-US" dirty="0" smtClean="0">
                <a:latin typeface="+mn-lt"/>
              </a:rPr>
              <a:t>technology </a:t>
            </a:r>
            <a:r>
              <a:rPr lang="en-US" dirty="0">
                <a:latin typeface="+mn-lt"/>
              </a:rPr>
              <a:t>services to governments, investors, utilities, industry, R&amp;D</a:t>
            </a:r>
            <a:r>
              <a:rPr lang="en-US" dirty="0" smtClean="0">
                <a:latin typeface="+mn-lt"/>
              </a:rPr>
              <a:t>-organizations </a:t>
            </a:r>
            <a:r>
              <a:rPr lang="en-US" dirty="0">
                <a:latin typeface="+mn-lt"/>
              </a:rPr>
              <a:t>and waste management agencies worldwide.</a:t>
            </a:r>
          </a:p>
          <a:p>
            <a:pPr algn="just"/>
            <a:r>
              <a:rPr lang="en-US" dirty="0">
                <a:latin typeface="+mn-lt"/>
              </a:rPr>
              <a:t>ITHEC is a Geneva </a:t>
            </a:r>
            <a:r>
              <a:rPr lang="en-US" dirty="0" smtClean="0">
                <a:latin typeface="+mn-lt"/>
              </a:rPr>
              <a:t>not-for profit based </a:t>
            </a:r>
            <a:r>
              <a:rPr lang="en-US" dirty="0">
                <a:latin typeface="+mn-lt"/>
              </a:rPr>
              <a:t>organization </a:t>
            </a:r>
            <a:r>
              <a:rPr lang="en-US" dirty="0" smtClean="0">
                <a:latin typeface="+mn-lt"/>
              </a:rPr>
              <a:t>whose mission is to promote innovation into the field of </a:t>
            </a:r>
            <a:r>
              <a:rPr lang="en-US" dirty="0" err="1" smtClean="0">
                <a:latin typeface="+mn-lt"/>
              </a:rPr>
              <a:t>Th</a:t>
            </a:r>
            <a:r>
              <a:rPr lang="en-US" dirty="0" smtClean="0">
                <a:latin typeface="+mn-lt"/>
              </a:rPr>
              <a:t>, ADS and waste transmutation.</a:t>
            </a:r>
          </a:p>
          <a:p>
            <a:endParaRPr lang="en-US" dirty="0" smtClean="0"/>
          </a:p>
          <a:p>
            <a:endParaRPr lang="en-US" dirty="0"/>
          </a:p>
        </p:txBody>
      </p:sp>
    </p:spTree>
    <p:extLst>
      <p:ext uri="{BB962C8B-B14F-4D97-AF65-F5344CB8AC3E}">
        <p14:creationId xmlns:p14="http://schemas.microsoft.com/office/powerpoint/2010/main" val="238953483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387"/>
            <a:ext cx="8229600" cy="894553"/>
          </a:xfrm>
        </p:spPr>
        <p:txBody>
          <a:bodyPr/>
          <a:lstStyle/>
          <a:p>
            <a:r>
              <a:rPr lang="en-US" sz="3500" dirty="0"/>
              <a:t>The proposed work package distribution </a:t>
            </a:r>
          </a:p>
        </p:txBody>
      </p:sp>
      <p:sp>
        <p:nvSpPr>
          <p:cNvPr id="3" name="Content Placeholder 2"/>
          <p:cNvSpPr>
            <a:spLocks noGrp="1"/>
          </p:cNvSpPr>
          <p:nvPr>
            <p:ph idx="1"/>
          </p:nvPr>
        </p:nvSpPr>
        <p:spPr>
          <a:xfrm>
            <a:off x="457199" y="1600200"/>
            <a:ext cx="8388477" cy="4525963"/>
          </a:xfrm>
        </p:spPr>
        <p:txBody>
          <a:bodyPr>
            <a:normAutofit lnSpcReduction="10000"/>
          </a:bodyPr>
          <a:lstStyle/>
          <a:p>
            <a:r>
              <a:rPr lang="en-US" dirty="0" smtClean="0"/>
              <a:t>WP0 </a:t>
            </a:r>
            <a:r>
              <a:rPr lang="en-US" dirty="0"/>
              <a:t>(</a:t>
            </a:r>
            <a:r>
              <a:rPr lang="en-US" b="1" dirty="0"/>
              <a:t>CERN</a:t>
            </a:r>
            <a:r>
              <a:rPr lang="en-US" dirty="0"/>
              <a:t>) </a:t>
            </a:r>
            <a:r>
              <a:rPr lang="en-US" dirty="0">
                <a:sym typeface="Wingdings"/>
              </a:rPr>
              <a:t></a:t>
            </a:r>
            <a:r>
              <a:rPr lang="en-US" dirty="0"/>
              <a:t> coordination </a:t>
            </a:r>
            <a:r>
              <a:rPr lang="en-US" dirty="0" smtClean="0"/>
              <a:t>Management, integration, dissemination.</a:t>
            </a:r>
            <a:endParaRPr lang="en-US" dirty="0"/>
          </a:p>
          <a:p>
            <a:r>
              <a:rPr lang="en-US" dirty="0"/>
              <a:t>WP1 </a:t>
            </a:r>
            <a:r>
              <a:rPr lang="en-US" dirty="0" smtClean="0"/>
              <a:t>(</a:t>
            </a:r>
            <a:r>
              <a:rPr lang="en-US" b="1" dirty="0" err="1" smtClean="0"/>
              <a:t>iThEC</a:t>
            </a:r>
            <a:r>
              <a:rPr lang="en-US" dirty="0" smtClean="0"/>
              <a:t>, all) </a:t>
            </a:r>
            <a:r>
              <a:rPr lang="en-US" dirty="0">
                <a:sym typeface="Wingdings"/>
              </a:rPr>
              <a:t></a:t>
            </a:r>
            <a:r>
              <a:rPr lang="en-US" dirty="0"/>
              <a:t> </a:t>
            </a:r>
            <a:r>
              <a:rPr lang="en-US" dirty="0" smtClean="0"/>
              <a:t>Identification, </a:t>
            </a:r>
            <a:r>
              <a:rPr lang="en-US" dirty="0"/>
              <a:t>definition </a:t>
            </a:r>
            <a:r>
              <a:rPr lang="en-US" dirty="0" smtClean="0"/>
              <a:t>and integration of </a:t>
            </a:r>
            <a:r>
              <a:rPr lang="en-US" dirty="0"/>
              <a:t>machine parameters</a:t>
            </a:r>
          </a:p>
          <a:p>
            <a:r>
              <a:rPr lang="en-US" dirty="0"/>
              <a:t>WP2 </a:t>
            </a:r>
            <a:r>
              <a:rPr lang="en-US" dirty="0" smtClean="0"/>
              <a:t>(</a:t>
            </a:r>
            <a:r>
              <a:rPr lang="en-US" b="1" dirty="0" smtClean="0"/>
              <a:t>AIMA</a:t>
            </a:r>
            <a:r>
              <a:rPr lang="en-US" dirty="0" smtClean="0"/>
              <a:t>, CERN, PSI, ASG</a:t>
            </a:r>
            <a:r>
              <a:rPr lang="en-US" dirty="0"/>
              <a:t>) </a:t>
            </a:r>
            <a:r>
              <a:rPr lang="en-US" dirty="0">
                <a:sym typeface="Wingdings"/>
              </a:rPr>
              <a:t></a:t>
            </a:r>
            <a:r>
              <a:rPr lang="en-US" dirty="0"/>
              <a:t> Novel Cyclotron Design</a:t>
            </a:r>
          </a:p>
          <a:p>
            <a:r>
              <a:rPr lang="en-US" dirty="0"/>
              <a:t>WP3 </a:t>
            </a:r>
            <a:r>
              <a:rPr lang="en-US" dirty="0" smtClean="0"/>
              <a:t>(</a:t>
            </a:r>
            <a:r>
              <a:rPr lang="en-US" b="1" dirty="0" err="1"/>
              <a:t>Hydromine</a:t>
            </a:r>
            <a:r>
              <a:rPr lang="en-US" b="1" dirty="0"/>
              <a:t> Nuclear Energy</a:t>
            </a:r>
            <a:r>
              <a:rPr lang="en-US" dirty="0" smtClean="0"/>
              <a:t>, </a:t>
            </a:r>
            <a:r>
              <a:rPr lang="en-US" dirty="0" err="1" smtClean="0"/>
              <a:t>iThEC</a:t>
            </a:r>
            <a:r>
              <a:rPr lang="en-US" dirty="0" smtClean="0"/>
              <a:t>)  </a:t>
            </a:r>
            <a:r>
              <a:rPr lang="en-US" dirty="0">
                <a:sym typeface="Wingdings"/>
              </a:rPr>
              <a:t></a:t>
            </a:r>
            <a:r>
              <a:rPr lang="en-US" dirty="0"/>
              <a:t> Spallation Target design &amp; Beam </a:t>
            </a:r>
            <a:r>
              <a:rPr lang="en-US" dirty="0" smtClean="0"/>
              <a:t>transport</a:t>
            </a:r>
            <a:endParaRPr lang="en-US" dirty="0"/>
          </a:p>
          <a:p>
            <a:r>
              <a:rPr lang="en-US" dirty="0" smtClean="0"/>
              <a:t>WP4 (</a:t>
            </a:r>
            <a:r>
              <a:rPr lang="en-US" b="1" dirty="0" err="1" smtClean="0"/>
              <a:t>iThEC</a:t>
            </a:r>
            <a:r>
              <a:rPr lang="en-US" b="1" dirty="0" smtClean="0"/>
              <a:t>, </a:t>
            </a:r>
            <a:r>
              <a:rPr lang="en-US" dirty="0" smtClean="0"/>
              <a:t>CERN, PSI) </a:t>
            </a:r>
            <a:r>
              <a:rPr lang="en-US" dirty="0">
                <a:sym typeface="Wingdings"/>
              </a:rPr>
              <a:t></a:t>
            </a:r>
            <a:r>
              <a:rPr lang="en-US" dirty="0"/>
              <a:t> </a:t>
            </a:r>
            <a:r>
              <a:rPr lang="en-US" dirty="0" err="1"/>
              <a:t>Trasmutation</a:t>
            </a:r>
            <a:r>
              <a:rPr lang="en-US" dirty="0"/>
              <a:t> analysis</a:t>
            </a:r>
          </a:p>
          <a:p>
            <a:r>
              <a:rPr lang="en-US" dirty="0" smtClean="0"/>
              <a:t>WP5 (</a:t>
            </a:r>
            <a:r>
              <a:rPr lang="en-US" b="1" dirty="0" smtClean="0"/>
              <a:t>nuclear-21</a:t>
            </a:r>
            <a:r>
              <a:rPr lang="en-US" dirty="0" smtClean="0"/>
              <a:t>, all) </a:t>
            </a:r>
            <a:r>
              <a:rPr lang="en-US" dirty="0">
                <a:sym typeface="Wingdings"/>
              </a:rPr>
              <a:t></a:t>
            </a:r>
            <a:r>
              <a:rPr lang="en-US" dirty="0"/>
              <a:t> Life Cycle </a:t>
            </a:r>
            <a:r>
              <a:rPr lang="en-US" dirty="0" smtClean="0"/>
              <a:t>Analysis</a:t>
            </a:r>
          </a:p>
          <a:p>
            <a:r>
              <a:rPr lang="en-US" dirty="0" smtClean="0"/>
              <a:t>WP6 (</a:t>
            </a:r>
            <a:r>
              <a:rPr lang="en-US" b="1" dirty="0" smtClean="0"/>
              <a:t>ASG</a:t>
            </a:r>
            <a:r>
              <a:rPr lang="en-US" dirty="0" smtClean="0"/>
              <a:t>, AIMA) </a:t>
            </a:r>
            <a:r>
              <a:rPr lang="en-US" dirty="0" err="1" smtClean="0"/>
              <a:t>PoC</a:t>
            </a:r>
            <a:r>
              <a:rPr lang="en-US" dirty="0" smtClean="0"/>
              <a:t> prototypes</a:t>
            </a:r>
            <a:endParaRPr lang="en-US" dirty="0"/>
          </a:p>
          <a:p>
            <a:endParaRPr lang="en-US" dirty="0"/>
          </a:p>
        </p:txBody>
      </p:sp>
    </p:spTree>
    <p:extLst>
      <p:ext uri="{BB962C8B-B14F-4D97-AF65-F5344CB8AC3E}">
        <p14:creationId xmlns:p14="http://schemas.microsoft.com/office/powerpoint/2010/main" val="394848658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14538" y="254468"/>
            <a:ext cx="8057449" cy="914400"/>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WP0 (</a:t>
            </a:r>
            <a:r>
              <a:rPr lang="en-US" sz="1400" b="1" dirty="0"/>
              <a:t>CERN</a:t>
            </a:r>
            <a:r>
              <a:rPr lang="en-US" sz="1400" dirty="0" smtClean="0"/>
              <a:t>): </a:t>
            </a:r>
            <a:r>
              <a:rPr lang="en-US" sz="1400" dirty="0"/>
              <a:t>coordination Management, integration, </a:t>
            </a:r>
            <a:r>
              <a:rPr lang="en-US" sz="1400" dirty="0" smtClean="0"/>
              <a:t>dissemination, tech and financial monitoring, coordination of governance committees</a:t>
            </a:r>
            <a:endParaRPr lang="en-US" sz="1400" dirty="0"/>
          </a:p>
        </p:txBody>
      </p:sp>
      <p:sp>
        <p:nvSpPr>
          <p:cNvPr id="7" name="Rounded Rectangle 6"/>
          <p:cNvSpPr/>
          <p:nvPr/>
        </p:nvSpPr>
        <p:spPr>
          <a:xfrm>
            <a:off x="142320" y="1417963"/>
            <a:ext cx="3141966" cy="1173939"/>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WP1 (</a:t>
            </a:r>
            <a:r>
              <a:rPr lang="en-US" sz="1400" b="1" dirty="0" err="1" smtClean="0"/>
              <a:t>iThEC</a:t>
            </a:r>
            <a:r>
              <a:rPr lang="en-US" sz="1400" dirty="0" smtClean="0"/>
              <a:t>): </a:t>
            </a:r>
          </a:p>
          <a:p>
            <a:pPr marL="342900" indent="-342900">
              <a:buFont typeface="+mj-lt"/>
              <a:buAutoNum type="arabicPeriod"/>
            </a:pPr>
            <a:r>
              <a:rPr lang="en-US" sz="1400" dirty="0" smtClean="0"/>
              <a:t>identification of requirements</a:t>
            </a:r>
          </a:p>
          <a:p>
            <a:pPr marL="342900" indent="-342900">
              <a:buFont typeface="+mj-lt"/>
              <a:buAutoNum type="arabicPeriod"/>
            </a:pPr>
            <a:r>
              <a:rPr lang="en-US" sz="1400" dirty="0" smtClean="0"/>
              <a:t> definition of machine parameters</a:t>
            </a:r>
          </a:p>
          <a:p>
            <a:pPr marL="342900" indent="-342900">
              <a:buFont typeface="+mj-lt"/>
              <a:buAutoNum type="arabicPeriod"/>
            </a:pPr>
            <a:r>
              <a:rPr lang="en-US" sz="1400" dirty="0" smtClean="0"/>
              <a:t> integration </a:t>
            </a:r>
            <a:endParaRPr lang="en-US" sz="1400" dirty="0"/>
          </a:p>
        </p:txBody>
      </p:sp>
      <p:sp>
        <p:nvSpPr>
          <p:cNvPr id="8" name="Rounded Rectangle 7"/>
          <p:cNvSpPr/>
          <p:nvPr/>
        </p:nvSpPr>
        <p:spPr>
          <a:xfrm>
            <a:off x="142319" y="2861286"/>
            <a:ext cx="2725957" cy="1206784"/>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t>WP2 (</a:t>
            </a:r>
            <a:r>
              <a:rPr lang="en-US" sz="1400" b="1" dirty="0" smtClean="0"/>
              <a:t>AIMA</a:t>
            </a:r>
            <a:r>
              <a:rPr lang="en-US" sz="1400" dirty="0" smtClean="0"/>
              <a:t>): design of novel cyclotron</a:t>
            </a:r>
          </a:p>
          <a:p>
            <a:pPr marL="342900" indent="-342900">
              <a:buFont typeface="+mj-lt"/>
              <a:buAutoNum type="arabicPeriod"/>
            </a:pPr>
            <a:r>
              <a:rPr lang="en-US" sz="1400" dirty="0" smtClean="0"/>
              <a:t>Magnetic design</a:t>
            </a:r>
          </a:p>
          <a:p>
            <a:pPr marL="342900" indent="-342900">
              <a:buFont typeface="+mj-lt"/>
              <a:buAutoNum type="arabicPeriod"/>
            </a:pPr>
            <a:r>
              <a:rPr lang="en-US" sz="1400" dirty="0" smtClean="0"/>
              <a:t>Mechanical design</a:t>
            </a:r>
          </a:p>
          <a:p>
            <a:pPr marL="342900" indent="-342900">
              <a:buFont typeface="+mj-lt"/>
              <a:buAutoNum type="arabicPeriod"/>
            </a:pPr>
            <a:r>
              <a:rPr lang="en-US" sz="1400" dirty="0" smtClean="0"/>
              <a:t>Cryogenic design</a:t>
            </a:r>
            <a:endParaRPr lang="en-US" sz="1400" dirty="0"/>
          </a:p>
        </p:txBody>
      </p:sp>
      <p:sp>
        <p:nvSpPr>
          <p:cNvPr id="9" name="Rounded Rectangle 8"/>
          <p:cNvSpPr/>
          <p:nvPr/>
        </p:nvSpPr>
        <p:spPr>
          <a:xfrm>
            <a:off x="426957" y="4372353"/>
            <a:ext cx="2353738" cy="2068791"/>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endParaRPr lang="en-US" sz="1400" dirty="0" smtClean="0"/>
          </a:p>
          <a:p>
            <a:endParaRPr lang="en-US" sz="1400" dirty="0"/>
          </a:p>
          <a:p>
            <a:r>
              <a:rPr lang="en-US" sz="1400" dirty="0" smtClean="0"/>
              <a:t>WP3 (</a:t>
            </a:r>
            <a:r>
              <a:rPr lang="en-US" sz="1400" dirty="0" err="1"/>
              <a:t>Hydromine</a:t>
            </a:r>
            <a:r>
              <a:rPr lang="en-US" sz="1400" dirty="0"/>
              <a:t> Nuclear </a:t>
            </a:r>
            <a:r>
              <a:rPr lang="en-US" sz="1400" dirty="0" smtClean="0"/>
              <a:t>Energy): spallation target design &amp; beam transport</a:t>
            </a:r>
          </a:p>
          <a:p>
            <a:pPr marL="342900" indent="-342900">
              <a:buFont typeface="+mj-lt"/>
              <a:buAutoNum type="arabicPeriod"/>
            </a:pPr>
            <a:r>
              <a:rPr lang="en-US" sz="1400" dirty="0" smtClean="0"/>
              <a:t>Interface cyclotron/reactor</a:t>
            </a:r>
          </a:p>
          <a:p>
            <a:pPr marL="342900" indent="-342900">
              <a:buFont typeface="+mj-lt"/>
              <a:buAutoNum type="arabicPeriod"/>
            </a:pPr>
            <a:r>
              <a:rPr lang="en-US" sz="1400" dirty="0" smtClean="0"/>
              <a:t>Adaptation of innovative reactor designs to ADS</a:t>
            </a:r>
          </a:p>
          <a:p>
            <a:pPr marL="342900" indent="-342900">
              <a:buFont typeface="+mj-lt"/>
              <a:buAutoNum type="arabicPeriod"/>
            </a:pPr>
            <a:endParaRPr lang="en-US" sz="1400" dirty="0" smtClean="0"/>
          </a:p>
          <a:p>
            <a:pPr algn="ctr"/>
            <a:endParaRPr lang="en-US" sz="1400" dirty="0"/>
          </a:p>
        </p:txBody>
      </p:sp>
      <p:sp>
        <p:nvSpPr>
          <p:cNvPr id="11" name="Rounded Rectangle 10"/>
          <p:cNvSpPr/>
          <p:nvPr/>
        </p:nvSpPr>
        <p:spPr>
          <a:xfrm>
            <a:off x="5609790" y="1626508"/>
            <a:ext cx="2353738" cy="1086348"/>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WP4 (</a:t>
            </a:r>
            <a:r>
              <a:rPr lang="en-US" sz="1400" b="1" dirty="0" err="1" smtClean="0"/>
              <a:t>iThEC</a:t>
            </a:r>
            <a:r>
              <a:rPr lang="en-US" sz="1400" dirty="0" smtClean="0"/>
              <a:t>): </a:t>
            </a:r>
          </a:p>
          <a:p>
            <a:pPr marL="342900" indent="-342900" algn="ctr">
              <a:buFont typeface="+mj-lt"/>
              <a:buAutoNum type="arabicPeriod"/>
            </a:pPr>
            <a:r>
              <a:rPr lang="en-US" sz="1400" dirty="0" smtClean="0"/>
              <a:t>transmutation analysis</a:t>
            </a:r>
            <a:endParaRPr lang="en-US" sz="1400" dirty="0"/>
          </a:p>
        </p:txBody>
      </p:sp>
      <p:sp>
        <p:nvSpPr>
          <p:cNvPr id="12" name="Rounded Rectangle 11"/>
          <p:cNvSpPr/>
          <p:nvPr/>
        </p:nvSpPr>
        <p:spPr>
          <a:xfrm>
            <a:off x="5117148" y="3073792"/>
            <a:ext cx="3333550" cy="2189742"/>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WP5 (</a:t>
            </a:r>
            <a:r>
              <a:rPr lang="en-US" sz="1400" b="1" dirty="0" smtClean="0"/>
              <a:t>nuclear-21</a:t>
            </a:r>
            <a:r>
              <a:rPr lang="en-US" sz="1400" dirty="0" smtClean="0"/>
              <a:t>): life cycle analysis</a:t>
            </a:r>
          </a:p>
          <a:p>
            <a:pPr algn="ctr"/>
            <a:endParaRPr lang="en-US" sz="1400" dirty="0" smtClean="0"/>
          </a:p>
          <a:p>
            <a:pPr marL="342900" indent="-342900">
              <a:buFont typeface="+mj-lt"/>
              <a:buAutoNum type="arabicPeriod"/>
            </a:pPr>
            <a:r>
              <a:rPr lang="en-US" sz="1400" dirty="0"/>
              <a:t>cost/benefit balance for </a:t>
            </a:r>
            <a:r>
              <a:rPr lang="en-US" sz="1400" dirty="0" smtClean="0"/>
              <a:t>transmutation</a:t>
            </a:r>
          </a:p>
          <a:p>
            <a:pPr marL="342900" indent="-342900">
              <a:buFont typeface="+mj-lt"/>
              <a:buAutoNum type="arabicPeriod"/>
            </a:pPr>
            <a:r>
              <a:rPr lang="en-US" sz="1400" dirty="0"/>
              <a:t>Socio-political sustainability </a:t>
            </a:r>
            <a:r>
              <a:rPr lang="en-US" sz="1400" dirty="0" smtClean="0"/>
              <a:t>vs. </a:t>
            </a:r>
            <a:r>
              <a:rPr lang="en-US" sz="1400" dirty="0"/>
              <a:t>technical-economic </a:t>
            </a:r>
            <a:r>
              <a:rPr lang="en-US" sz="1400" dirty="0" smtClean="0"/>
              <a:t>challenges</a:t>
            </a:r>
          </a:p>
          <a:p>
            <a:pPr marL="342900" indent="-342900">
              <a:buFont typeface="+mj-lt"/>
              <a:buAutoNum type="arabicPeriod"/>
            </a:pPr>
            <a:r>
              <a:rPr lang="en-US" sz="1400" dirty="0"/>
              <a:t>larger economic benefit of this transmutation, e.g. radioisotopes production and separation</a:t>
            </a:r>
            <a:endParaRPr lang="en-US" sz="1400" dirty="0" smtClean="0"/>
          </a:p>
          <a:p>
            <a:pPr algn="ctr"/>
            <a:endParaRPr lang="en-US" sz="1600" dirty="0"/>
          </a:p>
        </p:txBody>
      </p:sp>
      <p:sp>
        <p:nvSpPr>
          <p:cNvPr id="13" name="Rounded Rectangle 12"/>
          <p:cNvSpPr/>
          <p:nvPr/>
        </p:nvSpPr>
        <p:spPr>
          <a:xfrm>
            <a:off x="5495705" y="5493457"/>
            <a:ext cx="2353738" cy="1086348"/>
          </a:xfrm>
          <a:prstGeom prst="roundRect">
            <a:avLst/>
          </a:prstGeom>
          <a:gradFill flip="none" rotWithShape="1">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WP6 (</a:t>
            </a:r>
            <a:r>
              <a:rPr lang="en-US" sz="1400" b="1" dirty="0" smtClean="0"/>
              <a:t>ASG</a:t>
            </a:r>
            <a:r>
              <a:rPr lang="en-US" sz="1400" dirty="0" smtClean="0"/>
              <a:t>): </a:t>
            </a:r>
          </a:p>
          <a:p>
            <a:pPr marL="342900" indent="-342900">
              <a:buFont typeface="+mj-lt"/>
              <a:buAutoNum type="arabicPeriod"/>
            </a:pPr>
            <a:r>
              <a:rPr lang="en-US" sz="1400" dirty="0" smtClean="0"/>
              <a:t>Proof of Concept</a:t>
            </a:r>
          </a:p>
          <a:p>
            <a:pPr marL="342900" indent="-342900">
              <a:buFont typeface="+mj-lt"/>
              <a:buAutoNum type="arabicPeriod"/>
            </a:pPr>
            <a:r>
              <a:rPr lang="en-US" sz="1400" dirty="0" smtClean="0"/>
              <a:t>Prototypes</a:t>
            </a:r>
            <a:endParaRPr lang="en-US" sz="1400" dirty="0"/>
          </a:p>
        </p:txBody>
      </p:sp>
      <p:cxnSp>
        <p:nvCxnSpPr>
          <p:cNvPr id="15" name="Straight Arrow Connector 14"/>
          <p:cNvCxnSpPr/>
          <p:nvPr/>
        </p:nvCxnSpPr>
        <p:spPr>
          <a:xfrm>
            <a:off x="3757909" y="1168868"/>
            <a:ext cx="0" cy="50929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3757909" y="6261782"/>
            <a:ext cx="17377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2780696" y="5493457"/>
            <a:ext cx="97721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3757909" y="4022511"/>
            <a:ext cx="1359239"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3757909" y="2100389"/>
            <a:ext cx="18901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2868276" y="3512773"/>
            <a:ext cx="88963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284286" y="1925210"/>
            <a:ext cx="4736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6712902" y="2712856"/>
            <a:ext cx="0" cy="360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6525926" y="5132521"/>
            <a:ext cx="0" cy="360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1511916" y="4068070"/>
            <a:ext cx="0" cy="3042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1511916" y="2591902"/>
            <a:ext cx="23039" cy="2733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2573835" y="6361196"/>
            <a:ext cx="0" cy="360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2573835" y="6722132"/>
            <a:ext cx="599815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8571987" y="2100389"/>
            <a:ext cx="0" cy="46217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endCxn id="11" idx="3"/>
          </p:cNvCxnSpPr>
          <p:nvPr/>
        </p:nvCxnSpPr>
        <p:spPr>
          <a:xfrm flipH="1" flipV="1">
            <a:off x="7963528" y="2169682"/>
            <a:ext cx="608460" cy="9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65073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525"/>
            <a:ext cx="8229600" cy="916319"/>
          </a:xfrm>
        </p:spPr>
        <p:txBody>
          <a:bodyPr/>
          <a:lstStyle/>
          <a:p>
            <a:r>
              <a:rPr lang="en-US" sz="3500" dirty="0" smtClean="0"/>
              <a:t>proposed way to go:</a:t>
            </a:r>
            <a:endParaRPr lang="en-US" sz="3500" dirty="0"/>
          </a:p>
        </p:txBody>
      </p:sp>
      <p:sp>
        <p:nvSpPr>
          <p:cNvPr id="3" name="Content Placeholder 2"/>
          <p:cNvSpPr>
            <a:spLocks noGrp="1"/>
          </p:cNvSpPr>
          <p:nvPr>
            <p:ph idx="1"/>
          </p:nvPr>
        </p:nvSpPr>
        <p:spPr>
          <a:xfrm>
            <a:off x="457200" y="1153103"/>
            <a:ext cx="8229600" cy="5164303"/>
          </a:xfrm>
        </p:spPr>
        <p:txBody>
          <a:bodyPr>
            <a:normAutofit fontScale="62500" lnSpcReduction="20000"/>
          </a:bodyPr>
          <a:lstStyle/>
          <a:p>
            <a:pPr marL="0" indent="0">
              <a:buNone/>
            </a:pPr>
            <a:endParaRPr lang="en-US" dirty="0" smtClean="0">
              <a:latin typeface="+mn-lt"/>
            </a:endParaRPr>
          </a:p>
          <a:p>
            <a:r>
              <a:rPr lang="en-US" dirty="0" smtClean="0">
                <a:latin typeface="+mn-lt"/>
              </a:rPr>
              <a:t>July 2016 : Agreement on the consortia composition and work packages distribution</a:t>
            </a:r>
          </a:p>
          <a:p>
            <a:endParaRPr lang="en-US" dirty="0" smtClean="0">
              <a:latin typeface="+mn-lt"/>
            </a:endParaRPr>
          </a:p>
          <a:p>
            <a:r>
              <a:rPr lang="en-US" dirty="0" smtClean="0">
                <a:latin typeface="+mn-lt"/>
              </a:rPr>
              <a:t>August 2016 : consolidate partners information ( mail to the project coordinator):</a:t>
            </a:r>
          </a:p>
          <a:p>
            <a:endParaRPr lang="en-US" dirty="0" smtClean="0">
              <a:latin typeface="+mn-lt"/>
            </a:endParaRPr>
          </a:p>
          <a:p>
            <a:pPr lvl="1"/>
            <a:r>
              <a:rPr lang="en-US" sz="2200" dirty="0" smtClean="0">
                <a:latin typeface="+mn-lt"/>
              </a:rPr>
              <a:t>Preliminary description of work packages: overall scope, tasks distribution in WPs. </a:t>
            </a:r>
          </a:p>
          <a:p>
            <a:pPr lvl="1"/>
            <a:r>
              <a:rPr lang="en-US" sz="2200" dirty="0" smtClean="0">
                <a:latin typeface="+mn-lt"/>
              </a:rPr>
              <a:t>General info, administrative data</a:t>
            </a:r>
          </a:p>
          <a:p>
            <a:pPr lvl="1"/>
            <a:r>
              <a:rPr lang="en-US" sz="2200" dirty="0" smtClean="0">
                <a:latin typeface="+mn-lt"/>
              </a:rPr>
              <a:t>Contacts</a:t>
            </a:r>
          </a:p>
          <a:p>
            <a:pPr lvl="1"/>
            <a:r>
              <a:rPr lang="en-US" sz="2200" dirty="0" smtClean="0">
                <a:latin typeface="+mn-lt"/>
              </a:rPr>
              <a:t>Draft budget per WPs.</a:t>
            </a:r>
          </a:p>
          <a:p>
            <a:endParaRPr lang="en-US" dirty="0" smtClean="0">
              <a:latin typeface="+mn-lt"/>
            </a:endParaRPr>
          </a:p>
          <a:p>
            <a:r>
              <a:rPr lang="en-US" dirty="0" smtClean="0">
                <a:latin typeface="+mn-lt"/>
              </a:rPr>
              <a:t>September. .2016 </a:t>
            </a:r>
            <a:r>
              <a:rPr lang="en-US" dirty="0">
                <a:latin typeface="+mn-lt"/>
              </a:rPr>
              <a:t>: VC is arranged with all partners</a:t>
            </a:r>
            <a:r>
              <a:rPr lang="en-US" dirty="0" smtClean="0">
                <a:latin typeface="+mn-lt"/>
              </a:rPr>
              <a:t>. -</a:t>
            </a:r>
            <a:r>
              <a:rPr lang="en-US" dirty="0" smtClean="0">
                <a:latin typeface="+mn-lt"/>
                <a:sym typeface="Wingdings"/>
              </a:rPr>
              <a:t> </a:t>
            </a:r>
            <a:r>
              <a:rPr lang="en-US" b="1" i="1" dirty="0" smtClean="0">
                <a:solidFill>
                  <a:srgbClr val="FF0000"/>
                </a:solidFill>
                <a:latin typeface="+mn-lt"/>
                <a:sym typeface="Wingdings"/>
              </a:rPr>
              <a:t>fix the date already now: Monday September 12 is ok? In alternative 22 or 23 September?</a:t>
            </a:r>
            <a:endParaRPr lang="en-US" b="1" i="1" dirty="0" smtClean="0">
              <a:solidFill>
                <a:srgbClr val="FF0000"/>
              </a:solidFill>
              <a:latin typeface="+mn-lt"/>
            </a:endParaRPr>
          </a:p>
          <a:p>
            <a:endParaRPr lang="en-US" dirty="0">
              <a:latin typeface="+mn-lt"/>
            </a:endParaRPr>
          </a:p>
          <a:p>
            <a:r>
              <a:rPr lang="en-US" dirty="0" smtClean="0">
                <a:latin typeface="+mn-lt"/>
              </a:rPr>
              <a:t>October 2016 : in person meeting. </a:t>
            </a:r>
            <a:r>
              <a:rPr lang="en-US" dirty="0">
                <a:latin typeface="+mn-lt"/>
              </a:rPr>
              <a:t>T</a:t>
            </a:r>
            <a:r>
              <a:rPr lang="en-US" dirty="0" smtClean="0">
                <a:latin typeface="+mn-lt"/>
              </a:rPr>
              <a:t>he </a:t>
            </a:r>
            <a:r>
              <a:rPr lang="en-US" dirty="0">
                <a:latin typeface="+mn-lt"/>
              </a:rPr>
              <a:t>coordinator edits a first draft for circulation to the </a:t>
            </a:r>
            <a:r>
              <a:rPr lang="en-US" dirty="0" smtClean="0">
                <a:latin typeface="+mn-lt"/>
              </a:rPr>
              <a:t>partners; internal review with CERN </a:t>
            </a:r>
            <a:r>
              <a:rPr lang="en-US" dirty="0">
                <a:latin typeface="+mn-lt"/>
              </a:rPr>
              <a:t>EU </a:t>
            </a:r>
            <a:r>
              <a:rPr lang="en-US" dirty="0" smtClean="0">
                <a:latin typeface="+mn-lt"/>
              </a:rPr>
              <a:t>experts to address issues in the call </a:t>
            </a:r>
            <a:r>
              <a:rPr lang="en-US" dirty="0" smtClean="0">
                <a:latin typeface="+mn-lt"/>
              </a:rPr>
              <a:t>preparation</a:t>
            </a:r>
          </a:p>
          <a:p>
            <a:r>
              <a:rPr lang="en-US" b="1" i="1" dirty="0">
                <a:solidFill>
                  <a:srgbClr val="FF0000"/>
                </a:solidFill>
                <a:latin typeface="+mn-lt"/>
                <a:sym typeface="Wingdings"/>
              </a:rPr>
              <a:t> fix the date already now: </a:t>
            </a:r>
            <a:r>
              <a:rPr lang="en-US" b="1" i="1" dirty="0">
                <a:solidFill>
                  <a:srgbClr val="FF0000"/>
                </a:solidFill>
                <a:latin typeface="+mn-lt"/>
                <a:sym typeface="Wingdings"/>
              </a:rPr>
              <a:t>October 10, </a:t>
            </a:r>
            <a:r>
              <a:rPr lang="en-US" b="1" i="1" dirty="0" smtClean="0">
                <a:solidFill>
                  <a:srgbClr val="FF0000"/>
                </a:solidFill>
                <a:latin typeface="+mn-lt"/>
                <a:sym typeface="Wingdings"/>
              </a:rPr>
              <a:t>Monday, </a:t>
            </a:r>
            <a:r>
              <a:rPr lang="en-US" b="1" i="1" dirty="0">
                <a:solidFill>
                  <a:srgbClr val="FF0000"/>
                </a:solidFill>
                <a:latin typeface="+mn-lt"/>
                <a:sym typeface="Wingdings"/>
              </a:rPr>
              <a:t>is </a:t>
            </a:r>
            <a:r>
              <a:rPr lang="en-US" b="1" i="1" dirty="0">
                <a:solidFill>
                  <a:srgbClr val="FF0000"/>
                </a:solidFill>
                <a:latin typeface="+mn-lt"/>
                <a:sym typeface="Wingdings"/>
              </a:rPr>
              <a:t>ok? </a:t>
            </a:r>
            <a:r>
              <a:rPr lang="en-US" b="1" i="1" dirty="0">
                <a:solidFill>
                  <a:srgbClr val="FF0000"/>
                </a:solidFill>
                <a:latin typeface="+mn-lt"/>
                <a:sym typeface="Wingdings"/>
              </a:rPr>
              <a:t>In alternative </a:t>
            </a:r>
            <a:r>
              <a:rPr lang="en-US" b="1" i="1" dirty="0">
                <a:solidFill>
                  <a:srgbClr val="FF0000"/>
                </a:solidFill>
                <a:latin typeface="+mn-lt"/>
                <a:sym typeface="Wingdings"/>
              </a:rPr>
              <a:t>all that week is fine with me.</a:t>
            </a:r>
            <a:endParaRPr lang="en-US" b="1" i="1" dirty="0">
              <a:solidFill>
                <a:srgbClr val="FF0000"/>
              </a:solidFill>
              <a:latin typeface="+mn-lt"/>
            </a:endParaRPr>
          </a:p>
          <a:p>
            <a:endParaRPr lang="en-US" dirty="0">
              <a:latin typeface="+mn-lt"/>
            </a:endParaRPr>
          </a:p>
          <a:p>
            <a:r>
              <a:rPr lang="en-US" dirty="0" smtClean="0">
                <a:latin typeface="+mn-lt"/>
              </a:rPr>
              <a:t>November 2016: second draft preparation and approval of the partners</a:t>
            </a:r>
          </a:p>
          <a:p>
            <a:endParaRPr lang="en-US" dirty="0" smtClean="0">
              <a:latin typeface="+mn-lt"/>
            </a:endParaRPr>
          </a:p>
          <a:p>
            <a:r>
              <a:rPr lang="en-US" dirty="0" smtClean="0">
                <a:latin typeface="+mn-lt"/>
              </a:rPr>
              <a:t>December</a:t>
            </a:r>
            <a:r>
              <a:rPr lang="en-US" dirty="0">
                <a:latin typeface="+mn-lt"/>
              </a:rPr>
              <a:t> </a:t>
            </a:r>
            <a:r>
              <a:rPr lang="en-US" dirty="0" smtClean="0">
                <a:latin typeface="+mn-lt"/>
              </a:rPr>
              <a:t>2016: in person meeting, proposal  submission. Resolution of issues. Discussion and draft of consortium agreement</a:t>
            </a:r>
            <a:r>
              <a:rPr lang="en-US" dirty="0" smtClean="0">
                <a:latin typeface="+mn-lt"/>
              </a:rPr>
              <a:t>.</a:t>
            </a:r>
            <a:endParaRPr lang="en-US" dirty="0" smtClean="0">
              <a:latin typeface="+mn-lt"/>
            </a:endParaRPr>
          </a:p>
        </p:txBody>
      </p:sp>
    </p:spTree>
    <p:extLst>
      <p:ext uri="{BB962C8B-B14F-4D97-AF65-F5344CB8AC3E}">
        <p14:creationId xmlns:p14="http://schemas.microsoft.com/office/powerpoint/2010/main" val="19352339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rcRect t="-13230" b="-13230"/>
          <a:stretch>
            <a:fillRect/>
          </a:stretch>
        </p:blipFill>
        <p:spPr>
          <a:xfrm>
            <a:off x="358671" y="1446918"/>
            <a:ext cx="8229600" cy="4525963"/>
          </a:xfrm>
        </p:spPr>
      </p:pic>
      <p:sp>
        <p:nvSpPr>
          <p:cNvPr id="2" name="TextBox 1"/>
          <p:cNvSpPr txBox="1"/>
          <p:nvPr/>
        </p:nvSpPr>
        <p:spPr>
          <a:xfrm>
            <a:off x="1477929" y="648899"/>
            <a:ext cx="6271293" cy="369332"/>
          </a:xfrm>
          <a:prstGeom prst="rect">
            <a:avLst/>
          </a:prstGeom>
          <a:noFill/>
        </p:spPr>
        <p:txBody>
          <a:bodyPr wrap="none" rtlCol="0">
            <a:spAutoFit/>
          </a:bodyPr>
          <a:lstStyle/>
          <a:p>
            <a:r>
              <a:rPr lang="en-US" b="1" u="sng" dirty="0" smtClean="0"/>
              <a:t>We have to prepare a 16 A4 page document, plus </a:t>
            </a:r>
            <a:r>
              <a:rPr lang="en-US" b="1" u="sng" dirty="0" err="1" smtClean="0"/>
              <a:t>adm</a:t>
            </a:r>
            <a:r>
              <a:rPr lang="en-US" b="1" u="sng" dirty="0" smtClean="0"/>
              <a:t> info  </a:t>
            </a:r>
            <a:endParaRPr lang="en-US" b="1" u="sng" dirty="0"/>
          </a:p>
        </p:txBody>
      </p:sp>
    </p:spTree>
    <p:extLst>
      <p:ext uri="{BB962C8B-B14F-4D97-AF65-F5344CB8AC3E}">
        <p14:creationId xmlns:p14="http://schemas.microsoft.com/office/powerpoint/2010/main" val="27500829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449" y="-25500"/>
            <a:ext cx="8229600" cy="972146"/>
          </a:xfrm>
        </p:spPr>
        <p:txBody>
          <a:bodyPr/>
          <a:lstStyle/>
          <a:p>
            <a:r>
              <a:rPr lang="en-US" sz="3500" dirty="0" smtClean="0"/>
              <a:t>FET open</a:t>
            </a:r>
            <a:endParaRPr lang="en-US" sz="3500" dirty="0"/>
          </a:p>
        </p:txBody>
      </p:sp>
      <p:sp>
        <p:nvSpPr>
          <p:cNvPr id="3" name="Rectangle 2"/>
          <p:cNvSpPr/>
          <p:nvPr/>
        </p:nvSpPr>
        <p:spPr>
          <a:xfrm>
            <a:off x="1108698" y="1218426"/>
            <a:ext cx="7463289" cy="5355313"/>
          </a:xfrm>
          <a:prstGeom prst="rect">
            <a:avLst/>
          </a:prstGeom>
        </p:spPr>
        <p:txBody>
          <a:bodyPr wrap="square">
            <a:spAutoFit/>
          </a:bodyPr>
          <a:lstStyle/>
          <a:p>
            <a:endParaRPr lang="en-US" b="1" dirty="0" smtClean="0"/>
          </a:p>
          <a:p>
            <a:r>
              <a:rPr lang="en-US" dirty="0"/>
              <a:t>We have to prepare a 16 A4 </a:t>
            </a:r>
            <a:r>
              <a:rPr lang="en-US" dirty="0" smtClean="0"/>
              <a:t>pages </a:t>
            </a:r>
            <a:r>
              <a:rPr lang="en-US" dirty="0"/>
              <a:t>document, plus </a:t>
            </a:r>
            <a:r>
              <a:rPr lang="en-US" dirty="0" err="1"/>
              <a:t>adm</a:t>
            </a:r>
            <a:r>
              <a:rPr lang="en-US" dirty="0"/>
              <a:t> info  </a:t>
            </a:r>
            <a:endParaRPr lang="en-US" dirty="0" smtClean="0"/>
          </a:p>
          <a:p>
            <a:endParaRPr lang="en-US" dirty="0"/>
          </a:p>
          <a:p>
            <a:r>
              <a:rPr lang="en-US" b="1" dirty="0"/>
              <a:t>Success rates* for the 1st cut-off date of FET Open call</a:t>
            </a:r>
            <a:endParaRPr lang="en-US" dirty="0"/>
          </a:p>
          <a:p>
            <a:r>
              <a:rPr lang="en-US" dirty="0"/>
              <a:t>RIA: 24 / 643 (3.7%) CSA: 4 / 31 (12.9%) Of note, number of proposals below threshold(s): 385 (RIA) and 10 (CSA) (*) Number of proposals retained for Grant Agreement preparation / Number of submitted proposals</a:t>
            </a:r>
          </a:p>
          <a:p>
            <a:endParaRPr lang="en-US" dirty="0" smtClean="0"/>
          </a:p>
          <a:p>
            <a:endParaRPr lang="en-US" dirty="0"/>
          </a:p>
          <a:p>
            <a:r>
              <a:rPr lang="en-US" dirty="0" smtClean="0"/>
              <a:t>To increase our chances:</a:t>
            </a:r>
          </a:p>
          <a:p>
            <a:r>
              <a:rPr lang="en-US" dirty="0" smtClean="0"/>
              <a:t>we have to clearly set the appropriate TRL and the ambitions we have for concrete technology transfers</a:t>
            </a:r>
          </a:p>
          <a:p>
            <a:endParaRPr lang="en-US" dirty="0" smtClean="0"/>
          </a:p>
          <a:p>
            <a:r>
              <a:rPr lang="en-US" dirty="0"/>
              <a:t>w</a:t>
            </a:r>
            <a:r>
              <a:rPr lang="en-US" dirty="0" smtClean="0"/>
              <a:t>e have to highlight value chain concepts and cross sectorial impact</a:t>
            </a:r>
            <a:endParaRPr lang="en-US" dirty="0"/>
          </a:p>
          <a:p>
            <a:endParaRPr lang="en-US" b="1" dirty="0"/>
          </a:p>
          <a:p>
            <a:endParaRPr lang="en-US" b="1" dirty="0" smtClean="0"/>
          </a:p>
        </p:txBody>
      </p:sp>
    </p:spTree>
    <p:extLst>
      <p:ext uri="{BB962C8B-B14F-4D97-AF65-F5344CB8AC3E}">
        <p14:creationId xmlns:p14="http://schemas.microsoft.com/office/powerpoint/2010/main" val="316282772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25000" lnSpcReduction="20000"/>
          </a:bodyPr>
          <a:lstStyle/>
          <a:p>
            <a:pPr algn="ctr"/>
            <a:r>
              <a:rPr lang="en-US" sz="4400" b="1" dirty="0">
                <a:latin typeface="Cambria"/>
                <a:ea typeface="ＭＳ 明朝"/>
              </a:rPr>
              <a:t>COVER PAGE</a:t>
            </a:r>
            <a:endParaRPr lang="en-US" sz="4400" b="1" dirty="0">
              <a:latin typeface="Times New Roman"/>
              <a:ea typeface="ＭＳ 明朝"/>
            </a:endParaRPr>
          </a:p>
          <a:p>
            <a:endParaRPr lang="en-US" sz="4400" dirty="0">
              <a:latin typeface="Times New Roman"/>
              <a:ea typeface="ＭＳ 明朝"/>
            </a:endParaRPr>
          </a:p>
          <a:p>
            <a:endParaRPr lang="en-US" sz="4400" dirty="0">
              <a:latin typeface="Times New Roman"/>
              <a:ea typeface="ＭＳ 明朝"/>
            </a:endParaRPr>
          </a:p>
          <a:p>
            <a:r>
              <a:rPr lang="en-US" sz="4400" b="1" dirty="0">
                <a:latin typeface="Cambria"/>
                <a:ea typeface="ＭＳ 明朝"/>
              </a:rPr>
              <a:t>Title of the Proposal: </a:t>
            </a:r>
          </a:p>
          <a:p>
            <a:endParaRPr lang="en-US" sz="4400" dirty="0">
              <a:latin typeface="Times New Roman"/>
              <a:ea typeface="ＭＳ 明朝"/>
            </a:endParaRPr>
          </a:p>
          <a:p>
            <a:r>
              <a:rPr lang="en-US" sz="4400" b="1" dirty="0">
                <a:latin typeface="Cambria"/>
                <a:ea typeface="ＭＳ 明朝"/>
              </a:rPr>
              <a:t>Acronym: HPCYC</a:t>
            </a:r>
            <a:endParaRPr lang="en-US" sz="4400" b="1" dirty="0">
              <a:latin typeface="Times New Roman"/>
              <a:ea typeface="ＭＳ 明朝"/>
            </a:endParaRPr>
          </a:p>
          <a:p>
            <a:endParaRPr lang="en-US" sz="4400" dirty="0">
              <a:latin typeface="Times New Roman"/>
              <a:ea typeface="ＭＳ 明朝"/>
            </a:endParaRPr>
          </a:p>
          <a:p>
            <a:r>
              <a:rPr lang="en-US" sz="4400" b="1" dirty="0">
                <a:latin typeface="Cambria"/>
                <a:ea typeface="ＭＳ 明朝"/>
              </a:rPr>
              <a:t>List of Participants</a:t>
            </a:r>
          </a:p>
          <a:p>
            <a:endParaRPr lang="en-US" sz="4400" dirty="0">
              <a:latin typeface="Times New Roman"/>
              <a:ea typeface="ＭＳ 明朝"/>
            </a:endParaRPr>
          </a:p>
          <a:p>
            <a:r>
              <a:rPr lang="en-US" sz="4400" b="1" dirty="0" err="1">
                <a:latin typeface="Cambria"/>
                <a:ea typeface="ＭＳ 明朝"/>
              </a:rPr>
              <a:t>Partticipant</a:t>
            </a:r>
            <a:r>
              <a:rPr lang="en-US" sz="4400" b="1" dirty="0">
                <a:latin typeface="Cambria"/>
                <a:ea typeface="ＭＳ 明朝"/>
              </a:rPr>
              <a:t> No</a:t>
            </a:r>
          </a:p>
          <a:p>
            <a:r>
              <a:rPr lang="en-US" sz="4400" b="1" dirty="0">
                <a:latin typeface="Cambria"/>
                <a:ea typeface="ＭＳ 明朝"/>
              </a:rPr>
              <a:t>	</a:t>
            </a:r>
            <a:r>
              <a:rPr lang="en-US" sz="4000" b="1" dirty="0">
                <a:latin typeface="Times New Roman"/>
                <a:ea typeface="ＭＳ 明朝"/>
              </a:rPr>
              <a:t>Participant </a:t>
            </a:r>
            <a:r>
              <a:rPr lang="en-US" sz="4000" b="1" dirty="0" err="1">
                <a:latin typeface="Times New Roman"/>
                <a:ea typeface="ＭＳ 明朝"/>
              </a:rPr>
              <a:t>organisation</a:t>
            </a:r>
            <a:r>
              <a:rPr lang="en-US" sz="4000" b="1" dirty="0">
                <a:latin typeface="Times New Roman"/>
                <a:ea typeface="ＭＳ 明朝"/>
              </a:rPr>
              <a:t> name</a:t>
            </a:r>
            <a:r>
              <a:rPr lang="en-US" sz="4400" b="1" dirty="0">
                <a:latin typeface="Times New Roman"/>
                <a:ea typeface="ＭＳ 明朝"/>
              </a:rPr>
              <a:t>	</a:t>
            </a:r>
            <a:r>
              <a:rPr lang="en-US" sz="4400" b="1" dirty="0">
                <a:latin typeface="Cambria"/>
                <a:ea typeface="ＭＳ 明朝"/>
              </a:rPr>
              <a:t>Country	</a:t>
            </a:r>
            <a:endParaRPr lang="en-US" sz="4400" dirty="0">
              <a:latin typeface="Times New Roman"/>
              <a:ea typeface="ＭＳ 明朝"/>
            </a:endParaRPr>
          </a:p>
          <a:p>
            <a:r>
              <a:rPr lang="en-US" sz="4400" dirty="0">
                <a:latin typeface="Cambria"/>
                <a:ea typeface="ＭＳ 明朝"/>
              </a:rPr>
              <a:t>1 (</a:t>
            </a:r>
            <a:r>
              <a:rPr lang="en-US" sz="4400" dirty="0" err="1">
                <a:latin typeface="Cambria"/>
                <a:ea typeface="ＭＳ 明朝"/>
              </a:rPr>
              <a:t>Coord</a:t>
            </a:r>
            <a:r>
              <a:rPr lang="en-US" sz="4400" dirty="0">
                <a:latin typeface="Cambria"/>
                <a:ea typeface="ＭＳ 明朝"/>
              </a:rPr>
              <a:t>)	</a:t>
            </a:r>
            <a:r>
              <a:rPr lang="en-US" sz="4000" dirty="0">
                <a:latin typeface="Times New Roman"/>
                <a:ea typeface="ＭＳ 明朝"/>
              </a:rPr>
              <a:t>European Organization for Nuclear Research - CERN</a:t>
            </a:r>
            <a:r>
              <a:rPr lang="en-US" sz="4400" dirty="0">
                <a:latin typeface="Times New Roman"/>
                <a:ea typeface="ＭＳ 明朝"/>
              </a:rPr>
              <a:t>	</a:t>
            </a:r>
            <a:r>
              <a:rPr lang="en-US" sz="4000" dirty="0">
                <a:latin typeface="Times New Roman"/>
                <a:ea typeface="ＭＳ 明朝"/>
              </a:rPr>
              <a:t>International European Interest </a:t>
            </a:r>
            <a:r>
              <a:rPr lang="en-US" sz="4000" dirty="0" err="1">
                <a:latin typeface="Times New Roman"/>
                <a:ea typeface="ＭＳ 明朝"/>
              </a:rPr>
              <a:t>Organisation</a:t>
            </a:r>
            <a:r>
              <a:rPr lang="en-US" sz="4400" dirty="0">
                <a:latin typeface="Times New Roman"/>
                <a:ea typeface="ＭＳ 明朝"/>
              </a:rPr>
              <a:t>	</a:t>
            </a:r>
          </a:p>
          <a:p>
            <a:r>
              <a:rPr lang="en-US" sz="4400" dirty="0">
                <a:latin typeface="Cambria"/>
                <a:ea typeface="ＭＳ 明朝"/>
              </a:rPr>
              <a:t>2			</a:t>
            </a:r>
            <a:endParaRPr lang="en-US" sz="4400" dirty="0">
              <a:latin typeface="Times New Roman"/>
              <a:ea typeface="ＭＳ 明朝"/>
            </a:endParaRPr>
          </a:p>
          <a:p>
            <a:r>
              <a:rPr lang="en-US" sz="4400" dirty="0">
                <a:latin typeface="Cambria"/>
                <a:ea typeface="ＭＳ 明朝"/>
              </a:rPr>
              <a:t>3			</a:t>
            </a:r>
            <a:endParaRPr lang="en-US" sz="4400" dirty="0">
              <a:latin typeface="Times New Roman"/>
              <a:ea typeface="ＭＳ 明朝"/>
            </a:endParaRPr>
          </a:p>
          <a:p>
            <a:r>
              <a:rPr lang="en-US" sz="4400" dirty="0">
                <a:latin typeface="Cambria"/>
                <a:ea typeface="ＭＳ 明朝"/>
              </a:rPr>
              <a:t>…			</a:t>
            </a:r>
            <a:endParaRPr lang="en-US" sz="4400" dirty="0">
              <a:latin typeface="Times New Roman"/>
              <a:ea typeface="ＭＳ 明朝"/>
            </a:endParaRPr>
          </a:p>
          <a:p>
            <a:r>
              <a:rPr lang="en-US" sz="4400" dirty="0">
                <a:latin typeface="Times New Roman"/>
                <a:ea typeface="ＭＳ 明朝"/>
              </a:rPr>
              <a:t>			</a:t>
            </a:r>
          </a:p>
          <a:p>
            <a:endParaRPr lang="en-US" sz="4400" dirty="0">
              <a:latin typeface="Times New Roman"/>
              <a:ea typeface="ＭＳ 明朝"/>
            </a:endParaRPr>
          </a:p>
          <a:p>
            <a:endParaRPr lang="en-US" sz="4400" dirty="0">
              <a:latin typeface="Times New Roman"/>
              <a:ea typeface="ＭＳ 明朝"/>
            </a:endParaRPr>
          </a:p>
          <a:p>
            <a:endParaRPr lang="en-US" sz="4400" b="1" dirty="0">
              <a:latin typeface="Times New Roman"/>
              <a:ea typeface="ＭＳ 明朝"/>
            </a:endParaRPr>
          </a:p>
          <a:p>
            <a:r>
              <a:rPr lang="en-US" sz="4400" b="1" dirty="0">
                <a:latin typeface="Cambria"/>
                <a:ea typeface="ＭＳ 明朝"/>
              </a:rPr>
              <a:t>Abstract:</a:t>
            </a:r>
          </a:p>
          <a:p>
            <a:endParaRPr lang="en-US" sz="4400" dirty="0">
              <a:latin typeface="Times New Roman"/>
              <a:ea typeface="ＭＳ 明朝"/>
            </a:endParaRPr>
          </a:p>
          <a:p>
            <a:pPr algn="just"/>
            <a:r>
              <a:rPr lang="en-US" sz="4400" dirty="0">
                <a:latin typeface="Cambria"/>
                <a:ea typeface="ＭＳ 明朝"/>
              </a:rPr>
              <a:t>The HPCYC will tackle a societal issue by delivering a novel technical solution to the radioactive waste management. The present solutions for the radioactive waste storage and disposal are not considered satisfactory, and even in the 100% phased out nuclear scenario on a planet scale, the waste is estimated to increase in the next decades to unacceptable levels.   The proposed technology will combine status-of the art particle accelerator know-how with new material developments and simulation advances to allow the transmutation of nuclear waste and the reduction of its volume. By delivering </a:t>
            </a:r>
            <a:r>
              <a:rPr lang="en-US" sz="4400" dirty="0" err="1">
                <a:latin typeface="Cambria"/>
                <a:ea typeface="ＭＳ 明朝"/>
              </a:rPr>
              <a:t>PoC</a:t>
            </a:r>
            <a:r>
              <a:rPr lang="en-US" sz="4400" dirty="0">
                <a:latin typeface="Cambria"/>
                <a:ea typeface="ＭＳ 明朝"/>
              </a:rPr>
              <a:t> prototypes the project will demonstrate the technical and economical viability of the concept, and it will dramatically open the way to new applications for a carbon-free economy and also for HEP.</a:t>
            </a:r>
          </a:p>
          <a:p>
            <a:pPr marL="0" indent="0" algn="ctr">
              <a:buNone/>
            </a:pPr>
            <a:endParaRPr lang="en-US" sz="4000" dirty="0"/>
          </a:p>
        </p:txBody>
      </p:sp>
    </p:spTree>
    <p:extLst>
      <p:ext uri="{BB962C8B-B14F-4D97-AF65-F5344CB8AC3E}">
        <p14:creationId xmlns:p14="http://schemas.microsoft.com/office/powerpoint/2010/main" val="28007978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702"/>
            <a:ext cx="8229600" cy="958189"/>
          </a:xfrm>
        </p:spPr>
        <p:txBody>
          <a:bodyPr/>
          <a:lstStyle/>
          <a:p>
            <a:r>
              <a:rPr lang="en-US" sz="3500" dirty="0" smtClean="0"/>
              <a:t>Status of the play</a:t>
            </a:r>
            <a:endParaRPr lang="en-US" sz="3500" dirty="0"/>
          </a:p>
        </p:txBody>
      </p:sp>
      <p:sp>
        <p:nvSpPr>
          <p:cNvPr id="5" name="Content Placeholder 4"/>
          <p:cNvSpPr>
            <a:spLocks noGrp="1"/>
          </p:cNvSpPr>
          <p:nvPr>
            <p:ph idx="1"/>
          </p:nvPr>
        </p:nvSpPr>
        <p:spPr>
          <a:xfrm>
            <a:off x="457200" y="1614157"/>
            <a:ext cx="8229600" cy="4525963"/>
          </a:xfrm>
        </p:spPr>
        <p:txBody>
          <a:bodyPr>
            <a:normAutofit/>
          </a:bodyPr>
          <a:lstStyle/>
          <a:p>
            <a:pPr algn="just"/>
            <a:r>
              <a:rPr lang="en-US" dirty="0" smtClean="0">
                <a:latin typeface="+mn-lt"/>
              </a:rPr>
              <a:t>After the stop on last year, CERN management has agreed to let CERN coordinate a FET call on high-power cyclotron for radioactive waste transmutation.</a:t>
            </a:r>
          </a:p>
          <a:p>
            <a:pPr algn="just"/>
            <a:endParaRPr lang="en-US" dirty="0" smtClean="0">
              <a:latin typeface="+mn-lt"/>
            </a:endParaRPr>
          </a:p>
          <a:p>
            <a:pPr marL="0" indent="0" algn="just">
              <a:buNone/>
            </a:pPr>
            <a:r>
              <a:rPr lang="en-US" sz="2000" i="1" dirty="0" smtClean="0">
                <a:latin typeface="+mn-lt"/>
              </a:rPr>
              <a:t>….Au </a:t>
            </a:r>
            <a:r>
              <a:rPr lang="en-US" sz="2000" i="1" dirty="0">
                <a:latin typeface="+mn-lt"/>
              </a:rPr>
              <a:t>vu de </a:t>
            </a:r>
            <a:r>
              <a:rPr lang="en-US" sz="2000" i="1" dirty="0" err="1">
                <a:latin typeface="+mn-lt"/>
              </a:rPr>
              <a:t>l’intérêt</a:t>
            </a:r>
            <a:r>
              <a:rPr lang="en-US" sz="2000" i="1" dirty="0">
                <a:latin typeface="+mn-lt"/>
              </a:rPr>
              <a:t> du </a:t>
            </a:r>
            <a:r>
              <a:rPr lang="en-US" sz="2000" i="1" dirty="0" err="1">
                <a:latin typeface="+mn-lt"/>
              </a:rPr>
              <a:t>projet</a:t>
            </a:r>
            <a:r>
              <a:rPr lang="en-US" sz="2000" i="1" dirty="0">
                <a:latin typeface="+mn-lt"/>
              </a:rPr>
              <a:t>, des technologies (</a:t>
            </a:r>
            <a:r>
              <a:rPr lang="en-US" sz="2000" i="1" dirty="0" err="1">
                <a:latin typeface="+mn-lt"/>
              </a:rPr>
              <a:t>même</a:t>
            </a:r>
            <a:r>
              <a:rPr lang="en-US" sz="2000" i="1" dirty="0">
                <a:latin typeface="+mn-lt"/>
              </a:rPr>
              <a:t> </a:t>
            </a:r>
            <a:r>
              <a:rPr lang="en-US" sz="2000" i="1" dirty="0" err="1">
                <a:latin typeface="+mn-lt"/>
              </a:rPr>
              <a:t>si</a:t>
            </a:r>
            <a:r>
              <a:rPr lang="en-US" sz="2000" i="1" dirty="0">
                <a:latin typeface="+mn-lt"/>
              </a:rPr>
              <a:t> le CERN </a:t>
            </a:r>
            <a:r>
              <a:rPr lang="en-US" sz="2000" i="1" dirty="0" err="1">
                <a:latin typeface="+mn-lt"/>
              </a:rPr>
              <a:t>n’a</a:t>
            </a:r>
            <a:r>
              <a:rPr lang="en-US" sz="2000" i="1" dirty="0">
                <a:latin typeface="+mn-lt"/>
              </a:rPr>
              <a:t> plus de cyclotron en </a:t>
            </a:r>
            <a:r>
              <a:rPr lang="en-US" sz="2000" i="1" dirty="0" err="1">
                <a:latin typeface="+mn-lt"/>
              </a:rPr>
              <a:t>opération</a:t>
            </a:r>
            <a:r>
              <a:rPr lang="en-US" sz="2000" i="1" dirty="0">
                <a:latin typeface="+mn-lt"/>
              </a:rPr>
              <a:t>), de la </a:t>
            </a:r>
            <a:r>
              <a:rPr lang="en-US" sz="2000" i="1" dirty="0" err="1">
                <a:latin typeface="+mn-lt"/>
              </a:rPr>
              <a:t>faible</a:t>
            </a:r>
            <a:r>
              <a:rPr lang="en-US" sz="2000" i="1" dirty="0">
                <a:latin typeface="+mn-lt"/>
              </a:rPr>
              <a:t> implication du CERN pour la </a:t>
            </a:r>
            <a:r>
              <a:rPr lang="en-US" sz="2000" i="1" dirty="0" err="1">
                <a:latin typeface="+mn-lt"/>
              </a:rPr>
              <a:t>préparation</a:t>
            </a:r>
            <a:r>
              <a:rPr lang="en-US" sz="2000" i="1" dirty="0">
                <a:latin typeface="+mn-lt"/>
              </a:rPr>
              <a:t> de </a:t>
            </a:r>
            <a:r>
              <a:rPr lang="en-US" sz="2000" i="1" dirty="0" err="1">
                <a:latin typeface="+mn-lt"/>
              </a:rPr>
              <a:t>l’offre</a:t>
            </a:r>
            <a:r>
              <a:rPr lang="en-US" sz="2000" i="1" dirty="0">
                <a:latin typeface="+mn-lt"/>
              </a:rPr>
              <a:t> (la contribution de </a:t>
            </a:r>
            <a:r>
              <a:rPr lang="en-US" sz="2000" i="1" dirty="0" smtClean="0">
                <a:latin typeface="+mn-lt"/>
              </a:rPr>
              <a:t>Marcello </a:t>
            </a:r>
            <a:r>
              <a:rPr lang="en-US" sz="2000" i="1" dirty="0">
                <a:latin typeface="+mn-lt"/>
              </a:rPr>
              <a:t>Losasso) et de </a:t>
            </a:r>
            <a:r>
              <a:rPr lang="en-US" sz="2000" i="1" dirty="0" err="1">
                <a:latin typeface="+mn-lt"/>
              </a:rPr>
              <a:t>l’absence</a:t>
            </a:r>
            <a:r>
              <a:rPr lang="en-US" sz="2000" i="1" dirty="0">
                <a:latin typeface="+mn-lt"/>
              </a:rPr>
              <a:t> de </a:t>
            </a:r>
            <a:r>
              <a:rPr lang="en-US" sz="2000" i="1" dirty="0" err="1">
                <a:latin typeface="+mn-lt"/>
              </a:rPr>
              <a:t>fonds</a:t>
            </a:r>
            <a:r>
              <a:rPr lang="en-US" sz="2000" i="1" dirty="0">
                <a:latin typeface="+mn-lt"/>
              </a:rPr>
              <a:t> de </a:t>
            </a:r>
            <a:r>
              <a:rPr lang="en-US" sz="2000" i="1" dirty="0" err="1">
                <a:latin typeface="+mn-lt"/>
              </a:rPr>
              <a:t>contrepartie</a:t>
            </a:r>
            <a:r>
              <a:rPr lang="en-US" sz="2000" i="1" dirty="0">
                <a:latin typeface="+mn-lt"/>
              </a:rPr>
              <a:t> (</a:t>
            </a:r>
            <a:r>
              <a:rPr lang="en-US" sz="2000" i="1" dirty="0" err="1">
                <a:latin typeface="+mn-lt"/>
              </a:rPr>
              <a:t>financement</a:t>
            </a:r>
            <a:r>
              <a:rPr lang="en-US" sz="2000" i="1" dirty="0">
                <a:latin typeface="+mn-lt"/>
              </a:rPr>
              <a:t> de EU </a:t>
            </a:r>
            <a:r>
              <a:rPr lang="en-US" sz="2000" i="1" dirty="0" err="1">
                <a:latin typeface="+mn-lt"/>
              </a:rPr>
              <a:t>à</a:t>
            </a:r>
            <a:r>
              <a:rPr lang="en-US" sz="2000" i="1" dirty="0">
                <a:latin typeface="+mn-lt"/>
              </a:rPr>
              <a:t> 100% en </a:t>
            </a:r>
            <a:r>
              <a:rPr lang="en-US" sz="2000" i="1" dirty="0" err="1">
                <a:latin typeface="+mn-lt"/>
              </a:rPr>
              <a:t>cas</a:t>
            </a:r>
            <a:r>
              <a:rPr lang="en-US" sz="2000" i="1" dirty="0">
                <a:latin typeface="+mn-lt"/>
              </a:rPr>
              <a:t> de </a:t>
            </a:r>
            <a:r>
              <a:rPr lang="en-US" sz="2000" i="1" dirty="0" err="1">
                <a:latin typeface="+mn-lt"/>
              </a:rPr>
              <a:t>succès</a:t>
            </a:r>
            <a:r>
              <a:rPr lang="en-US" sz="2000" i="1" dirty="0">
                <a:latin typeface="+mn-lt"/>
              </a:rPr>
              <a:t>), nous </a:t>
            </a:r>
            <a:r>
              <a:rPr lang="en-US" sz="2000" i="1" dirty="0" err="1">
                <a:latin typeface="+mn-lt"/>
              </a:rPr>
              <a:t>sommes</a:t>
            </a:r>
            <a:r>
              <a:rPr lang="en-US" sz="2000" i="1" dirty="0">
                <a:latin typeface="+mn-lt"/>
              </a:rPr>
              <a:t> </a:t>
            </a:r>
            <a:r>
              <a:rPr lang="en-US" sz="2000" i="1" dirty="0" err="1">
                <a:latin typeface="+mn-lt"/>
              </a:rPr>
              <a:t>d’accord</a:t>
            </a:r>
            <a:r>
              <a:rPr lang="en-US" sz="2000" i="1" dirty="0">
                <a:latin typeface="+mn-lt"/>
              </a:rPr>
              <a:t> </a:t>
            </a:r>
            <a:r>
              <a:rPr lang="en-US" sz="2000" i="1" dirty="0" err="1">
                <a:latin typeface="+mn-lt"/>
              </a:rPr>
              <a:t>que</a:t>
            </a:r>
            <a:r>
              <a:rPr lang="en-US" sz="2000" i="1" dirty="0">
                <a:latin typeface="+mn-lt"/>
              </a:rPr>
              <a:t> le CERN </a:t>
            </a:r>
            <a:r>
              <a:rPr lang="en-US" sz="2000" i="1" dirty="0" err="1">
                <a:latin typeface="+mn-lt"/>
              </a:rPr>
              <a:t>joue</a:t>
            </a:r>
            <a:r>
              <a:rPr lang="en-US" sz="2000" i="1" dirty="0">
                <a:latin typeface="+mn-lt"/>
              </a:rPr>
              <a:t> le </a:t>
            </a:r>
            <a:r>
              <a:rPr lang="en-US" sz="2000" i="1" dirty="0" err="1">
                <a:latin typeface="+mn-lt"/>
              </a:rPr>
              <a:t>rôle</a:t>
            </a:r>
            <a:r>
              <a:rPr lang="en-US" sz="2000" i="1" dirty="0">
                <a:latin typeface="+mn-lt"/>
              </a:rPr>
              <a:t> de </a:t>
            </a:r>
            <a:r>
              <a:rPr lang="en-US" sz="2000" i="1" dirty="0" err="1">
                <a:latin typeface="+mn-lt"/>
              </a:rPr>
              <a:t>coordinateur</a:t>
            </a:r>
            <a:r>
              <a:rPr lang="en-US" sz="2000" i="1" dirty="0">
                <a:latin typeface="+mn-lt"/>
              </a:rPr>
              <a:t> pour </a:t>
            </a:r>
            <a:r>
              <a:rPr lang="en-US" sz="2000" i="1" dirty="0" err="1">
                <a:latin typeface="+mn-lt"/>
              </a:rPr>
              <a:t>cette</a:t>
            </a:r>
            <a:r>
              <a:rPr lang="en-US" sz="2000" i="1" dirty="0">
                <a:latin typeface="+mn-lt"/>
              </a:rPr>
              <a:t> proposition </a:t>
            </a:r>
            <a:r>
              <a:rPr lang="en-US" sz="2000" i="1" dirty="0" smtClean="0">
                <a:latin typeface="+mn-lt"/>
              </a:rPr>
              <a:t>FET….</a:t>
            </a:r>
          </a:p>
          <a:p>
            <a:pPr marL="0" indent="0" algn="r">
              <a:buNone/>
            </a:pPr>
            <a:r>
              <a:rPr lang="en-US" i="1" dirty="0" err="1" smtClean="0">
                <a:latin typeface="+mn-lt"/>
              </a:rPr>
              <a:t>F.Bordry</a:t>
            </a:r>
            <a:r>
              <a:rPr lang="en-US" i="1" dirty="0" smtClean="0">
                <a:latin typeface="+mn-lt"/>
              </a:rPr>
              <a:t> email on 24.06.2016</a:t>
            </a:r>
          </a:p>
          <a:p>
            <a:endParaRPr lang="en-US" i="1" dirty="0" smtClean="0"/>
          </a:p>
          <a:p>
            <a:endParaRPr lang="en-US" dirty="0"/>
          </a:p>
        </p:txBody>
      </p:sp>
    </p:spTree>
    <p:extLst>
      <p:ext uri="{BB962C8B-B14F-4D97-AF65-F5344CB8AC3E}">
        <p14:creationId xmlns:p14="http://schemas.microsoft.com/office/powerpoint/2010/main" val="18536688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srcRect t="22758" b="22758"/>
          <a:stretch>
            <a:fillRect/>
          </a:stretch>
        </p:blipFill>
        <p:spPr>
          <a:xfrm>
            <a:off x="216353" y="220663"/>
            <a:ext cx="8229600" cy="4421592"/>
          </a:xfrm>
        </p:spPr>
      </p:pic>
      <p:sp>
        <p:nvSpPr>
          <p:cNvPr id="4" name="TextBox 3"/>
          <p:cNvSpPr txBox="1"/>
          <p:nvPr/>
        </p:nvSpPr>
        <p:spPr>
          <a:xfrm>
            <a:off x="216353" y="4937869"/>
            <a:ext cx="4556055" cy="1477328"/>
          </a:xfrm>
          <a:prstGeom prst="rect">
            <a:avLst/>
          </a:prstGeom>
          <a:noFill/>
        </p:spPr>
        <p:txBody>
          <a:bodyPr wrap="none" rtlCol="0">
            <a:spAutoFit/>
          </a:bodyPr>
          <a:lstStyle/>
          <a:p>
            <a:r>
              <a:rPr lang="en-US" dirty="0" smtClean="0"/>
              <a:t>WP Objectives, Deliverables, Milestones….</a:t>
            </a:r>
          </a:p>
          <a:p>
            <a:endParaRPr lang="en-US" dirty="0"/>
          </a:p>
          <a:p>
            <a:r>
              <a:rPr lang="en-US" dirty="0" smtClean="0"/>
              <a:t>WP Description of work.</a:t>
            </a:r>
          </a:p>
          <a:p>
            <a:endParaRPr lang="en-US" dirty="0"/>
          </a:p>
          <a:p>
            <a:endParaRPr lang="en-US" dirty="0"/>
          </a:p>
        </p:txBody>
      </p:sp>
    </p:spTree>
    <p:extLst>
      <p:ext uri="{BB962C8B-B14F-4D97-AF65-F5344CB8AC3E}">
        <p14:creationId xmlns:p14="http://schemas.microsoft.com/office/powerpoint/2010/main" val="40945024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4000" dirty="0" smtClean="0"/>
              <a:t>discussion</a:t>
            </a:r>
            <a:endParaRPr lang="en-US" sz="4000" dirty="0"/>
          </a:p>
        </p:txBody>
      </p:sp>
    </p:spTree>
    <p:extLst>
      <p:ext uri="{BB962C8B-B14F-4D97-AF65-F5344CB8AC3E}">
        <p14:creationId xmlns:p14="http://schemas.microsoft.com/office/powerpoint/2010/main" val="26192256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740"/>
            <a:ext cx="8229600" cy="780746"/>
          </a:xfrm>
        </p:spPr>
        <p:txBody>
          <a:bodyPr/>
          <a:lstStyle/>
          <a:p>
            <a:r>
              <a:rPr lang="en-US" sz="3500" dirty="0" smtClean="0"/>
              <a:t>FET mission</a:t>
            </a:r>
            <a:endParaRPr lang="en-US" sz="3500" dirty="0"/>
          </a:p>
        </p:txBody>
      </p:sp>
      <p:sp>
        <p:nvSpPr>
          <p:cNvPr id="3" name="Content Placeholder 2"/>
          <p:cNvSpPr>
            <a:spLocks noGrp="1"/>
          </p:cNvSpPr>
          <p:nvPr>
            <p:ph idx="1"/>
          </p:nvPr>
        </p:nvSpPr>
        <p:spPr>
          <a:xfrm>
            <a:off x="457200" y="1600200"/>
            <a:ext cx="8229600" cy="4831095"/>
          </a:xfrm>
        </p:spPr>
        <p:txBody>
          <a:bodyPr>
            <a:normAutofit fontScale="92500" lnSpcReduction="20000"/>
          </a:bodyPr>
          <a:lstStyle/>
          <a:p>
            <a:pPr marL="0" indent="0">
              <a:buNone/>
            </a:pPr>
            <a:endParaRPr lang="en-US" dirty="0"/>
          </a:p>
          <a:p>
            <a:pPr algn="just"/>
            <a:r>
              <a:rPr lang="en-US" dirty="0">
                <a:latin typeface="+mn-lt"/>
              </a:rPr>
              <a:t>Future and Emerging Technologies activities help to create in Europe a fertile ground for responsible and dynamic multi-disciplinary collaborations on future and emerging technologies and for kick-starting new European research and innovation eco-systems around them. These will be the seeds for </a:t>
            </a:r>
            <a:r>
              <a:rPr lang="en-US" u="sng" dirty="0">
                <a:latin typeface="+mn-lt"/>
              </a:rPr>
              <a:t>future industrial leadership </a:t>
            </a:r>
            <a:r>
              <a:rPr lang="en-US" dirty="0">
                <a:latin typeface="+mn-lt"/>
              </a:rPr>
              <a:t>and for tackling </a:t>
            </a:r>
            <a:r>
              <a:rPr lang="en-US" u="sng" dirty="0">
                <a:latin typeface="+mn-lt"/>
              </a:rPr>
              <a:t>society's grand challenges</a:t>
            </a:r>
            <a:r>
              <a:rPr lang="en-US" dirty="0">
                <a:latin typeface="+mn-lt"/>
              </a:rPr>
              <a:t> in new ways. </a:t>
            </a:r>
          </a:p>
          <a:p>
            <a:pPr algn="just"/>
            <a:r>
              <a:rPr lang="en-US" dirty="0">
                <a:latin typeface="+mn-lt"/>
              </a:rPr>
              <a:t>FET focuses on research beyond what is known, accepted or widely adopted and supports novel and visionary thinking to open promising paths towards radically new technological possibilities. In particular, FET funds interdisciplinary collaborations that seek genuine </a:t>
            </a:r>
            <a:r>
              <a:rPr lang="en-US" dirty="0" err="1">
                <a:latin typeface="+mn-lt"/>
              </a:rPr>
              <a:t>cross-fertilisation</a:t>
            </a:r>
            <a:r>
              <a:rPr lang="en-US" dirty="0">
                <a:latin typeface="+mn-lt"/>
              </a:rPr>
              <a:t> and deep synergies between the broadest range of advanced sciences (including the life sciences, social sciences and humanities) and cutting-edge engineering disciplines. </a:t>
            </a:r>
          </a:p>
          <a:p>
            <a:endParaRPr lang="en-US" sz="2100" dirty="0">
              <a:solidFill>
                <a:schemeClr val="tx1"/>
              </a:solidFill>
              <a:latin typeface="+mn-lt"/>
            </a:endParaRPr>
          </a:p>
          <a:p>
            <a:endParaRPr lang="en-US" dirty="0"/>
          </a:p>
          <a:p>
            <a:endParaRPr lang="en-US" dirty="0"/>
          </a:p>
        </p:txBody>
      </p:sp>
    </p:spTree>
    <p:extLst>
      <p:ext uri="{BB962C8B-B14F-4D97-AF65-F5344CB8AC3E}">
        <p14:creationId xmlns:p14="http://schemas.microsoft.com/office/powerpoint/2010/main" val="4503550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124" y="0"/>
            <a:ext cx="8229600" cy="767979"/>
          </a:xfrm>
        </p:spPr>
        <p:txBody>
          <a:bodyPr/>
          <a:lstStyle/>
          <a:p>
            <a:r>
              <a:rPr lang="en-US" sz="3500" dirty="0" smtClean="0"/>
              <a:t>FET program</a:t>
            </a:r>
            <a:endParaRPr lang="en-US" sz="3500" dirty="0"/>
          </a:p>
        </p:txBody>
      </p:sp>
      <p:sp>
        <p:nvSpPr>
          <p:cNvPr id="6" name="Rectangle 5"/>
          <p:cNvSpPr/>
          <p:nvPr/>
        </p:nvSpPr>
        <p:spPr>
          <a:xfrm>
            <a:off x="712419" y="1318380"/>
            <a:ext cx="7640433" cy="5570756"/>
          </a:xfrm>
          <a:prstGeom prst="rect">
            <a:avLst/>
          </a:prstGeom>
        </p:spPr>
        <p:txBody>
          <a:bodyPr wrap="square">
            <a:spAutoFit/>
          </a:bodyPr>
          <a:lstStyle/>
          <a:p>
            <a:pPr algn="just"/>
            <a:r>
              <a:rPr lang="en-US" sz="2000" dirty="0"/>
              <a:t>The FET </a:t>
            </a:r>
            <a:r>
              <a:rPr lang="en-US" sz="2000" dirty="0" err="1"/>
              <a:t>programme</a:t>
            </a:r>
            <a:r>
              <a:rPr lang="en-US" sz="2000" dirty="0"/>
              <a:t> has three complementary lines of action to address different methodologies and scales, from new ideas to long-term challenges</a:t>
            </a:r>
            <a:r>
              <a:rPr lang="en-US" sz="2000" dirty="0" smtClean="0"/>
              <a:t>:</a:t>
            </a:r>
          </a:p>
          <a:p>
            <a:pPr algn="just"/>
            <a:endParaRPr lang="en-US" sz="2000" dirty="0" smtClean="0"/>
          </a:p>
          <a:p>
            <a:pPr algn="just"/>
            <a:r>
              <a:rPr lang="en-US" sz="2000" dirty="0"/>
              <a:t>  </a:t>
            </a:r>
            <a:r>
              <a:rPr lang="en-US" sz="2000" dirty="0">
                <a:solidFill>
                  <a:srgbClr val="FF0000"/>
                </a:solidFill>
              </a:rPr>
              <a:t>FET Open </a:t>
            </a:r>
            <a:r>
              <a:rPr lang="en-US" sz="2000" dirty="0"/>
              <a:t>supports the early-stages of the science and technology research and innovation around new ideas towards radically new future technologies. It also funds coordination and support activities for such high-risk forward looking research to prosper in Europe</a:t>
            </a:r>
            <a:r>
              <a:rPr lang="en-US" sz="2000" dirty="0" smtClean="0"/>
              <a:t>. </a:t>
            </a:r>
            <a:endParaRPr lang="en-US" sz="2000" dirty="0"/>
          </a:p>
          <a:p>
            <a:pPr algn="just"/>
            <a:r>
              <a:rPr lang="en-US" sz="2000" dirty="0"/>
              <a:t>  </a:t>
            </a:r>
            <a:r>
              <a:rPr lang="en-US" sz="2000" dirty="0">
                <a:solidFill>
                  <a:srgbClr val="FF0000"/>
                </a:solidFill>
              </a:rPr>
              <a:t>FET Proactive </a:t>
            </a:r>
            <a:r>
              <a:rPr lang="en-US" sz="2000" dirty="0"/>
              <a:t>addresses promising directions for research on future technologies in order to build up a European critical mass of knowledge and excellence around them. </a:t>
            </a:r>
          </a:p>
          <a:p>
            <a:pPr algn="just"/>
            <a:r>
              <a:rPr lang="en-US" sz="2000" dirty="0"/>
              <a:t>  </a:t>
            </a:r>
            <a:r>
              <a:rPr lang="en-US" sz="2000" dirty="0">
                <a:solidFill>
                  <a:srgbClr val="FF0000"/>
                </a:solidFill>
              </a:rPr>
              <a:t>FET Flagships </a:t>
            </a:r>
            <a:r>
              <a:rPr lang="en-US" sz="2000" dirty="0"/>
              <a:t>are science-driven, large-scale, multidisciplinary research initiatives oriented towards a unifying goal, aiming at transformational impacts with substantial benefits for European competitiveness and for society. </a:t>
            </a:r>
          </a:p>
          <a:p>
            <a:endParaRPr lang="en-US" dirty="0"/>
          </a:p>
          <a:p>
            <a:r>
              <a:rPr lang="en-US" dirty="0" smtClean="0">
                <a:hlinkClick r:id="rId2"/>
              </a:rPr>
              <a:t>.</a:t>
            </a:r>
            <a:endParaRPr lang="en-US" dirty="0"/>
          </a:p>
        </p:txBody>
      </p:sp>
    </p:spTree>
    <p:extLst>
      <p:ext uri="{BB962C8B-B14F-4D97-AF65-F5344CB8AC3E}">
        <p14:creationId xmlns:p14="http://schemas.microsoft.com/office/powerpoint/2010/main" val="4438532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49" y="209176"/>
            <a:ext cx="8229600" cy="1434353"/>
          </a:xfrm>
        </p:spPr>
        <p:txBody>
          <a:bodyPr/>
          <a:lstStyle/>
          <a:p>
            <a:r>
              <a:rPr lang="en-US" sz="2800" dirty="0"/>
              <a:t>Call - FET-Open – Novel ideas for radically new technologies </a:t>
            </a:r>
            <a:r>
              <a:rPr lang="en-US" sz="2800" dirty="0" smtClean="0"/>
              <a:t>- H2020</a:t>
            </a:r>
            <a:r>
              <a:rPr lang="en-US" sz="2800" dirty="0"/>
              <a:t>-FETOPEN-2016-2017 </a:t>
            </a:r>
          </a:p>
        </p:txBody>
      </p:sp>
      <p:sp>
        <p:nvSpPr>
          <p:cNvPr id="6" name="Rectangle 5"/>
          <p:cNvSpPr/>
          <p:nvPr/>
        </p:nvSpPr>
        <p:spPr>
          <a:xfrm>
            <a:off x="577949" y="2424027"/>
            <a:ext cx="7640433" cy="3416320"/>
          </a:xfrm>
          <a:prstGeom prst="rect">
            <a:avLst/>
          </a:prstGeom>
        </p:spPr>
        <p:txBody>
          <a:bodyPr wrap="square">
            <a:spAutoFit/>
          </a:bodyPr>
          <a:lstStyle/>
          <a:p>
            <a:pPr algn="just"/>
            <a:endParaRPr lang="en-US" dirty="0" smtClean="0"/>
          </a:p>
          <a:p>
            <a:pPr algn="just"/>
            <a:r>
              <a:rPr lang="en-US" dirty="0" smtClean="0"/>
              <a:t>This </a:t>
            </a:r>
            <a:r>
              <a:rPr lang="en-US" dirty="0"/>
              <a:t>call aims to support the early stages of joint science and technology research for radically new future technological possibilities. The call is entir</a:t>
            </a:r>
            <a:r>
              <a:rPr lang="en-US" u="sng" dirty="0"/>
              <a:t>ely non-prescriptive </a:t>
            </a:r>
            <a:r>
              <a:rPr lang="en-US" dirty="0"/>
              <a:t>with regards to the nature or purpose of the technologies that are envisaged and thus targets mainly the unexpected. A bottom-up selection process will build up a diverse portfolio of projects. In order to identify and seize opportunities of long-term benefit for citizens, the economy and society, the early detection of promising new areas, developments and trends, </a:t>
            </a:r>
            <a:r>
              <a:rPr lang="en-US" u="sng" dirty="0"/>
              <a:t>wherever they come from</a:t>
            </a:r>
            <a:r>
              <a:rPr lang="en-US" dirty="0"/>
              <a:t>, will be essential. </a:t>
            </a:r>
          </a:p>
          <a:p>
            <a:endParaRPr lang="en-US" dirty="0"/>
          </a:p>
          <a:p>
            <a:r>
              <a:rPr lang="en-US" dirty="0" smtClean="0">
                <a:hlinkClick r:id="rId2"/>
              </a:rPr>
              <a:t>.</a:t>
            </a:r>
            <a:endParaRPr lang="en-US" dirty="0"/>
          </a:p>
        </p:txBody>
      </p:sp>
    </p:spTree>
    <p:extLst>
      <p:ext uri="{BB962C8B-B14F-4D97-AF65-F5344CB8AC3E}">
        <p14:creationId xmlns:p14="http://schemas.microsoft.com/office/powerpoint/2010/main" val="3311439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3146" y="1455453"/>
            <a:ext cx="8314120" cy="2523768"/>
          </a:xfrm>
          <a:prstGeom prst="rect">
            <a:avLst/>
          </a:prstGeom>
          <a:noFill/>
        </p:spPr>
        <p:txBody>
          <a:bodyPr wrap="none" rtlCol="0">
            <a:spAutoFit/>
          </a:bodyPr>
          <a:lstStyle/>
          <a:p>
            <a:pPr algn="ctr"/>
            <a:r>
              <a:rPr lang="en-US" dirty="0" smtClean="0"/>
              <a:t>HORIZON </a:t>
            </a:r>
            <a:r>
              <a:rPr lang="en-US" dirty="0"/>
              <a:t>2020 - Work </a:t>
            </a:r>
            <a:r>
              <a:rPr lang="en-US" dirty="0" err="1"/>
              <a:t>Programme</a:t>
            </a:r>
            <a:r>
              <a:rPr lang="en-US" dirty="0"/>
              <a:t> </a:t>
            </a:r>
            <a:r>
              <a:rPr lang="en-US" dirty="0" smtClean="0"/>
              <a:t>2016</a:t>
            </a:r>
            <a:r>
              <a:rPr lang="en-US" dirty="0"/>
              <a:t> </a:t>
            </a:r>
            <a:r>
              <a:rPr lang="en-US" dirty="0" smtClean="0"/>
              <a:t>-2017 </a:t>
            </a:r>
          </a:p>
          <a:p>
            <a:pPr algn="ctr"/>
            <a:r>
              <a:rPr lang="en-US" dirty="0" smtClean="0"/>
              <a:t>Future </a:t>
            </a:r>
            <a:r>
              <a:rPr lang="en-US" dirty="0"/>
              <a:t>and Emerging Technologies </a:t>
            </a:r>
          </a:p>
          <a:p>
            <a:endParaRPr lang="en-US" dirty="0" smtClean="0"/>
          </a:p>
          <a:p>
            <a:endParaRPr lang="en-US" dirty="0"/>
          </a:p>
          <a:p>
            <a:r>
              <a:rPr lang="en-US" sz="1400" dirty="0" smtClean="0">
                <a:hlinkClick r:id="rId2"/>
              </a:rPr>
              <a:t>http</a:t>
            </a:r>
            <a:r>
              <a:rPr lang="en-US" sz="1400" dirty="0">
                <a:hlinkClick r:id="rId2"/>
              </a:rPr>
              <a:t>://ec.europa.eu/research/participants/data/ref/h2020/wp/2016_2017/main/h2020-wp1617-</a:t>
            </a:r>
            <a:r>
              <a:rPr lang="en-US" sz="1400" dirty="0" smtClean="0">
                <a:hlinkClick r:id="rId2"/>
              </a:rPr>
              <a:t>fet_en.pdf</a:t>
            </a:r>
            <a:endParaRPr lang="en-US" sz="1400" dirty="0" smtClean="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25257303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362393" y="393823"/>
            <a:ext cx="6525159" cy="5801274"/>
          </a:xfrm>
          <a:prstGeom prst="rect">
            <a:avLst/>
          </a:prstGeom>
        </p:spPr>
      </p:pic>
    </p:spTree>
    <p:extLst>
      <p:ext uri="{BB962C8B-B14F-4D97-AF65-F5344CB8AC3E}">
        <p14:creationId xmlns:p14="http://schemas.microsoft.com/office/powerpoint/2010/main" val="32227056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2267"/>
            <a:ext cx="8229600" cy="818622"/>
          </a:xfrm>
        </p:spPr>
        <p:txBody>
          <a:bodyPr/>
          <a:lstStyle/>
          <a:p>
            <a:r>
              <a:rPr lang="en-US" sz="3500" b="1" dirty="0" smtClean="0"/>
              <a:t>FET-Open</a:t>
            </a:r>
            <a:endParaRPr lang="en-US" sz="3500" dirty="0"/>
          </a:p>
        </p:txBody>
      </p:sp>
      <p:sp>
        <p:nvSpPr>
          <p:cNvPr id="3" name="Content Placeholder 2"/>
          <p:cNvSpPr>
            <a:spLocks noGrp="1"/>
          </p:cNvSpPr>
          <p:nvPr>
            <p:ph idx="1"/>
          </p:nvPr>
        </p:nvSpPr>
        <p:spPr>
          <a:xfrm>
            <a:off x="457200" y="1390849"/>
            <a:ext cx="8229600" cy="4817441"/>
          </a:xfrm>
        </p:spPr>
        <p:txBody>
          <a:bodyPr>
            <a:normAutofit fontScale="85000" lnSpcReduction="20000"/>
          </a:bodyPr>
          <a:lstStyle/>
          <a:p>
            <a:r>
              <a:rPr lang="en-US" dirty="0">
                <a:latin typeface="+mn-lt"/>
                <a:hlinkClick r:id="rId2"/>
              </a:rPr>
              <a:t>https://ec.europa.eu/programmes/horizon2020/en/h2020-section/fet-open</a:t>
            </a:r>
            <a:endParaRPr lang="en-US" dirty="0">
              <a:latin typeface="+mn-lt"/>
            </a:endParaRPr>
          </a:p>
          <a:p>
            <a:endParaRPr lang="en-US" dirty="0">
              <a:latin typeface="+mn-lt"/>
            </a:endParaRPr>
          </a:p>
          <a:p>
            <a:r>
              <a:rPr lang="en-US" dirty="0">
                <a:latin typeface="+mn-lt"/>
              </a:rPr>
              <a:t>FET Open calls for collaborative research and innovation actions that satisfy </a:t>
            </a:r>
            <a:r>
              <a:rPr lang="en-US" dirty="0" smtClean="0">
                <a:latin typeface="+mn-lt"/>
              </a:rPr>
              <a:t>6 '</a:t>
            </a:r>
            <a:r>
              <a:rPr lang="en-US" dirty="0">
                <a:latin typeface="+mn-lt"/>
              </a:rPr>
              <a:t>gatekeepers', which define the kind of research that FET </a:t>
            </a:r>
            <a:r>
              <a:rPr lang="en-US" dirty="0" smtClean="0">
                <a:latin typeface="+mn-lt"/>
              </a:rPr>
              <a:t>is looking at:</a:t>
            </a:r>
            <a:endParaRPr lang="en-US" dirty="0">
              <a:latin typeface="+mn-lt"/>
            </a:endParaRPr>
          </a:p>
          <a:p>
            <a:pPr marL="0" indent="0">
              <a:buNone/>
            </a:pPr>
            <a:endParaRPr lang="en-US" dirty="0" smtClean="0">
              <a:latin typeface="+mn-lt"/>
            </a:endParaRPr>
          </a:p>
          <a:p>
            <a:pPr lvl="2"/>
            <a:r>
              <a:rPr lang="en-US" b="1" dirty="0" smtClean="0">
                <a:solidFill>
                  <a:srgbClr val="FF0000"/>
                </a:solidFill>
                <a:latin typeface="+mn-lt"/>
              </a:rPr>
              <a:t>Long-term vision</a:t>
            </a:r>
          </a:p>
          <a:p>
            <a:pPr lvl="2"/>
            <a:r>
              <a:rPr lang="en-US" b="1" dirty="0" smtClean="0">
                <a:solidFill>
                  <a:srgbClr val="FF0000"/>
                </a:solidFill>
                <a:latin typeface="+mn-lt"/>
              </a:rPr>
              <a:t>Interdisciplinary</a:t>
            </a:r>
          </a:p>
          <a:p>
            <a:pPr lvl="2"/>
            <a:r>
              <a:rPr lang="en-US" b="1" dirty="0" smtClean="0">
                <a:solidFill>
                  <a:srgbClr val="FF0000"/>
                </a:solidFill>
                <a:latin typeface="+mn-lt"/>
              </a:rPr>
              <a:t>Novelty</a:t>
            </a:r>
          </a:p>
          <a:p>
            <a:pPr lvl="2"/>
            <a:r>
              <a:rPr lang="en-US" b="1" dirty="0" smtClean="0">
                <a:solidFill>
                  <a:srgbClr val="FF0000"/>
                </a:solidFill>
                <a:latin typeface="+mn-lt"/>
              </a:rPr>
              <a:t>Foundational</a:t>
            </a:r>
          </a:p>
          <a:p>
            <a:pPr lvl="2"/>
            <a:r>
              <a:rPr lang="en-US" b="1" dirty="0" smtClean="0">
                <a:solidFill>
                  <a:srgbClr val="FF0000"/>
                </a:solidFill>
                <a:latin typeface="+mn-lt"/>
              </a:rPr>
              <a:t>S&amp;T targeted</a:t>
            </a:r>
          </a:p>
          <a:p>
            <a:pPr lvl="2"/>
            <a:r>
              <a:rPr lang="en-US" b="1" dirty="0" smtClean="0">
                <a:solidFill>
                  <a:srgbClr val="FF0000"/>
                </a:solidFill>
                <a:latin typeface="+mn-lt"/>
              </a:rPr>
              <a:t>High-Risk</a:t>
            </a:r>
          </a:p>
          <a:p>
            <a:pPr lvl="1"/>
            <a:endParaRPr lang="en-US" b="1" dirty="0">
              <a:latin typeface="+mn-lt"/>
            </a:endParaRPr>
          </a:p>
          <a:p>
            <a:r>
              <a:rPr lang="en-US" dirty="0" smtClean="0">
                <a:latin typeface="+mn-lt"/>
              </a:rPr>
              <a:t>Bottom</a:t>
            </a:r>
            <a:r>
              <a:rPr lang="en-US" dirty="0">
                <a:latin typeface="+mn-lt"/>
              </a:rPr>
              <a:t>-up, </a:t>
            </a:r>
            <a:r>
              <a:rPr lang="en-US" u="sng" dirty="0">
                <a:latin typeface="+mn-lt"/>
              </a:rPr>
              <a:t>but targeted </a:t>
            </a:r>
            <a:r>
              <a:rPr lang="en-US" dirty="0">
                <a:latin typeface="+mn-lt"/>
              </a:rPr>
              <a:t>- not blue sky </a:t>
            </a:r>
            <a:r>
              <a:rPr lang="en-US" dirty="0" smtClean="0">
                <a:latin typeface="+mn-lt"/>
              </a:rPr>
              <a:t>research</a:t>
            </a:r>
            <a:endParaRPr lang="en-US" dirty="0">
              <a:latin typeface="+mn-lt"/>
            </a:endParaRPr>
          </a:p>
          <a:p>
            <a:r>
              <a:rPr lang="en-US" dirty="0" smtClean="0">
                <a:latin typeface="+mn-lt"/>
              </a:rPr>
              <a:t>Collaborative research</a:t>
            </a:r>
          </a:p>
          <a:p>
            <a:r>
              <a:rPr lang="en-US" dirty="0" smtClean="0">
                <a:latin typeface="+mn-lt"/>
              </a:rPr>
              <a:t>All </a:t>
            </a:r>
            <a:r>
              <a:rPr lang="en-US" dirty="0">
                <a:latin typeface="+mn-lt"/>
              </a:rPr>
              <a:t>technologies, no thematic restriction </a:t>
            </a:r>
          </a:p>
          <a:p>
            <a:endParaRPr lang="en-US" dirty="0">
              <a:latin typeface="+mn-lt"/>
            </a:endParaRPr>
          </a:p>
          <a:p>
            <a:endParaRPr lang="en-US" dirty="0"/>
          </a:p>
        </p:txBody>
      </p:sp>
    </p:spTree>
    <p:extLst>
      <p:ext uri="{BB962C8B-B14F-4D97-AF65-F5344CB8AC3E}">
        <p14:creationId xmlns:p14="http://schemas.microsoft.com/office/powerpoint/2010/main" val="148284338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5749</TotalTime>
  <Words>2189</Words>
  <Application>Microsoft Macintosh PowerPoint</Application>
  <PresentationFormat>On-screen Show (4:3)</PresentationFormat>
  <Paragraphs>238</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Executive</vt:lpstr>
      <vt:lpstr>          Concept design of a high power Cyclotron for transmutation of radioactive waste.  A proposal for call in  EU2020  Future Emerging Technology </vt:lpstr>
      <vt:lpstr>Meeting agenda</vt:lpstr>
      <vt:lpstr>Status of the play</vt:lpstr>
      <vt:lpstr>FET mission</vt:lpstr>
      <vt:lpstr>FET program</vt:lpstr>
      <vt:lpstr>Call - FET-Open – Novel ideas for radically new technologies - H2020-FETOPEN-2016-2017 </vt:lpstr>
      <vt:lpstr>PowerPoint Presentation</vt:lpstr>
      <vt:lpstr>PowerPoint Presentation</vt:lpstr>
      <vt:lpstr>FET-Open</vt:lpstr>
      <vt:lpstr>PowerPoint Presentation</vt:lpstr>
      <vt:lpstr>PowerPoint Presentation</vt:lpstr>
      <vt:lpstr>PowerPoint Presentation</vt:lpstr>
      <vt:lpstr>Our proposed project:</vt:lpstr>
      <vt:lpstr>scope  </vt:lpstr>
      <vt:lpstr>how</vt:lpstr>
      <vt:lpstr>Evaluation criteria</vt:lpstr>
      <vt:lpstr>Evaluation criteria</vt:lpstr>
      <vt:lpstr>Evaluation criteria</vt:lpstr>
      <vt:lpstr>Project fits the scope of the call because:</vt:lpstr>
      <vt:lpstr>Data IAEA-TECDOC-1613, April 2009  spent nuclear fuel from nuclear plant worldwide</vt:lpstr>
      <vt:lpstr>The project is innovative because:</vt:lpstr>
      <vt:lpstr>value chain and their actors:</vt:lpstr>
      <vt:lpstr>Proposed consortia is appropriate because: </vt:lpstr>
      <vt:lpstr>The proposed work package distribution </vt:lpstr>
      <vt:lpstr>PowerPoint Presentation</vt:lpstr>
      <vt:lpstr>proposed way to go:</vt:lpstr>
      <vt:lpstr>PowerPoint Presentation</vt:lpstr>
      <vt:lpstr>FET open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Cyclotron design  for radioactive waste transmutation.   Future Emerging Technology  </dc:title>
  <dc:creator>Marcello Losasso</dc:creator>
  <cp:lastModifiedBy>Marcello Losasso</cp:lastModifiedBy>
  <cp:revision>73</cp:revision>
  <cp:lastPrinted>2014-11-25T16:04:32Z</cp:lastPrinted>
  <dcterms:created xsi:type="dcterms:W3CDTF">2014-11-25T09:18:38Z</dcterms:created>
  <dcterms:modified xsi:type="dcterms:W3CDTF">2016-07-26T13:18:09Z</dcterms:modified>
</cp:coreProperties>
</file>